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68" r:id="rId3"/>
    <p:sldId id="274" r:id="rId4"/>
    <p:sldId id="275" r:id="rId5"/>
    <p:sldId id="307" r:id="rId6"/>
    <p:sldId id="298" r:id="rId7"/>
    <p:sldId id="299" r:id="rId8"/>
    <p:sldId id="300" r:id="rId9"/>
    <p:sldId id="301" r:id="rId10"/>
    <p:sldId id="302" r:id="rId11"/>
    <p:sldId id="303" r:id="rId12"/>
    <p:sldId id="304" r:id="rId13"/>
    <p:sldId id="305" r:id="rId14"/>
    <p:sldId id="306" r:id="rId15"/>
    <p:sldId id="276" r:id="rId16"/>
    <p:sldId id="278" r:id="rId17"/>
    <p:sldId id="283" r:id="rId18"/>
    <p:sldId id="284" r:id="rId19"/>
    <p:sldId id="285" r:id="rId20"/>
    <p:sldId id="281" r:id="rId21"/>
    <p:sldId id="279" r:id="rId22"/>
    <p:sldId id="282" r:id="rId23"/>
    <p:sldId id="292" r:id="rId24"/>
    <p:sldId id="308" r:id="rId25"/>
    <p:sldId id="313" r:id="rId26"/>
    <p:sldId id="309" r:id="rId27"/>
    <p:sldId id="310" r:id="rId28"/>
    <p:sldId id="315" r:id="rId29"/>
    <p:sldId id="312" r:id="rId30"/>
    <p:sldId id="316" r:id="rId31"/>
    <p:sldId id="317" r:id="rId32"/>
    <p:sldId id="318" r:id="rId33"/>
    <p:sldId id="319" r:id="rId34"/>
    <p:sldId id="320" r:id="rId35"/>
    <p:sldId id="321" r:id="rId36"/>
    <p:sldId id="322" r:id="rId37"/>
    <p:sldId id="323" r:id="rId38"/>
    <p:sldId id="32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69" d="100"/>
          <a:sy n="69" d="100"/>
        </p:scale>
        <p:origin x="-534" y="-102"/>
      </p:cViewPr>
      <p:guideLst>
        <p:guide orient="horz" pos="2160"/>
        <p:guide pos="2880"/>
      </p:guideLst>
    </p:cSldViewPr>
  </p:slideViewPr>
  <p:outlineViewPr>
    <p:cViewPr>
      <p:scale>
        <a:sx n="33" d="100"/>
        <a:sy n="33" d="100"/>
      </p:scale>
      <p:origin x="0" y="720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2E2ED6-D1FC-40AE-B49A-127A4A42607F}" type="datetimeFigureOut">
              <a:rPr lang="en-US" smtClean="0"/>
              <a:pPr/>
              <a:t>7/25/2019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9D4C08-0EE9-4BA3-999A-5DB1F67C36D9}" type="slidenum">
              <a:rPr lang="en-IN" smtClean="0"/>
              <a:pPr/>
              <a:t>‹#›</a:t>
            </a:fld>
            <a:endParaRPr lang="en-IN"/>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2E2ED6-D1FC-40AE-B49A-127A4A42607F}" type="datetimeFigureOut">
              <a:rPr lang="en-US" smtClean="0"/>
              <a:pPr/>
              <a:t>7/25/2019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9D4C08-0EE9-4BA3-999A-5DB1F67C36D9}" type="slidenum">
              <a:rPr lang="en-IN" smtClean="0"/>
              <a:pPr/>
              <a:t>‹#›</a:t>
            </a:fld>
            <a:endParaRPr lang="en-IN"/>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2E2ED6-D1FC-40AE-B49A-127A4A42607F}" type="datetimeFigureOut">
              <a:rPr lang="en-US" smtClean="0"/>
              <a:pPr/>
              <a:t>7/25/2019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9D4C08-0EE9-4BA3-999A-5DB1F67C36D9}" type="slidenum">
              <a:rPr lang="en-IN" smtClean="0"/>
              <a:pPr/>
              <a:t>‹#›</a:t>
            </a:fld>
            <a:endParaRPr lang="en-IN"/>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2E2ED6-D1FC-40AE-B49A-127A4A42607F}" type="datetimeFigureOut">
              <a:rPr lang="en-US" smtClean="0"/>
              <a:pPr/>
              <a:t>7/25/2019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9D4C08-0EE9-4BA3-999A-5DB1F67C36D9}" type="slidenum">
              <a:rPr lang="en-IN" smtClean="0"/>
              <a:pPr/>
              <a:t>‹#›</a:t>
            </a:fld>
            <a:endParaRPr lang="en-IN"/>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2E2ED6-D1FC-40AE-B49A-127A4A42607F}" type="datetimeFigureOut">
              <a:rPr lang="en-US" smtClean="0"/>
              <a:pPr/>
              <a:t>7/25/2019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9D4C08-0EE9-4BA3-999A-5DB1F67C36D9}" type="slidenum">
              <a:rPr lang="en-IN" smtClean="0"/>
              <a:pPr/>
              <a:t>‹#›</a:t>
            </a:fld>
            <a:endParaRPr lang="en-IN"/>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2E2ED6-D1FC-40AE-B49A-127A4A42607F}" type="datetimeFigureOut">
              <a:rPr lang="en-US" smtClean="0"/>
              <a:pPr/>
              <a:t>7/25/2019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9D4C08-0EE9-4BA3-999A-5DB1F67C36D9}" type="slidenum">
              <a:rPr lang="en-IN" smtClean="0"/>
              <a:pPr/>
              <a:t>‹#›</a:t>
            </a:fld>
            <a:endParaRPr lang="en-IN"/>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2E2ED6-D1FC-40AE-B49A-127A4A42607F}" type="datetimeFigureOut">
              <a:rPr lang="en-US" smtClean="0"/>
              <a:pPr/>
              <a:t>7/25/2019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9D4C08-0EE9-4BA3-999A-5DB1F67C36D9}" type="slidenum">
              <a:rPr lang="en-IN" smtClean="0"/>
              <a:pPr/>
              <a:t>‹#›</a:t>
            </a:fld>
            <a:endParaRPr lang="en-IN"/>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2E2ED6-D1FC-40AE-B49A-127A4A42607F}" type="datetimeFigureOut">
              <a:rPr lang="en-US" smtClean="0"/>
              <a:pPr/>
              <a:t>7/25/2019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9D4C08-0EE9-4BA3-999A-5DB1F67C36D9}" type="slidenum">
              <a:rPr lang="en-IN" smtClean="0"/>
              <a:pPr/>
              <a:t>‹#›</a:t>
            </a:fld>
            <a:endParaRPr lang="en-IN"/>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E2ED6-D1FC-40AE-B49A-127A4A42607F}" type="datetimeFigureOut">
              <a:rPr lang="en-US" smtClean="0"/>
              <a:pPr/>
              <a:t>7/25/2019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9D4C08-0EE9-4BA3-999A-5DB1F67C36D9}" type="slidenum">
              <a:rPr lang="en-IN" smtClean="0"/>
              <a:pPr/>
              <a:t>‹#›</a:t>
            </a:fld>
            <a:endParaRPr lang="en-I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2E2ED6-D1FC-40AE-B49A-127A4A42607F}" type="datetimeFigureOut">
              <a:rPr lang="en-US" smtClean="0"/>
              <a:pPr/>
              <a:t>7/25/2019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9D4C08-0EE9-4BA3-999A-5DB1F67C36D9}" type="slidenum">
              <a:rPr lang="en-IN" smtClean="0"/>
              <a:pPr/>
              <a:t>‹#›</a:t>
            </a:fld>
            <a:endParaRPr lang="en-IN"/>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2E2ED6-D1FC-40AE-B49A-127A4A42607F}" type="datetimeFigureOut">
              <a:rPr lang="en-US" smtClean="0"/>
              <a:pPr/>
              <a:t>7/25/2019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9D4C08-0EE9-4BA3-999A-5DB1F67C36D9}" type="slidenum">
              <a:rPr lang="en-IN" smtClean="0"/>
              <a:pPr/>
              <a:t>‹#›</a:t>
            </a:fld>
            <a:endParaRPr lang="en-IN"/>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E2ED6-D1FC-40AE-B49A-127A4A42607F}" type="datetimeFigureOut">
              <a:rPr lang="en-US" smtClean="0"/>
              <a:pPr/>
              <a:t>7/25/2019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D4C08-0EE9-4BA3-999A-5DB1F67C36D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advClick="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928934"/>
            <a:ext cx="7772400" cy="1470025"/>
          </a:xfrm>
        </p:spPr>
        <p:txBody>
          <a:bodyPr/>
          <a:lstStyle/>
          <a:p>
            <a:r>
              <a:rPr lang="en-IN" dirty="0" smtClean="0"/>
              <a:t>Lecture 05</a:t>
            </a:r>
            <a:endParaRPr lang="en-IN" dirty="0"/>
          </a:p>
        </p:txBody>
      </p:sp>
      <p:sp>
        <p:nvSpPr>
          <p:cNvPr id="3" name="Subtitle 2"/>
          <p:cNvSpPr>
            <a:spLocks noGrp="1"/>
          </p:cNvSpPr>
          <p:nvPr>
            <p:ph type="subTitle" idx="1"/>
          </p:nvPr>
        </p:nvSpPr>
        <p:spPr>
          <a:xfrm>
            <a:off x="1357290" y="642918"/>
            <a:ext cx="6400800" cy="928694"/>
          </a:xfrm>
        </p:spPr>
        <p:txBody>
          <a:bodyPr>
            <a:noAutofit/>
          </a:bodyPr>
          <a:lstStyle/>
          <a:p>
            <a:r>
              <a:rPr lang="en-IN" sz="6600" dirty="0" smtClean="0">
                <a:solidFill>
                  <a:schemeClr val="tx1"/>
                </a:solidFill>
              </a:rPr>
              <a:t>CYBER SECURITY AND LAWS</a:t>
            </a:r>
            <a:endParaRPr lang="en-IN" sz="6600" dirty="0">
              <a:solidFill>
                <a:schemeClr val="tx1"/>
              </a:solidFill>
            </a:endParaRPr>
          </a:p>
        </p:txBody>
      </p:sp>
      <p:sp>
        <p:nvSpPr>
          <p:cNvPr id="4" name="Title 1"/>
          <p:cNvSpPr txBox="1">
            <a:spLocks/>
          </p:cNvSpPr>
          <p:nvPr/>
        </p:nvSpPr>
        <p:spPr>
          <a:xfrm>
            <a:off x="871566" y="4357694"/>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000" dirty="0" smtClean="0">
                <a:latin typeface="+mj-lt"/>
                <a:ea typeface="+mj-ea"/>
                <a:cs typeface="+mj-cs"/>
              </a:rPr>
              <a:t>By</a:t>
            </a:r>
            <a:endParaRPr lang="en-IN" sz="4000" dirty="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IN" sz="4000" dirty="0" err="1" smtClean="0">
                <a:latin typeface="+mj-lt"/>
                <a:ea typeface="+mj-ea"/>
                <a:cs typeface="+mj-cs"/>
              </a:rPr>
              <a:t>Prof.Neha</a:t>
            </a:r>
            <a:r>
              <a:rPr lang="en-IN" sz="4000" dirty="0" smtClean="0">
                <a:latin typeface="+mj-lt"/>
                <a:ea typeface="+mj-ea"/>
                <a:cs typeface="+mj-cs"/>
              </a:rPr>
              <a:t> </a:t>
            </a:r>
            <a:r>
              <a:rPr lang="en-IN" sz="4000" dirty="0" err="1" smtClean="0">
                <a:latin typeface="+mj-lt"/>
                <a:ea typeface="+mj-ea"/>
                <a:cs typeface="+mj-cs"/>
              </a:rPr>
              <a:t>S.Sakhalkar</a:t>
            </a:r>
            <a:endParaRPr kumimoji="0" lang="en-IN" sz="40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229600" cy="5357850"/>
          </a:xfrm>
        </p:spPr>
        <p:txBody>
          <a:bodyPr>
            <a:noAutofit/>
          </a:bodyPr>
          <a:lstStyle/>
          <a:p>
            <a:r>
              <a:rPr lang="en-IN" b="1" dirty="0" smtClean="0">
                <a:latin typeface="Times New Roman" pitchFamily="18" charset="0"/>
                <a:cs typeface="Times New Roman" pitchFamily="18" charset="0"/>
              </a:rPr>
              <a:t>Structures Vs Non-structured Attacks :</a:t>
            </a:r>
            <a:endParaRPr lang="en-IN" sz="2300" dirty="0" smtClean="0">
              <a:latin typeface="Times New Roman" pitchFamily="18" charset="0"/>
              <a:cs typeface="Times New Roman" pitchFamily="18" charset="0"/>
            </a:endParaRPr>
          </a:p>
          <a:p>
            <a:endParaRPr lang="en-IN" sz="2400" dirty="0" smtClean="0"/>
          </a:p>
          <a:p>
            <a:r>
              <a:rPr lang="en-IN" sz="2400" b="1" dirty="0" smtClean="0">
                <a:latin typeface="Times New Roman" pitchFamily="18" charset="0"/>
                <a:cs typeface="Times New Roman" pitchFamily="18" charset="0"/>
              </a:rPr>
              <a:t>Unstructured attacks:</a:t>
            </a:r>
            <a:r>
              <a:rPr lang="en-IN" sz="2400" i="1" dirty="0" smtClean="0">
                <a:latin typeface="Times New Roman" pitchFamily="18" charset="0"/>
                <a:cs typeface="Times New Roman" pitchFamily="18" charset="0"/>
              </a:rPr>
              <a:t> </a:t>
            </a:r>
          </a:p>
          <a:p>
            <a:r>
              <a:rPr lang="en-IN" sz="2400" i="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Generally performed by </a:t>
            </a:r>
            <a:r>
              <a:rPr lang="en-IN" sz="2400" dirty="0" err="1" smtClean="0">
                <a:latin typeface="Times New Roman" pitchFamily="18" charset="0"/>
                <a:cs typeface="Times New Roman" pitchFamily="18" charset="0"/>
              </a:rPr>
              <a:t>amatures</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     No any predefined motives to perform the cyber attack. </a:t>
            </a:r>
          </a:p>
          <a:p>
            <a:r>
              <a:rPr lang="en-IN" sz="2400" dirty="0" smtClean="0">
                <a:latin typeface="Times New Roman" pitchFamily="18" charset="0"/>
                <a:cs typeface="Times New Roman" pitchFamily="18" charset="0"/>
              </a:rPr>
              <a:t>     Usually these </a:t>
            </a:r>
            <a:r>
              <a:rPr lang="en-IN" sz="2400" dirty="0" err="1" smtClean="0">
                <a:latin typeface="Times New Roman" pitchFamily="18" charset="0"/>
                <a:cs typeface="Times New Roman" pitchFamily="18" charset="0"/>
              </a:rPr>
              <a:t>amatures</a:t>
            </a:r>
            <a:r>
              <a:rPr lang="en-IN" sz="2400" dirty="0" smtClean="0">
                <a:latin typeface="Times New Roman" pitchFamily="18" charset="0"/>
                <a:cs typeface="Times New Roman" pitchFamily="18" charset="0"/>
              </a:rPr>
              <a:t> try to test a tool readily available </a:t>
            </a:r>
          </a:p>
          <a:p>
            <a:pPr>
              <a:buNone/>
            </a:pPr>
            <a:r>
              <a:rPr lang="en-IN" sz="2400" dirty="0" smtClean="0">
                <a:latin typeface="Times New Roman" pitchFamily="18" charset="0"/>
                <a:cs typeface="Times New Roman" pitchFamily="18" charset="0"/>
              </a:rPr>
              <a:t>          over the internet on the network of a random company </a:t>
            </a:r>
          </a:p>
          <a:p>
            <a:endParaRPr lang="en-IN" sz="2400" dirty="0" smtClean="0">
              <a:latin typeface="Times New Roman" pitchFamily="18" charset="0"/>
              <a:cs typeface="Times New Roman" pitchFamily="18" charset="0"/>
            </a:endParaRPr>
          </a:p>
          <a:p>
            <a:endParaRPr lang="en-IN" sz="2400" i="1"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229600" cy="6215106"/>
          </a:xfrm>
        </p:spPr>
        <p:txBody>
          <a:bodyPr>
            <a:noAutofit/>
          </a:bodyPr>
          <a:lstStyle/>
          <a:p>
            <a:pPr>
              <a:buNone/>
            </a:pPr>
            <a:endParaRPr lang="en-IN" sz="2400" dirty="0" smtClean="0"/>
          </a:p>
          <a:p>
            <a:pPr>
              <a:buNone/>
            </a:pPr>
            <a:r>
              <a:rPr lang="en-IN" sz="4000" b="1" dirty="0" smtClean="0">
                <a:latin typeface="Times New Roman" pitchFamily="18" charset="0"/>
                <a:cs typeface="Times New Roman" pitchFamily="18" charset="0"/>
              </a:rPr>
              <a:t>Structured Attack:</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Performed by highly skilled and experienced people </a:t>
            </a:r>
          </a:p>
          <a:p>
            <a:r>
              <a:rPr lang="en-IN" sz="2400" dirty="0" smtClean="0">
                <a:latin typeface="Times New Roman" pitchFamily="18" charset="0"/>
                <a:cs typeface="Times New Roman" pitchFamily="18" charset="0"/>
              </a:rPr>
              <a:t>Motive of attack is clear in mind. </a:t>
            </a:r>
          </a:p>
          <a:p>
            <a:r>
              <a:rPr lang="en-IN" sz="2400" dirty="0" smtClean="0">
                <a:latin typeface="Times New Roman" pitchFamily="18" charset="0"/>
                <a:cs typeface="Times New Roman" pitchFamily="18" charset="0"/>
              </a:rPr>
              <a:t>Hackers have access to sophisticated tools and technologies  </a:t>
            </a:r>
          </a:p>
          <a:p>
            <a:pPr>
              <a:buNone/>
            </a:pPr>
            <a:r>
              <a:rPr lang="en-IN" sz="2400" dirty="0" smtClean="0">
                <a:latin typeface="Times New Roman" pitchFamily="18" charset="0"/>
                <a:cs typeface="Times New Roman" pitchFamily="18" charset="0"/>
              </a:rPr>
              <a:t>     to gain access to other networks without being noticed by   </a:t>
            </a:r>
          </a:p>
          <a:p>
            <a:pPr>
              <a:buNone/>
            </a:pPr>
            <a:r>
              <a:rPr lang="en-IN" sz="2400" dirty="0" smtClean="0">
                <a:latin typeface="Times New Roman" pitchFamily="18" charset="0"/>
                <a:cs typeface="Times New Roman" pitchFamily="18" charset="0"/>
              </a:rPr>
              <a:t>     their Intrusion Detection Systems(IDSs).</a:t>
            </a:r>
          </a:p>
          <a:p>
            <a:r>
              <a:rPr lang="en-IN" sz="2400" dirty="0" smtClean="0">
                <a:latin typeface="Times New Roman" pitchFamily="18" charset="0"/>
                <a:cs typeface="Times New Roman" pitchFamily="18" charset="0"/>
              </a:rPr>
              <a:t>Attackers have the necessary expertise to develop or </a:t>
            </a:r>
          </a:p>
          <a:p>
            <a:pPr>
              <a:buNone/>
            </a:pPr>
            <a:r>
              <a:rPr lang="en-IN" sz="2400" dirty="0" smtClean="0">
                <a:latin typeface="Times New Roman" pitchFamily="18" charset="0"/>
                <a:cs typeface="Times New Roman" pitchFamily="18" charset="0"/>
              </a:rPr>
              <a:t>     modify the existing tools to satisfy their purpose.</a:t>
            </a:r>
          </a:p>
          <a:p>
            <a:r>
              <a:rPr lang="en-IN" sz="2400" dirty="0" smtClean="0">
                <a:latin typeface="Times New Roman" pitchFamily="18" charset="0"/>
                <a:cs typeface="Times New Roman" pitchFamily="18" charset="0"/>
              </a:rPr>
              <a:t>Usually performed by professional criminals </a:t>
            </a:r>
          </a:p>
          <a:p>
            <a:endParaRPr lang="en-IN" sz="2400" dirty="0" smtClean="0"/>
          </a:p>
          <a:p>
            <a:endParaRPr lang="en-IN" sz="2400" i="1" dirty="0" smtClean="0"/>
          </a:p>
          <a:p>
            <a:endParaRPr lang="en-IN" sz="24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214422"/>
            <a:ext cx="8229600" cy="2428892"/>
          </a:xfrm>
        </p:spPr>
        <p:txBody>
          <a:bodyPr>
            <a:noAutofit/>
          </a:bodyPr>
          <a:lstStyle/>
          <a:p>
            <a:r>
              <a:rPr lang="en-IN" sz="2400" dirty="0" smtClean="0">
                <a:latin typeface="Times New Roman" pitchFamily="18" charset="0"/>
                <a:cs typeface="Times New Roman" pitchFamily="18" charset="0"/>
              </a:rPr>
              <a:t>Cyber crimes have turned out to be a low-investment, low-risk business with huge returns.</a:t>
            </a:r>
          </a:p>
          <a:p>
            <a:r>
              <a:rPr lang="en-IN" sz="2400" dirty="0" smtClean="0">
                <a:latin typeface="Times New Roman" pitchFamily="18" charset="0"/>
                <a:cs typeface="Times New Roman" pitchFamily="18" charset="0"/>
              </a:rPr>
              <a:t> Now-a-days structured crimes which are performed are highly organized. </a:t>
            </a:r>
          </a:p>
          <a:p>
            <a:r>
              <a:rPr lang="en-IN" sz="2400" dirty="0" smtClean="0">
                <a:latin typeface="Times New Roman" pitchFamily="18" charset="0"/>
                <a:cs typeface="Times New Roman" pitchFamily="18" charset="0"/>
              </a:rPr>
              <a:t>There is a perfect hierarchical organizational setup like formal organizations</a:t>
            </a:r>
          </a:p>
          <a:p>
            <a:endParaRPr lang="en-IN" sz="2400" i="1"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Hierarchical Organizational Structure</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071538" y="1643050"/>
            <a:ext cx="7429551" cy="4500594"/>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b="1" dirty="0" smtClean="0"/>
              <a:t>Active Vs Passive Attacks</a:t>
            </a:r>
            <a:endParaRPr lang="en-IN" sz="3600" b="1" dirty="0"/>
          </a:p>
        </p:txBody>
      </p:sp>
      <p:sp>
        <p:nvSpPr>
          <p:cNvPr id="3" name="Content Placeholder 2"/>
          <p:cNvSpPr>
            <a:spLocks noGrp="1"/>
          </p:cNvSpPr>
          <p:nvPr>
            <p:ph idx="1"/>
          </p:nvPr>
        </p:nvSpPr>
        <p:spPr/>
        <p:txBody>
          <a:bodyPr>
            <a:normAutofit/>
          </a:bodyPr>
          <a:lstStyle/>
          <a:p>
            <a:pPr>
              <a:buNone/>
            </a:pPr>
            <a:r>
              <a:rPr lang="en-IN" sz="2400" b="1" dirty="0" smtClean="0"/>
              <a:t>Active Attack</a:t>
            </a:r>
          </a:p>
          <a:p>
            <a:r>
              <a:rPr lang="en-IN" sz="2400" dirty="0" smtClean="0"/>
              <a:t>Usually used to alter the system</a:t>
            </a:r>
          </a:p>
          <a:p>
            <a:r>
              <a:rPr lang="en-IN" sz="2400" dirty="0" smtClean="0"/>
              <a:t>Affect </a:t>
            </a:r>
            <a:r>
              <a:rPr lang="en-IN" sz="2400" dirty="0" err="1" smtClean="0"/>
              <a:t>confidentiality,Integrity</a:t>
            </a:r>
            <a:r>
              <a:rPr lang="en-IN" sz="2400" dirty="0" smtClean="0"/>
              <a:t> and Availability of the data</a:t>
            </a:r>
          </a:p>
          <a:p>
            <a:pPr>
              <a:buNone/>
            </a:pPr>
            <a:endParaRPr lang="en-IN" sz="2400" dirty="0" smtClean="0"/>
          </a:p>
          <a:p>
            <a:pPr>
              <a:buNone/>
            </a:pPr>
            <a:r>
              <a:rPr lang="en-IN" sz="2400" b="1" dirty="0" smtClean="0"/>
              <a:t>Passive Attack:</a:t>
            </a:r>
          </a:p>
          <a:p>
            <a:r>
              <a:rPr lang="en-IN" sz="2400" dirty="0" smtClean="0"/>
              <a:t>Used to gain information abut the target</a:t>
            </a:r>
          </a:p>
          <a:p>
            <a:r>
              <a:rPr lang="en-IN" sz="2400" dirty="0" smtClean="0"/>
              <a:t>Affects confidentiality of data</a:t>
            </a:r>
            <a:endParaRPr lang="en-IN" sz="2400" dirty="0"/>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3116"/>
            <a:ext cx="8229600" cy="2286016"/>
          </a:xfrm>
        </p:spPr>
        <p:txBody>
          <a:bodyPr>
            <a:normAutofit/>
          </a:bodyPr>
          <a:lstStyle/>
          <a:p>
            <a:r>
              <a:rPr lang="en-IN" sz="5400" b="1" dirty="0" smtClean="0"/>
              <a:t>How Criminals plan the attacks?</a:t>
            </a:r>
            <a:endParaRPr lang="en-IN" sz="5400" dirty="0"/>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Phases involved in Planning the attack:</a:t>
            </a:r>
            <a:endParaRPr lang="en-IN" b="1" dirty="0"/>
          </a:p>
        </p:txBody>
      </p:sp>
      <p:sp>
        <p:nvSpPr>
          <p:cNvPr id="3" name="Content Placeholder 2"/>
          <p:cNvSpPr>
            <a:spLocks noGrp="1"/>
          </p:cNvSpPr>
          <p:nvPr>
            <p:ph idx="1"/>
          </p:nvPr>
        </p:nvSpPr>
        <p:spPr>
          <a:xfrm>
            <a:off x="457200" y="1600200"/>
            <a:ext cx="8472518" cy="3471873"/>
          </a:xfrm>
        </p:spPr>
        <p:txBody>
          <a:bodyPr>
            <a:noAutofit/>
          </a:bodyPr>
          <a:lstStyle/>
          <a:p>
            <a:pPr>
              <a:buNone/>
            </a:pPr>
            <a:r>
              <a:rPr lang="en-IN" sz="2400" dirty="0" smtClean="0"/>
              <a:t>1.Reconnaissance</a:t>
            </a:r>
          </a:p>
          <a:p>
            <a:pPr>
              <a:buNone/>
            </a:pPr>
            <a:r>
              <a:rPr lang="en-IN" sz="2400" dirty="0" smtClean="0"/>
              <a:t>2.Scanning and scrutinizing</a:t>
            </a:r>
          </a:p>
          <a:p>
            <a:pPr>
              <a:buNone/>
            </a:pPr>
            <a:r>
              <a:rPr lang="en-IN" sz="2400" dirty="0" smtClean="0"/>
              <a:t>3.Launching an attack</a:t>
            </a:r>
          </a:p>
          <a:p>
            <a:pPr>
              <a:buNone/>
            </a:pPr>
            <a:endParaRPr lang="en-IN" sz="2400" dirty="0" smtClean="0"/>
          </a:p>
          <a:p>
            <a:pPr>
              <a:buNone/>
            </a:pPr>
            <a:r>
              <a:rPr lang="en-IN" sz="2400" dirty="0" smtClean="0"/>
              <a:t>Planning for an attack is a 5 step process : </a:t>
            </a:r>
          </a:p>
        </p:txBody>
      </p:sp>
      <p:pic>
        <p:nvPicPr>
          <p:cNvPr id="1026" name="Picture 2"/>
          <p:cNvPicPr>
            <a:picLocks noChangeAspect="1" noChangeArrowheads="1"/>
          </p:cNvPicPr>
          <p:nvPr/>
        </p:nvPicPr>
        <p:blipFill>
          <a:blip r:embed="rId2"/>
          <a:srcRect/>
          <a:stretch>
            <a:fillRect/>
          </a:stretch>
        </p:blipFill>
        <p:spPr bwMode="auto">
          <a:xfrm>
            <a:off x="2428860" y="3857628"/>
            <a:ext cx="4257675" cy="2543175"/>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t>1. Reconnaissance:</a:t>
            </a:r>
            <a:endParaRPr lang="en-IN" b="1" dirty="0"/>
          </a:p>
        </p:txBody>
      </p:sp>
      <p:sp>
        <p:nvSpPr>
          <p:cNvPr id="3" name="Content Placeholder 2"/>
          <p:cNvSpPr>
            <a:spLocks noGrp="1"/>
          </p:cNvSpPr>
          <p:nvPr>
            <p:ph idx="1"/>
          </p:nvPr>
        </p:nvSpPr>
        <p:spPr>
          <a:xfrm>
            <a:off x="428596" y="1428736"/>
            <a:ext cx="8229600" cy="1685924"/>
          </a:xfrm>
        </p:spPr>
        <p:txBody>
          <a:bodyPr>
            <a:noAutofit/>
          </a:bodyPr>
          <a:lstStyle/>
          <a:p>
            <a:r>
              <a:rPr lang="en-IN" sz="2400" dirty="0" smtClean="0"/>
              <a:t>This is the first step of Hacking.</a:t>
            </a:r>
          </a:p>
          <a:p>
            <a:r>
              <a:rPr lang="en-IN" sz="2400" dirty="0" smtClean="0"/>
              <a:t> Also called as </a:t>
            </a:r>
            <a:r>
              <a:rPr lang="en-IN" sz="2400" b="1" dirty="0" err="1" smtClean="0"/>
              <a:t>Footprinting</a:t>
            </a:r>
            <a:r>
              <a:rPr lang="en-IN" sz="2400" dirty="0" smtClean="0"/>
              <a:t> </a:t>
            </a:r>
          </a:p>
          <a:p>
            <a:r>
              <a:rPr lang="en-IN" sz="2400" dirty="0" smtClean="0"/>
              <a:t>Phase where hacker collect as much information as possible about the target.</a:t>
            </a:r>
          </a:p>
        </p:txBody>
      </p:sp>
      <p:sp>
        <p:nvSpPr>
          <p:cNvPr id="4" name="Content Placeholder 2"/>
          <p:cNvSpPr txBox="1">
            <a:spLocks/>
          </p:cNvSpPr>
          <p:nvPr/>
        </p:nvSpPr>
        <p:spPr>
          <a:xfrm>
            <a:off x="571472" y="4429132"/>
            <a:ext cx="8229600" cy="1685924"/>
          </a:xfrm>
          <a:prstGeom prst="rect">
            <a:avLst/>
          </a:prstGeom>
        </p:spPr>
        <p:txBody>
          <a:bodyPr vert="horz" lIns="91440" tIns="45720" rIns="91440" bIns="45720" rtlCol="0">
            <a:noAutofit/>
          </a:bodyPr>
          <a:lstStyle/>
          <a:p>
            <a:r>
              <a:rPr lang="en-IN" sz="2400" dirty="0" smtClean="0"/>
              <a:t>Three types of scanning are involved:</a:t>
            </a:r>
          </a:p>
          <a:p>
            <a:r>
              <a:rPr lang="en-IN" sz="2400" dirty="0" smtClean="0"/>
              <a:t>A)Port scanning</a:t>
            </a:r>
          </a:p>
          <a:p>
            <a:r>
              <a:rPr kumimoji="0" lang="en-IN" sz="2400" i="0" u="none" strike="noStrike" kern="1200" cap="none" spc="0" normalizeH="0" baseline="0" noProof="0" dirty="0" smtClean="0">
                <a:ln>
                  <a:noFill/>
                </a:ln>
                <a:solidFill>
                  <a:schemeClr val="tx1"/>
                </a:solidFill>
                <a:effectLst/>
                <a:uLnTx/>
                <a:uFillTx/>
                <a:latin typeface="+mn-lt"/>
                <a:ea typeface="+mn-ea"/>
                <a:cs typeface="+mn-cs"/>
              </a:rPr>
              <a:t>B)Vulnerability Scanning</a:t>
            </a:r>
          </a:p>
          <a:p>
            <a:r>
              <a:rPr lang="en-IN" sz="2400" dirty="0" smtClean="0"/>
              <a:t>C)Network Scanning</a:t>
            </a:r>
            <a:endParaRPr kumimoji="0" lang="en-IN" sz="240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itle 1"/>
          <p:cNvSpPr txBox="1">
            <a:spLocks/>
          </p:cNvSpPr>
          <p:nvPr/>
        </p:nvSpPr>
        <p:spPr>
          <a:xfrm>
            <a:off x="571472" y="3357562"/>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chemeClr val="tx1"/>
                </a:solidFill>
                <a:effectLst/>
                <a:uLnTx/>
                <a:uFillTx/>
                <a:latin typeface="+mj-lt"/>
                <a:ea typeface="+mj-ea"/>
                <a:cs typeface="+mj-cs"/>
              </a:rPr>
              <a:t>2.Scanning:</a:t>
            </a:r>
            <a:endParaRPr kumimoji="0" lang="en-I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t>3. Gaining Access :</a:t>
            </a:r>
            <a:endParaRPr lang="en-IN" b="1" dirty="0"/>
          </a:p>
        </p:txBody>
      </p:sp>
      <p:sp>
        <p:nvSpPr>
          <p:cNvPr id="3" name="Content Placeholder 2"/>
          <p:cNvSpPr>
            <a:spLocks noGrp="1"/>
          </p:cNvSpPr>
          <p:nvPr>
            <p:ph idx="1"/>
          </p:nvPr>
        </p:nvSpPr>
        <p:spPr>
          <a:xfrm>
            <a:off x="500034" y="1285860"/>
            <a:ext cx="8229600" cy="2043113"/>
          </a:xfrm>
        </p:spPr>
        <p:txBody>
          <a:bodyPr>
            <a:noAutofit/>
          </a:bodyPr>
          <a:lstStyle/>
          <a:p>
            <a:pPr>
              <a:buNone/>
            </a:pPr>
            <a:r>
              <a:rPr lang="en-IN" sz="2400" dirty="0" smtClean="0"/>
              <a:t>This phase is where an attacker breaks into the system/network</a:t>
            </a:r>
          </a:p>
          <a:p>
            <a:pPr>
              <a:buNone/>
            </a:pPr>
            <a:r>
              <a:rPr lang="en-IN" sz="2400" dirty="0" smtClean="0"/>
              <a:t>using various tools or methods. </a:t>
            </a:r>
          </a:p>
        </p:txBody>
      </p:sp>
      <p:sp>
        <p:nvSpPr>
          <p:cNvPr id="4" name="Content Placeholder 2"/>
          <p:cNvSpPr txBox="1">
            <a:spLocks/>
          </p:cNvSpPr>
          <p:nvPr/>
        </p:nvSpPr>
        <p:spPr>
          <a:xfrm>
            <a:off x="571472" y="4429132"/>
            <a:ext cx="8229600" cy="1685924"/>
          </a:xfrm>
          <a:prstGeom prst="rect">
            <a:avLst/>
          </a:prstGeom>
        </p:spPr>
        <p:txBody>
          <a:bodyPr vert="horz" lIns="91440" tIns="45720" rIns="91440" bIns="45720" rtlCol="0">
            <a:noAutofit/>
          </a:bodyPr>
          <a:lstStyle/>
          <a:p>
            <a:r>
              <a:rPr lang="en-IN" sz="2400" dirty="0" smtClean="0"/>
              <a:t>The aim is to maintain the access to the target until he finishes the tasks he planned to accomplish in that target.</a:t>
            </a:r>
            <a:endParaRPr kumimoji="0" lang="en-IN" sz="240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itle 1"/>
          <p:cNvSpPr txBox="1">
            <a:spLocks/>
          </p:cNvSpPr>
          <p:nvPr/>
        </p:nvSpPr>
        <p:spPr>
          <a:xfrm>
            <a:off x="571472" y="3357562"/>
            <a:ext cx="8229600" cy="1143000"/>
          </a:xfrm>
          <a:prstGeom prst="rect">
            <a:avLst/>
          </a:prstGeom>
        </p:spPr>
        <p:txBody>
          <a:bodyPr vert="horz" lIns="91440" tIns="45720" rIns="91440" bIns="45720" rtlCol="0" anchor="ctr">
            <a:normAutofit/>
          </a:bodyPr>
          <a:lstStyle/>
          <a:p>
            <a:pPr lvl="0">
              <a:spcBef>
                <a:spcPct val="0"/>
              </a:spcBef>
            </a:pPr>
            <a:r>
              <a:rPr lang="en-IN" sz="4400" b="1" dirty="0" smtClean="0"/>
              <a:t>4. Maintaining Access:</a:t>
            </a:r>
            <a:endParaRPr kumimoji="0" lang="en-I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t>5. Clearing Track:</a:t>
            </a:r>
            <a:endParaRPr lang="en-IN" b="1" dirty="0"/>
          </a:p>
        </p:txBody>
      </p:sp>
      <p:sp>
        <p:nvSpPr>
          <p:cNvPr id="3" name="Content Placeholder 2"/>
          <p:cNvSpPr>
            <a:spLocks noGrp="1"/>
          </p:cNvSpPr>
          <p:nvPr>
            <p:ph idx="1"/>
          </p:nvPr>
        </p:nvSpPr>
        <p:spPr>
          <a:xfrm>
            <a:off x="500034" y="1285860"/>
            <a:ext cx="8229600" cy="4071966"/>
          </a:xfrm>
        </p:spPr>
        <p:txBody>
          <a:bodyPr>
            <a:noAutofit/>
          </a:bodyPr>
          <a:lstStyle/>
          <a:p>
            <a:r>
              <a:rPr lang="en-IN" sz="2400" dirty="0" smtClean="0"/>
              <a:t>No thief wants to get caught. </a:t>
            </a:r>
          </a:p>
          <a:p>
            <a:r>
              <a:rPr lang="en-IN" sz="2400" dirty="0" smtClean="0"/>
              <a:t>An intelligent hacker always clears all evidence so that in the later point of time, no one will find any traces leading to him. </a:t>
            </a:r>
          </a:p>
          <a:p>
            <a:r>
              <a:rPr lang="en-IN" sz="2400" dirty="0" smtClean="0"/>
              <a:t>This involves</a:t>
            </a:r>
          </a:p>
          <a:p>
            <a:pPr>
              <a:buNone/>
            </a:pPr>
            <a:r>
              <a:rPr lang="en-IN" sz="2400" dirty="0" smtClean="0"/>
              <a:t>     - modifying/corrupting/deleting the values of Logs</a:t>
            </a:r>
          </a:p>
          <a:p>
            <a:pPr>
              <a:buNone/>
            </a:pPr>
            <a:r>
              <a:rPr lang="en-IN" sz="2400" dirty="0" smtClean="0"/>
              <a:t>     - modifying registry values </a:t>
            </a:r>
          </a:p>
          <a:p>
            <a:pPr>
              <a:buNone/>
            </a:pPr>
            <a:r>
              <a:rPr lang="en-IN" sz="2400" dirty="0" smtClean="0"/>
              <a:t>     - uninstalling all applications used </a:t>
            </a:r>
          </a:p>
          <a:p>
            <a:pPr>
              <a:buNone/>
            </a:pPr>
            <a:r>
              <a:rPr lang="en-IN" sz="2400" dirty="0" smtClean="0"/>
              <a:t>     - deleting all folders created.</a:t>
            </a:r>
          </a:p>
        </p:txBody>
      </p:sp>
      <p:sp>
        <p:nvSpPr>
          <p:cNvPr id="5" name="Title 1"/>
          <p:cNvSpPr txBox="1">
            <a:spLocks/>
          </p:cNvSpPr>
          <p:nvPr/>
        </p:nvSpPr>
        <p:spPr>
          <a:xfrm>
            <a:off x="571472" y="3357562"/>
            <a:ext cx="8229600" cy="1143000"/>
          </a:xfrm>
          <a:prstGeom prst="rect">
            <a:avLst/>
          </a:prstGeom>
        </p:spPr>
        <p:txBody>
          <a:bodyPr vert="horz" lIns="91440" tIns="45720" rIns="91440" bIns="45720" rtlCol="0" anchor="ctr">
            <a:normAutofit/>
          </a:bodyPr>
          <a:lstStyle/>
          <a:p>
            <a:pPr lvl="0">
              <a:spcBef>
                <a:spcPct val="0"/>
              </a:spcBef>
            </a:pP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500306"/>
            <a:ext cx="8229600" cy="1143000"/>
          </a:xfrm>
        </p:spPr>
        <p:txBody>
          <a:bodyPr>
            <a:normAutofit fontScale="90000"/>
          </a:bodyPr>
          <a:lstStyle/>
          <a:p>
            <a:pPr algn="l"/>
            <a:r>
              <a:rPr lang="en-IN" dirty="0" smtClean="0"/>
              <a:t>Chapter 2 : Cyber offenses and Cybercrime</a:t>
            </a:r>
            <a:endParaRPr lang="en-IN" dirty="0"/>
          </a:p>
        </p:txBody>
      </p:sp>
      <p:sp>
        <p:nvSpPr>
          <p:cNvPr id="3" name="Content Placeholder 2"/>
          <p:cNvSpPr>
            <a:spLocks noGrp="1"/>
          </p:cNvSpPr>
          <p:nvPr>
            <p:ph idx="1"/>
          </p:nvPr>
        </p:nvSpPr>
        <p:spPr>
          <a:xfrm>
            <a:off x="457200" y="1600200"/>
            <a:ext cx="8229600" cy="3471873"/>
          </a:xfrm>
        </p:spPr>
        <p:txBody>
          <a:bodyPr>
            <a:noAutofit/>
          </a:bodyPr>
          <a:lstStyle/>
          <a:p>
            <a:endParaRPr lang="en-IN" sz="2400" dirty="0" smtClean="0"/>
          </a:p>
          <a:p>
            <a:pPr>
              <a:buNone/>
            </a:pPr>
            <a:endParaRPr lang="en-IN" sz="2400" dirty="0" smtClean="0"/>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6000" b="1" dirty="0" smtClean="0"/>
              <a:t>Phase – I: Reconnaissance</a:t>
            </a:r>
            <a:endParaRPr lang="en-IN" sz="6000" b="1" dirty="0"/>
          </a:p>
        </p:txBody>
      </p:sp>
      <p:sp>
        <p:nvSpPr>
          <p:cNvPr id="3" name="Subtitle 2"/>
          <p:cNvSpPr>
            <a:spLocks noGrp="1"/>
          </p:cNvSpPr>
          <p:nvPr>
            <p:ph type="subTitle" idx="1"/>
          </p:nvPr>
        </p:nvSpPr>
        <p:spPr/>
        <p:txBody>
          <a:bodyPr/>
          <a:lstStyle/>
          <a:p>
            <a:endParaRPr lang="en-IN"/>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endParaRPr lang="en-IN" b="1" dirty="0"/>
          </a:p>
        </p:txBody>
      </p:sp>
      <p:sp>
        <p:nvSpPr>
          <p:cNvPr id="3" name="Content Placeholder 2"/>
          <p:cNvSpPr>
            <a:spLocks noGrp="1"/>
          </p:cNvSpPr>
          <p:nvPr>
            <p:ph idx="1"/>
          </p:nvPr>
        </p:nvSpPr>
        <p:spPr>
          <a:xfrm>
            <a:off x="457200" y="1600200"/>
            <a:ext cx="8472518" cy="3471873"/>
          </a:xfrm>
        </p:spPr>
        <p:txBody>
          <a:bodyPr>
            <a:noAutofit/>
          </a:bodyPr>
          <a:lstStyle/>
          <a:p>
            <a:pPr>
              <a:buNone/>
            </a:pPr>
            <a:r>
              <a:rPr lang="en-IN" sz="2800" dirty="0" smtClean="0"/>
              <a:t>-borrowed from its </a:t>
            </a:r>
            <a:r>
              <a:rPr lang="en-IN" sz="2800" b="1" dirty="0" smtClean="0"/>
              <a:t>military use</a:t>
            </a:r>
          </a:p>
          <a:p>
            <a:pPr>
              <a:buNone/>
            </a:pPr>
            <a:endParaRPr lang="en-IN" sz="2800" b="1" dirty="0" smtClean="0"/>
          </a:p>
          <a:p>
            <a:pPr>
              <a:buNone/>
            </a:pPr>
            <a:r>
              <a:rPr lang="en-IN" sz="2800" b="1" dirty="0" smtClean="0"/>
              <a:t>-</a:t>
            </a:r>
            <a:r>
              <a:rPr lang="en-IN" sz="2800" dirty="0" smtClean="0"/>
              <a:t>explore with the goal of finding something to gain</a:t>
            </a:r>
          </a:p>
          <a:p>
            <a:pPr>
              <a:buNone/>
            </a:pPr>
            <a:r>
              <a:rPr lang="en-IN" sz="2800" dirty="0" smtClean="0"/>
              <a:t> information about enemy</a:t>
            </a:r>
          </a:p>
          <a:p>
            <a:pPr>
              <a:buNone/>
            </a:pPr>
            <a:endParaRPr lang="en-IN" sz="2800" dirty="0" smtClean="0"/>
          </a:p>
          <a:p>
            <a:pPr>
              <a:buNone/>
            </a:pPr>
            <a:r>
              <a:rPr lang="en-IN" sz="2800" dirty="0" smtClean="0"/>
              <a:t>-refers to a mission into enemy territory to obtain </a:t>
            </a:r>
          </a:p>
          <a:p>
            <a:pPr>
              <a:buNone/>
            </a:pPr>
            <a:r>
              <a:rPr lang="en-IN" sz="2800" dirty="0" smtClean="0"/>
              <a:t> information</a:t>
            </a:r>
          </a:p>
          <a:p>
            <a:pPr>
              <a:buNone/>
            </a:pPr>
            <a:endParaRPr lang="en-IN" sz="2800" dirty="0" smtClean="0"/>
          </a:p>
          <a:p>
            <a:pPr>
              <a:buNone/>
            </a:pPr>
            <a:endParaRPr lang="en-IN" sz="2800" dirty="0" smtClean="0"/>
          </a:p>
          <a:p>
            <a:pPr>
              <a:buNone/>
            </a:pPr>
            <a:endParaRPr lang="en-IN" sz="2800" dirty="0" smtClean="0"/>
          </a:p>
          <a:p>
            <a:pPr>
              <a:buNone/>
            </a:pPr>
            <a:endParaRPr lang="en-IN" sz="2800" dirty="0" smtClean="0"/>
          </a:p>
          <a:p>
            <a:pPr>
              <a:buNone/>
            </a:pPr>
            <a:endParaRPr lang="en-IN" sz="2800" dirty="0" smtClean="0"/>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857232"/>
            <a:ext cx="8472518" cy="4829196"/>
          </a:xfrm>
        </p:spPr>
        <p:txBody>
          <a:bodyPr>
            <a:noAutofit/>
          </a:bodyPr>
          <a:lstStyle/>
          <a:p>
            <a:pPr>
              <a:buNone/>
            </a:pPr>
            <a:endParaRPr lang="en-IN" sz="2800" dirty="0" smtClean="0"/>
          </a:p>
          <a:p>
            <a:r>
              <a:rPr lang="en-IN" sz="2800" dirty="0" smtClean="0"/>
              <a:t>Accumulating data about target’s environment, computer </a:t>
            </a:r>
            <a:r>
              <a:rPr lang="en-IN" sz="2800" dirty="0" err="1" smtClean="0"/>
              <a:t>architecture,vulnerabilities</a:t>
            </a:r>
            <a:endParaRPr lang="en-IN" sz="2800" dirty="0" smtClean="0"/>
          </a:p>
          <a:p>
            <a:endParaRPr lang="en-IN" sz="2800" dirty="0" smtClean="0"/>
          </a:p>
          <a:p>
            <a:r>
              <a:rPr lang="en-IN" sz="2800" dirty="0" smtClean="0"/>
              <a:t>Provides judgement about possible exploitation of found vulnerabilities</a:t>
            </a:r>
          </a:p>
          <a:p>
            <a:endParaRPr lang="en-IN" sz="2800" dirty="0" smtClean="0"/>
          </a:p>
          <a:p>
            <a:r>
              <a:rPr lang="en-IN" sz="2800" dirty="0" smtClean="0"/>
              <a:t>Provides details of </a:t>
            </a:r>
            <a:r>
              <a:rPr lang="en-IN" sz="2800" dirty="0" err="1" smtClean="0"/>
              <a:t>system,its</a:t>
            </a:r>
            <a:r>
              <a:rPr lang="en-IN" sz="2800" dirty="0" smtClean="0"/>
              <a:t> networking ports ad services</a:t>
            </a:r>
          </a:p>
          <a:p>
            <a:pPr>
              <a:buNone/>
            </a:pPr>
            <a:endParaRPr lang="en-IN" sz="2800" dirty="0" smtClean="0"/>
          </a:p>
          <a:p>
            <a:pPr>
              <a:buNone/>
            </a:pPr>
            <a:r>
              <a:rPr lang="en-IN" sz="2800" dirty="0" smtClean="0"/>
              <a:t>    </a:t>
            </a:r>
            <a:r>
              <a:rPr lang="en-IN" sz="2800" b="1" dirty="0" smtClean="0"/>
              <a:t>Above things are needed for launching an attack </a:t>
            </a:r>
          </a:p>
        </p:txBody>
      </p:sp>
      <p:sp>
        <p:nvSpPr>
          <p:cNvPr id="4" name="Title 3"/>
          <p:cNvSpPr>
            <a:spLocks noGrp="1"/>
          </p:cNvSpPr>
          <p:nvPr>
            <p:ph type="title"/>
          </p:nvPr>
        </p:nvSpPr>
        <p:spPr/>
        <p:txBody>
          <a:bodyPr/>
          <a:lstStyle/>
          <a:p>
            <a:pPr algn="l"/>
            <a:r>
              <a:rPr lang="en-IN" b="1" dirty="0" smtClean="0"/>
              <a:t>Reconnaissance Involves</a:t>
            </a:r>
            <a:endParaRPr lang="en-IN" b="1" dirty="0"/>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857364"/>
            <a:ext cx="8472518" cy="2857520"/>
          </a:xfrm>
        </p:spPr>
        <p:txBody>
          <a:bodyPr>
            <a:noAutofit/>
          </a:bodyPr>
          <a:lstStyle/>
          <a:p>
            <a:r>
              <a:rPr lang="en-IN" dirty="0" smtClean="0"/>
              <a:t>Collect Network Information</a:t>
            </a:r>
          </a:p>
          <a:p>
            <a:r>
              <a:rPr lang="en-IN" dirty="0" smtClean="0"/>
              <a:t>Collect System Information</a:t>
            </a:r>
          </a:p>
          <a:p>
            <a:r>
              <a:rPr lang="en-IN" dirty="0" smtClean="0"/>
              <a:t>Collect Organizations Information</a:t>
            </a:r>
            <a:endParaRPr lang="en-IN" b="1" dirty="0" smtClean="0"/>
          </a:p>
        </p:txBody>
      </p:sp>
      <p:sp>
        <p:nvSpPr>
          <p:cNvPr id="4" name="Title 3"/>
          <p:cNvSpPr>
            <a:spLocks noGrp="1"/>
          </p:cNvSpPr>
          <p:nvPr>
            <p:ph type="title"/>
          </p:nvPr>
        </p:nvSpPr>
        <p:spPr/>
        <p:txBody>
          <a:bodyPr>
            <a:normAutofit/>
          </a:bodyPr>
          <a:lstStyle/>
          <a:p>
            <a:pPr algn="l"/>
            <a:r>
              <a:rPr lang="en-IN" b="1" dirty="0" smtClean="0"/>
              <a:t>Objectives of Reconnaissance</a:t>
            </a:r>
            <a:endParaRPr lang="en-IN" dirty="0" smtClean="0"/>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482" y="2071678"/>
            <a:ext cx="7829608" cy="3786214"/>
          </a:xfrm>
        </p:spPr>
        <p:txBody>
          <a:bodyPr>
            <a:noAutofit/>
          </a:bodyPr>
          <a:lstStyle/>
          <a:p>
            <a:r>
              <a:rPr lang="en-IN" sz="4000" b="1" dirty="0" smtClean="0">
                <a:latin typeface="Times New Roman" pitchFamily="18" charset="0"/>
                <a:cs typeface="Times New Roman" pitchFamily="18" charset="0"/>
              </a:rPr>
              <a:t>Passive Attack</a:t>
            </a:r>
          </a:p>
          <a:p>
            <a:pPr>
              <a:buNone/>
            </a:pPr>
            <a:endParaRPr lang="en-IN" sz="4000" dirty="0" smtClean="0">
              <a:latin typeface="Times New Roman" pitchFamily="18" charset="0"/>
              <a:cs typeface="Times New Roman" pitchFamily="18" charset="0"/>
            </a:endParaRPr>
          </a:p>
          <a:p>
            <a:r>
              <a:rPr lang="en-IN" sz="4000" b="1" dirty="0" smtClean="0">
                <a:latin typeface="Times New Roman" pitchFamily="18" charset="0"/>
                <a:cs typeface="Times New Roman" pitchFamily="18" charset="0"/>
              </a:rPr>
              <a:t>Active Attack</a:t>
            </a:r>
          </a:p>
          <a:p>
            <a:endParaRPr lang="en-IN" sz="4000" b="1" dirty="0" smtClean="0">
              <a:latin typeface="Times New Roman" pitchFamily="18" charset="0"/>
              <a:cs typeface="Times New Roman" pitchFamily="18" charset="0"/>
            </a:endParaRPr>
          </a:p>
        </p:txBody>
      </p:sp>
      <p:sp>
        <p:nvSpPr>
          <p:cNvPr id="4" name="Title 3"/>
          <p:cNvSpPr>
            <a:spLocks noGrp="1"/>
          </p:cNvSpPr>
          <p:nvPr>
            <p:ph type="title"/>
          </p:nvPr>
        </p:nvSpPr>
        <p:spPr/>
        <p:txBody>
          <a:bodyPr>
            <a:normAutofit fontScale="90000"/>
          </a:bodyPr>
          <a:lstStyle/>
          <a:p>
            <a:pPr algn="l"/>
            <a:r>
              <a:rPr lang="en-IN" b="1" dirty="0" smtClean="0">
                <a:latin typeface="Times New Roman" pitchFamily="18" charset="0"/>
                <a:cs typeface="Times New Roman" pitchFamily="18" charset="0"/>
              </a:rPr>
              <a:t>Reconnaissance is done in TWO Phases :</a:t>
            </a:r>
            <a:endParaRPr lang="en-IN" dirty="0" smtClean="0">
              <a:latin typeface="Times New Roman" pitchFamily="18" charset="0"/>
              <a:cs typeface="Times New Roman" pitchFamily="18" charset="0"/>
            </a:endParaRPr>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482" y="2071678"/>
            <a:ext cx="7829608" cy="3786214"/>
          </a:xfrm>
        </p:spPr>
        <p:txBody>
          <a:bodyPr>
            <a:noAutofit/>
          </a:bodyPr>
          <a:lstStyle/>
          <a:p>
            <a:r>
              <a:rPr lang="en-IN" sz="2800" dirty="0" smtClean="0">
                <a:latin typeface="Times New Roman" pitchFamily="18" charset="0"/>
                <a:cs typeface="Times New Roman" pitchFamily="18" charset="0"/>
              </a:rPr>
              <a:t>Gathering information about a target without his/her(individual’s/company’s) knowledge</a:t>
            </a:r>
          </a:p>
          <a:p>
            <a:r>
              <a:rPr lang="en-IN" sz="2800" dirty="0" smtClean="0">
                <a:latin typeface="Times New Roman" pitchFamily="18" charset="0"/>
                <a:cs typeface="Times New Roman" pitchFamily="18" charset="0"/>
              </a:rPr>
              <a:t>Usually involves </a:t>
            </a:r>
          </a:p>
          <a:p>
            <a:pPr>
              <a:buNone/>
            </a:pPr>
            <a:r>
              <a:rPr lang="en-IN" sz="2800" dirty="0" smtClean="0">
                <a:latin typeface="Times New Roman" pitchFamily="18" charset="0"/>
                <a:cs typeface="Times New Roman" pitchFamily="18" charset="0"/>
              </a:rPr>
              <a:t>    -searching information on web</a:t>
            </a:r>
          </a:p>
          <a:p>
            <a:pPr>
              <a:buNone/>
            </a:pPr>
            <a:r>
              <a:rPr lang="en-IN" sz="2800" dirty="0" smtClean="0">
                <a:latin typeface="Times New Roman" pitchFamily="18" charset="0"/>
                <a:cs typeface="Times New Roman" pitchFamily="18" charset="0"/>
              </a:rPr>
              <a:t>    -Network sniffing</a:t>
            </a:r>
          </a:p>
          <a:p>
            <a:endParaRPr lang="en-IN" sz="2800" dirty="0" smtClean="0">
              <a:latin typeface="Times New Roman" pitchFamily="18" charset="0"/>
              <a:cs typeface="Times New Roman" pitchFamily="18" charset="0"/>
            </a:endParaRPr>
          </a:p>
        </p:txBody>
      </p:sp>
      <p:sp>
        <p:nvSpPr>
          <p:cNvPr id="4" name="Title 3"/>
          <p:cNvSpPr>
            <a:spLocks noGrp="1"/>
          </p:cNvSpPr>
          <p:nvPr>
            <p:ph type="title"/>
          </p:nvPr>
        </p:nvSpPr>
        <p:spPr/>
        <p:txBody>
          <a:bodyPr>
            <a:normAutofit/>
          </a:bodyPr>
          <a:lstStyle/>
          <a:p>
            <a:r>
              <a:rPr lang="en-IN" sz="5400" b="1" dirty="0" smtClean="0">
                <a:latin typeface="Times New Roman" pitchFamily="18" charset="0"/>
                <a:cs typeface="Times New Roman" pitchFamily="18" charset="0"/>
              </a:rPr>
              <a:t>Passive Attack</a:t>
            </a:r>
            <a:endParaRPr lang="en-IN" sz="5400" dirty="0" smtClean="0">
              <a:latin typeface="Times New Roman" pitchFamily="18" charset="0"/>
              <a:cs typeface="Times New Roman" pitchFamily="18" charset="0"/>
            </a:endParaRPr>
          </a:p>
        </p:txBody>
      </p:sp>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000240"/>
            <a:ext cx="8472518" cy="4429156"/>
          </a:xfrm>
        </p:spPr>
        <p:txBody>
          <a:bodyPr>
            <a:noAutofit/>
          </a:bodyPr>
          <a:lstStyle/>
          <a:p>
            <a:r>
              <a:rPr lang="en-IN" sz="2600" dirty="0" smtClean="0">
                <a:latin typeface="Times New Roman" pitchFamily="18" charset="0"/>
                <a:cs typeface="Times New Roman" pitchFamily="18" charset="0"/>
              </a:rPr>
              <a:t>Google or Yahoo search : employee information</a:t>
            </a:r>
          </a:p>
          <a:p>
            <a:r>
              <a:rPr lang="en-IN" sz="2600" dirty="0" smtClean="0">
                <a:latin typeface="Times New Roman" pitchFamily="18" charset="0"/>
                <a:cs typeface="Times New Roman" pitchFamily="18" charset="0"/>
              </a:rPr>
              <a:t>Surfing community groups like </a:t>
            </a:r>
            <a:r>
              <a:rPr lang="en-IN" sz="2600" dirty="0" err="1" smtClean="0">
                <a:latin typeface="Times New Roman" pitchFamily="18" charset="0"/>
                <a:cs typeface="Times New Roman" pitchFamily="18" charset="0"/>
              </a:rPr>
              <a:t>orkut,Facebook</a:t>
            </a:r>
            <a:r>
              <a:rPr lang="en-IN" sz="2600" dirty="0" smtClean="0">
                <a:latin typeface="Times New Roman" pitchFamily="18" charset="0"/>
                <a:cs typeface="Times New Roman" pitchFamily="18" charset="0"/>
              </a:rPr>
              <a:t> : information of individual</a:t>
            </a:r>
          </a:p>
          <a:p>
            <a:r>
              <a:rPr lang="en-IN" sz="2600" dirty="0" smtClean="0">
                <a:latin typeface="Times New Roman" pitchFamily="18" charset="0"/>
                <a:cs typeface="Times New Roman" pitchFamily="18" charset="0"/>
              </a:rPr>
              <a:t>Organizations’ website : information of key employees(contact </a:t>
            </a:r>
            <a:r>
              <a:rPr lang="en-IN" sz="2600" dirty="0" err="1" smtClean="0">
                <a:latin typeface="Times New Roman" pitchFamily="18" charset="0"/>
                <a:cs typeface="Times New Roman" pitchFamily="18" charset="0"/>
              </a:rPr>
              <a:t>details,e</a:t>
            </a:r>
            <a:r>
              <a:rPr lang="en-IN" sz="2600" dirty="0" smtClean="0">
                <a:latin typeface="Times New Roman" pitchFamily="18" charset="0"/>
                <a:cs typeface="Times New Roman" pitchFamily="18" charset="0"/>
              </a:rPr>
              <a:t>-mail IDs)</a:t>
            </a:r>
          </a:p>
          <a:p>
            <a:r>
              <a:rPr lang="en-IN" sz="2600" dirty="0" smtClean="0">
                <a:latin typeface="Times New Roman" pitchFamily="18" charset="0"/>
                <a:cs typeface="Times New Roman" pitchFamily="18" charset="0"/>
              </a:rPr>
              <a:t> </a:t>
            </a:r>
            <a:r>
              <a:rPr lang="en-IN" sz="2600" dirty="0" err="1" smtClean="0">
                <a:latin typeface="Times New Roman" pitchFamily="18" charset="0"/>
                <a:cs typeface="Times New Roman" pitchFamily="18" charset="0"/>
              </a:rPr>
              <a:t>Blogs,newsgroups,press</a:t>
            </a:r>
            <a:r>
              <a:rPr lang="en-IN" sz="2600" dirty="0" smtClean="0">
                <a:latin typeface="Times New Roman" pitchFamily="18" charset="0"/>
                <a:cs typeface="Times New Roman" pitchFamily="18" charset="0"/>
              </a:rPr>
              <a:t> releases : media of information about company</a:t>
            </a:r>
          </a:p>
          <a:p>
            <a:r>
              <a:rPr lang="en-IN" sz="2600" dirty="0" smtClean="0">
                <a:latin typeface="Times New Roman" pitchFamily="18" charset="0"/>
                <a:cs typeface="Times New Roman" pitchFamily="18" charset="0"/>
              </a:rPr>
              <a:t>Job postings of company of technical staff : provides information about type of </a:t>
            </a:r>
            <a:r>
              <a:rPr lang="en-IN" sz="2600" dirty="0" err="1" smtClean="0">
                <a:latin typeface="Times New Roman" pitchFamily="18" charset="0"/>
                <a:cs typeface="Times New Roman" pitchFamily="18" charset="0"/>
              </a:rPr>
              <a:t>technology,server</a:t>
            </a:r>
            <a:r>
              <a:rPr lang="en-IN" sz="2600" dirty="0" smtClean="0">
                <a:latin typeface="Times New Roman" pitchFamily="18" charset="0"/>
                <a:cs typeface="Times New Roman" pitchFamily="18" charset="0"/>
              </a:rPr>
              <a:t> specifications of the organization</a:t>
            </a:r>
          </a:p>
        </p:txBody>
      </p:sp>
      <p:sp>
        <p:nvSpPr>
          <p:cNvPr id="4" name="Title 3"/>
          <p:cNvSpPr>
            <a:spLocks noGrp="1"/>
          </p:cNvSpPr>
          <p:nvPr>
            <p:ph type="title"/>
          </p:nvPr>
        </p:nvSpPr>
        <p:spPr/>
        <p:txBody>
          <a:bodyPr>
            <a:normAutofit fontScale="90000"/>
          </a:bodyPr>
          <a:lstStyle/>
          <a:p>
            <a:pPr algn="l"/>
            <a:r>
              <a:rPr lang="en-IN" b="1" dirty="0" smtClean="0">
                <a:latin typeface="Times New Roman" pitchFamily="18" charset="0"/>
                <a:cs typeface="Times New Roman" pitchFamily="18" charset="0"/>
              </a:rPr>
              <a:t>Information search on Web is done in following ways:</a:t>
            </a:r>
          </a:p>
        </p:txBody>
      </p:sp>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14356"/>
          </a:xfrm>
        </p:spPr>
        <p:txBody>
          <a:bodyPr>
            <a:normAutofit/>
          </a:bodyPr>
          <a:lstStyle/>
          <a:p>
            <a:pPr algn="l"/>
            <a:r>
              <a:rPr lang="en-IN" sz="4000" b="1" dirty="0" smtClean="0">
                <a:latin typeface="Times New Roman" pitchFamily="18" charset="0"/>
                <a:cs typeface="Times New Roman" pitchFamily="18" charset="0"/>
              </a:rPr>
              <a:t>Network Sniffing</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28596" y="785794"/>
            <a:ext cx="8229600" cy="2928958"/>
          </a:xfrm>
        </p:spPr>
        <p:txBody>
          <a:bodyPr>
            <a:noAutofit/>
          </a:bodyPr>
          <a:lstStyle/>
          <a:p>
            <a:r>
              <a:rPr lang="en-IN" sz="2200" dirty="0" smtClean="0">
                <a:latin typeface="Times New Roman" pitchFamily="18" charset="0"/>
                <a:cs typeface="Times New Roman" pitchFamily="18" charset="0"/>
              </a:rPr>
              <a:t>Network sniffing involves using sniffer tools that enable real-time monitoring and analysis of data packets in computer networks. </a:t>
            </a:r>
          </a:p>
          <a:p>
            <a:pPr>
              <a:buNone/>
            </a:pP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It can be a hardware device or a separate software program or a combination of both. </a:t>
            </a:r>
          </a:p>
          <a:p>
            <a:pPr>
              <a:buNone/>
            </a:pP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It takes copies of the packet data.</a:t>
            </a:r>
          </a:p>
          <a:p>
            <a:pPr>
              <a:buNone/>
            </a:pPr>
            <a:endParaRPr lang="en-IN" sz="2200" dirty="0" smtClean="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pic>
        <p:nvPicPr>
          <p:cNvPr id="4" name="Content Placeholder 3" descr="nw sniffer.jpg"/>
          <p:cNvPicPr>
            <a:picLocks noChangeAspect="1"/>
          </p:cNvPicPr>
          <p:nvPr/>
        </p:nvPicPr>
        <p:blipFill>
          <a:blip r:embed="rId2"/>
          <a:stretch>
            <a:fillRect/>
          </a:stretch>
        </p:blipFill>
        <p:spPr>
          <a:xfrm>
            <a:off x="1000100" y="3786190"/>
            <a:ext cx="7500990" cy="2571768"/>
          </a:xfrm>
          <a:prstGeom prst="rect">
            <a:avLst/>
          </a:prstGeom>
        </p:spPr>
      </p:pic>
    </p:spTree>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5357850"/>
          </a:xfrm>
        </p:spPr>
        <p:txBody>
          <a:bodyPr>
            <a:noAutofit/>
          </a:bodyPr>
          <a:lstStyle/>
          <a:p>
            <a:r>
              <a:rPr lang="en-IN" sz="2800" dirty="0" smtClean="0">
                <a:latin typeface="Times New Roman" pitchFamily="18" charset="0"/>
                <a:cs typeface="Times New Roman" pitchFamily="18" charset="0"/>
              </a:rPr>
              <a:t>Network Sniffing is Used for ethical as well as unethical purposes.  </a:t>
            </a:r>
          </a:p>
          <a:p>
            <a:pPr>
              <a:buNone/>
            </a:pP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Network administrators use these as network analyser tools to diagnose and prevent network-related problems such as traffic bottlenecks. </a:t>
            </a:r>
          </a:p>
          <a:p>
            <a:pPr>
              <a:buNone/>
            </a:pP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Cyber </a:t>
            </a:r>
            <a:r>
              <a:rPr lang="en-IN" sz="2800" smtClean="0">
                <a:latin typeface="Times New Roman" pitchFamily="18" charset="0"/>
                <a:cs typeface="Times New Roman" pitchFamily="18" charset="0"/>
              </a:rPr>
              <a:t>criminals use hacking </a:t>
            </a:r>
            <a:r>
              <a:rPr lang="en-IN" sz="2800" dirty="0" smtClean="0">
                <a:latin typeface="Times New Roman" pitchFamily="18" charset="0"/>
                <a:cs typeface="Times New Roman" pitchFamily="18" charset="0"/>
              </a:rPr>
              <a:t>tools to sniff, intercept, and steal private information such as user identities, passwords, login credentials, instant messages, </a:t>
            </a:r>
            <a:r>
              <a:rPr lang="en-IN" sz="2800" dirty="0" err="1" smtClean="0">
                <a:latin typeface="Times New Roman" pitchFamily="18" charset="0"/>
                <a:cs typeface="Times New Roman" pitchFamily="18" charset="0"/>
              </a:rPr>
              <a:t>data,and</a:t>
            </a:r>
            <a:r>
              <a:rPr lang="en-IN" sz="2800" dirty="0" smtClean="0">
                <a:latin typeface="Times New Roman" pitchFamily="18" charset="0"/>
                <a:cs typeface="Times New Roman" pitchFamily="18" charset="0"/>
              </a:rPr>
              <a:t> also for spoofing data.</a:t>
            </a:r>
            <a:endParaRPr lang="en-IN" sz="2800" dirty="0"/>
          </a:p>
        </p:txBody>
      </p:sp>
    </p:spTree>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b="1" dirty="0" smtClean="0"/>
              <a:t>Tools used for Passive Attack</a:t>
            </a:r>
            <a:endParaRPr lang="en-IN" sz="3600" b="1" dirty="0"/>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Google Earth</a:t>
            </a:r>
          </a:p>
          <a:p>
            <a:r>
              <a:rPr lang="en-IN" sz="2400" dirty="0" smtClean="0">
                <a:latin typeface="Times New Roman" pitchFamily="18" charset="0"/>
                <a:cs typeface="Times New Roman" pitchFamily="18" charset="0"/>
              </a:rPr>
              <a:t>Internet archive : Internet library including </a:t>
            </a:r>
            <a:r>
              <a:rPr lang="en-IN" sz="2400" dirty="0" err="1" smtClean="0">
                <a:latin typeface="Times New Roman" pitchFamily="18" charset="0"/>
                <a:cs typeface="Times New Roman" pitchFamily="18" charset="0"/>
              </a:rPr>
              <a:t>texts,audio,images,video,softwares</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Professional Communities : LinkedIn</a:t>
            </a:r>
          </a:p>
          <a:p>
            <a:r>
              <a:rPr lang="en-IN" sz="2400" dirty="0" smtClean="0">
                <a:latin typeface="Times New Roman" pitchFamily="18" charset="0"/>
                <a:cs typeface="Times New Roman" pitchFamily="18" charset="0"/>
              </a:rPr>
              <a:t>People Search : Personal details</a:t>
            </a:r>
          </a:p>
          <a:p>
            <a:r>
              <a:rPr lang="en-IN" sz="2400" dirty="0" smtClean="0">
                <a:latin typeface="Times New Roman" pitchFamily="18" charset="0"/>
                <a:cs typeface="Times New Roman" pitchFamily="18" charset="0"/>
              </a:rPr>
              <a:t>WHOIS</a:t>
            </a:r>
          </a:p>
          <a:p>
            <a:r>
              <a:rPr lang="en-IN" sz="2400" dirty="0" smtClean="0">
                <a:latin typeface="Times New Roman" pitchFamily="18" charset="0"/>
                <a:cs typeface="Times New Roman" pitchFamily="18" charset="0"/>
              </a:rPr>
              <a:t>Trace Route : Tool to find route taken by packet across IP network</a:t>
            </a:r>
          </a:p>
          <a:p>
            <a:r>
              <a:rPr lang="en-IN" sz="2400" dirty="0" smtClean="0">
                <a:latin typeface="Times New Roman" pitchFamily="18" charset="0"/>
                <a:cs typeface="Times New Roman" pitchFamily="18" charset="0"/>
              </a:rPr>
              <a:t>Virtual Route Trace : how virtual traffic on computer network  flows between source and target destination</a:t>
            </a:r>
            <a:endParaRPr lang="en-IN" sz="2400" dirty="0">
              <a:latin typeface="Times New Roman" pitchFamily="18" charset="0"/>
              <a:cs typeface="Times New Roman" pitchFamily="18" charset="0"/>
            </a:endParaRP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Cyber offenses</a:t>
            </a:r>
            <a:r>
              <a:rPr lang="en-IN" dirty="0" smtClean="0"/>
              <a:t>  : How criminals plan attacks</a:t>
            </a:r>
            <a:endParaRPr lang="en-IN" dirty="0"/>
          </a:p>
        </p:txBody>
      </p:sp>
      <p:sp>
        <p:nvSpPr>
          <p:cNvPr id="3" name="Content Placeholder 2"/>
          <p:cNvSpPr>
            <a:spLocks noGrp="1"/>
          </p:cNvSpPr>
          <p:nvPr>
            <p:ph idx="1"/>
          </p:nvPr>
        </p:nvSpPr>
        <p:spPr>
          <a:xfrm>
            <a:off x="457200" y="1600200"/>
            <a:ext cx="8229600" cy="3471873"/>
          </a:xfrm>
        </p:spPr>
        <p:txBody>
          <a:bodyPr>
            <a:noAutofit/>
          </a:bodyPr>
          <a:lstStyle/>
          <a:p>
            <a:r>
              <a:rPr lang="en-IN" sz="2400" dirty="0" smtClean="0"/>
              <a:t>Types of </a:t>
            </a:r>
            <a:r>
              <a:rPr lang="en-IN" sz="2400" dirty="0" err="1" smtClean="0"/>
              <a:t>cyberattacks</a:t>
            </a:r>
            <a:endParaRPr lang="en-IN" sz="2400" dirty="0" smtClean="0"/>
          </a:p>
          <a:p>
            <a:r>
              <a:rPr lang="en-IN" sz="2400" dirty="0" smtClean="0"/>
              <a:t>How a criminal plans the attack</a:t>
            </a:r>
          </a:p>
          <a:p>
            <a:r>
              <a:rPr lang="en-IN" sz="2400" dirty="0" smtClean="0"/>
              <a:t>Social </a:t>
            </a:r>
            <a:r>
              <a:rPr lang="en-IN" sz="2400" dirty="0" err="1" smtClean="0"/>
              <a:t>Engg</a:t>
            </a:r>
            <a:endParaRPr lang="en-IN" sz="2400" dirty="0" smtClean="0"/>
          </a:p>
          <a:p>
            <a:r>
              <a:rPr lang="en-IN" sz="2400" dirty="0" smtClean="0"/>
              <a:t>Role of </a:t>
            </a:r>
            <a:r>
              <a:rPr lang="en-IN" sz="2400" dirty="0" err="1" smtClean="0"/>
              <a:t>cybercafes</a:t>
            </a:r>
            <a:r>
              <a:rPr lang="en-IN" sz="2400" dirty="0" smtClean="0"/>
              <a:t> in Cybercrimes</a:t>
            </a:r>
          </a:p>
          <a:p>
            <a:r>
              <a:rPr lang="en-IN" sz="2400" dirty="0" err="1" smtClean="0"/>
              <a:t>Cyberstalking</a:t>
            </a:r>
            <a:endParaRPr lang="en-IN" sz="2400" dirty="0" smtClean="0"/>
          </a:p>
          <a:p>
            <a:r>
              <a:rPr lang="en-IN" sz="2400" dirty="0" err="1" smtClean="0"/>
              <a:t>Botnet</a:t>
            </a:r>
            <a:r>
              <a:rPr lang="en-IN" sz="2400" dirty="0" smtClean="0"/>
              <a:t> and Attack Vector </a:t>
            </a:r>
          </a:p>
          <a:p>
            <a:r>
              <a:rPr lang="en-IN" sz="2400" dirty="0" smtClean="0"/>
              <a:t>Cloud Computing</a:t>
            </a:r>
          </a:p>
          <a:p>
            <a:endParaRPr lang="en-IN" sz="2400" dirty="0" smtClean="0"/>
          </a:p>
          <a:p>
            <a:pPr>
              <a:buNone/>
            </a:pPr>
            <a:endParaRPr lang="en-IN" sz="2400" dirty="0" smtClean="0"/>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latin typeface="Times New Roman" pitchFamily="18" charset="0"/>
                <a:cs typeface="Times New Roman" pitchFamily="18" charset="0"/>
              </a:rPr>
              <a:t>Active Attack</a:t>
            </a:r>
            <a:endParaRPr lang="en-IN" sz="5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800" dirty="0" smtClean="0">
                <a:latin typeface="Times New Roman" pitchFamily="18" charset="0"/>
                <a:cs typeface="Times New Roman" pitchFamily="18" charset="0"/>
              </a:rPr>
              <a:t>Involves confirming the information gathered in passive reconnaissance(IP </a:t>
            </a:r>
            <a:r>
              <a:rPr lang="en-IN" sz="2800" dirty="0" err="1" smtClean="0">
                <a:latin typeface="Times New Roman" pitchFamily="18" charset="0"/>
                <a:cs typeface="Times New Roman" pitchFamily="18" charset="0"/>
              </a:rPr>
              <a:t>addresses,OS</a:t>
            </a:r>
            <a:r>
              <a:rPr lang="en-IN" sz="2800" dirty="0" smtClean="0">
                <a:latin typeface="Times New Roman" pitchFamily="18" charset="0"/>
                <a:cs typeface="Times New Roman" pitchFamily="18" charset="0"/>
              </a:rPr>
              <a:t> type and </a:t>
            </a:r>
            <a:r>
              <a:rPr lang="en-IN" sz="2800" dirty="0" err="1" smtClean="0">
                <a:latin typeface="Times New Roman" pitchFamily="18" charset="0"/>
                <a:cs typeface="Times New Roman" pitchFamily="18" charset="0"/>
              </a:rPr>
              <a:t>version,network</a:t>
            </a:r>
            <a:r>
              <a:rPr lang="en-IN" sz="2800" dirty="0" smtClean="0">
                <a:latin typeface="Times New Roman" pitchFamily="18" charset="0"/>
                <a:cs typeface="Times New Roman" pitchFamily="18" charset="0"/>
              </a:rPr>
              <a:t> services)</a:t>
            </a:r>
          </a:p>
          <a:p>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There is a risk of detection</a:t>
            </a:r>
          </a:p>
          <a:p>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Provides information about security measures of organization</a:t>
            </a:r>
            <a:endParaRPr lang="en-IN" sz="2800" dirty="0">
              <a:latin typeface="Times New Roman" pitchFamily="18" charset="0"/>
              <a:cs typeface="Times New Roman" pitchFamily="18" charset="0"/>
            </a:endParaRPr>
          </a:p>
        </p:txBody>
      </p:sp>
    </p:spTree>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b="1" dirty="0" smtClean="0"/>
              <a:t>Tools used in Active attack</a:t>
            </a:r>
            <a:endParaRPr lang="en-IN" sz="3600" b="1" dirty="0"/>
          </a:p>
        </p:txBody>
      </p:sp>
      <p:graphicFrame>
        <p:nvGraphicFramePr>
          <p:cNvPr id="4" name="Content Placeholder 3"/>
          <p:cNvGraphicFramePr>
            <a:graphicFrameLocks noGrp="1"/>
          </p:cNvGraphicFramePr>
          <p:nvPr>
            <p:ph idx="1"/>
          </p:nvPr>
        </p:nvGraphicFramePr>
        <p:xfrm>
          <a:off x="457200" y="1600200"/>
          <a:ext cx="8229600" cy="5156200"/>
        </p:xfrm>
        <a:graphic>
          <a:graphicData uri="http://schemas.openxmlformats.org/drawingml/2006/table">
            <a:tbl>
              <a:tblPr firstRow="1" bandRow="1">
                <a:tableStyleId>{5C22544A-7EE6-4342-B048-85BDC9FD1C3A}</a:tableStyleId>
              </a:tblPr>
              <a:tblGrid>
                <a:gridCol w="1971660"/>
                <a:gridCol w="6257940"/>
              </a:tblGrid>
              <a:tr h="370840">
                <a:tc>
                  <a:txBody>
                    <a:bodyPr/>
                    <a:lstStyle/>
                    <a:p>
                      <a:r>
                        <a:rPr lang="en-IN" dirty="0" smtClean="0"/>
                        <a:t>Name of</a:t>
                      </a:r>
                      <a:r>
                        <a:rPr lang="en-IN" baseline="0" dirty="0" smtClean="0"/>
                        <a:t> the Tool</a:t>
                      </a:r>
                      <a:endParaRPr lang="en-IN" dirty="0"/>
                    </a:p>
                  </a:txBody>
                  <a:tcPr/>
                </a:tc>
                <a:tc>
                  <a:txBody>
                    <a:bodyPr/>
                    <a:lstStyle/>
                    <a:p>
                      <a:r>
                        <a:rPr lang="en-IN" dirty="0" smtClean="0"/>
                        <a:t>Description</a:t>
                      </a:r>
                      <a:endParaRPr lang="en-IN" dirty="0"/>
                    </a:p>
                  </a:txBody>
                  <a:tcPr/>
                </a:tc>
              </a:tr>
              <a:tr h="370840">
                <a:tc>
                  <a:txBody>
                    <a:bodyPr/>
                    <a:lstStyle/>
                    <a:p>
                      <a:r>
                        <a:rPr lang="en-IN" dirty="0" err="1" smtClean="0"/>
                        <a:t>Arphound</a:t>
                      </a:r>
                      <a:endParaRPr lang="en-IN" dirty="0"/>
                    </a:p>
                  </a:txBody>
                  <a:tcPr/>
                </a:tc>
                <a:tc>
                  <a:txBody>
                    <a:bodyPr/>
                    <a:lstStyle/>
                    <a:p>
                      <a:r>
                        <a:rPr lang="en-IN" dirty="0" smtClean="0"/>
                        <a:t>Listens to traffic on network i</a:t>
                      </a:r>
                      <a:r>
                        <a:rPr lang="en-IN" baseline="0" dirty="0" smtClean="0"/>
                        <a:t>nterface</a:t>
                      </a:r>
                      <a:endParaRPr lang="en-IN" dirty="0"/>
                    </a:p>
                  </a:txBody>
                  <a:tcPr/>
                </a:tc>
              </a:tr>
              <a:tr h="370840">
                <a:tc>
                  <a:txBody>
                    <a:bodyPr/>
                    <a:lstStyle/>
                    <a:p>
                      <a:r>
                        <a:rPr lang="en-IN" dirty="0" err="1" smtClean="0"/>
                        <a:t>Bugtraq</a:t>
                      </a:r>
                      <a:endParaRPr lang="en-IN" dirty="0"/>
                    </a:p>
                  </a:txBody>
                  <a:tcPr/>
                </a:tc>
                <a:tc>
                  <a:txBody>
                    <a:bodyPr/>
                    <a:lstStyle/>
                    <a:p>
                      <a:r>
                        <a:rPr lang="en-IN" dirty="0" smtClean="0"/>
                        <a:t>Database</a:t>
                      </a:r>
                      <a:r>
                        <a:rPr lang="en-IN" baseline="0" dirty="0" smtClean="0"/>
                        <a:t> of known vulnerabilities and exploits</a:t>
                      </a:r>
                      <a:endParaRPr lang="en-IN" dirty="0"/>
                    </a:p>
                  </a:txBody>
                  <a:tcPr/>
                </a:tc>
              </a:tr>
              <a:tr h="370840">
                <a:tc>
                  <a:txBody>
                    <a:bodyPr/>
                    <a:lstStyle/>
                    <a:p>
                      <a:r>
                        <a:rPr lang="en-IN" dirty="0" smtClean="0"/>
                        <a:t>Dig</a:t>
                      </a:r>
                      <a:endParaRPr lang="en-IN" dirty="0"/>
                    </a:p>
                  </a:txBody>
                  <a:tcPr/>
                </a:tc>
                <a:tc>
                  <a:txBody>
                    <a:bodyPr/>
                    <a:lstStyle/>
                    <a:p>
                      <a:r>
                        <a:rPr lang="en-IN" dirty="0" smtClean="0"/>
                        <a:t>Extract configuration</a:t>
                      </a:r>
                      <a:r>
                        <a:rPr lang="en-IN" baseline="0" dirty="0" smtClean="0"/>
                        <a:t> and administrative information about network or domain</a:t>
                      </a:r>
                      <a:endParaRPr lang="en-IN" dirty="0"/>
                    </a:p>
                  </a:txBody>
                  <a:tcPr/>
                </a:tc>
              </a:tr>
              <a:tr h="370840">
                <a:tc>
                  <a:txBody>
                    <a:bodyPr/>
                    <a:lstStyle/>
                    <a:p>
                      <a:r>
                        <a:rPr lang="en-IN" dirty="0" err="1" smtClean="0"/>
                        <a:t>Dsniff</a:t>
                      </a:r>
                      <a:endParaRPr lang="en-IN" dirty="0"/>
                    </a:p>
                  </a:txBody>
                  <a:tcPr/>
                </a:tc>
                <a:tc>
                  <a:txBody>
                    <a:bodyPr/>
                    <a:lstStyle/>
                    <a:p>
                      <a:r>
                        <a:rPr lang="en-IN" dirty="0" smtClean="0"/>
                        <a:t>Network</a:t>
                      </a:r>
                      <a:r>
                        <a:rPr lang="en-IN" baseline="0" dirty="0" smtClean="0"/>
                        <a:t> auditing tool to capture </a:t>
                      </a:r>
                      <a:r>
                        <a:rPr lang="en-IN" baseline="0" dirty="0" err="1" smtClean="0"/>
                        <a:t>username,password</a:t>
                      </a:r>
                      <a:r>
                        <a:rPr lang="en-IN" baseline="0" dirty="0" smtClean="0"/>
                        <a:t> like authentication information on subnet</a:t>
                      </a:r>
                      <a:endParaRPr lang="en-IN" dirty="0"/>
                    </a:p>
                  </a:txBody>
                  <a:tcPr/>
                </a:tc>
              </a:tr>
              <a:tr h="370840">
                <a:tc>
                  <a:txBody>
                    <a:bodyPr/>
                    <a:lstStyle/>
                    <a:p>
                      <a:r>
                        <a:rPr lang="en-IN" dirty="0" err="1" smtClean="0"/>
                        <a:t>Filsnarf</a:t>
                      </a:r>
                      <a:endParaRPr lang="en-IN" dirty="0"/>
                    </a:p>
                  </a:txBody>
                  <a:tcPr/>
                </a:tc>
                <a:tc>
                  <a:txBody>
                    <a:bodyPr/>
                    <a:lstStyle/>
                    <a:p>
                      <a:r>
                        <a:rPr lang="en-IN" dirty="0" smtClean="0"/>
                        <a:t>Network</a:t>
                      </a:r>
                      <a:r>
                        <a:rPr lang="en-IN" baseline="0" dirty="0" smtClean="0"/>
                        <a:t> auditing tool to capture file transfers and file shares </a:t>
                      </a:r>
                      <a:r>
                        <a:rPr lang="en-IN" baseline="0" dirty="0" err="1" smtClean="0"/>
                        <a:t>onsubet</a:t>
                      </a:r>
                      <a:endParaRPr lang="en-IN" dirty="0"/>
                    </a:p>
                  </a:txBody>
                  <a:tcPr/>
                </a:tc>
              </a:tr>
              <a:tr h="370840">
                <a:tc>
                  <a:txBody>
                    <a:bodyPr/>
                    <a:lstStyle/>
                    <a:p>
                      <a:r>
                        <a:rPr lang="en-IN" dirty="0" err="1" smtClean="0"/>
                        <a:t>Hackbot</a:t>
                      </a:r>
                      <a:endParaRPr lang="en-IN" dirty="0"/>
                    </a:p>
                  </a:txBody>
                  <a:tcPr/>
                </a:tc>
                <a:tc>
                  <a:txBody>
                    <a:bodyPr/>
                    <a:lstStyle/>
                    <a:p>
                      <a:r>
                        <a:rPr lang="en-IN" dirty="0" smtClean="0"/>
                        <a:t>Host exploration</a:t>
                      </a:r>
                      <a:r>
                        <a:rPr lang="en-IN" baseline="0" dirty="0" smtClean="0"/>
                        <a:t> tool ,vulnerability scanner</a:t>
                      </a:r>
                      <a:endParaRPr lang="en-IN" dirty="0"/>
                    </a:p>
                  </a:txBody>
                  <a:tcPr/>
                </a:tc>
              </a:tr>
              <a:tr h="370840">
                <a:tc>
                  <a:txBody>
                    <a:bodyPr/>
                    <a:lstStyle/>
                    <a:p>
                      <a:r>
                        <a:rPr lang="en-IN" dirty="0" err="1" smtClean="0"/>
                        <a:t>Hmap</a:t>
                      </a:r>
                      <a:endParaRPr lang="en-IN" dirty="0"/>
                    </a:p>
                  </a:txBody>
                  <a:tcPr/>
                </a:tc>
                <a:tc>
                  <a:txBody>
                    <a:bodyPr/>
                    <a:lstStyle/>
                    <a:p>
                      <a:r>
                        <a:rPr lang="en-IN" dirty="0" smtClean="0"/>
                        <a:t>Web</a:t>
                      </a:r>
                      <a:r>
                        <a:rPr lang="en-IN" baseline="0" dirty="0" smtClean="0"/>
                        <a:t> server fingerprinting tool</a:t>
                      </a:r>
                      <a:endParaRPr lang="en-IN" dirty="0"/>
                    </a:p>
                  </a:txBody>
                  <a:tcPr/>
                </a:tc>
              </a:tr>
              <a:tr h="370840">
                <a:tc>
                  <a:txBody>
                    <a:bodyPr/>
                    <a:lstStyle/>
                    <a:p>
                      <a:r>
                        <a:rPr lang="en-IN" dirty="0" err="1" smtClean="0"/>
                        <a:t>Hping</a:t>
                      </a:r>
                      <a:endParaRPr lang="en-IN" dirty="0"/>
                    </a:p>
                  </a:txBody>
                  <a:tcPr/>
                </a:tc>
                <a:tc>
                  <a:txBody>
                    <a:bodyPr/>
                    <a:lstStyle/>
                    <a:p>
                      <a:r>
                        <a:rPr lang="en-IN" dirty="0" smtClean="0"/>
                        <a:t>Can do firewall </a:t>
                      </a:r>
                      <a:r>
                        <a:rPr lang="en-IN" dirty="0" err="1" smtClean="0"/>
                        <a:t>testing,Advanced</a:t>
                      </a:r>
                      <a:r>
                        <a:rPr lang="en-IN" dirty="0" smtClean="0"/>
                        <a:t> port </a:t>
                      </a:r>
                      <a:r>
                        <a:rPr lang="en-IN" dirty="0" err="1" smtClean="0"/>
                        <a:t>scanning,remote</a:t>
                      </a:r>
                      <a:r>
                        <a:rPr lang="en-IN" baseline="0" dirty="0" smtClean="0"/>
                        <a:t> OS </a:t>
                      </a:r>
                      <a:r>
                        <a:rPr lang="en-IN" baseline="0" dirty="0" err="1" smtClean="0"/>
                        <a:t>fingerprinting,network</a:t>
                      </a:r>
                      <a:r>
                        <a:rPr lang="en-IN" baseline="0" smtClean="0"/>
                        <a:t> testing</a:t>
                      </a:r>
                      <a:endParaRPr lang="en-IN" dirty="0"/>
                    </a:p>
                  </a:txBody>
                  <a:tcPr/>
                </a:tc>
              </a:tr>
              <a:tr h="370840">
                <a:tc>
                  <a:txBody>
                    <a:bodyPr/>
                    <a:lstStyle/>
                    <a:p>
                      <a:r>
                        <a:rPr lang="en-IN" dirty="0" err="1" smtClean="0"/>
                        <a:t>Nessus</a:t>
                      </a:r>
                      <a:endParaRPr lang="en-IN" dirty="0"/>
                    </a:p>
                  </a:txBody>
                  <a:tcPr/>
                </a:tc>
                <a:tc>
                  <a:txBody>
                    <a:bodyPr/>
                    <a:lstStyle/>
                    <a:p>
                      <a:r>
                        <a:rPr lang="en-IN" dirty="0" smtClean="0"/>
                        <a:t>Fast security scanner that tests</a:t>
                      </a:r>
                      <a:r>
                        <a:rPr lang="en-IN" baseline="0" dirty="0" smtClean="0"/>
                        <a:t> for vulnerabilities</a:t>
                      </a:r>
                      <a:endParaRPr lang="en-IN" dirty="0"/>
                    </a:p>
                  </a:txBody>
                  <a:tcPr/>
                </a:tc>
              </a:tr>
              <a:tr h="370840">
                <a:tc>
                  <a:txBody>
                    <a:bodyPr/>
                    <a:lstStyle/>
                    <a:p>
                      <a:r>
                        <a:rPr lang="en-IN" dirty="0" err="1" smtClean="0"/>
                        <a:t>Nmap</a:t>
                      </a:r>
                      <a:endParaRPr lang="en-IN" dirty="0"/>
                    </a:p>
                  </a:txBody>
                  <a:tcPr/>
                </a:tc>
                <a:tc>
                  <a:txBody>
                    <a:bodyPr/>
                    <a:lstStyle/>
                    <a:p>
                      <a:r>
                        <a:rPr lang="en-IN" dirty="0" smtClean="0"/>
                        <a:t>Port </a:t>
                      </a:r>
                      <a:r>
                        <a:rPr lang="en-IN" dirty="0" err="1" smtClean="0"/>
                        <a:t>scanner,OS</a:t>
                      </a:r>
                      <a:r>
                        <a:rPr lang="en-IN" dirty="0" smtClean="0"/>
                        <a:t> </a:t>
                      </a:r>
                      <a:r>
                        <a:rPr lang="en-IN" dirty="0" err="1" smtClean="0"/>
                        <a:t>fingerprinter</a:t>
                      </a:r>
                      <a:r>
                        <a:rPr lang="en-IN" dirty="0" smtClean="0"/>
                        <a:t>, service/version</a:t>
                      </a:r>
                      <a:r>
                        <a:rPr lang="en-IN" baseline="0" dirty="0" smtClean="0"/>
                        <a:t> identifier</a:t>
                      </a:r>
                      <a:endParaRPr lang="en-IN" dirty="0"/>
                    </a:p>
                  </a:txBody>
                  <a:tcPr/>
                </a:tc>
              </a:tr>
            </a:tbl>
          </a:graphicData>
        </a:graphic>
      </p:graphicFrame>
    </p:spTree>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36"/>
            <a:ext cx="7772400" cy="3500462"/>
          </a:xfrm>
        </p:spPr>
        <p:txBody>
          <a:bodyPr>
            <a:noAutofit/>
          </a:bodyPr>
          <a:lstStyle/>
          <a:p>
            <a:r>
              <a:rPr lang="en-IN" sz="6000" b="1" dirty="0" smtClean="0"/>
              <a:t>Phase – II: </a:t>
            </a:r>
            <a:br>
              <a:rPr lang="en-IN" sz="6000" b="1" dirty="0" smtClean="0"/>
            </a:br>
            <a:r>
              <a:rPr lang="en-IN" sz="6000" b="1" dirty="0" smtClean="0"/>
              <a:t>Scanning and Scrutinizing Gathered Information</a:t>
            </a:r>
            <a:endParaRPr lang="en-IN" sz="6000" b="1" dirty="0"/>
          </a:p>
        </p:txBody>
      </p:sp>
    </p:spTree>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t>Scanning</a:t>
            </a:r>
            <a:endParaRPr lang="en-IN" b="1" dirty="0"/>
          </a:p>
        </p:txBody>
      </p:sp>
      <p:sp>
        <p:nvSpPr>
          <p:cNvPr id="3" name="Content Placeholder 2"/>
          <p:cNvSpPr>
            <a:spLocks noGrp="1"/>
          </p:cNvSpPr>
          <p:nvPr>
            <p:ph idx="1"/>
          </p:nvPr>
        </p:nvSpPr>
        <p:spPr/>
        <p:txBody>
          <a:bodyPr>
            <a:noAutofit/>
          </a:bodyPr>
          <a:lstStyle/>
          <a:p>
            <a:r>
              <a:rPr lang="en-IN" sz="2400" dirty="0" smtClean="0"/>
              <a:t>Involves intelligently examining  while the information is gathered</a:t>
            </a:r>
          </a:p>
          <a:p>
            <a:endParaRPr lang="en-IN" sz="2400" dirty="0" smtClean="0"/>
          </a:p>
          <a:p>
            <a:r>
              <a:rPr lang="en-IN" sz="2400" dirty="0" smtClean="0"/>
              <a:t>Types/Objectives of Scanning</a:t>
            </a:r>
          </a:p>
          <a:p>
            <a:pPr>
              <a:buFont typeface="Wingdings" pitchFamily="2" charset="2"/>
              <a:buChar char="Ø"/>
            </a:pPr>
            <a:r>
              <a:rPr lang="en-IN" sz="2400" dirty="0" smtClean="0"/>
              <a:t> Port scanning : Identify open/close ports and services</a:t>
            </a:r>
          </a:p>
          <a:p>
            <a:pPr>
              <a:buFont typeface="Wingdings" pitchFamily="2" charset="2"/>
              <a:buChar char="Ø"/>
            </a:pPr>
            <a:r>
              <a:rPr lang="en-IN" sz="2400" dirty="0" smtClean="0"/>
              <a:t>Network scanning : Understand IP addresses and related information about network systems</a:t>
            </a:r>
          </a:p>
          <a:p>
            <a:pPr>
              <a:buFont typeface="Wingdings" pitchFamily="2" charset="2"/>
              <a:buChar char="Ø"/>
            </a:pPr>
            <a:r>
              <a:rPr lang="en-IN" sz="2400" dirty="0" smtClean="0"/>
              <a:t>Vulnerability scanning : understand existing vulnerabilities in the system</a:t>
            </a:r>
            <a:endParaRPr lang="en-IN" sz="2400" dirty="0"/>
          </a:p>
        </p:txBody>
      </p:sp>
    </p:spTree>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t>Port Scanning</a:t>
            </a:r>
            <a:endParaRPr lang="en-IN" sz="3200" b="1" dirty="0"/>
          </a:p>
        </p:txBody>
      </p:sp>
      <p:sp>
        <p:nvSpPr>
          <p:cNvPr id="3" name="Content Placeholder 2"/>
          <p:cNvSpPr>
            <a:spLocks noGrp="1"/>
          </p:cNvSpPr>
          <p:nvPr>
            <p:ph idx="1"/>
          </p:nvPr>
        </p:nvSpPr>
        <p:spPr/>
        <p:txBody>
          <a:bodyPr>
            <a:normAutofit fontScale="92500" lnSpcReduction="10000"/>
          </a:bodyPr>
          <a:lstStyle/>
          <a:p>
            <a:r>
              <a:rPr lang="en-IN" dirty="0" smtClean="0"/>
              <a:t>It is  the technique used to identify open ports and services available on a network host</a:t>
            </a:r>
          </a:p>
          <a:p>
            <a:r>
              <a:rPr lang="en-IN" dirty="0" smtClean="0"/>
              <a:t>It is sometimes utilized by </a:t>
            </a:r>
            <a:r>
              <a:rPr lang="en-IN" b="1" dirty="0" smtClean="0"/>
              <a:t>security technicians</a:t>
            </a:r>
            <a:r>
              <a:rPr lang="en-IN" dirty="0" smtClean="0"/>
              <a:t> to audit computers for vulnerabilities, however, it is also used by </a:t>
            </a:r>
            <a:r>
              <a:rPr lang="en-IN" b="1" dirty="0" smtClean="0"/>
              <a:t>hackers</a:t>
            </a:r>
            <a:r>
              <a:rPr lang="en-IN" dirty="0" smtClean="0"/>
              <a:t> to target victims.</a:t>
            </a:r>
          </a:p>
          <a:p>
            <a:r>
              <a:rPr lang="en-IN" dirty="0" smtClean="0"/>
              <a:t>It can be used to send requests to connect to the targeted computers, and then keep track of the ports which appear to be opened, or those that respond to the request</a:t>
            </a:r>
          </a:p>
          <a:p>
            <a:r>
              <a:rPr lang="en-IN" dirty="0" smtClean="0"/>
              <a:t>Analogy with survey before burglary</a:t>
            </a:r>
            <a:endParaRPr lang="en-IN" dirty="0"/>
          </a:p>
        </p:txBody>
      </p:sp>
    </p:spTree>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pPr algn="l"/>
            <a:endParaRPr lang="en-IN" dirty="0"/>
          </a:p>
        </p:txBody>
      </p:sp>
      <p:sp>
        <p:nvSpPr>
          <p:cNvPr id="3" name="Content Placeholder 2"/>
          <p:cNvSpPr>
            <a:spLocks noGrp="1"/>
          </p:cNvSpPr>
          <p:nvPr>
            <p:ph idx="1"/>
          </p:nvPr>
        </p:nvSpPr>
        <p:spPr>
          <a:xfrm>
            <a:off x="428596" y="428604"/>
            <a:ext cx="8229600" cy="4911741"/>
          </a:xfrm>
        </p:spPr>
        <p:txBody>
          <a:bodyPr>
            <a:noAutofit/>
          </a:bodyPr>
          <a:lstStyle/>
          <a:p>
            <a:r>
              <a:rPr lang="en-IN" sz="2600" dirty="0" smtClean="0">
                <a:latin typeface="Times New Roman" pitchFamily="18" charset="0"/>
                <a:cs typeface="Times New Roman" pitchFamily="18" charset="0"/>
              </a:rPr>
              <a:t>Each individual computer runs on multiple ports.</a:t>
            </a:r>
          </a:p>
          <a:p>
            <a:r>
              <a:rPr lang="en-IN" sz="2600" dirty="0" smtClean="0">
                <a:latin typeface="Times New Roman" pitchFamily="18" charset="0"/>
                <a:cs typeface="Times New Roman" pitchFamily="18" charset="0"/>
              </a:rPr>
              <a:t>TCP/IP protocol which is made out of two protocols TCP and UDP each of which has 0 to 65536 ports</a:t>
            </a:r>
          </a:p>
          <a:p>
            <a:r>
              <a:rPr lang="en-IN" sz="2600" dirty="0" smtClean="0">
                <a:latin typeface="Times New Roman" pitchFamily="18" charset="0"/>
                <a:cs typeface="Times New Roman" pitchFamily="18" charset="0"/>
              </a:rPr>
              <a:t>For instance, when a person opens his or her email, the computer's server will open a port through which new mail will be downloaded through a connection to the email server. </a:t>
            </a:r>
          </a:p>
          <a:p>
            <a:r>
              <a:rPr lang="en-IN" sz="2600" dirty="0" smtClean="0">
                <a:latin typeface="Times New Roman" pitchFamily="18" charset="0"/>
                <a:cs typeface="Times New Roman" pitchFamily="18" charset="0"/>
              </a:rPr>
              <a:t>Certain ports on an individual's personal computer are open continually, making them a target for any potential hacker who is searching for individuals to victimize. </a:t>
            </a:r>
          </a:p>
          <a:p>
            <a:r>
              <a:rPr lang="en-IN" sz="2600" dirty="0" smtClean="0">
                <a:latin typeface="Times New Roman" pitchFamily="18" charset="0"/>
                <a:cs typeface="Times New Roman" pitchFamily="18" charset="0"/>
              </a:rPr>
              <a:t>Unfortunately, criminals and computer hackers are always looking for new victims to exploit and </a:t>
            </a:r>
            <a:r>
              <a:rPr lang="en-IN" sz="2600" dirty="0" smtClean="0">
                <a:latin typeface="Times New Roman" pitchFamily="18" charset="0"/>
                <a:cs typeface="Times New Roman" pitchFamily="18" charset="0"/>
              </a:rPr>
              <a:t>port scanning </a:t>
            </a:r>
            <a:r>
              <a:rPr lang="en-IN" sz="2600" dirty="0" smtClean="0">
                <a:latin typeface="Times New Roman" pitchFamily="18" charset="0"/>
                <a:cs typeface="Times New Roman" pitchFamily="18" charset="0"/>
              </a:rPr>
              <a:t>is one of the ways through which this can be accomplished.</a:t>
            </a:r>
            <a:endParaRPr lang="en-IN" sz="2600" dirty="0">
              <a:latin typeface="Times New Roman" pitchFamily="18" charset="0"/>
              <a:cs typeface="Times New Roman" pitchFamily="18" charset="0"/>
            </a:endParaRPr>
          </a:p>
        </p:txBody>
      </p:sp>
    </p:spTree>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b="1" dirty="0" smtClean="0">
                <a:latin typeface="Times New Roman" pitchFamily="18" charset="0"/>
                <a:cs typeface="Times New Roman" pitchFamily="18" charset="0"/>
              </a:rPr>
              <a:t>Scrutinizing</a:t>
            </a:r>
            <a:r>
              <a:rPr lang="en-IN" sz="3200" b="1" dirty="0" smtClean="0">
                <a:latin typeface="Times New Roman" pitchFamily="18" charset="0"/>
                <a:cs typeface="Times New Roman" pitchFamily="18" charset="0"/>
              </a:rPr>
              <a:t> :</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IN" dirty="0" smtClean="0">
                <a:latin typeface="Times New Roman" pitchFamily="18" charset="0"/>
                <a:cs typeface="Times New Roman" pitchFamily="18" charset="0"/>
              </a:rPr>
              <a:t>Done to identify</a:t>
            </a:r>
          </a:p>
          <a:p>
            <a:r>
              <a:rPr lang="en-IN" dirty="0" smtClean="0">
                <a:latin typeface="Times New Roman" pitchFamily="18" charset="0"/>
                <a:cs typeface="Times New Roman" pitchFamily="18" charset="0"/>
              </a:rPr>
              <a:t>Valid user accounts or groups</a:t>
            </a:r>
          </a:p>
          <a:p>
            <a:r>
              <a:rPr lang="en-IN" dirty="0" smtClean="0">
                <a:latin typeface="Times New Roman" pitchFamily="18" charset="0"/>
                <a:cs typeface="Times New Roman" pitchFamily="18" charset="0"/>
              </a:rPr>
              <a:t>Specifications of network resources</a:t>
            </a:r>
          </a:p>
          <a:p>
            <a:r>
              <a:rPr lang="en-IN" dirty="0" smtClean="0">
                <a:latin typeface="Times New Roman" pitchFamily="18" charset="0"/>
                <a:cs typeface="Times New Roman" pitchFamily="18" charset="0"/>
              </a:rPr>
              <a:t>OS specifications and different applications running on OS  </a:t>
            </a:r>
          </a:p>
          <a:p>
            <a:endParaRPr lang="en-IN"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Usually most hackers spend 90% time in </a:t>
            </a:r>
          </a:p>
          <a:p>
            <a:pPr>
              <a:buNone/>
            </a:pPr>
            <a:r>
              <a:rPr lang="en-IN" b="1" dirty="0" err="1" smtClean="0">
                <a:latin typeface="Times New Roman" pitchFamily="18" charset="0"/>
                <a:cs typeface="Times New Roman" pitchFamily="18" charset="0"/>
              </a:rPr>
              <a:t>Reconnaissance,Scanning</a:t>
            </a:r>
            <a:r>
              <a:rPr lang="en-IN" b="1" dirty="0" smtClean="0">
                <a:latin typeface="Times New Roman" pitchFamily="18" charset="0"/>
                <a:cs typeface="Times New Roman" pitchFamily="18" charset="0"/>
              </a:rPr>
              <a:t> and Gathering</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36"/>
            <a:ext cx="7772400" cy="3500462"/>
          </a:xfrm>
        </p:spPr>
        <p:txBody>
          <a:bodyPr>
            <a:noAutofit/>
          </a:bodyPr>
          <a:lstStyle/>
          <a:p>
            <a:r>
              <a:rPr lang="en-IN" sz="6000" b="1" dirty="0" smtClean="0"/>
              <a:t>Phase – III: </a:t>
            </a:r>
            <a:br>
              <a:rPr lang="en-IN" sz="6000" b="1" dirty="0" smtClean="0"/>
            </a:br>
            <a:r>
              <a:rPr lang="en-IN" sz="9600" b="1" dirty="0" smtClean="0"/>
              <a:t>Attack</a:t>
            </a:r>
            <a:endParaRPr lang="en-IN" sz="9600" b="1" dirty="0"/>
          </a:p>
        </p:txBody>
      </p:sp>
    </p:spTree>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t>Launching an Attack</a:t>
            </a:r>
            <a:endParaRPr lang="en-IN" b="1" dirty="0"/>
          </a:p>
        </p:txBody>
      </p:sp>
      <p:sp>
        <p:nvSpPr>
          <p:cNvPr id="3" name="Content Placeholder 2"/>
          <p:cNvSpPr>
            <a:spLocks noGrp="1"/>
          </p:cNvSpPr>
          <p:nvPr>
            <p:ph idx="1"/>
          </p:nvPr>
        </p:nvSpPr>
        <p:spPr/>
        <p:txBody>
          <a:bodyPr/>
          <a:lstStyle/>
          <a:p>
            <a:pPr>
              <a:buNone/>
            </a:pPr>
            <a:r>
              <a:rPr lang="en-IN" dirty="0" smtClean="0"/>
              <a:t>Involves following steps</a:t>
            </a:r>
          </a:p>
          <a:p>
            <a:r>
              <a:rPr lang="en-IN" dirty="0" smtClean="0"/>
              <a:t>Crack the password</a:t>
            </a:r>
          </a:p>
          <a:p>
            <a:r>
              <a:rPr lang="en-IN" dirty="0" smtClean="0"/>
              <a:t>Exploit the privileges</a:t>
            </a:r>
          </a:p>
          <a:p>
            <a:r>
              <a:rPr lang="en-IN" dirty="0" smtClean="0"/>
              <a:t>Execute malicious commands</a:t>
            </a:r>
          </a:p>
          <a:p>
            <a:r>
              <a:rPr lang="en-IN" dirty="0" smtClean="0"/>
              <a:t>Hide the files</a:t>
            </a:r>
          </a:p>
          <a:p>
            <a:r>
              <a:rPr lang="en-IN" dirty="0" smtClean="0"/>
              <a:t>Cover the tracks by deleting logs</a:t>
            </a:r>
            <a:endParaRPr lang="en-IN" dirty="0"/>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Cybercrime : </a:t>
            </a:r>
            <a:r>
              <a:rPr lang="en-IN" dirty="0" smtClean="0"/>
              <a:t>Mobile and Wireless Devices</a:t>
            </a:r>
            <a:endParaRPr lang="en-IN" dirty="0"/>
          </a:p>
        </p:txBody>
      </p:sp>
      <p:sp>
        <p:nvSpPr>
          <p:cNvPr id="3" name="Content Placeholder 2"/>
          <p:cNvSpPr>
            <a:spLocks noGrp="1"/>
          </p:cNvSpPr>
          <p:nvPr>
            <p:ph idx="1"/>
          </p:nvPr>
        </p:nvSpPr>
        <p:spPr>
          <a:xfrm>
            <a:off x="457200" y="1600200"/>
            <a:ext cx="8229600" cy="3471873"/>
          </a:xfrm>
        </p:spPr>
        <p:txBody>
          <a:bodyPr>
            <a:noAutofit/>
          </a:bodyPr>
          <a:lstStyle/>
          <a:p>
            <a:r>
              <a:rPr lang="en-IN" sz="2400" dirty="0" smtClean="0"/>
              <a:t>Security challenges posed by mobile devices</a:t>
            </a:r>
          </a:p>
          <a:p>
            <a:r>
              <a:rPr lang="en-IN" sz="2400" dirty="0" smtClean="0"/>
              <a:t>Mitigation strategies</a:t>
            </a:r>
          </a:p>
          <a:p>
            <a:r>
              <a:rPr lang="en-IN" sz="2400" dirty="0" smtClean="0"/>
              <a:t>Understand organizational security implications</a:t>
            </a:r>
          </a:p>
          <a:p>
            <a:r>
              <a:rPr lang="en-IN" sz="2400" dirty="0" smtClean="0"/>
              <a:t>Various mobile devices</a:t>
            </a: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Cyber offenses</a:t>
            </a:r>
            <a:r>
              <a:rPr lang="en-IN" dirty="0" smtClean="0"/>
              <a:t>  : How criminals plan attacks</a:t>
            </a:r>
            <a:endParaRPr lang="en-IN" dirty="0"/>
          </a:p>
        </p:txBody>
      </p:sp>
      <p:sp>
        <p:nvSpPr>
          <p:cNvPr id="3" name="Content Placeholder 2"/>
          <p:cNvSpPr>
            <a:spLocks noGrp="1"/>
          </p:cNvSpPr>
          <p:nvPr>
            <p:ph idx="1"/>
          </p:nvPr>
        </p:nvSpPr>
        <p:spPr>
          <a:xfrm>
            <a:off x="457200" y="1600200"/>
            <a:ext cx="8229600" cy="3471873"/>
          </a:xfrm>
        </p:spPr>
        <p:txBody>
          <a:bodyPr>
            <a:noAutofit/>
          </a:bodyPr>
          <a:lstStyle/>
          <a:p>
            <a:r>
              <a:rPr lang="en-IN" sz="2400" b="1" dirty="0" smtClean="0"/>
              <a:t>Types of </a:t>
            </a:r>
            <a:r>
              <a:rPr lang="en-IN" sz="2400" b="1" dirty="0" err="1" smtClean="0"/>
              <a:t>cyberattacks</a:t>
            </a:r>
            <a:endParaRPr lang="en-IN" sz="2400" b="1" dirty="0" smtClean="0"/>
          </a:p>
          <a:p>
            <a:r>
              <a:rPr lang="en-IN" sz="2400" dirty="0" smtClean="0"/>
              <a:t>How a criminal plans the attack</a:t>
            </a:r>
          </a:p>
          <a:p>
            <a:r>
              <a:rPr lang="en-IN" sz="2400" dirty="0" smtClean="0"/>
              <a:t>Social </a:t>
            </a:r>
            <a:r>
              <a:rPr lang="en-IN" sz="2400" dirty="0" err="1" smtClean="0"/>
              <a:t>Engg</a:t>
            </a:r>
            <a:endParaRPr lang="en-IN" sz="2400" dirty="0" smtClean="0"/>
          </a:p>
          <a:p>
            <a:r>
              <a:rPr lang="en-IN" sz="2400" dirty="0" smtClean="0"/>
              <a:t>Role of </a:t>
            </a:r>
            <a:r>
              <a:rPr lang="en-IN" sz="2400" dirty="0" err="1" smtClean="0"/>
              <a:t>cybercafes</a:t>
            </a:r>
            <a:r>
              <a:rPr lang="en-IN" sz="2400" dirty="0" smtClean="0"/>
              <a:t> in Cybercrimes</a:t>
            </a:r>
          </a:p>
          <a:p>
            <a:r>
              <a:rPr lang="en-IN" sz="2400" dirty="0" err="1" smtClean="0"/>
              <a:t>Cyberstalking</a:t>
            </a:r>
            <a:endParaRPr lang="en-IN" sz="2400" dirty="0" smtClean="0"/>
          </a:p>
          <a:p>
            <a:r>
              <a:rPr lang="en-IN" sz="2400" dirty="0" err="1" smtClean="0"/>
              <a:t>Botnet</a:t>
            </a:r>
            <a:r>
              <a:rPr lang="en-IN" sz="2400" dirty="0" smtClean="0"/>
              <a:t> and Attack Vector </a:t>
            </a:r>
          </a:p>
          <a:p>
            <a:r>
              <a:rPr lang="en-IN" sz="2400" dirty="0" smtClean="0"/>
              <a:t>Cloud Computing</a:t>
            </a:r>
          </a:p>
          <a:p>
            <a:endParaRPr lang="en-IN" sz="2400" dirty="0" smtClean="0"/>
          </a:p>
          <a:p>
            <a:pPr>
              <a:buNone/>
            </a:pPr>
            <a:endParaRPr lang="en-IN" sz="2400" dirty="0" smtClean="0"/>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214554"/>
            <a:ext cx="8229600" cy="2143140"/>
          </a:xfrm>
        </p:spPr>
        <p:txBody>
          <a:bodyPr>
            <a:noAutofit/>
          </a:bodyPr>
          <a:lstStyle/>
          <a:p>
            <a:r>
              <a:rPr lang="en-IN" sz="8000" b="1" dirty="0" smtClean="0"/>
              <a:t>Types of Cyber attacks</a:t>
            </a:r>
            <a:endParaRPr lang="en-IN" sz="8000" dirty="0"/>
          </a:p>
        </p:txBody>
      </p:sp>
      <p:sp>
        <p:nvSpPr>
          <p:cNvPr id="3" name="Content Placeholder 2"/>
          <p:cNvSpPr>
            <a:spLocks noGrp="1"/>
          </p:cNvSpPr>
          <p:nvPr>
            <p:ph idx="1"/>
          </p:nvPr>
        </p:nvSpPr>
        <p:spPr>
          <a:xfrm>
            <a:off x="428596" y="1428736"/>
            <a:ext cx="8229600" cy="3471873"/>
          </a:xfrm>
        </p:spPr>
        <p:txBody>
          <a:bodyPr>
            <a:noAutofit/>
          </a:bodyPr>
          <a:lstStyle/>
          <a:p>
            <a:pPr>
              <a:buNone/>
            </a:pPr>
            <a:endParaRPr lang="en-IN" sz="2400" dirty="0" smtClean="0"/>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229600" cy="6143668"/>
          </a:xfrm>
        </p:spPr>
        <p:txBody>
          <a:bodyPr>
            <a:noAutofit/>
          </a:bodyPr>
          <a:lstStyle/>
          <a:p>
            <a:r>
              <a:rPr lang="en-IN" b="1" dirty="0" smtClean="0">
                <a:latin typeface="Times New Roman" pitchFamily="18" charset="0"/>
                <a:cs typeface="Times New Roman" pitchFamily="18" charset="0"/>
              </a:rPr>
              <a:t>Inside Attack:</a:t>
            </a:r>
            <a:r>
              <a:rPr lang="en-IN" sz="2300" dirty="0" smtClean="0">
                <a:latin typeface="Times New Roman" pitchFamily="18" charset="0"/>
                <a:cs typeface="Times New Roman" pitchFamily="18" charset="0"/>
              </a:rPr>
              <a:t> </a:t>
            </a:r>
          </a:p>
          <a:p>
            <a:r>
              <a:rPr lang="en-IN" sz="2300" dirty="0" smtClean="0">
                <a:latin typeface="Times New Roman" pitchFamily="18" charset="0"/>
                <a:cs typeface="Times New Roman" pitchFamily="18" charset="0"/>
              </a:rPr>
              <a:t>An attack to the network or the computer system by some person with authorized system access is known as insider attack.</a:t>
            </a:r>
          </a:p>
          <a:p>
            <a:r>
              <a:rPr lang="en-IN" sz="2300" dirty="0" smtClean="0">
                <a:latin typeface="Times New Roman" pitchFamily="18" charset="0"/>
                <a:cs typeface="Times New Roman" pitchFamily="18" charset="0"/>
              </a:rPr>
              <a:t> It is generally performed by dissatisfied or unhappy inside employees or contractors.</a:t>
            </a:r>
          </a:p>
          <a:p>
            <a:r>
              <a:rPr lang="en-IN" sz="2300" dirty="0" smtClean="0">
                <a:latin typeface="Times New Roman" pitchFamily="18" charset="0"/>
                <a:cs typeface="Times New Roman" pitchFamily="18" charset="0"/>
              </a:rPr>
              <a:t> The motive of the insider attack could be revenge or greed. </a:t>
            </a:r>
          </a:p>
          <a:p>
            <a:r>
              <a:rPr lang="en-IN" sz="2300" dirty="0" smtClean="0">
                <a:latin typeface="Times New Roman" pitchFamily="18" charset="0"/>
                <a:cs typeface="Times New Roman" pitchFamily="18" charset="0"/>
              </a:rPr>
              <a:t>The reason for insider attack is when a employee is fired or assigned new roles in an organization, and the role is not reflected in the IT policies</a:t>
            </a:r>
          </a:p>
          <a:p>
            <a:r>
              <a:rPr lang="en-IN" sz="2300" dirty="0" smtClean="0">
                <a:latin typeface="Times New Roman" pitchFamily="18" charset="0"/>
                <a:cs typeface="Times New Roman" pitchFamily="18" charset="0"/>
              </a:rPr>
              <a:t>It is comparatively easy for an insider to perform a cyber attack as he is well aware of the policies, processes, IT architecture and the security system. </a:t>
            </a:r>
          </a:p>
          <a:p>
            <a:r>
              <a:rPr lang="en-IN" sz="2300" dirty="0" smtClean="0">
                <a:latin typeface="Times New Roman" pitchFamily="18" charset="0"/>
                <a:cs typeface="Times New Roman" pitchFamily="18" charset="0"/>
              </a:rPr>
              <a:t>Moreover, the attacker have an access to the network.</a:t>
            </a:r>
          </a:p>
          <a:p>
            <a:r>
              <a:rPr lang="en-IN" sz="2300" dirty="0" smtClean="0">
                <a:latin typeface="Times New Roman" pitchFamily="18" charset="0"/>
                <a:cs typeface="Times New Roman" pitchFamily="18" charset="0"/>
              </a:rPr>
              <a:t>The insider attack could be prevented by planning and installing an Internal intrusion detection systems (IDS) in the organization. </a:t>
            </a:r>
          </a:p>
          <a:p>
            <a:pPr>
              <a:buNone/>
            </a:pPr>
            <a:endParaRPr lang="en-IN" sz="23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229600" cy="5357850"/>
          </a:xfrm>
        </p:spPr>
        <p:txBody>
          <a:bodyPr>
            <a:noAutofit/>
          </a:bodyPr>
          <a:lstStyle/>
          <a:p>
            <a:r>
              <a:rPr lang="en-IN" b="1" dirty="0" smtClean="0">
                <a:latin typeface="Times New Roman" pitchFamily="18" charset="0"/>
                <a:cs typeface="Times New Roman" pitchFamily="18" charset="0"/>
              </a:rPr>
              <a:t>Outside Attack:</a:t>
            </a:r>
            <a:r>
              <a:rPr lang="en-IN" sz="23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When the attacker is either hired by an insider or an external entity to the organization, it is known as external attack. </a:t>
            </a:r>
          </a:p>
          <a:p>
            <a:r>
              <a:rPr lang="en-IN" sz="2400" dirty="0" smtClean="0">
                <a:latin typeface="Times New Roman" pitchFamily="18" charset="0"/>
                <a:cs typeface="Times New Roman" pitchFamily="18" charset="0"/>
              </a:rPr>
              <a:t>The organization which is a victim of cyber attack not only faces financial loss but also the loss of reputation.</a:t>
            </a:r>
          </a:p>
          <a:p>
            <a:r>
              <a:rPr lang="en-IN" sz="2400" dirty="0" smtClean="0">
                <a:latin typeface="Times New Roman" pitchFamily="18" charset="0"/>
                <a:cs typeface="Times New Roman" pitchFamily="18" charset="0"/>
              </a:rPr>
              <a:t>An experienced network/security administrator keeps regular eye on the log generated by the firewalls as external attacks can be traced out by carefully </a:t>
            </a:r>
            <a:r>
              <a:rPr lang="en-IN" sz="2400" b="1" dirty="0" smtClean="0">
                <a:latin typeface="Times New Roman" pitchFamily="18" charset="0"/>
                <a:cs typeface="Times New Roman" pitchFamily="18" charset="0"/>
              </a:rPr>
              <a:t>analysing</a:t>
            </a:r>
            <a:r>
              <a:rPr lang="en-IN" sz="2400" dirty="0" smtClean="0">
                <a:latin typeface="Times New Roman" pitchFamily="18" charset="0"/>
                <a:cs typeface="Times New Roman" pitchFamily="18" charset="0"/>
              </a:rPr>
              <a:t> these </a:t>
            </a:r>
            <a:r>
              <a:rPr lang="en-IN" sz="2400" b="1" dirty="0" smtClean="0">
                <a:latin typeface="Times New Roman" pitchFamily="18" charset="0"/>
                <a:cs typeface="Times New Roman" pitchFamily="18" charset="0"/>
              </a:rPr>
              <a:t>firewall logs</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Also, Intrusion Detection Systems(IDS) are installed to keep an eye on external attacks.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00042"/>
            <a:ext cx="8229600" cy="5929354"/>
          </a:xfrm>
        </p:spPr>
        <p:txBody>
          <a:bodyPr>
            <a:normAutofit fontScale="92500" lnSpcReduction="10000"/>
          </a:bodyPr>
          <a:lstStyle/>
          <a:p>
            <a:r>
              <a:rPr lang="en-IN" b="1" dirty="0" smtClean="0">
                <a:latin typeface="Times New Roman" pitchFamily="18" charset="0"/>
                <a:cs typeface="Times New Roman" pitchFamily="18" charset="0"/>
              </a:rPr>
              <a:t>What is a Firewall?</a:t>
            </a:r>
          </a:p>
          <a:p>
            <a:pPr>
              <a:buNone/>
            </a:pPr>
            <a:r>
              <a:rPr lang="en-IN" dirty="0" smtClean="0">
                <a:latin typeface="Times New Roman" pitchFamily="18" charset="0"/>
                <a:cs typeface="Times New Roman" pitchFamily="18" charset="0"/>
              </a:rPr>
              <a:t>    It is software that enforces a set of rules about which data packets will be allowed to enter or leave a network</a:t>
            </a:r>
          </a:p>
          <a:p>
            <a:pPr>
              <a:buNone/>
            </a:pPr>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Firewall Log Analysis gives info about</a:t>
            </a:r>
          </a:p>
          <a:p>
            <a:r>
              <a:rPr lang="en-IN" dirty="0" smtClean="0">
                <a:latin typeface="Times New Roman" pitchFamily="18" charset="0"/>
                <a:cs typeface="Times New Roman" pitchFamily="18" charset="0"/>
              </a:rPr>
              <a:t>The security threat attempts at the periphery of the network </a:t>
            </a:r>
          </a:p>
          <a:p>
            <a:r>
              <a:rPr lang="en-IN" dirty="0" smtClean="0">
                <a:latin typeface="Times New Roman" pitchFamily="18" charset="0"/>
                <a:cs typeface="Times New Roman" pitchFamily="18" charset="0"/>
              </a:rPr>
              <a:t>The nature of traffic coming in and going out of the firewall. </a:t>
            </a:r>
          </a:p>
          <a:p>
            <a:r>
              <a:rPr lang="en-IN" dirty="0" smtClean="0">
                <a:latin typeface="Times New Roman" pitchFamily="18" charset="0"/>
                <a:cs typeface="Times New Roman" pitchFamily="18" charset="0"/>
              </a:rPr>
              <a:t>Information on the security threat attempts and so that they can swiftly initiate remediation action. </a:t>
            </a:r>
          </a:p>
          <a:p>
            <a:pPr>
              <a:buNone/>
            </a:pPr>
            <a:endParaRPr lang="en-IN" b="1" dirty="0"/>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TotalTime>
  <Words>1504</Words>
  <Application>Microsoft Office PowerPoint</Application>
  <PresentationFormat>On-screen Show (4:3)</PresentationFormat>
  <Paragraphs>228</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Lecture 05</vt:lpstr>
      <vt:lpstr>Chapter 2 : Cyber offenses and Cybercrime</vt:lpstr>
      <vt:lpstr>Cyber offenses  : How criminals plan attacks</vt:lpstr>
      <vt:lpstr>Cybercrime : Mobile and Wireless Devices</vt:lpstr>
      <vt:lpstr>Cyber offenses  : How criminals plan attacks</vt:lpstr>
      <vt:lpstr>Types of Cyber attacks</vt:lpstr>
      <vt:lpstr>Slide 7</vt:lpstr>
      <vt:lpstr>Slide 8</vt:lpstr>
      <vt:lpstr>Slide 9</vt:lpstr>
      <vt:lpstr>Slide 10</vt:lpstr>
      <vt:lpstr>Slide 11</vt:lpstr>
      <vt:lpstr>Slide 12</vt:lpstr>
      <vt:lpstr>Hierarchical Organizational Structure</vt:lpstr>
      <vt:lpstr>Active Vs Passive Attacks</vt:lpstr>
      <vt:lpstr>How Criminals plan the attacks?</vt:lpstr>
      <vt:lpstr>Phases involved in Planning the attack:</vt:lpstr>
      <vt:lpstr>1. Reconnaissance:</vt:lpstr>
      <vt:lpstr>3. Gaining Access :</vt:lpstr>
      <vt:lpstr>5. Clearing Track:</vt:lpstr>
      <vt:lpstr>Phase – I: Reconnaissance</vt:lpstr>
      <vt:lpstr>Slide 21</vt:lpstr>
      <vt:lpstr>Reconnaissance Involves</vt:lpstr>
      <vt:lpstr>Objectives of Reconnaissance</vt:lpstr>
      <vt:lpstr>Reconnaissance is done in TWO Phases :</vt:lpstr>
      <vt:lpstr>Passive Attack</vt:lpstr>
      <vt:lpstr>Information search on Web is done in following ways:</vt:lpstr>
      <vt:lpstr>Network Sniffing</vt:lpstr>
      <vt:lpstr>Slide 28</vt:lpstr>
      <vt:lpstr>Tools used for Passive Attack</vt:lpstr>
      <vt:lpstr>Active Attack</vt:lpstr>
      <vt:lpstr>Tools used in Active attack</vt:lpstr>
      <vt:lpstr>Phase – II:  Scanning and Scrutinizing Gathered Information</vt:lpstr>
      <vt:lpstr>Scanning</vt:lpstr>
      <vt:lpstr>Port Scanning</vt:lpstr>
      <vt:lpstr>Slide 35</vt:lpstr>
      <vt:lpstr>Scrutinizing :</vt:lpstr>
      <vt:lpstr>Phase – III:  Attack</vt:lpstr>
      <vt:lpstr>Launching an Attack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Dell1</dc:creator>
  <cp:lastModifiedBy>Dell1</cp:lastModifiedBy>
  <cp:revision>169</cp:revision>
  <dcterms:created xsi:type="dcterms:W3CDTF">2019-07-04T01:33:40Z</dcterms:created>
  <dcterms:modified xsi:type="dcterms:W3CDTF">2019-07-25T04:37:10Z</dcterms:modified>
</cp:coreProperties>
</file>