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68" r:id="rId3"/>
    <p:sldId id="260" r:id="rId4"/>
    <p:sldId id="269" r:id="rId5"/>
    <p:sldId id="270" r:id="rId6"/>
    <p:sldId id="271" r:id="rId7"/>
    <p:sldId id="278" r:id="rId8"/>
    <p:sldId id="272" r:id="rId9"/>
    <p:sldId id="273" r:id="rId10"/>
    <p:sldId id="274" r:id="rId11"/>
    <p:sldId id="275" r:id="rId12"/>
    <p:sldId id="276" r:id="rId13"/>
    <p:sldId id="277" r:id="rId14"/>
    <p:sldId id="279" r:id="rId15"/>
    <p:sldId id="291" r:id="rId16"/>
    <p:sldId id="281" r:id="rId17"/>
    <p:sldId id="282" r:id="rId18"/>
    <p:sldId id="283" r:id="rId19"/>
    <p:sldId id="284" r:id="rId20"/>
    <p:sldId id="287" r:id="rId21"/>
    <p:sldId id="288" r:id="rId22"/>
    <p:sldId id="289" r:id="rId23"/>
    <p:sldId id="290"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841219577"/>
      </p:ext>
    </p:extLst>
  </p:cSld>
  <p:clrMapOvr>
    <a:masterClrMapping/>
  </p:clrMapOvr>
  <p:transition spd="slow" advClick="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4007631904"/>
      </p:ext>
    </p:extLst>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368724833"/>
      </p:ext>
    </p:extLst>
  </p:cSld>
  <p:clrMapOvr>
    <a:masterClrMapping/>
  </p:clrMapOvr>
  <p:transition spd="slow" advClick="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3248636819"/>
      </p:ext>
    </p:extLst>
  </p:cSld>
  <p:clrMapOvr>
    <a:masterClrMapping/>
  </p:clrMapOvr>
  <p:transition spd="slow" advClick="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187313951"/>
      </p:ext>
    </p:extLst>
  </p:cSld>
  <p:clrMapOvr>
    <a:masterClrMapping/>
  </p:clrMapOvr>
  <p:transition spd="slow" advClick="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648354039"/>
      </p:ext>
    </p:extLst>
  </p:cSld>
  <p:clrMapOvr>
    <a:masterClrMapping/>
  </p:clrMapOvr>
  <p:transition spd="slow" advClick="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657183706"/>
      </p:ext>
    </p:extLst>
  </p:cSld>
  <p:clrMapOvr>
    <a:masterClrMapping/>
  </p:clrMapOvr>
  <p:transition spd="slow" advClick="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254231779"/>
      </p:ext>
    </p:extLst>
  </p:cSld>
  <p:clrMapOvr>
    <a:masterClrMapping/>
  </p:clrMapOvr>
  <p:transition spd="slow" advClick="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2603011290"/>
      </p:ext>
    </p:extLst>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514996570"/>
      </p:ext>
    </p:extLst>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2926586848"/>
      </p:ext>
    </p:extLst>
  </p:cSld>
  <p:clrMapOvr>
    <a:masterClrMapping/>
  </p:clrMapOvr>
  <p:transition spd="slow" advClick="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260676791"/>
      </p:ext>
    </p:extLst>
  </p:cSld>
  <p:clrMapOvr>
    <a:masterClrMapping/>
  </p:clrMapOvr>
  <p:transition spd="slow" advClick="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439639308"/>
      </p:ext>
    </p:extLst>
  </p:cSld>
  <p:clrMapOvr>
    <a:masterClrMapping/>
  </p:clrMapOvr>
  <p:transition spd="slow" advClick="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888681562"/>
      </p:ext>
    </p:extLst>
  </p:cSld>
  <p:clrMapOvr>
    <a:masterClrMapping/>
  </p:clrMapOvr>
  <p:transition spd="slow" advClick="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488742930"/>
      </p:ext>
    </p:extLst>
  </p:cSld>
  <p:clrMapOvr>
    <a:masterClrMapping/>
  </p:clrMapOvr>
  <p:transition spd="slow" advClick="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833EF-3182-4C0C-A314-8970929F89E1}" type="datetimeFigureOut">
              <a:rPr lang="en-IN" smtClean="0"/>
              <a:pPr/>
              <a:t>06/08/2019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887710890"/>
      </p:ext>
    </p:extLst>
  </p:cSld>
  <p:clrMapOvr>
    <a:masterClrMapping/>
  </p:clrMapOvr>
  <p:transition spd="slow" advClick="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A833EF-3182-4C0C-A314-8970929F89E1}" type="datetimeFigureOut">
              <a:rPr lang="en-IN" smtClean="0"/>
              <a:pPr/>
              <a:t>06/08/2019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23261782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ransition spd="slow" advClick="0">
    <p:push dir="u"/>
  </p:transition>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706" y="1373185"/>
            <a:ext cx="8825658" cy="2677648"/>
          </a:xfrm>
        </p:spPr>
        <p:txBody>
          <a:bodyPr/>
          <a:lstStyle/>
          <a:p>
            <a:pPr algn="ctr"/>
            <a:r>
              <a:rPr lang="en-IN" sz="8000" dirty="0" smtClean="0">
                <a:latin typeface="Times New Roman" pitchFamily="18" charset="0"/>
                <a:cs typeface="Times New Roman" pitchFamily="18" charset="0"/>
              </a:rPr>
              <a:t>Cyber</a:t>
            </a:r>
            <a:r>
              <a:rPr lang="en-IN" sz="8000" dirty="0" smtClean="0"/>
              <a:t> Security : Lecture </a:t>
            </a:r>
            <a:r>
              <a:rPr lang="en-IN" sz="8000" dirty="0" smtClean="0"/>
              <a:t>08</a:t>
            </a:r>
            <a:endParaRPr lang="en-IN" sz="8000" dirty="0"/>
          </a:p>
        </p:txBody>
      </p:sp>
      <p:sp>
        <p:nvSpPr>
          <p:cNvPr id="3" name="Subtitle 2"/>
          <p:cNvSpPr>
            <a:spLocks noGrp="1"/>
          </p:cNvSpPr>
          <p:nvPr>
            <p:ph type="subTitle" idx="1"/>
          </p:nvPr>
        </p:nvSpPr>
        <p:spPr/>
        <p:txBody>
          <a:bodyPr>
            <a:noAutofit/>
          </a:bodyPr>
          <a:lstStyle/>
          <a:p>
            <a:endParaRPr lang="en-IN" sz="2400" b="1" dirty="0" smtClean="0">
              <a:solidFill>
                <a:schemeClr val="tx1"/>
              </a:solidFill>
              <a:latin typeface="Times New Roman" pitchFamily="18" charset="0"/>
              <a:cs typeface="Times New Roman" pitchFamily="18" charset="0"/>
            </a:endParaRPr>
          </a:p>
          <a:p>
            <a:r>
              <a:rPr lang="en-IN" sz="2400" b="1" dirty="0" smtClean="0">
                <a:solidFill>
                  <a:schemeClr val="tx1"/>
                </a:solidFill>
                <a:latin typeface="Times New Roman" pitchFamily="18" charset="0"/>
                <a:cs typeface="Times New Roman" pitchFamily="18" charset="0"/>
              </a:rPr>
              <a:t>By</a:t>
            </a:r>
          </a:p>
          <a:p>
            <a:r>
              <a:rPr lang="en-IN" sz="2400" b="1" dirty="0" err="1" smtClean="0">
                <a:solidFill>
                  <a:schemeClr val="tx1"/>
                </a:solidFill>
                <a:latin typeface="Times New Roman" pitchFamily="18" charset="0"/>
                <a:cs typeface="Times New Roman" pitchFamily="18" charset="0"/>
              </a:rPr>
              <a:t>Prof.Neha</a:t>
            </a:r>
            <a:r>
              <a:rPr lang="en-IN" sz="2400" b="1" dirty="0" smtClean="0">
                <a:solidFill>
                  <a:schemeClr val="tx1"/>
                </a:solidFill>
                <a:latin typeface="Times New Roman" pitchFamily="18" charset="0"/>
                <a:cs typeface="Times New Roman" pitchFamily="18" charset="0"/>
              </a:rPr>
              <a:t> </a:t>
            </a:r>
            <a:r>
              <a:rPr lang="en-IN" sz="2400" b="1" dirty="0" err="1" smtClean="0">
                <a:solidFill>
                  <a:schemeClr val="tx1"/>
                </a:solidFill>
                <a:latin typeface="Times New Roman" pitchFamily="18" charset="0"/>
                <a:cs typeface="Times New Roman" pitchFamily="18" charset="0"/>
              </a:rPr>
              <a:t>S.Sakhalkar</a:t>
            </a:r>
            <a:endParaRPr lang="en-IN" sz="2400" b="1" dirty="0" smtClean="0">
              <a:solidFill>
                <a:schemeClr val="tx1"/>
              </a:solidFill>
              <a:latin typeface="Times New Roman" pitchFamily="18" charset="0"/>
              <a:cs typeface="Times New Roman" pitchFamily="18" charset="0"/>
            </a:endParaRPr>
          </a:p>
          <a:p>
            <a:endParaRPr lang="en-I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40587485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400" b="1" dirty="0" smtClean="0">
                <a:latin typeface="Times New Roman" pitchFamily="18" charset="0"/>
                <a:cs typeface="Times New Roman" pitchFamily="18" charset="0"/>
              </a:rPr>
              <a:t>3.Using a Third person</a:t>
            </a:r>
          </a:p>
          <a:p>
            <a:pPr>
              <a:buFont typeface="Arial" pitchFamily="34" charset="0"/>
              <a:buChar char="•"/>
            </a:pPr>
            <a:r>
              <a:rPr lang="en-IN" sz="2400" dirty="0" smtClean="0">
                <a:latin typeface="Times New Roman" pitchFamily="18" charset="0"/>
                <a:cs typeface="Times New Roman" pitchFamily="18" charset="0"/>
              </a:rPr>
              <a:t>Attacker pretends to have permission from higher authority to use the system</a:t>
            </a:r>
          </a:p>
          <a:p>
            <a:pPr>
              <a:buFont typeface="Arial" pitchFamily="34" charset="0"/>
              <a:buChar char="•"/>
            </a:pPr>
            <a:r>
              <a:rPr lang="en-IN" sz="2400" dirty="0" smtClean="0">
                <a:latin typeface="Times New Roman" pitchFamily="18" charset="0"/>
                <a:cs typeface="Times New Roman" pitchFamily="18" charset="0"/>
              </a:rPr>
              <a:t>This trick is useful when the supposed authority is on leave and can’t be contacted for </a:t>
            </a:r>
            <a:r>
              <a:rPr lang="en-IN" sz="2400" dirty="0" err="1" smtClean="0">
                <a:latin typeface="Times New Roman" pitchFamily="18" charset="0"/>
                <a:cs typeface="Times New Roman" pitchFamily="18" charset="0"/>
              </a:rPr>
              <a:t>verifcation</a:t>
            </a:r>
            <a:endParaRPr lang="en-IN" sz="2400" dirty="0" smtClean="0">
              <a:latin typeface="Times New Roman" pitchFamily="18" charset="0"/>
              <a:cs typeface="Times New Roman" pitchFamily="18" charset="0"/>
            </a:endParaRP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400" b="1" dirty="0" smtClean="0">
                <a:latin typeface="Times New Roman" pitchFamily="18" charset="0"/>
                <a:cs typeface="Times New Roman" pitchFamily="18" charset="0"/>
              </a:rPr>
              <a:t>4.Calling Technical Support</a:t>
            </a:r>
          </a:p>
          <a:p>
            <a:pPr>
              <a:buFont typeface="Arial" pitchFamily="34" charset="0"/>
              <a:buChar char="•"/>
            </a:pPr>
            <a:r>
              <a:rPr lang="en-IN" sz="2400" dirty="0" smtClean="0">
                <a:latin typeface="Times New Roman" pitchFamily="18" charset="0"/>
                <a:cs typeface="Times New Roman" pitchFamily="18" charset="0"/>
              </a:rPr>
              <a:t>People have a tendency to seek technical support when they need any kind of assistance</a:t>
            </a:r>
          </a:p>
          <a:p>
            <a:pPr>
              <a:buFont typeface="Arial" pitchFamily="34" charset="0"/>
              <a:buChar char="•"/>
            </a:pPr>
            <a:r>
              <a:rPr lang="en-IN" sz="2400" dirty="0" smtClean="0">
                <a:latin typeface="Times New Roman" pitchFamily="18" charset="0"/>
                <a:cs typeface="Times New Roman" pitchFamily="18" charset="0"/>
              </a:rPr>
              <a:t>So social engineers pretend to be Technical support staff or from help desk</a:t>
            </a:r>
          </a:p>
          <a:p>
            <a:pPr>
              <a:buFont typeface="Arial" pitchFamily="34" charset="0"/>
              <a:buChar char="•"/>
            </a:pPr>
            <a:r>
              <a:rPr lang="en-IN" sz="2400" dirty="0" smtClean="0">
                <a:latin typeface="Times New Roman" pitchFamily="18" charset="0"/>
                <a:cs typeface="Times New Roman" pitchFamily="18" charset="0"/>
              </a:rPr>
              <a:t>People fall prey to such calls or e-mails easily</a:t>
            </a:r>
          </a:p>
          <a:p>
            <a:pPr>
              <a:buFont typeface="Arial" pitchFamily="34" charset="0"/>
              <a:buChar char="•"/>
            </a:pPr>
            <a:endParaRPr lang="en-IN" sz="2400" dirty="0" smtClean="0">
              <a:latin typeface="Times New Roman" pitchFamily="18" charset="0"/>
              <a:cs typeface="Times New Roman" pitchFamily="18" charset="0"/>
            </a:endParaRP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1807699"/>
            <a:ext cx="3810262" cy="4016326"/>
          </a:xfrm>
        </p:spPr>
        <p:txBody>
          <a:bodyPr>
            <a:noAutofit/>
          </a:bodyPr>
          <a:lstStyle/>
          <a:p>
            <a:pPr>
              <a:buNone/>
            </a:pPr>
            <a:r>
              <a:rPr lang="en-IN" sz="2400" b="1" dirty="0" smtClean="0">
                <a:latin typeface="Times New Roman" pitchFamily="18" charset="0"/>
                <a:cs typeface="Times New Roman" pitchFamily="18" charset="0"/>
              </a:rPr>
              <a:t>5.Shoulder Surfing</a:t>
            </a:r>
          </a:p>
          <a:p>
            <a:pPr>
              <a:buFont typeface="Arial" pitchFamily="34" charset="0"/>
              <a:buChar char="•"/>
            </a:pPr>
            <a:r>
              <a:rPr lang="en-IN" sz="2400" dirty="0" smtClean="0">
                <a:latin typeface="Times New Roman" pitchFamily="18" charset="0"/>
                <a:cs typeface="Times New Roman" pitchFamily="18" charset="0"/>
              </a:rPr>
              <a:t>It is a technique of gathering confidential information by watching over a person’s shoulder while he/she logs into the system</a:t>
            </a:r>
          </a:p>
          <a:p>
            <a:pPr>
              <a:buFont typeface="Arial" pitchFamily="34" charset="0"/>
              <a:buChar char="•"/>
            </a:pPr>
            <a:endParaRPr lang="en-IN" sz="2400" dirty="0">
              <a:latin typeface="Times New Roman" pitchFamily="18" charset="0"/>
              <a:cs typeface="Times New Roman" pitchFamily="18" charset="0"/>
            </a:endParaRPr>
          </a:p>
        </p:txBody>
      </p:sp>
      <p:pic>
        <p:nvPicPr>
          <p:cNvPr id="4" name="Picture 3" descr="ss0.png"/>
          <p:cNvPicPr>
            <a:picLocks noChangeAspect="1"/>
          </p:cNvPicPr>
          <p:nvPr/>
        </p:nvPicPr>
        <p:blipFill>
          <a:blip r:embed="rId2"/>
          <a:stretch>
            <a:fillRect/>
          </a:stretch>
        </p:blipFill>
        <p:spPr>
          <a:xfrm>
            <a:off x="4826977" y="1844992"/>
            <a:ext cx="6477000" cy="3533775"/>
          </a:xfrm>
          <a:prstGeom prst="rect">
            <a:avLst/>
          </a:prstGeom>
        </p:spPr>
      </p:pic>
    </p:spTree>
  </p:cSld>
  <p:clrMapOvr>
    <a:masterClrMapping/>
  </p:clrMapOvr>
  <p:transition spd="slow"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s1.png"/>
          <p:cNvPicPr>
            <a:picLocks noGrp="1" noChangeAspect="1"/>
          </p:cNvPicPr>
          <p:nvPr>
            <p:ph idx="1"/>
          </p:nvPr>
        </p:nvPicPr>
        <p:blipFill>
          <a:blip r:embed="rId2"/>
          <a:stretch>
            <a:fillRect/>
          </a:stretch>
        </p:blipFill>
        <p:spPr>
          <a:xfrm>
            <a:off x="914156" y="911092"/>
            <a:ext cx="5472576" cy="4895850"/>
          </a:xfrm>
        </p:spPr>
      </p:pic>
      <p:pic>
        <p:nvPicPr>
          <p:cNvPr id="8" name="Picture 7" descr="ss2.jpg"/>
          <p:cNvPicPr>
            <a:picLocks noChangeAspect="1"/>
          </p:cNvPicPr>
          <p:nvPr/>
        </p:nvPicPr>
        <p:blipFill>
          <a:blip r:embed="rId3"/>
          <a:stretch>
            <a:fillRect/>
          </a:stretch>
        </p:blipFill>
        <p:spPr>
          <a:xfrm>
            <a:off x="7104185" y="3629815"/>
            <a:ext cx="3601330" cy="2144972"/>
          </a:xfrm>
          <a:prstGeom prst="rect">
            <a:avLst/>
          </a:prstGeom>
        </p:spPr>
      </p:pic>
      <p:pic>
        <p:nvPicPr>
          <p:cNvPr id="9" name="Picture 8" descr="ss4.jpg"/>
          <p:cNvPicPr>
            <a:picLocks noChangeAspect="1"/>
          </p:cNvPicPr>
          <p:nvPr/>
        </p:nvPicPr>
        <p:blipFill>
          <a:blip r:embed="rId4"/>
          <a:stretch>
            <a:fillRect/>
          </a:stretch>
        </p:blipFill>
        <p:spPr>
          <a:xfrm>
            <a:off x="7132320" y="956604"/>
            <a:ext cx="3530991" cy="2152356"/>
          </a:xfrm>
          <a:prstGeom prst="rect">
            <a:avLst/>
          </a:prstGeom>
        </p:spPr>
      </p:pic>
    </p:spTree>
  </p:cSld>
  <p:clrMapOvr>
    <a:masterClrMapping/>
  </p:clrMapOvr>
  <p:transition spd="slow"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131256"/>
            <a:ext cx="4499579" cy="3144129"/>
          </a:xfrm>
        </p:spPr>
        <p:txBody>
          <a:bodyPr>
            <a:noAutofit/>
          </a:bodyPr>
          <a:lstStyle/>
          <a:p>
            <a:pPr>
              <a:buNone/>
            </a:pPr>
            <a:r>
              <a:rPr lang="en-IN" sz="2400" b="1" dirty="0" smtClean="0">
                <a:latin typeface="Times New Roman" pitchFamily="18" charset="0"/>
                <a:cs typeface="Times New Roman" pitchFamily="18" charset="0"/>
              </a:rPr>
              <a:t>6.Dumpster Diving</a:t>
            </a:r>
          </a:p>
          <a:p>
            <a:pPr>
              <a:buFont typeface="Arial" pitchFamily="34" charset="0"/>
              <a:buChar char="•"/>
            </a:pPr>
            <a:r>
              <a:rPr lang="en-IN" sz="2400" dirty="0" smtClean="0">
                <a:latin typeface="Times New Roman" pitchFamily="18" charset="0"/>
                <a:cs typeface="Times New Roman" pitchFamily="18" charset="0"/>
              </a:rPr>
              <a:t>It involves searching through trash or garbage looking for something useful.</a:t>
            </a: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pic>
        <p:nvPicPr>
          <p:cNvPr id="4" name="Picture 3" descr="dd1.jpg"/>
          <p:cNvPicPr>
            <a:picLocks noChangeAspect="1"/>
          </p:cNvPicPr>
          <p:nvPr/>
        </p:nvPicPr>
        <p:blipFill>
          <a:blip r:embed="rId2"/>
          <a:stretch>
            <a:fillRect/>
          </a:stretch>
        </p:blipFill>
        <p:spPr>
          <a:xfrm>
            <a:off x="6217920" y="1927274"/>
            <a:ext cx="3671668" cy="2552262"/>
          </a:xfrm>
          <a:prstGeom prst="rect">
            <a:avLst/>
          </a:prstGeom>
        </p:spPr>
      </p:pic>
    </p:spTree>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422030"/>
            <a:ext cx="4935677" cy="6435969"/>
          </a:xfrm>
        </p:spPr>
        <p:txBody>
          <a:bodyPr>
            <a:noAutofit/>
          </a:bodyPr>
          <a:lstStyle/>
          <a:p>
            <a:pPr>
              <a:buFont typeface="Arial" pitchFamily="34" charset="0"/>
              <a:buChar char="•"/>
            </a:pPr>
            <a:r>
              <a:rPr lang="en-IN" sz="2400" dirty="0" smtClean="0">
                <a:latin typeface="Times New Roman" pitchFamily="18" charset="0"/>
                <a:cs typeface="Times New Roman" pitchFamily="18" charset="0"/>
              </a:rPr>
              <a:t>In the context of Cyber Security,</a:t>
            </a:r>
          </a:p>
          <a:p>
            <a:pPr>
              <a:buNone/>
            </a:pPr>
            <a:r>
              <a:rPr lang="en-IN" sz="2400" dirty="0" smtClean="0">
                <a:latin typeface="Times New Roman" pitchFamily="18" charset="0"/>
                <a:cs typeface="Times New Roman" pitchFamily="18" charset="0"/>
              </a:rPr>
              <a:t>	Dumpster Diving involves getting data about a user in order to impersonate that user and gain access to his or her user profiles or other restricted areas of the Internet or a local network 	</a:t>
            </a:r>
          </a:p>
          <a:p>
            <a:pPr>
              <a:buNone/>
            </a:pPr>
            <a:endParaRPr lang="en-IN" sz="2400" dirty="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Done by looking through physical trash for such information or searching discarded digital data</a:t>
            </a:r>
          </a:p>
          <a:p>
            <a:pPr>
              <a:buFont typeface="Arial" pitchFamily="34" charset="0"/>
              <a:buChar char="•"/>
            </a:pPr>
            <a:endParaRPr lang="en-IN" sz="2400" dirty="0" smtClean="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Also called </a:t>
            </a:r>
            <a:r>
              <a:rPr lang="en-IN" sz="2400" dirty="0" err="1" smtClean="0">
                <a:latin typeface="Times New Roman" pitchFamily="18" charset="0"/>
                <a:cs typeface="Times New Roman" pitchFamily="18" charset="0"/>
              </a:rPr>
              <a:t>dumpstering,binning</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trashing,garbing</a:t>
            </a:r>
            <a:r>
              <a:rPr lang="en-IN" sz="2400" dirty="0" smtClean="0">
                <a:latin typeface="Times New Roman" pitchFamily="18" charset="0"/>
                <a:cs typeface="Times New Roman" pitchFamily="18" charset="0"/>
              </a:rPr>
              <a:t> or garbage cleaning</a:t>
            </a:r>
          </a:p>
        </p:txBody>
      </p:sp>
      <p:pic>
        <p:nvPicPr>
          <p:cNvPr id="5" name="Picture 4" descr="dd2.png"/>
          <p:cNvPicPr>
            <a:picLocks noChangeAspect="1"/>
          </p:cNvPicPr>
          <p:nvPr/>
        </p:nvPicPr>
        <p:blipFill>
          <a:blip r:embed="rId2"/>
          <a:stretch>
            <a:fillRect/>
          </a:stretch>
        </p:blipFill>
        <p:spPr>
          <a:xfrm>
            <a:off x="6386733" y="886265"/>
            <a:ext cx="4586067" cy="2489981"/>
          </a:xfrm>
          <a:prstGeom prst="rect">
            <a:avLst/>
          </a:prstGeom>
        </p:spPr>
      </p:pic>
      <p:pic>
        <p:nvPicPr>
          <p:cNvPr id="6" name="Picture 5" descr="dd3.jpg"/>
          <p:cNvPicPr>
            <a:picLocks noChangeAspect="1"/>
          </p:cNvPicPr>
          <p:nvPr/>
        </p:nvPicPr>
        <p:blipFill>
          <a:blip r:embed="rId3"/>
          <a:stretch>
            <a:fillRect/>
          </a:stretch>
        </p:blipFill>
        <p:spPr>
          <a:xfrm>
            <a:off x="6443003" y="3882684"/>
            <a:ext cx="4515729" cy="2391508"/>
          </a:xfrm>
          <a:prstGeom prst="rect">
            <a:avLst/>
          </a:prstGeom>
        </p:spPr>
      </p:pic>
    </p:spTree>
  </p:cSld>
  <p:clrMapOvr>
    <a:masterClrMapping/>
  </p:clrMapOvr>
  <p:transition spd="slow"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922" y="919090"/>
            <a:ext cx="8596668" cy="2260210"/>
          </a:xfrm>
        </p:spPr>
        <p:txBody>
          <a:bodyPr>
            <a:noAutofit/>
          </a:bodyPr>
          <a:lstStyle/>
          <a:p>
            <a:pPr algn="ctr"/>
            <a:r>
              <a:rPr lang="en-IN" sz="6600" b="1" dirty="0" smtClean="0">
                <a:latin typeface="Times New Roman" pitchFamily="18" charset="0"/>
                <a:cs typeface="Times New Roman" pitchFamily="18" charset="0"/>
              </a:rPr>
              <a:t>Computer Based Social Engineering</a:t>
            </a:r>
            <a:endParaRPr lang="en-IN" sz="6600" dirty="0"/>
          </a:p>
        </p:txBody>
      </p:sp>
      <p:sp>
        <p:nvSpPr>
          <p:cNvPr id="3" name="Title 1"/>
          <p:cNvSpPr txBox="1">
            <a:spLocks/>
          </p:cNvSpPr>
          <p:nvPr/>
        </p:nvSpPr>
        <p:spPr>
          <a:xfrm>
            <a:off x="1533119" y="3617742"/>
            <a:ext cx="8596668" cy="1137138"/>
          </a:xfrm>
          <a:prstGeom prst="rect">
            <a:avLst/>
          </a:prstGeom>
        </p:spPr>
        <p:txBody>
          <a:bodyPr vert="horz" lIns="91440" tIns="45720" rIns="91440" bIns="45720" rtlCol="0" anchor="t">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effectLst/>
                <a:uLnTx/>
                <a:uFillTx/>
                <a:latin typeface="Times New Roman" pitchFamily="18" charset="0"/>
                <a:ea typeface="+mj-ea"/>
                <a:cs typeface="Times New Roman" pitchFamily="18" charset="0"/>
              </a:rPr>
              <a:t>Attempt to get</a:t>
            </a:r>
            <a:r>
              <a:rPr kumimoji="0" lang="en-IN" sz="2800" b="1" i="0" u="none" strike="noStrike" kern="1200" cap="none" spc="0" normalizeH="0" noProof="0" dirty="0" smtClean="0">
                <a:ln>
                  <a:noFill/>
                </a:ln>
                <a:effectLst/>
                <a:uLnTx/>
                <a:uFillTx/>
                <a:latin typeface="Times New Roman" pitchFamily="18" charset="0"/>
                <a:ea typeface="+mj-ea"/>
                <a:cs typeface="Times New Roman" pitchFamily="18" charset="0"/>
              </a:rPr>
              <a:t> information using computer and/or Internet</a:t>
            </a:r>
            <a:endParaRPr kumimoji="0" lang="en-IN" sz="2800" b="0" i="0" u="none" strike="noStrike" kern="1200" cap="none" spc="0" normalizeH="0" baseline="0" noProof="0" dirty="0">
              <a:ln>
                <a:noFill/>
              </a:ln>
              <a:effectLst/>
              <a:uLnTx/>
              <a:uFillTx/>
              <a:latin typeface="+mj-lt"/>
              <a:ea typeface="+mj-ea"/>
              <a:cs typeface="+mj-cs"/>
            </a:endParaRPr>
          </a:p>
        </p:txBody>
      </p:sp>
    </p:spTree>
  </p:cSld>
  <p:clrMapOvr>
    <a:masterClrMapping/>
  </p:clrMapOvr>
  <p:transition spd="slow"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Computer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847514"/>
          </a:xfrm>
        </p:spPr>
        <p:txBody>
          <a:bodyPr>
            <a:noAutofit/>
          </a:bodyPr>
          <a:lstStyle/>
          <a:p>
            <a:pPr>
              <a:buNone/>
            </a:pPr>
            <a:r>
              <a:rPr lang="en-IN" sz="2800" b="1" dirty="0" smtClean="0">
                <a:latin typeface="Times New Roman" pitchFamily="18" charset="0"/>
                <a:cs typeface="Times New Roman" pitchFamily="18" charset="0"/>
              </a:rPr>
              <a:t>1.Fake e-mail</a:t>
            </a:r>
          </a:p>
          <a:p>
            <a:pPr>
              <a:buFont typeface="Arial" pitchFamily="34" charset="0"/>
              <a:buChar char="•"/>
            </a:pPr>
            <a:r>
              <a:rPr lang="en-IN" sz="2800" dirty="0" smtClean="0">
                <a:latin typeface="Times New Roman" pitchFamily="18" charset="0"/>
                <a:cs typeface="Times New Roman" pitchFamily="18" charset="0"/>
              </a:rPr>
              <a:t>Attacker sends fake e-mails such that they appear like official e-mails</a:t>
            </a:r>
          </a:p>
          <a:p>
            <a:pPr>
              <a:buFont typeface="Arial" pitchFamily="34" charset="0"/>
              <a:buChar char="•"/>
            </a:pPr>
            <a:r>
              <a:rPr lang="en-IN" sz="2800" dirty="0" smtClean="0">
                <a:latin typeface="Times New Roman" pitchFamily="18" charset="0"/>
                <a:cs typeface="Times New Roman" pitchFamily="18" charset="0"/>
              </a:rPr>
              <a:t>Link is provided to enter the credentials</a:t>
            </a:r>
          </a:p>
          <a:p>
            <a:pPr>
              <a:buFont typeface="Arial" pitchFamily="34" charset="0"/>
              <a:buChar char="•"/>
            </a:pPr>
            <a:r>
              <a:rPr lang="en-IN" sz="2800" dirty="0" smtClean="0">
                <a:latin typeface="Times New Roman" pitchFamily="18" charset="0"/>
                <a:cs typeface="Times New Roman" pitchFamily="18" charset="0"/>
              </a:rPr>
              <a:t>Done to get important information like user ID-</a:t>
            </a:r>
            <a:r>
              <a:rPr lang="en-IN" sz="2800" dirty="0" err="1" smtClean="0">
                <a:latin typeface="Times New Roman" pitchFamily="18" charset="0"/>
                <a:cs typeface="Times New Roman" pitchFamily="18" charset="0"/>
              </a:rPr>
              <a:t>password,credit</a:t>
            </a:r>
            <a:r>
              <a:rPr lang="en-IN" sz="2800" dirty="0" smtClean="0">
                <a:latin typeface="Times New Roman" pitchFamily="18" charset="0"/>
                <a:cs typeface="Times New Roman" pitchFamily="18" charset="0"/>
              </a:rPr>
              <a:t> card </a:t>
            </a:r>
            <a:r>
              <a:rPr lang="en-IN" sz="2800" dirty="0" err="1" smtClean="0">
                <a:latin typeface="Times New Roman" pitchFamily="18" charset="0"/>
                <a:cs typeface="Times New Roman" pitchFamily="18" charset="0"/>
              </a:rPr>
              <a:t>credentials,netbanking</a:t>
            </a:r>
            <a:r>
              <a:rPr lang="en-IN" sz="2800" dirty="0" smtClean="0">
                <a:latin typeface="Times New Roman" pitchFamily="18" charset="0"/>
                <a:cs typeface="Times New Roman" pitchFamily="18" charset="0"/>
              </a:rPr>
              <a:t> credentials</a:t>
            </a:r>
          </a:p>
          <a:p>
            <a:pPr>
              <a:buNone/>
            </a:pPr>
            <a:r>
              <a:rPr lang="en-IN" sz="2800" dirty="0" err="1" smtClean="0">
                <a:latin typeface="Times New Roman" pitchFamily="18" charset="0"/>
                <a:cs typeface="Times New Roman" pitchFamily="18" charset="0"/>
              </a:rPr>
              <a:t>e.g.Phishing</a:t>
            </a: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Computer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800" b="1" dirty="0" smtClean="0">
                <a:latin typeface="Times New Roman" pitchFamily="18" charset="0"/>
                <a:cs typeface="Times New Roman" pitchFamily="18" charset="0"/>
              </a:rPr>
              <a:t>2.e-mail attachments</a:t>
            </a:r>
          </a:p>
          <a:p>
            <a:pPr>
              <a:buFont typeface="Arial" pitchFamily="34" charset="0"/>
              <a:buChar char="•"/>
            </a:pPr>
            <a:r>
              <a:rPr lang="en-IN" sz="2800" dirty="0" smtClean="0">
                <a:latin typeface="Times New Roman" pitchFamily="18" charset="0"/>
                <a:cs typeface="Times New Roman" pitchFamily="18" charset="0"/>
              </a:rPr>
              <a:t>Malicious codes are sent through e-mail attachments which will automatically get executed</a:t>
            </a:r>
          </a:p>
          <a:p>
            <a:pPr>
              <a:buNone/>
            </a:pPr>
            <a:r>
              <a:rPr lang="en-IN" sz="2800" dirty="0" err="1" smtClean="0">
                <a:latin typeface="Times New Roman" pitchFamily="18" charset="0"/>
                <a:cs typeface="Times New Roman" pitchFamily="18" charset="0"/>
              </a:rPr>
              <a:t>e.g.viruses,worms,trojans,keylogger</a:t>
            </a:r>
            <a:r>
              <a:rPr lang="en-IN" sz="2800" dirty="0" smtClean="0">
                <a:latin typeface="Times New Roman" pitchFamily="18" charset="0"/>
                <a:cs typeface="Times New Roman" pitchFamily="18" charset="0"/>
              </a:rPr>
              <a:t>(utility to capture passwords)	</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Computer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800" b="1" dirty="0" smtClean="0">
                <a:latin typeface="Times New Roman" pitchFamily="18" charset="0"/>
                <a:cs typeface="Times New Roman" pitchFamily="18" charset="0"/>
              </a:rPr>
              <a:t>3.Pop-up windows</a:t>
            </a:r>
          </a:p>
          <a:p>
            <a:pPr>
              <a:buFont typeface="Arial" pitchFamily="34" charset="0"/>
              <a:buChar char="•"/>
            </a:pPr>
            <a:r>
              <a:rPr lang="en-IN" sz="2800" dirty="0" smtClean="0">
                <a:latin typeface="Times New Roman" pitchFamily="18" charset="0"/>
                <a:cs typeface="Times New Roman" pitchFamily="18" charset="0"/>
              </a:rPr>
              <a:t>Pop-up windows with special offers or free stuff</a:t>
            </a:r>
          </a:p>
          <a:p>
            <a:pPr>
              <a:buFont typeface="Arial" pitchFamily="34" charset="0"/>
              <a:buChar char="•"/>
            </a:pPr>
            <a:r>
              <a:rPr lang="en-IN" sz="2800" dirty="0" smtClean="0">
                <a:latin typeface="Times New Roman" pitchFamily="18" charset="0"/>
                <a:cs typeface="Times New Roman" pitchFamily="18" charset="0"/>
              </a:rPr>
              <a:t>Encourage a user to click on the window and malicious codes are installed on the system</a:t>
            </a:r>
          </a:p>
          <a:p>
            <a:pPr>
              <a:buNone/>
            </a:pPr>
            <a:r>
              <a:rPr lang="en-IN" sz="2800" dirty="0" err="1" smtClean="0">
                <a:latin typeface="Times New Roman" pitchFamily="18" charset="0"/>
                <a:cs typeface="Times New Roman" pitchFamily="18" charset="0"/>
              </a:rPr>
              <a:t>e.g.viruses,trojans,worms,keyloggers</a:t>
            </a: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974" y="2466535"/>
            <a:ext cx="8596668" cy="2049194"/>
          </a:xfrm>
        </p:spPr>
        <p:txBody>
          <a:bodyPr>
            <a:normAutofit fontScale="90000"/>
          </a:bodyPr>
          <a:lstStyle/>
          <a:p>
            <a:pPr algn="ctr"/>
            <a:r>
              <a:rPr lang="en-IN" sz="6600" b="1" dirty="0" err="1" smtClean="0"/>
              <a:t>Cybercafe</a:t>
            </a:r>
            <a:r>
              <a:rPr lang="en-IN" sz="6600" b="1" dirty="0" smtClean="0"/>
              <a:t> and Cybercrimes</a:t>
            </a:r>
            <a:endParaRPr lang="en-IN" sz="6600" b="1" dirty="0"/>
          </a:p>
        </p:txBody>
      </p:sp>
    </p:spTree>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Social Engineering Vectors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05468" y="1230923"/>
            <a:ext cx="9957841" cy="4818185"/>
          </a:xfrm>
        </p:spPr>
        <p:txBody>
          <a:bodyPr>
            <a:noAutofit/>
          </a:bodyPr>
          <a:lstStyle/>
          <a:p>
            <a:pPr>
              <a:buNone/>
            </a:pPr>
            <a:r>
              <a:rPr lang="en-IN" sz="2800" b="1" dirty="0" smtClean="0">
                <a:latin typeface="Times New Roman" pitchFamily="18" charset="0"/>
                <a:cs typeface="Times New Roman" pitchFamily="18" charset="0"/>
              </a:rPr>
              <a:t>1.Vishing</a:t>
            </a:r>
          </a:p>
          <a:p>
            <a:r>
              <a:rPr lang="en-IN" sz="2800" dirty="0" err="1" smtClean="0">
                <a:latin typeface="Times New Roman" pitchFamily="18" charset="0"/>
                <a:cs typeface="Times New Roman" pitchFamily="18" charset="0"/>
              </a:rPr>
              <a:t>Vishing</a:t>
            </a:r>
            <a:r>
              <a:rPr lang="en-IN" sz="2800" dirty="0" smtClean="0">
                <a:latin typeface="Times New Roman" pitchFamily="18" charset="0"/>
                <a:cs typeface="Times New Roman" pitchFamily="18" charset="0"/>
              </a:rPr>
              <a:t>, otherwise known as “</a:t>
            </a:r>
            <a:r>
              <a:rPr lang="en-IN" sz="2800" b="1" dirty="0" smtClean="0">
                <a:latin typeface="Times New Roman" pitchFamily="18" charset="0"/>
                <a:cs typeface="Times New Roman" pitchFamily="18" charset="0"/>
              </a:rPr>
              <a:t>Voice Phishing</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It is the criminal practice of using social engineering over the telephone system to gain access to private personal and financial information from the public for the purpose of financial reward. </a:t>
            </a:r>
          </a:p>
          <a:p>
            <a:r>
              <a:rPr lang="en-IN" sz="2800" dirty="0" smtClean="0">
                <a:latin typeface="Times New Roman" pitchFamily="18" charset="0"/>
                <a:cs typeface="Times New Roman" pitchFamily="18" charset="0"/>
              </a:rPr>
              <a:t>It is also employed by attackers for </a:t>
            </a:r>
            <a:r>
              <a:rPr lang="en-IN" sz="2800" b="1" dirty="0" smtClean="0">
                <a:latin typeface="Times New Roman" pitchFamily="18" charset="0"/>
                <a:cs typeface="Times New Roman" pitchFamily="18" charset="0"/>
              </a:rPr>
              <a:t>Reconnaissance</a:t>
            </a:r>
            <a:r>
              <a:rPr lang="en-IN" sz="2800" dirty="0" smtClean="0">
                <a:latin typeface="Times New Roman" pitchFamily="18" charset="0"/>
                <a:cs typeface="Times New Roman" pitchFamily="18" charset="0"/>
              </a:rPr>
              <a:t> purposes to gather more detailed intelligence on a target organisation</a:t>
            </a:r>
          </a:p>
          <a:p>
            <a:pPr>
              <a:buNone/>
            </a:pP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Social Engineering Vectors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05468" y="1230923"/>
            <a:ext cx="9957841" cy="4818185"/>
          </a:xfrm>
        </p:spPr>
        <p:txBody>
          <a:bodyPr>
            <a:noAutofit/>
          </a:bodyPr>
          <a:lstStyle/>
          <a:p>
            <a:pPr>
              <a:buNone/>
            </a:pPr>
            <a:r>
              <a:rPr lang="en-IN" sz="2800" b="1" dirty="0" smtClean="0">
                <a:latin typeface="Times New Roman" pitchFamily="18" charset="0"/>
                <a:cs typeface="Times New Roman" pitchFamily="18" charset="0"/>
              </a:rPr>
              <a:t>2.Phishing</a:t>
            </a:r>
          </a:p>
          <a:p>
            <a:r>
              <a:rPr lang="en-IN" sz="2800" dirty="0" smtClean="0">
                <a:latin typeface="Times New Roman" pitchFamily="18" charset="0"/>
                <a:cs typeface="Times New Roman" pitchFamily="18" charset="0"/>
              </a:rPr>
              <a:t>  It is a technique of fraudulently obtaining private</a:t>
            </a:r>
          </a:p>
          <a:p>
            <a:pPr>
              <a:buNone/>
            </a:pPr>
            <a:r>
              <a:rPr lang="en-IN" sz="2800" dirty="0" smtClean="0">
                <a:latin typeface="Times New Roman" pitchFamily="18" charset="0"/>
                <a:cs typeface="Times New Roman" pitchFamily="18" charset="0"/>
              </a:rPr>
              <a:t>  information. </a:t>
            </a:r>
          </a:p>
          <a:p>
            <a:r>
              <a:rPr lang="en-IN" sz="2800" dirty="0" smtClean="0">
                <a:latin typeface="Times New Roman" pitchFamily="18" charset="0"/>
                <a:cs typeface="Times New Roman" pitchFamily="18" charset="0"/>
              </a:rPr>
              <a:t>  Typically, the </a:t>
            </a:r>
            <a:r>
              <a:rPr lang="en-IN" sz="2800" dirty="0" err="1" smtClean="0">
                <a:latin typeface="Times New Roman" pitchFamily="18" charset="0"/>
                <a:cs typeface="Times New Roman" pitchFamily="18" charset="0"/>
              </a:rPr>
              <a:t>phisher</a:t>
            </a:r>
            <a:r>
              <a:rPr lang="en-IN" sz="2800" dirty="0" smtClean="0">
                <a:latin typeface="Times New Roman" pitchFamily="18" charset="0"/>
                <a:cs typeface="Times New Roman" pitchFamily="18" charset="0"/>
              </a:rPr>
              <a:t> sends an e-mail that appears to come from a legitimate business—a bank, or credit card company</a:t>
            </a:r>
          </a:p>
          <a:p>
            <a:r>
              <a:rPr lang="en-IN" sz="2800" dirty="0" smtClean="0">
                <a:latin typeface="Times New Roman" pitchFamily="18" charset="0"/>
                <a:cs typeface="Times New Roman" pitchFamily="18" charset="0"/>
              </a:rPr>
              <a:t>The e-mail usually contains a link to a fraudulent web page that seems legitimate—with company logos and content</a:t>
            </a:r>
          </a:p>
          <a:p>
            <a:pPr>
              <a:buNone/>
            </a:pP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Social Engineering Vectors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05468" y="1230923"/>
            <a:ext cx="9957841" cy="4818185"/>
          </a:xfrm>
        </p:spPr>
        <p:txBody>
          <a:bodyPr>
            <a:noAutofit/>
          </a:bodyPr>
          <a:lstStyle/>
          <a:p>
            <a:pPr>
              <a:buNone/>
            </a:pPr>
            <a:r>
              <a:rPr lang="en-IN" sz="2800" b="1" dirty="0" smtClean="0">
                <a:latin typeface="Times New Roman" pitchFamily="18" charset="0"/>
                <a:cs typeface="Times New Roman" pitchFamily="18" charset="0"/>
              </a:rPr>
              <a:t>3.Smishing</a:t>
            </a:r>
          </a:p>
          <a:p>
            <a:r>
              <a:rPr lang="en-IN" sz="2800" dirty="0" smtClean="0">
                <a:latin typeface="Times New Roman" pitchFamily="18" charset="0"/>
                <a:cs typeface="Times New Roman" pitchFamily="18" charset="0"/>
              </a:rPr>
              <a:t> It is the act of using SMS text messaging to lure victims into a specific course of action. </a:t>
            </a:r>
          </a:p>
          <a:p>
            <a:r>
              <a:rPr lang="en-IN" sz="2800" dirty="0" smtClean="0">
                <a:latin typeface="Times New Roman" pitchFamily="18" charset="0"/>
                <a:cs typeface="Times New Roman" pitchFamily="18" charset="0"/>
              </a:rPr>
              <a:t>Like </a:t>
            </a:r>
            <a:r>
              <a:rPr lang="en-IN" sz="2800" dirty="0" err="1" smtClean="0">
                <a:latin typeface="Times New Roman" pitchFamily="18" charset="0"/>
                <a:cs typeface="Times New Roman" pitchFamily="18" charset="0"/>
              </a:rPr>
              <a:t>Phishing,it</a:t>
            </a:r>
            <a:r>
              <a:rPr lang="en-IN" sz="2800" dirty="0" smtClean="0">
                <a:latin typeface="Times New Roman" pitchFamily="18" charset="0"/>
                <a:cs typeface="Times New Roman" pitchFamily="18" charset="0"/>
              </a:rPr>
              <a:t> can be clicking on a malicious link or divulging information</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Social Engineering Vectors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19536" y="1723292"/>
            <a:ext cx="9957841" cy="4818185"/>
          </a:xfrm>
        </p:spPr>
        <p:txBody>
          <a:bodyPr>
            <a:noAutofit/>
          </a:bodyPr>
          <a:lstStyle/>
          <a:p>
            <a:pPr>
              <a:buNone/>
            </a:pPr>
            <a:r>
              <a:rPr lang="en-IN" sz="2800" b="1" dirty="0" smtClean="0">
                <a:latin typeface="Times New Roman" pitchFamily="18" charset="0"/>
                <a:cs typeface="Times New Roman" pitchFamily="18" charset="0"/>
              </a:rPr>
              <a:t>4.Impersonation</a:t>
            </a:r>
          </a:p>
          <a:p>
            <a:r>
              <a:rPr lang="en-IN" sz="2800" dirty="0" smtClean="0">
                <a:latin typeface="Times New Roman" pitchFamily="18" charset="0"/>
                <a:cs typeface="Times New Roman" pitchFamily="18" charset="0"/>
              </a:rPr>
              <a:t>Pretending or </a:t>
            </a:r>
            <a:r>
              <a:rPr lang="en-IN" sz="2800" dirty="0" err="1" smtClean="0">
                <a:latin typeface="Times New Roman" pitchFamily="18" charset="0"/>
                <a:cs typeface="Times New Roman" pitchFamily="18" charset="0"/>
              </a:rPr>
              <a:t>pretexting</a:t>
            </a:r>
            <a:r>
              <a:rPr lang="en-IN" sz="2800" dirty="0" smtClean="0">
                <a:latin typeface="Times New Roman" pitchFamily="18" charset="0"/>
                <a:cs typeface="Times New Roman" pitchFamily="18" charset="0"/>
              </a:rPr>
              <a:t> to be another person with the goal of gaining access physically to a system or building.</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199" y="0"/>
            <a:ext cx="9817164" cy="1364566"/>
          </a:xfrm>
        </p:spPr>
        <p:txBody>
          <a:bodyPr>
            <a:noAutofit/>
          </a:bodyPr>
          <a:lstStyle/>
          <a:p>
            <a:r>
              <a:rPr lang="en-IN" b="1" dirty="0" smtClean="0">
                <a:latin typeface="Times New Roman" pitchFamily="18" charset="0"/>
                <a:cs typeface="Times New Roman" pitchFamily="18" charset="0"/>
              </a:rPr>
              <a:t>Countermeasures on Social Engineering Safety Threats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
        <p:nvSpPr>
          <p:cNvPr id="4" name="Rectangle 3"/>
          <p:cNvSpPr/>
          <p:nvPr/>
        </p:nvSpPr>
        <p:spPr>
          <a:xfrm>
            <a:off x="703385" y="1394505"/>
            <a:ext cx="10550769" cy="5632311"/>
          </a:xfrm>
          <a:prstGeom prst="rect">
            <a:avLst/>
          </a:prstGeom>
        </p:spPr>
        <p:txBody>
          <a:bodyPr wrap="square">
            <a:spAutoFit/>
          </a:bodyPr>
          <a:lstStyle/>
          <a:p>
            <a:r>
              <a:rPr lang="en-IN" sz="2400" dirty="0" smtClean="0">
                <a:latin typeface="Times New Roman" pitchFamily="18" charset="0"/>
                <a:cs typeface="Times New Roman" pitchFamily="18" charset="0"/>
              </a:rPr>
              <a:t>Organizations reduce their Social </a:t>
            </a:r>
            <a:r>
              <a:rPr lang="en-IN" sz="2400" dirty="0" err="1" smtClean="0">
                <a:latin typeface="Times New Roman" pitchFamily="18" charset="0"/>
                <a:cs typeface="Times New Roman" pitchFamily="18" charset="0"/>
              </a:rPr>
              <a:t>Engg</a:t>
            </a:r>
            <a:r>
              <a:rPr lang="en-IN" sz="2400" dirty="0" smtClean="0">
                <a:latin typeface="Times New Roman" pitchFamily="18" charset="0"/>
                <a:cs typeface="Times New Roman" pitchFamily="18" charset="0"/>
              </a:rPr>
              <a:t> security risks by:</a:t>
            </a:r>
          </a:p>
          <a:p>
            <a:r>
              <a:rPr lang="en-IN" sz="2400" b="1" dirty="0" smtClean="0">
                <a:latin typeface="Times New Roman" pitchFamily="18" charset="0"/>
                <a:cs typeface="Times New Roman" pitchFamily="18" charset="0"/>
              </a:rPr>
              <a:t>Training to Employees</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Training employees in security protocols relevant to their position. (e.g., in situations such as tailgating, if a person's identity cannot be verified, then employees must be trained to politely refuse.)</a:t>
            </a:r>
          </a:p>
          <a:p>
            <a:endParaRPr lang="en-IN"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Standard Framework</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Establishing frameworks of trust on an employee/personnel level (i.e., specify and train personnel when/where/why/how sensitive information should be handled)</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Scrutinizing Information</a:t>
            </a:r>
            <a:r>
              <a:rPr lang="en-IN" sz="2400" dirty="0" smtClean="0">
                <a:latin typeface="Times New Roman" pitchFamily="18" charset="0"/>
                <a:cs typeface="Times New Roman" pitchFamily="18" charset="0"/>
              </a:rPr>
              <a:t> Identifying which information is sensitive and evaluating its exposure to social engineering and breakdowns in security systems (building, computer system, etc.)</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t>
            </a:r>
          </a:p>
        </p:txBody>
      </p:sp>
    </p:spTree>
  </p:cSld>
  <p:clrMapOvr>
    <a:masterClrMapping/>
  </p:clrMapOvr>
  <p:transition spd="slow"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2300068"/>
            <a:ext cx="9957841" cy="3144129"/>
          </a:xfrm>
        </p:spPr>
        <p:txBody>
          <a:bodyPr>
            <a:noAutofit/>
          </a:bodyPr>
          <a:lstStyle/>
          <a:p>
            <a:pPr>
              <a:buNone/>
            </a:pP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
        <p:nvSpPr>
          <p:cNvPr id="4" name="Rectangle 3"/>
          <p:cNvSpPr/>
          <p:nvPr/>
        </p:nvSpPr>
        <p:spPr>
          <a:xfrm>
            <a:off x="703384" y="117693"/>
            <a:ext cx="9847385" cy="6740307"/>
          </a:xfrm>
          <a:prstGeom prst="rect">
            <a:avLst/>
          </a:prstGeom>
        </p:spPr>
        <p:txBody>
          <a:bodyPr wrap="square">
            <a:spAutoFit/>
          </a:bodyPr>
          <a:lstStyle/>
          <a:p>
            <a:r>
              <a:rPr lang="en-IN" sz="2400" b="1" dirty="0" smtClean="0">
                <a:latin typeface="Times New Roman" pitchFamily="18" charset="0"/>
                <a:cs typeface="Times New Roman" pitchFamily="18" charset="0"/>
              </a:rPr>
              <a:t>Security Protocols</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Establishing security protocols, policies, and procedures for handling sensitive information.</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Event Test</a:t>
            </a:r>
          </a:p>
          <a:p>
            <a:r>
              <a:rPr lang="en-IN" sz="2400" dirty="0" smtClean="0">
                <a:latin typeface="Times New Roman" pitchFamily="18" charset="0"/>
                <a:cs typeface="Times New Roman" pitchFamily="18" charset="0"/>
              </a:rPr>
              <a:t>Performing unannounced, periodic tests of the security framework.</a:t>
            </a:r>
          </a:p>
          <a:p>
            <a:endParaRPr lang="en-IN"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Review</a:t>
            </a:r>
          </a:p>
          <a:p>
            <a:r>
              <a:rPr lang="en-IN" sz="2400" dirty="0" smtClean="0">
                <a:latin typeface="Times New Roman" pitchFamily="18" charset="0"/>
                <a:cs typeface="Times New Roman" pitchFamily="18" charset="0"/>
              </a:rPr>
              <a:t> Reviewing the above steps regularly: no solutions to information integrity are perfect.</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Waste Management</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Using a waste management service that has dumpsters with locks on them, with keys to them limited only to the waste management company and the cleaning staff. Locating the dumpster either in view of employees so that trying to access it carries a risk of being seen or caught, or behind a locked gate or fence where the person must trespass before they can attempt to access the dumpster.</a:t>
            </a: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6" y="586333"/>
            <a:ext cx="9083332" cy="640080"/>
          </a:xfrm>
        </p:spPr>
        <p:txBody>
          <a:bodyPr>
            <a:normAutofit fontScale="90000"/>
          </a:bodyPr>
          <a:lstStyle/>
          <a:p>
            <a:r>
              <a:rPr lang="en-IN" sz="4000" b="1" dirty="0" smtClean="0">
                <a:latin typeface="Times New Roman" panose="02020603050405020304" pitchFamily="18" charset="0"/>
                <a:cs typeface="Times New Roman" panose="02020603050405020304" pitchFamily="18" charset="0"/>
              </a:rPr>
              <a:t>Scenario  in India</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3548" y="1590655"/>
            <a:ext cx="11024673" cy="442504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In Feb 2009,in Nielsen Survey </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a:t>
            </a:r>
            <a:r>
              <a:rPr lang="en-IN" sz="2800" dirty="0" smtClean="0">
                <a:solidFill>
                  <a:schemeClr val="tx1"/>
                </a:solidFill>
                <a:latin typeface="Times New Roman" panose="02020603050405020304" pitchFamily="18" charset="0"/>
                <a:cs typeface="Times New Roman" panose="02020603050405020304" pitchFamily="18" charset="0"/>
              </a:rPr>
              <a:t>It was found that 90% </a:t>
            </a:r>
            <a:r>
              <a:rPr lang="en-IN" sz="2800" dirty="0" err="1" smtClean="0">
                <a:solidFill>
                  <a:schemeClr val="tx1"/>
                </a:solidFill>
                <a:latin typeface="Times New Roman" panose="02020603050405020304" pitchFamily="18" charset="0"/>
                <a:cs typeface="Times New Roman" panose="02020603050405020304" pitchFamily="18" charset="0"/>
              </a:rPr>
              <a:t>cybercafe</a:t>
            </a:r>
            <a:r>
              <a:rPr lang="en-IN" sz="2800" dirty="0" smtClean="0">
                <a:solidFill>
                  <a:schemeClr val="tx1"/>
                </a:solidFill>
                <a:latin typeface="Times New Roman" panose="02020603050405020304" pitchFamily="18" charset="0"/>
                <a:cs typeface="Times New Roman" panose="02020603050405020304" pitchFamily="18" charset="0"/>
              </a:rPr>
              <a:t> users were male and in the age group 15-35 years</a:t>
            </a:r>
          </a:p>
          <a:p>
            <a:pPr marL="342900" indent="-342900"/>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In </a:t>
            </a:r>
            <a:r>
              <a:rPr lang="en-IN" sz="2800" dirty="0" err="1" smtClean="0">
                <a:solidFill>
                  <a:schemeClr val="tx1"/>
                </a:solidFill>
                <a:latin typeface="Times New Roman" panose="02020603050405020304" pitchFamily="18" charset="0"/>
                <a:cs typeface="Times New Roman" panose="02020603050405020304" pitchFamily="18" charset="0"/>
              </a:rPr>
              <a:t>India,in</a:t>
            </a:r>
            <a:r>
              <a:rPr lang="en-IN" sz="2800" dirty="0" smtClean="0">
                <a:solidFill>
                  <a:schemeClr val="tx1"/>
                </a:solidFill>
                <a:latin typeface="Times New Roman" panose="02020603050405020304" pitchFamily="18" charset="0"/>
                <a:cs typeface="Times New Roman" panose="02020603050405020304" pitchFamily="18" charset="0"/>
              </a:rPr>
              <a:t> past several </a:t>
            </a:r>
            <a:r>
              <a:rPr lang="en-IN" sz="2800" dirty="0" err="1" smtClean="0">
                <a:solidFill>
                  <a:schemeClr val="tx1"/>
                </a:solidFill>
                <a:latin typeface="Times New Roman" panose="02020603050405020304" pitchFamily="18" charset="0"/>
                <a:cs typeface="Times New Roman" panose="02020603050405020304" pitchFamily="18" charset="0"/>
              </a:rPr>
              <a:t>years,many</a:t>
            </a:r>
            <a:r>
              <a:rPr lang="en-IN" sz="2800" dirty="0" smtClean="0">
                <a:solidFill>
                  <a:schemeClr val="tx1"/>
                </a:solidFill>
                <a:latin typeface="Times New Roman" panose="02020603050405020304" pitchFamily="18" charset="0"/>
                <a:cs typeface="Times New Roman" panose="02020603050405020304" pitchFamily="18" charset="0"/>
              </a:rPr>
              <a:t> instances have been reported where cyber cafes are known to be used for :</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false or real terrorist communication</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Stealing of bank passwords</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Fraudulent withdrawal of money</a:t>
            </a:r>
          </a:p>
          <a:p>
            <a:pPr marL="342900" indent="-342900">
              <a:buFont typeface="Arial" pitchFamily="34" charset="0"/>
              <a:buChar char="•"/>
            </a:pPr>
            <a:r>
              <a:rPr lang="en-IN" sz="2800" dirty="0" err="1" smtClean="0">
                <a:solidFill>
                  <a:schemeClr val="tx1"/>
                </a:solidFill>
                <a:latin typeface="Times New Roman" panose="02020603050405020304" pitchFamily="18" charset="0"/>
                <a:cs typeface="Times New Roman" panose="02020603050405020304" pitchFamily="18" charset="0"/>
              </a:rPr>
              <a:t>cyberstalking</a:t>
            </a:r>
            <a:endParaRPr lang="en-IN" sz="2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3" y="319047"/>
            <a:ext cx="9575702" cy="640080"/>
          </a:xfrm>
        </p:spPr>
        <p:txBody>
          <a:bodyPr>
            <a:noAutofit/>
          </a:bodyPr>
          <a:lstStyle/>
          <a:p>
            <a:r>
              <a:rPr lang="en-IN" sz="3800" b="1" u="sng" dirty="0" smtClean="0">
                <a:latin typeface="Times New Roman" panose="02020603050405020304" pitchFamily="18" charset="0"/>
                <a:cs typeface="Times New Roman" panose="02020603050405020304" pitchFamily="18" charset="0"/>
              </a:rPr>
              <a:t>Reasons for </a:t>
            </a:r>
            <a:r>
              <a:rPr lang="en-IN" sz="3800" b="1" u="sng" dirty="0" err="1" smtClean="0">
                <a:latin typeface="Times New Roman" panose="02020603050405020304" pitchFamily="18" charset="0"/>
                <a:cs typeface="Times New Roman" panose="02020603050405020304" pitchFamily="18" charset="0"/>
              </a:rPr>
              <a:t>Cybecafes</a:t>
            </a:r>
            <a:r>
              <a:rPr lang="en-IN" sz="3800" b="1" u="sng" dirty="0" smtClean="0">
                <a:latin typeface="Times New Roman" panose="02020603050405020304" pitchFamily="18" charset="0"/>
                <a:cs typeface="Times New Roman" panose="02020603050405020304" pitchFamily="18" charset="0"/>
              </a:rPr>
              <a:t> being</a:t>
            </a:r>
            <a:r>
              <a:rPr lang="en-IN" sz="3800" b="1" u="sng" dirty="0" smtClean="0">
                <a:latin typeface="Times New Roman" panose="02020603050405020304" pitchFamily="18" charset="0"/>
                <a:cs typeface="Times New Roman" panose="02020603050405020304" pitchFamily="18" charset="0"/>
              </a:rPr>
              <a:t> preferred</a:t>
            </a:r>
            <a:endParaRPr lang="en-IN" sz="38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71682" y="1182691"/>
            <a:ext cx="11024673" cy="53587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itchFamily="34" charset="0"/>
              <a:buChar char="•"/>
            </a:pPr>
            <a:r>
              <a:rPr lang="en-IN" sz="2800" smtClean="0">
                <a:solidFill>
                  <a:schemeClr val="tx1"/>
                </a:solidFill>
                <a:latin typeface="Times New Roman" panose="02020603050405020304" pitchFamily="18" charset="0"/>
                <a:cs typeface="Times New Roman" panose="02020603050405020304" pitchFamily="18" charset="0"/>
              </a:rPr>
              <a:t>Pirated </a:t>
            </a:r>
            <a:r>
              <a:rPr lang="en-IN" sz="2800" dirty="0" err="1" smtClean="0">
                <a:solidFill>
                  <a:schemeClr val="tx1"/>
                </a:solidFill>
                <a:latin typeface="Times New Roman" panose="02020603050405020304" pitchFamily="18" charset="0"/>
                <a:cs typeface="Times New Roman" panose="02020603050405020304" pitchFamily="18" charset="0"/>
              </a:rPr>
              <a:t>softwares</a:t>
            </a:r>
            <a:r>
              <a:rPr lang="en-IN" sz="2800" dirty="0" smtClean="0">
                <a:solidFill>
                  <a:schemeClr val="tx1"/>
                </a:solidFill>
                <a:latin typeface="Times New Roman" panose="02020603050405020304" pitchFamily="18" charset="0"/>
                <a:cs typeface="Times New Roman" panose="02020603050405020304" pitchFamily="18" charset="0"/>
              </a:rPr>
              <a:t> such </a:t>
            </a:r>
            <a:r>
              <a:rPr lang="en-IN" sz="2800" dirty="0" smtClean="0">
                <a:solidFill>
                  <a:schemeClr val="tx1"/>
                </a:solidFill>
                <a:latin typeface="Times New Roman" panose="02020603050405020304" pitchFamily="18" charset="0"/>
                <a:cs typeface="Times New Roman" panose="02020603050405020304" pitchFamily="18" charset="0"/>
              </a:rPr>
              <a:t>as </a:t>
            </a:r>
            <a:r>
              <a:rPr lang="en-IN" sz="2800" dirty="0" err="1" smtClean="0">
                <a:solidFill>
                  <a:schemeClr val="tx1"/>
                </a:solidFill>
                <a:latin typeface="Times New Roman" panose="02020603050405020304" pitchFamily="18" charset="0"/>
                <a:cs typeface="Times New Roman" panose="02020603050405020304" pitchFamily="18" charset="0"/>
              </a:rPr>
              <a:t>OS,browser</a:t>
            </a:r>
            <a:r>
              <a:rPr lang="en-IN" sz="2800" dirty="0" smtClean="0">
                <a:solidFill>
                  <a:schemeClr val="tx1"/>
                </a:solidFill>
                <a:latin typeface="Times New Roman" panose="02020603050405020304" pitchFamily="18" charset="0"/>
                <a:cs typeface="Times New Roman" panose="02020603050405020304" pitchFamily="18" charset="0"/>
              </a:rPr>
              <a:t> are installed</a:t>
            </a: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No Antivirus installed/No updated Antivirus</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Deep Freeze is installed on many PCs for protecting them from malware attacks</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a:t>
            </a:r>
            <a:r>
              <a:rPr lang="en-IN" sz="2800" dirty="0" smtClean="0">
                <a:solidFill>
                  <a:schemeClr val="tx1"/>
                </a:solidFill>
                <a:latin typeface="Times New Roman" panose="02020603050405020304" pitchFamily="18" charset="0"/>
                <a:cs typeface="Times New Roman" panose="02020603050405020304" pitchFamily="18" charset="0"/>
              </a:rPr>
              <a:t>Although the intention is </a:t>
            </a:r>
            <a:r>
              <a:rPr lang="en-IN" sz="2800" dirty="0" err="1" smtClean="0">
                <a:solidFill>
                  <a:schemeClr val="tx1"/>
                </a:solidFill>
                <a:latin typeface="Times New Roman" panose="02020603050405020304" pitchFamily="18" charset="0"/>
                <a:cs typeface="Times New Roman" panose="02020603050405020304" pitchFamily="18" charset="0"/>
              </a:rPr>
              <a:t>noble,it</a:t>
            </a:r>
            <a:r>
              <a:rPr lang="en-IN" sz="2800" dirty="0" smtClean="0">
                <a:solidFill>
                  <a:schemeClr val="tx1"/>
                </a:solidFill>
                <a:latin typeface="Times New Roman" panose="02020603050405020304" pitchFamily="18" charset="0"/>
                <a:cs typeface="Times New Roman" panose="02020603050405020304" pitchFamily="18" charset="0"/>
              </a:rPr>
              <a:t> helps cyber criminals to destroy the proofs as </a:t>
            </a:r>
            <a:r>
              <a:rPr lang="en-IN" sz="2800" dirty="0" err="1" smtClean="0">
                <a:solidFill>
                  <a:schemeClr val="tx1"/>
                </a:solidFill>
                <a:latin typeface="Times New Roman" panose="02020603050405020304" pitchFamily="18" charset="0"/>
                <a:cs typeface="Times New Roman" panose="02020603050405020304" pitchFamily="18" charset="0"/>
              </a:rPr>
              <a:t>DeepFreeze</a:t>
            </a:r>
            <a:r>
              <a:rPr lang="en-IN" sz="2800" dirty="0" smtClean="0">
                <a:solidFill>
                  <a:schemeClr val="tx1"/>
                </a:solidFill>
                <a:latin typeface="Times New Roman" panose="02020603050405020304" pitchFamily="18" charset="0"/>
                <a:cs typeface="Times New Roman" panose="02020603050405020304" pitchFamily="18" charset="0"/>
              </a:rPr>
              <a:t> can wipe out details of all activities carried out on PC when restarted</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Illicit websites are not blocked</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Annual Maintenance contract(AMC) not followed so Hard disks for computers are not regularly formatted so there is risk that criminals will install malicious codes on PCs and conduct criminal </a:t>
            </a:r>
            <a:r>
              <a:rPr lang="en-IN" sz="2800" dirty="0" err="1" smtClean="0">
                <a:solidFill>
                  <a:schemeClr val="tx1"/>
                </a:solidFill>
                <a:latin typeface="Times New Roman" panose="02020603050405020304" pitchFamily="18" charset="0"/>
                <a:cs typeface="Times New Roman" panose="02020603050405020304" pitchFamily="18" charset="0"/>
              </a:rPr>
              <a:t>acttivities</a:t>
            </a: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endParaRPr lang="en-IN" sz="1000" dirty="0" smtClean="0">
              <a:solidFill>
                <a:schemeClr val="tx1"/>
              </a:solidFill>
              <a:latin typeface="Times New Roman" panose="02020603050405020304" pitchFamily="18" charset="0"/>
              <a:cs typeface="Times New Roman" panose="02020603050405020304" pitchFamily="18" charset="0"/>
            </a:endParaRPr>
          </a:p>
          <a:p>
            <a:pPr marL="342900" indent="-342900"/>
            <a:endParaRPr lang="en-IN" sz="2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3" y="319047"/>
            <a:ext cx="9575702" cy="640080"/>
          </a:xfrm>
        </p:spPr>
        <p:txBody>
          <a:bodyPr>
            <a:noAutofit/>
          </a:bodyPr>
          <a:lstStyle/>
          <a:p>
            <a:r>
              <a:rPr lang="en-IN" sz="3800" b="1" dirty="0" smtClean="0">
                <a:solidFill>
                  <a:schemeClr val="tx1"/>
                </a:solidFill>
                <a:latin typeface="Times New Roman" panose="02020603050405020304" pitchFamily="18" charset="0"/>
                <a:cs typeface="Times New Roman" panose="02020603050405020304" pitchFamily="18" charset="0"/>
              </a:rPr>
              <a:t>How is Social Engineering done?</a:t>
            </a:r>
            <a:br>
              <a:rPr lang="en-IN" sz="3800" b="1" dirty="0" smtClean="0">
                <a:solidFill>
                  <a:schemeClr val="tx1"/>
                </a:solidFill>
                <a:latin typeface="Times New Roman" panose="02020603050405020304" pitchFamily="18" charset="0"/>
                <a:cs typeface="Times New Roman" panose="02020603050405020304" pitchFamily="18" charset="0"/>
              </a:rPr>
            </a:br>
            <a:endParaRPr lang="en-IN" sz="3800" b="1" dirty="0">
              <a:solidFill>
                <a:schemeClr val="tx1"/>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71682" y="1182691"/>
            <a:ext cx="11024673" cy="53587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The people  involved in doing Social Engineering are called as Social engineers</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They exploit the natural tendency to trust instead of exploiting computer security holes</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They use Telecommunication or Internet to get people to do something which is against security practices</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Social engineers study human behaviour so that people will help readily</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Study of human behaviour includes </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Helpfulness</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Co-operation</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Trust</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Insecurity</a:t>
            </a: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470" y="271976"/>
            <a:ext cx="8596668" cy="853439"/>
          </a:xfrm>
        </p:spPr>
        <p:txBody>
          <a:bodyPr>
            <a:normAutofit/>
          </a:bodyPr>
          <a:lstStyle/>
          <a:p>
            <a:r>
              <a:rPr lang="en-IN" sz="4400" b="1" dirty="0" smtClean="0">
                <a:latin typeface="Times New Roman" pitchFamily="18" charset="0"/>
                <a:cs typeface="Times New Roman" pitchFamily="18" charset="0"/>
              </a:rPr>
              <a:t>Types of Social Engineering</a:t>
            </a:r>
            <a:endParaRPr lang="en-IN"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1139483"/>
            <a:ext cx="9240389" cy="5057335"/>
          </a:xfrm>
        </p:spPr>
        <p:txBody>
          <a:bodyPr>
            <a:normAutofit lnSpcReduction="10000"/>
          </a:bodyPr>
          <a:lstStyle/>
          <a:p>
            <a:r>
              <a:rPr lang="en-IN" sz="2800" b="1" dirty="0" smtClean="0">
                <a:latin typeface="Times New Roman" pitchFamily="18" charset="0"/>
                <a:cs typeface="Times New Roman" pitchFamily="18" charset="0"/>
              </a:rPr>
              <a:t>Human Based Social Engineering</a:t>
            </a:r>
            <a:r>
              <a:rPr lang="en-IN" sz="2800" dirty="0" smtClean="0">
                <a:latin typeface="Times New Roman" pitchFamily="18" charset="0"/>
                <a:cs typeface="Times New Roman" pitchFamily="18" charset="0"/>
              </a:rPr>
              <a:t> </a:t>
            </a:r>
          </a:p>
          <a:p>
            <a:pPr>
              <a:buNone/>
            </a:pPr>
            <a:r>
              <a:rPr lang="en-IN" sz="2800" dirty="0" smtClean="0">
                <a:latin typeface="Times New Roman" pitchFamily="18" charset="0"/>
                <a:cs typeface="Times New Roman" pitchFamily="18" charset="0"/>
              </a:rPr>
              <a:t>    Person to person interaction to get the required information</a:t>
            </a:r>
          </a:p>
          <a:p>
            <a:pPr>
              <a:buNone/>
            </a:pPr>
            <a:r>
              <a:rPr lang="en-IN" sz="2800" dirty="0" smtClean="0">
                <a:latin typeface="Times New Roman" pitchFamily="18" charset="0"/>
                <a:cs typeface="Times New Roman" pitchFamily="18" charset="0"/>
              </a:rPr>
              <a:t>	e.g.</a:t>
            </a:r>
          </a:p>
          <a:p>
            <a:pPr>
              <a:buNone/>
            </a:pPr>
            <a:r>
              <a:rPr lang="en-IN" sz="2800" dirty="0" smtClean="0">
                <a:latin typeface="Times New Roman" pitchFamily="18" charset="0"/>
                <a:cs typeface="Times New Roman" pitchFamily="18" charset="0"/>
              </a:rPr>
              <a:t>    Call from service desk to get password</a:t>
            </a:r>
          </a:p>
          <a:p>
            <a:r>
              <a:rPr lang="en-IN" sz="2800" b="1" dirty="0" smtClean="0">
                <a:latin typeface="Times New Roman" pitchFamily="18" charset="0"/>
                <a:cs typeface="Times New Roman" pitchFamily="18" charset="0"/>
              </a:rPr>
              <a:t>Computer Based Social Engineering</a:t>
            </a:r>
          </a:p>
          <a:p>
            <a:pPr>
              <a:buNone/>
            </a:pPr>
            <a:r>
              <a:rPr lang="en-IN" sz="2800" dirty="0" smtClean="0">
                <a:latin typeface="Times New Roman" pitchFamily="18" charset="0"/>
                <a:cs typeface="Times New Roman" pitchFamily="18" charset="0"/>
              </a:rPr>
              <a:t> 	Attempt to get required information by using computer software/internet</a:t>
            </a:r>
          </a:p>
          <a:p>
            <a:pPr>
              <a:buNone/>
            </a:pPr>
            <a:r>
              <a:rPr lang="en-IN" sz="2800" dirty="0" smtClean="0">
                <a:latin typeface="Times New Roman" pitchFamily="18" charset="0"/>
                <a:cs typeface="Times New Roman" pitchFamily="18" charset="0"/>
              </a:rPr>
              <a:t>	e.g.</a:t>
            </a:r>
          </a:p>
          <a:p>
            <a:pPr>
              <a:buNone/>
            </a:pPr>
            <a:r>
              <a:rPr lang="en-IN" sz="2800" dirty="0" smtClean="0">
                <a:latin typeface="Times New Roman" pitchFamily="18" charset="0"/>
                <a:cs typeface="Times New Roman" pitchFamily="18" charset="0"/>
              </a:rPr>
              <a:t>    sending fake e-mail to user asking to re-enter password to confirm it</a:t>
            </a:r>
            <a:endParaRPr lang="en-IN" sz="28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057" y="876886"/>
            <a:ext cx="8596668" cy="2260210"/>
          </a:xfrm>
        </p:spPr>
        <p:txBody>
          <a:bodyPr>
            <a:noAutofit/>
          </a:bodyPr>
          <a:lstStyle/>
          <a:p>
            <a:pPr algn="ctr"/>
            <a:r>
              <a:rPr lang="en-IN" sz="6600" b="1" dirty="0" smtClean="0">
                <a:latin typeface="Times New Roman" pitchFamily="18" charset="0"/>
                <a:cs typeface="Times New Roman" pitchFamily="18" charset="0"/>
              </a:rPr>
              <a:t>Human Based Social Engineering</a:t>
            </a:r>
            <a:endParaRPr lang="en-IN" sz="6600" dirty="0"/>
          </a:p>
        </p:txBody>
      </p:sp>
      <p:sp>
        <p:nvSpPr>
          <p:cNvPr id="3" name="Title 1"/>
          <p:cNvSpPr txBox="1">
            <a:spLocks/>
          </p:cNvSpPr>
          <p:nvPr/>
        </p:nvSpPr>
        <p:spPr>
          <a:xfrm>
            <a:off x="1504983" y="3336388"/>
            <a:ext cx="8596668" cy="2260210"/>
          </a:xfrm>
          <a:prstGeom prst="rect">
            <a:avLst/>
          </a:prstGeom>
        </p:spPr>
        <p:txBody>
          <a:bodyPr vert="horz" lIns="91440" tIns="45720" rIns="91440" bIns="45720" rtlCol="0" anchor="t">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effectLst/>
                <a:uLnTx/>
                <a:uFillTx/>
                <a:latin typeface="Times New Roman" pitchFamily="18" charset="0"/>
                <a:ea typeface="+mj-ea"/>
                <a:cs typeface="Times New Roman" pitchFamily="18" charset="0"/>
              </a:rPr>
              <a:t>Attempt</a:t>
            </a:r>
            <a:r>
              <a:rPr kumimoji="0" lang="en-IN" sz="2800" b="1" i="0" u="none" strike="noStrike" kern="1200" cap="none" spc="0" normalizeH="0" noProof="0" dirty="0" smtClean="0">
                <a:ln>
                  <a:noFill/>
                </a:ln>
                <a:effectLst/>
                <a:uLnTx/>
                <a:uFillTx/>
                <a:latin typeface="Times New Roman" pitchFamily="18" charset="0"/>
                <a:ea typeface="+mj-ea"/>
                <a:cs typeface="Times New Roman" pitchFamily="18" charset="0"/>
              </a:rPr>
              <a:t> to get information using person to person interaction</a:t>
            </a:r>
            <a:endParaRPr kumimoji="0" lang="en-IN" sz="2800" b="1" i="0" u="none" strike="noStrike" kern="1200" cap="none" spc="0" normalizeH="0" baseline="0" noProof="0" dirty="0">
              <a:ln>
                <a:noFill/>
              </a:ln>
              <a:effectLst/>
              <a:uLnTx/>
              <a:uFillTx/>
              <a:latin typeface="+mj-lt"/>
              <a:ea typeface="+mj-ea"/>
              <a:cs typeface="+mj-cs"/>
            </a:endParaRPr>
          </a:p>
        </p:txBody>
      </p:sp>
    </p:spTree>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199" y="173502"/>
            <a:ext cx="9817164" cy="783102"/>
          </a:xfrm>
        </p:spPr>
        <p:txBody>
          <a:bodyPr>
            <a:normAutofit fontScale="90000"/>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1069145"/>
            <a:ext cx="9957841" cy="5205046"/>
          </a:xfrm>
        </p:spPr>
        <p:txBody>
          <a:bodyPr>
            <a:noAutofit/>
          </a:bodyPr>
          <a:lstStyle/>
          <a:p>
            <a:pPr>
              <a:buNone/>
            </a:pPr>
            <a:r>
              <a:rPr lang="en-IN" sz="2400" b="1" dirty="0" smtClean="0">
                <a:latin typeface="Times New Roman" pitchFamily="18" charset="0"/>
                <a:cs typeface="Times New Roman" pitchFamily="18" charset="0"/>
              </a:rPr>
              <a:t>1.Impersonating an employee or valid user</a:t>
            </a:r>
          </a:p>
          <a:p>
            <a:pPr>
              <a:buFont typeface="Arial" pitchFamily="34" charset="0"/>
              <a:buChar char="•"/>
            </a:pPr>
            <a:r>
              <a:rPr lang="en-IN" sz="2400" dirty="0" smtClean="0">
                <a:latin typeface="Times New Roman" pitchFamily="18" charset="0"/>
                <a:cs typeface="Times New Roman" pitchFamily="18" charset="0"/>
              </a:rPr>
              <a:t>Impersonation means posing oneself as an employee of the same organization</a:t>
            </a:r>
          </a:p>
          <a:p>
            <a:pPr>
              <a:buFont typeface="Arial" pitchFamily="34" charset="0"/>
              <a:buChar char="•"/>
            </a:pPr>
            <a:r>
              <a:rPr lang="en-IN" sz="2400" dirty="0" smtClean="0">
                <a:latin typeface="Times New Roman" pitchFamily="18" charset="0"/>
                <a:cs typeface="Times New Roman" pitchFamily="18" charset="0"/>
              </a:rPr>
              <a:t>Widely used technique to deceive people</a:t>
            </a:r>
          </a:p>
          <a:p>
            <a:pPr>
              <a:buFont typeface="Arial" pitchFamily="34" charset="0"/>
              <a:buChar char="•"/>
            </a:pPr>
            <a:r>
              <a:rPr lang="en-IN" sz="2400" dirty="0" smtClean="0">
                <a:latin typeface="Times New Roman" pitchFamily="18" charset="0"/>
                <a:cs typeface="Times New Roman" pitchFamily="18" charset="0"/>
              </a:rPr>
              <a:t>Social engineers take advantage of the fact that people are helpful</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e.g.</a:t>
            </a:r>
          </a:p>
          <a:p>
            <a:pPr>
              <a:buNone/>
            </a:pPr>
            <a:r>
              <a:rPr lang="en-IN" sz="2400" dirty="0" smtClean="0">
                <a:latin typeface="Times New Roman" pitchFamily="18" charset="0"/>
                <a:cs typeface="Times New Roman" pitchFamily="18" charset="0"/>
              </a:rPr>
              <a:t>	-Person may enter the organization saying he has lost his ID</a:t>
            </a:r>
          </a:p>
          <a:p>
            <a:pPr>
              <a:buNone/>
            </a:pPr>
            <a:r>
              <a:rPr lang="en-IN" sz="2400" dirty="0" smtClean="0">
                <a:latin typeface="Times New Roman" pitchFamily="18" charset="0"/>
                <a:cs typeface="Times New Roman" pitchFamily="18" charset="0"/>
              </a:rPr>
              <a:t>	-Person tells that he is lost and can get the idea of where the computer room is located</a:t>
            </a:r>
          </a:p>
          <a:p>
            <a:pPr>
              <a:buNone/>
            </a:pPr>
            <a:r>
              <a:rPr lang="en-IN" sz="2400" dirty="0" smtClean="0">
                <a:latin typeface="Times New Roman" pitchFamily="18" charset="0"/>
                <a:cs typeface="Times New Roman" pitchFamily="18" charset="0"/>
              </a:rPr>
              <a:t>	-pretending to be employee of organization</a:t>
            </a:r>
          </a:p>
          <a:p>
            <a:pPr>
              <a:buNone/>
            </a:pPr>
            <a:endParaRPr lang="en-IN" sz="2400" dirty="0" smtClean="0">
              <a:latin typeface="Times New Roman" pitchFamily="18" charset="0"/>
              <a:cs typeface="Times New Roman" pitchFamily="18" charset="0"/>
            </a:endParaRP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089053"/>
            <a:ext cx="9957841" cy="3144129"/>
          </a:xfrm>
        </p:spPr>
        <p:txBody>
          <a:bodyPr>
            <a:noAutofit/>
          </a:bodyPr>
          <a:lstStyle/>
          <a:p>
            <a:pPr>
              <a:buNone/>
            </a:pPr>
            <a:r>
              <a:rPr lang="en-IN" sz="2400" b="1" dirty="0" smtClean="0">
                <a:latin typeface="Times New Roman" pitchFamily="18" charset="0"/>
                <a:cs typeface="Times New Roman" pitchFamily="18" charset="0"/>
              </a:rPr>
              <a:t>2.Posing as an Important person</a:t>
            </a:r>
          </a:p>
          <a:p>
            <a:pPr>
              <a:buFont typeface="Arial" pitchFamily="34" charset="0"/>
              <a:buChar char="•"/>
            </a:pPr>
            <a:r>
              <a:rPr lang="en-IN" sz="2400" dirty="0" smtClean="0">
                <a:latin typeface="Times New Roman" pitchFamily="18" charset="0"/>
                <a:cs typeface="Times New Roman" pitchFamily="18" charset="0"/>
              </a:rPr>
              <a:t>Attacker pretends to be an important user</a:t>
            </a:r>
          </a:p>
          <a:p>
            <a:pPr>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e.g.CEO</a:t>
            </a:r>
            <a:r>
              <a:rPr lang="en-IN" sz="2400" dirty="0" smtClean="0">
                <a:latin typeface="Times New Roman" pitchFamily="18" charset="0"/>
                <a:cs typeface="Times New Roman" pitchFamily="18" charset="0"/>
              </a:rPr>
              <a:t> or high level manager who needs immediate assistance to gain access to system</a:t>
            </a:r>
          </a:p>
          <a:p>
            <a:pPr>
              <a:buNone/>
            </a:pPr>
            <a:r>
              <a:rPr lang="en-IN" sz="2400" dirty="0" smtClean="0">
                <a:latin typeface="Times New Roman" pitchFamily="18" charset="0"/>
                <a:cs typeface="Times New Roman" pitchFamily="18" charset="0"/>
              </a:rPr>
              <a:t>	so that low level employee will not question him and provide him the details which are needed to intrude into the system</a:t>
            </a:r>
          </a:p>
          <a:p>
            <a:pPr>
              <a:buFont typeface="Arial" pitchFamily="34" charset="0"/>
              <a:buChar char="•"/>
            </a:pPr>
            <a:endParaRPr lang="en-IN" sz="2400" dirty="0" smtClean="0">
              <a:latin typeface="Times New Roman" pitchFamily="18" charset="0"/>
              <a:cs typeface="Times New Roman" pitchFamily="18" charset="0"/>
            </a:endParaRP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366</TotalTime>
  <Words>585</Words>
  <Application>Microsoft Office PowerPoint</Application>
  <PresentationFormat>Custom</PresentationFormat>
  <Paragraphs>156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Cyber Security : Lecture 08</vt:lpstr>
      <vt:lpstr>Cybercafe and Cybercrimes</vt:lpstr>
      <vt:lpstr>Scenario  in India</vt:lpstr>
      <vt:lpstr>Reasons for Cybecafes being preferred</vt:lpstr>
      <vt:lpstr>How is Social Engineering done? </vt:lpstr>
      <vt:lpstr>Types of Social Engineering</vt:lpstr>
      <vt:lpstr>Human Based Social Engineering</vt:lpstr>
      <vt:lpstr>Human Based Social Engineering.How it is done?</vt:lpstr>
      <vt:lpstr>Human Based Social Engineering.How it is done?</vt:lpstr>
      <vt:lpstr>Human Based Social Engineering.How it is done?</vt:lpstr>
      <vt:lpstr>Human Based Social Engineering.How it is done?</vt:lpstr>
      <vt:lpstr>Human Based Social Engineering.How it is done?</vt:lpstr>
      <vt:lpstr>Slide 13</vt:lpstr>
      <vt:lpstr>Human Based Social Engineering.How it is done?</vt:lpstr>
      <vt:lpstr>Slide 15</vt:lpstr>
      <vt:lpstr>Computer Based Social Engineering</vt:lpstr>
      <vt:lpstr>Computer Based Social Engineering.How it is done?</vt:lpstr>
      <vt:lpstr>Computer Based Social Engineering.How it is done?</vt:lpstr>
      <vt:lpstr>Computer Based Social Engineering.How it is done?</vt:lpstr>
      <vt:lpstr>Social Engineering Vectors</vt:lpstr>
      <vt:lpstr>Social Engineering Vectors</vt:lpstr>
      <vt:lpstr>Social Engineering Vectors</vt:lpstr>
      <vt:lpstr>Social Engineering Vectors</vt:lpstr>
      <vt:lpstr>Countermeasures on Social Engineering Safety Threats</vt:lpstr>
      <vt:lpstr>Slide 25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Hackers</dc:title>
  <dc:creator>ABHIJIT MARATHE</dc:creator>
  <cp:lastModifiedBy>Dell1</cp:lastModifiedBy>
  <cp:revision>122</cp:revision>
  <dcterms:created xsi:type="dcterms:W3CDTF">2019-07-22T18:30:51Z</dcterms:created>
  <dcterms:modified xsi:type="dcterms:W3CDTF">2019-08-06T11:36:56Z</dcterms:modified>
</cp:coreProperties>
</file>