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68" r:id="rId2"/>
    <p:sldId id="272" r:id="rId3"/>
    <p:sldId id="260" r:id="rId4"/>
    <p:sldId id="269" r:id="rId5"/>
    <p:sldId id="278" r:id="rId6"/>
    <p:sldId id="286" r:id="rId7"/>
    <p:sldId id="279" r:id="rId8"/>
    <p:sldId id="287" r:id="rId9"/>
    <p:sldId id="280" r:id="rId10"/>
    <p:sldId id="288" r:id="rId11"/>
    <p:sldId id="281" r:id="rId12"/>
    <p:sldId id="289" r:id="rId13"/>
    <p:sldId id="282" r:id="rId14"/>
    <p:sldId id="290" r:id="rId15"/>
    <p:sldId id="283" r:id="rId16"/>
    <p:sldId id="291" r:id="rId17"/>
    <p:sldId id="270" r:id="rId18"/>
    <p:sldId id="311" r:id="rId19"/>
    <p:sldId id="310" r:id="rId20"/>
    <p:sldId id="309" r:id="rId21"/>
    <p:sldId id="285" r:id="rId22"/>
    <p:sldId id="308" r:id="rId23"/>
    <p:sldId id="273" r:id="rId24"/>
    <p:sldId id="274" r:id="rId25"/>
    <p:sldId id="275" r:id="rId26"/>
    <p:sldId id="276" r:id="rId27"/>
    <p:sldId id="295" r:id="rId28"/>
    <p:sldId id="293" r:id="rId29"/>
    <p:sldId id="294" r:id="rId30"/>
    <p:sldId id="296" r:id="rId31"/>
    <p:sldId id="297" r:id="rId32"/>
    <p:sldId id="298" r:id="rId33"/>
    <p:sldId id="299" r:id="rId34"/>
    <p:sldId id="300" r:id="rId35"/>
    <p:sldId id="301" r:id="rId36"/>
    <p:sldId id="302" r:id="rId37"/>
    <p:sldId id="303" r:id="rId38"/>
    <p:sldId id="304" r:id="rId39"/>
    <p:sldId id="305" r:id="rId40"/>
    <p:sldId id="306" r:id="rId41"/>
    <p:sldId id="31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6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1841219577"/>
      </p:ext>
    </p:extLst>
  </p:cSld>
  <p:clrMapOvr>
    <a:masterClrMapping/>
  </p:clrMapOvr>
  <p:transition spd="slow"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4007631904"/>
      </p:ext>
    </p:extLst>
  </p:cSld>
  <p:clrMapOvr>
    <a:masterClrMapping/>
  </p:clrMapOvr>
  <p:transition spd="slow"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368724833"/>
      </p:ext>
    </p:extLst>
  </p:cSld>
  <p:clrMapOvr>
    <a:masterClrMapping/>
  </p:clrMapOvr>
  <p:transition spd="slow"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3248636819"/>
      </p:ext>
    </p:extLst>
  </p:cSld>
  <p:clrMapOvr>
    <a:masterClrMapping/>
  </p:clrMapOvr>
  <p:transition spd="slow"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187313951"/>
      </p:ext>
    </p:extLst>
  </p:cSld>
  <p:clrMapOvr>
    <a:masterClrMapping/>
  </p:clrMapOvr>
  <p:transition spd="slow"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648354039"/>
      </p:ext>
    </p:extLst>
  </p:cSld>
  <p:clrMapOvr>
    <a:masterClrMapping/>
  </p:clrMapOvr>
  <p:transition spd="slow"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657183706"/>
      </p:ext>
    </p:extLst>
  </p:cSld>
  <p:clrMapOvr>
    <a:masterClrMapping/>
  </p:clrMapOvr>
  <p:transition spd="slow"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1254231779"/>
      </p:ext>
    </p:extLst>
  </p:cSld>
  <p:clrMapOvr>
    <a:masterClrMapping/>
  </p:clrMapOvr>
  <p:transition spd="slow"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2603011290"/>
      </p:ext>
    </p:extLst>
  </p:cSld>
  <p:clrMapOvr>
    <a:masterClrMapping/>
  </p:clrMapOvr>
  <p:transition spd="slow"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1514996570"/>
      </p:ext>
    </p:extLst>
  </p:cSld>
  <p:clrMapOvr>
    <a:masterClrMapping/>
  </p:clrMapOvr>
  <p:transition spd="slow"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2926586848"/>
      </p:ext>
    </p:extLst>
  </p:cSld>
  <p:clrMapOvr>
    <a:masterClrMapping/>
  </p:clrMapOvr>
  <p:transition spd="slow"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260676791"/>
      </p:ext>
    </p:extLst>
  </p:cSld>
  <p:clrMapOvr>
    <a:masterClrMapping/>
  </p:clrMapOvr>
  <p:transition spd="slow"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1439639308"/>
      </p:ext>
    </p:extLst>
  </p:cSld>
  <p:clrMapOvr>
    <a:masterClrMapping/>
  </p:clrMapOvr>
  <p:transition spd="slow"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1888681562"/>
      </p:ext>
    </p:extLst>
  </p:cSld>
  <p:clrMapOvr>
    <a:masterClrMapping/>
  </p:clrMapOvr>
  <p:transition spd="slow"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488742930"/>
      </p:ext>
    </p:extLst>
  </p:cSld>
  <p:clrMapOvr>
    <a:masterClrMapping/>
  </p:clrMapOvr>
  <p:transition spd="slow"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833EF-3182-4C0C-A314-8970929F89E1}" type="datetimeFigureOut">
              <a:rPr lang="en-IN" smtClean="0"/>
              <a:pPr/>
              <a:t>16/09/2019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887710890"/>
      </p:ext>
    </p:extLst>
  </p:cSld>
  <p:clrMapOvr>
    <a:masterClrMapping/>
  </p:clrMapOvr>
  <p:transition spd="slow"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A833EF-3182-4C0C-A314-8970929F89E1}" type="datetimeFigureOut">
              <a:rPr lang="en-IN" smtClean="0"/>
              <a:pPr/>
              <a:t>16/09/2019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9214260-77C4-4F9E-B6AA-35BDEC41FF8E}" type="slidenum">
              <a:rPr lang="en-IN" smtClean="0"/>
              <a:pPr/>
              <a:t>‹#›</a:t>
            </a:fld>
            <a:endParaRPr lang="en-IN"/>
          </a:p>
        </p:txBody>
      </p:sp>
    </p:spTree>
    <p:extLst>
      <p:ext uri="{BB962C8B-B14F-4D97-AF65-F5344CB8AC3E}">
        <p14:creationId xmlns:p14="http://schemas.microsoft.com/office/powerpoint/2010/main" xmlns="" val="1232617828"/>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Lst>
  <p:transition spd="slow" advClick="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defaultpassword.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974" y="2466535"/>
            <a:ext cx="8596668" cy="2049194"/>
          </a:xfrm>
        </p:spPr>
        <p:txBody>
          <a:bodyPr>
            <a:normAutofit/>
          </a:bodyPr>
          <a:lstStyle/>
          <a:p>
            <a:pPr algn="ctr"/>
            <a:r>
              <a:rPr lang="en-IN" sz="6600" b="1" dirty="0" smtClean="0">
                <a:latin typeface="Times New Roman" pitchFamily="18" charset="0"/>
                <a:cs typeface="Times New Roman" pitchFamily="18" charset="0"/>
              </a:rPr>
              <a:t>4.3Phishing</a:t>
            </a:r>
            <a:endParaRPr lang="en-IN" sz="6600" b="1" dirty="0">
              <a:latin typeface="Times New Roman" pitchFamily="18" charset="0"/>
              <a:cs typeface="Times New Roman" pitchFamily="18" charset="0"/>
            </a:endParaRPr>
          </a:p>
        </p:txBody>
      </p:sp>
    </p:spTree>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770" y="225083"/>
            <a:ext cx="8596668" cy="689317"/>
          </a:xfrm>
        </p:spPr>
        <p:txBody>
          <a:bodyPr/>
          <a:lstStyle/>
          <a:p>
            <a:r>
              <a:rPr lang="en-IN" dirty="0" smtClean="0">
                <a:latin typeface="Times New Roman" pitchFamily="18" charset="0"/>
                <a:cs typeface="Times New Roman" pitchFamily="18" charset="0"/>
              </a:rPr>
              <a:t>Example</a:t>
            </a:r>
            <a:endParaRPr lang="en-IN" dirty="0">
              <a:latin typeface="Times New Roman" pitchFamily="18" charset="0"/>
              <a:cs typeface="Times New Roman" pitchFamily="18" charset="0"/>
            </a:endParaRPr>
          </a:p>
        </p:txBody>
      </p:sp>
      <p:pic>
        <p:nvPicPr>
          <p:cNvPr id="4" name="Content Placeholder 3" descr="ph4.png"/>
          <p:cNvPicPr>
            <a:picLocks noGrp="1" noChangeAspect="1"/>
          </p:cNvPicPr>
          <p:nvPr>
            <p:ph idx="1"/>
          </p:nvPr>
        </p:nvPicPr>
        <p:blipFill>
          <a:blip r:embed="rId2"/>
          <a:stretch>
            <a:fillRect/>
          </a:stretch>
        </p:blipFill>
        <p:spPr>
          <a:xfrm>
            <a:off x="1083212" y="1533380"/>
            <a:ext cx="9143999" cy="4909624"/>
          </a:xfrm>
        </p:spPr>
      </p:pic>
      <p:pic>
        <p:nvPicPr>
          <p:cNvPr id="5" name="Picture 4" descr="ph3b.jpeg"/>
          <p:cNvPicPr>
            <a:picLocks noChangeAspect="1"/>
          </p:cNvPicPr>
          <p:nvPr/>
        </p:nvPicPr>
        <p:blipFill>
          <a:blip r:embed="rId3"/>
          <a:stretch>
            <a:fillRect/>
          </a:stretch>
        </p:blipFill>
        <p:spPr>
          <a:xfrm>
            <a:off x="6312071" y="0"/>
            <a:ext cx="4829175" cy="1390650"/>
          </a:xfrm>
          <a:prstGeom prst="rect">
            <a:avLst/>
          </a:prstGeom>
        </p:spPr>
      </p:pic>
    </p:spTree>
  </p:cSld>
  <p:clrMapOvr>
    <a:masterClrMapping/>
  </p:clrMapOvr>
  <p:transition spd="slow"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15" y="586333"/>
            <a:ext cx="10757387" cy="640080"/>
          </a:xfrm>
        </p:spPr>
        <p:txBody>
          <a:bodyPr>
            <a:normAutofit fontScale="90000"/>
          </a:bodyPr>
          <a:lstStyle/>
          <a:p>
            <a:r>
              <a:rPr lang="en-IN" sz="4000" b="1" dirty="0" smtClean="0">
                <a:latin typeface="Times New Roman" panose="02020603050405020304" pitchFamily="18" charset="0"/>
                <a:cs typeface="Times New Roman" panose="02020603050405020304" pitchFamily="18" charset="0"/>
              </a:rPr>
              <a:t>How to recognize a Phishing Attack?</a:t>
            </a:r>
            <a:endParaRPr lang="en-IN" sz="40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15412" y="1576587"/>
            <a:ext cx="11024673" cy="48523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solidFill>
                  <a:schemeClr val="tx1"/>
                </a:solidFill>
                <a:latin typeface="Times New Roman" pitchFamily="18" charset="0"/>
                <a:cs typeface="Times New Roman" pitchFamily="18" charset="0"/>
              </a:rPr>
              <a:t>4. Legit companies know how to spell</a:t>
            </a:r>
            <a:endParaRPr lang="en-IN" sz="2800" dirty="0" smtClean="0">
              <a:solidFill>
                <a:schemeClr val="tx1"/>
              </a:solidFill>
              <a:latin typeface="Times New Roman" pitchFamily="18" charset="0"/>
              <a:cs typeface="Times New Roman" pitchFamily="18" charset="0"/>
            </a:endParaRPr>
          </a:p>
          <a:p>
            <a:r>
              <a:rPr lang="en-IN" sz="2800" dirty="0" smtClean="0">
                <a:solidFill>
                  <a:schemeClr val="tx1"/>
                </a:solidFill>
                <a:latin typeface="Times New Roman" pitchFamily="18" charset="0"/>
                <a:cs typeface="Times New Roman" pitchFamily="18" charset="0"/>
              </a:rPr>
              <a:t>Possibly the easiest way to recognize a </a:t>
            </a:r>
            <a:r>
              <a:rPr lang="en-IN" sz="2800" dirty="0" err="1" smtClean="0">
                <a:solidFill>
                  <a:schemeClr val="tx1"/>
                </a:solidFill>
                <a:latin typeface="Times New Roman" pitchFamily="18" charset="0"/>
                <a:cs typeface="Times New Roman" pitchFamily="18" charset="0"/>
              </a:rPr>
              <a:t>scammy</a:t>
            </a:r>
            <a:r>
              <a:rPr lang="en-IN" sz="2800" dirty="0" smtClean="0">
                <a:solidFill>
                  <a:schemeClr val="tx1"/>
                </a:solidFill>
                <a:latin typeface="Times New Roman" pitchFamily="18" charset="0"/>
                <a:cs typeface="Times New Roman" pitchFamily="18" charset="0"/>
              </a:rPr>
              <a:t> email is bad grammar. An email from a legitimate organization should be well written. Little known fact – there’s actually a purpose behind bad syntax. Hackers generally aren’t stupid. They prey on the uneducated believing them to be less observant and thus, easier targets.</a:t>
            </a:r>
          </a:p>
          <a:p>
            <a:r>
              <a:rPr lang="en-IN" sz="2800" dirty="0" smtClean="0">
                <a:solidFill>
                  <a:schemeClr val="tx1"/>
                </a:solidFill>
                <a:latin typeface="Times New Roman" pitchFamily="18" charset="0"/>
                <a:cs typeface="Times New Roman" pitchFamily="18" charset="0"/>
              </a:rPr>
              <a:t/>
            </a:r>
            <a:br>
              <a:rPr lang="en-IN" sz="2800" dirty="0" smtClean="0">
                <a:solidFill>
                  <a:schemeClr val="tx1"/>
                </a:solidFill>
                <a:latin typeface="Times New Roman" pitchFamily="18" charset="0"/>
                <a:cs typeface="Times New Roman" pitchFamily="18" charset="0"/>
              </a:rPr>
            </a:br>
            <a:r>
              <a:rPr lang="en-IN" sz="2800" dirty="0" smtClean="0">
                <a:solidFill>
                  <a:schemeClr val="tx1"/>
                </a:solidFill>
                <a:latin typeface="Times New Roman" pitchFamily="18" charset="0"/>
                <a:cs typeface="Times New Roman" pitchFamily="18" charset="0"/>
              </a:rPr>
              <a:t> </a:t>
            </a: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7624"/>
            <a:ext cx="8596668" cy="661181"/>
          </a:xfrm>
        </p:spPr>
        <p:txBody>
          <a:bodyPr>
            <a:normAutofit/>
          </a:bodyPr>
          <a:lstStyle/>
          <a:p>
            <a:r>
              <a:rPr lang="en-IN" dirty="0" smtClean="0">
                <a:solidFill>
                  <a:schemeClr val="tx1"/>
                </a:solidFill>
              </a:rPr>
              <a:t>Example</a:t>
            </a:r>
            <a:endParaRPr lang="en-IN" dirty="0">
              <a:solidFill>
                <a:schemeClr val="tx1"/>
              </a:solidFill>
            </a:endParaRPr>
          </a:p>
        </p:txBody>
      </p:sp>
      <p:pic>
        <p:nvPicPr>
          <p:cNvPr id="4" name="Content Placeholder 3" descr="ph3.png"/>
          <p:cNvPicPr>
            <a:picLocks noGrp="1" noChangeAspect="1"/>
          </p:cNvPicPr>
          <p:nvPr>
            <p:ph idx="1"/>
          </p:nvPr>
        </p:nvPicPr>
        <p:blipFill>
          <a:blip r:embed="rId2"/>
          <a:stretch>
            <a:fillRect/>
          </a:stretch>
        </p:blipFill>
        <p:spPr>
          <a:xfrm>
            <a:off x="1730327" y="1083212"/>
            <a:ext cx="8651630" cy="5486400"/>
          </a:xfrm>
        </p:spPr>
      </p:pic>
    </p:spTree>
  </p:cSld>
  <p:clrMapOvr>
    <a:masterClrMapping/>
  </p:clrMapOvr>
  <p:transition spd="slow"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15" y="586333"/>
            <a:ext cx="10757387" cy="640080"/>
          </a:xfrm>
        </p:spPr>
        <p:txBody>
          <a:bodyPr>
            <a:normAutofit fontScale="90000"/>
          </a:bodyPr>
          <a:lstStyle/>
          <a:p>
            <a:r>
              <a:rPr lang="en-IN" sz="4000" b="1" dirty="0" smtClean="0">
                <a:latin typeface="Times New Roman" panose="02020603050405020304" pitchFamily="18" charset="0"/>
                <a:cs typeface="Times New Roman" panose="02020603050405020304" pitchFamily="18" charset="0"/>
              </a:rPr>
              <a:t>How to recognize a Phishing Attack?</a:t>
            </a:r>
            <a:endParaRPr lang="en-IN" sz="40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43548" y="1590655"/>
            <a:ext cx="11024673" cy="48523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solidFill>
                  <a:schemeClr val="tx1"/>
                </a:solidFill>
                <a:latin typeface="Times New Roman" pitchFamily="18" charset="0"/>
                <a:cs typeface="Times New Roman" pitchFamily="18" charset="0"/>
              </a:rPr>
              <a:t>5. Legit companies don’t force you to their website</a:t>
            </a:r>
            <a:endParaRPr lang="en-IN" sz="2800" dirty="0" smtClean="0">
              <a:solidFill>
                <a:schemeClr val="tx1"/>
              </a:solidFill>
              <a:latin typeface="Times New Roman" pitchFamily="18" charset="0"/>
              <a:cs typeface="Times New Roman" pitchFamily="18" charset="0"/>
            </a:endParaRPr>
          </a:p>
          <a:p>
            <a:r>
              <a:rPr lang="en-IN" sz="2800" dirty="0" smtClean="0">
                <a:solidFill>
                  <a:schemeClr val="tx1"/>
                </a:solidFill>
                <a:latin typeface="Times New Roman" pitchFamily="18" charset="0"/>
                <a:cs typeface="Times New Roman" pitchFamily="18" charset="0"/>
              </a:rPr>
              <a:t>Sometimes phishing emails are coded entirely as a hyperlink. Therefore, clicking accidentally or deliberately anywhere in the email will open a fake web page, or download spam onto your computer.</a:t>
            </a:r>
          </a:p>
          <a:p>
            <a:pPr marL="342900" indent="-342900"/>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28357"/>
          </a:xfrm>
        </p:spPr>
        <p:txBody>
          <a:bodyPr>
            <a:normAutofit fontScale="90000"/>
          </a:bodyPr>
          <a:lstStyle/>
          <a:p>
            <a:r>
              <a:rPr lang="en-IN" dirty="0" smtClean="0">
                <a:latin typeface="Times New Roman" pitchFamily="18" charset="0"/>
                <a:cs typeface="Times New Roman" pitchFamily="18" charset="0"/>
              </a:rPr>
              <a:t>Example</a:t>
            </a:r>
            <a:endParaRPr lang="en-IN" dirty="0">
              <a:latin typeface="Times New Roman" pitchFamily="18" charset="0"/>
              <a:cs typeface="Times New Roman" pitchFamily="18" charset="0"/>
            </a:endParaRPr>
          </a:p>
        </p:txBody>
      </p:sp>
      <p:pic>
        <p:nvPicPr>
          <p:cNvPr id="4" name="Content Placeholder 3" descr="ph5.png"/>
          <p:cNvPicPr>
            <a:picLocks noGrp="1" noChangeAspect="1"/>
          </p:cNvPicPr>
          <p:nvPr>
            <p:ph idx="1"/>
          </p:nvPr>
        </p:nvPicPr>
        <p:blipFill>
          <a:blip r:embed="rId2"/>
          <a:stretch>
            <a:fillRect/>
          </a:stretch>
        </p:blipFill>
        <p:spPr>
          <a:xfrm>
            <a:off x="2096085" y="1617785"/>
            <a:ext cx="7469945" cy="4698609"/>
          </a:xfrm>
        </p:spPr>
      </p:pic>
    </p:spTree>
  </p:cSld>
  <p:clrMapOvr>
    <a:masterClrMapping/>
  </p:clrMapOvr>
  <p:transition spd="slow"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15" y="586333"/>
            <a:ext cx="10757387" cy="640080"/>
          </a:xfrm>
        </p:spPr>
        <p:txBody>
          <a:bodyPr>
            <a:normAutofit fontScale="90000"/>
          </a:bodyPr>
          <a:lstStyle/>
          <a:p>
            <a:r>
              <a:rPr lang="en-IN" sz="4000" b="1" dirty="0" smtClean="0">
                <a:latin typeface="Times New Roman" panose="02020603050405020304" pitchFamily="18" charset="0"/>
                <a:cs typeface="Times New Roman" panose="02020603050405020304" pitchFamily="18" charset="0"/>
              </a:rPr>
              <a:t>How to recognize a Phishing Attack?</a:t>
            </a:r>
            <a:endParaRPr lang="en-IN" sz="40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43548" y="1590655"/>
            <a:ext cx="11024673" cy="4852348"/>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solidFill>
                  <a:schemeClr val="tx1"/>
                </a:solidFill>
                <a:latin typeface="Times New Roman" pitchFamily="18" charset="0"/>
                <a:cs typeface="Times New Roman" pitchFamily="18" charset="0"/>
              </a:rPr>
              <a:t>6. Legit companies don’t send unsolicited attachments</a:t>
            </a:r>
            <a:endParaRPr lang="en-IN" sz="2800" dirty="0" smtClean="0">
              <a:solidFill>
                <a:schemeClr val="tx1"/>
              </a:solidFill>
              <a:latin typeface="Times New Roman" pitchFamily="18" charset="0"/>
              <a:cs typeface="Times New Roman" pitchFamily="18" charset="0"/>
            </a:endParaRPr>
          </a:p>
          <a:p>
            <a:r>
              <a:rPr lang="en-IN" sz="2800" dirty="0" smtClean="0">
                <a:solidFill>
                  <a:schemeClr val="tx1"/>
                </a:solidFill>
                <a:latin typeface="Times New Roman" pitchFamily="18" charset="0"/>
                <a:cs typeface="Times New Roman" pitchFamily="18" charset="0"/>
              </a:rPr>
              <a:t>Unsolicited emails that contain attachments reek of hackers. Typically, authentic institutions don’t randomly send you emails with attachments, but instead direct you to download documents or files on their own website.</a:t>
            </a:r>
          </a:p>
          <a:p>
            <a:r>
              <a:rPr lang="en-IN" sz="2800" dirty="0" smtClean="0">
                <a:solidFill>
                  <a:schemeClr val="tx1"/>
                </a:solidFill>
                <a:latin typeface="Times New Roman" pitchFamily="18" charset="0"/>
                <a:cs typeface="Times New Roman" pitchFamily="18" charset="0"/>
              </a:rPr>
              <a:t/>
            </a:r>
            <a:br>
              <a:rPr lang="en-IN" sz="2800" dirty="0" smtClean="0">
                <a:solidFill>
                  <a:schemeClr val="tx1"/>
                </a:solidFill>
                <a:latin typeface="Times New Roman" pitchFamily="18" charset="0"/>
                <a:cs typeface="Times New Roman" pitchFamily="18" charset="0"/>
              </a:rPr>
            </a:br>
            <a:endParaRPr lang="en-IN" sz="2800" dirty="0" smtClean="0">
              <a:solidFill>
                <a:schemeClr val="tx1"/>
              </a:solidFill>
              <a:latin typeface="Times New Roman" pitchFamily="18" charset="0"/>
              <a:cs typeface="Times New Roman" pitchFamily="18" charset="0"/>
            </a:endParaRPr>
          </a:p>
          <a:p>
            <a:r>
              <a:rPr lang="en-IN" sz="2800" dirty="0" smtClean="0">
                <a:solidFill>
                  <a:schemeClr val="tx1"/>
                </a:solidFill>
                <a:latin typeface="Times New Roman" pitchFamily="18" charset="0"/>
                <a:cs typeface="Times New Roman" pitchFamily="18" charset="0"/>
              </a:rPr>
              <a:t>Like the tips above, this method isn’t foolproof. Sometimes companies that already have your email will send you information, such as a white paper, that may require a download. In that case, be on the lookout for high-risk attachment file types include .exe, .</a:t>
            </a:r>
            <a:r>
              <a:rPr lang="en-IN" sz="2800" dirty="0" err="1" smtClean="0">
                <a:solidFill>
                  <a:schemeClr val="tx1"/>
                </a:solidFill>
                <a:latin typeface="Times New Roman" pitchFamily="18" charset="0"/>
                <a:cs typeface="Times New Roman" pitchFamily="18" charset="0"/>
              </a:rPr>
              <a:t>scr</a:t>
            </a:r>
            <a:r>
              <a:rPr lang="en-IN" sz="2800" dirty="0" smtClean="0">
                <a:solidFill>
                  <a:schemeClr val="tx1"/>
                </a:solidFill>
                <a:latin typeface="Times New Roman" pitchFamily="18" charset="0"/>
                <a:cs typeface="Times New Roman" pitchFamily="18" charset="0"/>
              </a:rPr>
              <a:t>, and .zip. (When in doubt, contact the company directly using contact information obtained from their actual website.)</a:t>
            </a:r>
          </a:p>
          <a:p>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8695"/>
          </a:xfrm>
        </p:spPr>
        <p:txBody>
          <a:bodyPr/>
          <a:lstStyle/>
          <a:p>
            <a:r>
              <a:rPr lang="en-IN" dirty="0" smtClean="0">
                <a:latin typeface="Times New Roman" pitchFamily="18" charset="0"/>
                <a:cs typeface="Times New Roman" pitchFamily="18" charset="0"/>
              </a:rPr>
              <a:t>Example</a:t>
            </a:r>
            <a:endParaRPr lang="en-IN" dirty="0">
              <a:latin typeface="Times New Roman" pitchFamily="18" charset="0"/>
              <a:cs typeface="Times New Roman" pitchFamily="18" charset="0"/>
            </a:endParaRPr>
          </a:p>
        </p:txBody>
      </p:sp>
      <p:pic>
        <p:nvPicPr>
          <p:cNvPr id="4" name="Content Placeholder 3" descr="ph6.png"/>
          <p:cNvPicPr>
            <a:picLocks noGrp="1" noChangeAspect="1"/>
          </p:cNvPicPr>
          <p:nvPr>
            <p:ph idx="1"/>
          </p:nvPr>
        </p:nvPicPr>
        <p:blipFill>
          <a:blip r:embed="rId2"/>
          <a:stretch>
            <a:fillRect/>
          </a:stretch>
        </p:blipFill>
        <p:spPr>
          <a:xfrm>
            <a:off x="1871004" y="1758462"/>
            <a:ext cx="6879100" cy="4600135"/>
          </a:xfrm>
        </p:spPr>
      </p:pic>
    </p:spTree>
  </p:cSld>
  <p:clrMapOvr>
    <a:masterClrMapping/>
  </p:clrMapOvr>
  <p:transition spd="slow"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974" y="2466535"/>
            <a:ext cx="8596668" cy="2049194"/>
          </a:xfrm>
        </p:spPr>
        <p:txBody>
          <a:bodyPr>
            <a:normAutofit/>
          </a:bodyPr>
          <a:lstStyle/>
          <a:p>
            <a:pPr algn="ctr"/>
            <a:r>
              <a:rPr lang="en-IN" sz="6600" b="1" dirty="0" smtClean="0">
                <a:latin typeface="Times New Roman" pitchFamily="18" charset="0"/>
                <a:cs typeface="Times New Roman" pitchFamily="18" charset="0"/>
              </a:rPr>
              <a:t>4.4 Password Cracking</a:t>
            </a:r>
            <a:endParaRPr lang="en-IN" sz="6600" b="1" dirty="0">
              <a:latin typeface="Times New Roman" pitchFamily="18" charset="0"/>
              <a:cs typeface="Times New Roman" pitchFamily="18" charset="0"/>
            </a:endParaRPr>
          </a:p>
        </p:txBody>
      </p:sp>
    </p:spTree>
  </p:cSld>
  <p:clrMapOvr>
    <a:masterClrMapping/>
  </p:clrMapOvr>
  <p:transition spd="slow"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2" y="290911"/>
            <a:ext cx="10757387" cy="640080"/>
          </a:xfrm>
        </p:spPr>
        <p:txBody>
          <a:bodyPr>
            <a:normAutofit/>
          </a:bodyPr>
          <a:lstStyle/>
          <a:p>
            <a:r>
              <a:rPr lang="en-IN" sz="2800" b="1" dirty="0" smtClean="0">
                <a:latin typeface="Times New Roman" panose="02020603050405020304" pitchFamily="18" charset="0"/>
                <a:cs typeface="Times New Roman" panose="02020603050405020304" pitchFamily="18" charset="0"/>
              </a:rPr>
              <a:t>What is Password ?</a:t>
            </a:r>
            <a:endParaRPr lang="en-IN" sz="28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85751" y="957608"/>
            <a:ext cx="11024673" cy="7727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400" dirty="0" smtClean="0">
                <a:solidFill>
                  <a:schemeClr val="tx1"/>
                </a:solidFill>
                <a:latin typeface="Times New Roman" pitchFamily="18" charset="0"/>
                <a:cs typeface="Times New Roman" pitchFamily="18" charset="0"/>
              </a:rPr>
              <a:t>A key to get an entry into computerized systems</a:t>
            </a: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4" name="Title 1"/>
          <p:cNvSpPr txBox="1">
            <a:spLocks/>
          </p:cNvSpPr>
          <p:nvPr/>
        </p:nvSpPr>
        <p:spPr>
          <a:xfrm>
            <a:off x="367813" y="1807877"/>
            <a:ext cx="10757387" cy="640080"/>
          </a:xfrm>
          <a:prstGeom prst="rect">
            <a:avLst/>
          </a:prstGeom>
        </p:spPr>
        <p:txBody>
          <a:bodyPr vert="horz" lIns="91440" tIns="45720" rIns="91440" bIns="45720" rtlCol="0" anchor="t">
            <a:normAutofit fontScale="97500"/>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I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endParaRPr>
          </a:p>
        </p:txBody>
      </p:sp>
      <p:sp>
        <p:nvSpPr>
          <p:cNvPr id="6" name="Title 1"/>
          <p:cNvSpPr txBox="1">
            <a:spLocks/>
          </p:cNvSpPr>
          <p:nvPr/>
        </p:nvSpPr>
        <p:spPr>
          <a:xfrm>
            <a:off x="494422" y="2376100"/>
            <a:ext cx="11024673" cy="16894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7" name="Title 1"/>
          <p:cNvSpPr txBox="1">
            <a:spLocks/>
          </p:cNvSpPr>
          <p:nvPr/>
        </p:nvSpPr>
        <p:spPr>
          <a:xfrm>
            <a:off x="553038" y="5037239"/>
            <a:ext cx="11024673" cy="182076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8" name="Title 1"/>
          <p:cNvSpPr txBox="1">
            <a:spLocks/>
          </p:cNvSpPr>
          <p:nvPr/>
        </p:nvSpPr>
        <p:spPr>
          <a:xfrm>
            <a:off x="478010" y="4450259"/>
            <a:ext cx="10757387" cy="640080"/>
          </a:xfrm>
          <a:prstGeom prst="rect">
            <a:avLst/>
          </a:prstGeom>
        </p:spPr>
        <p:txBody>
          <a:bodyPr vert="horz" lIns="91440" tIns="45720" rIns="91440" bIns="45720" rtlCol="0" anchor="t">
            <a:normAutofit fontScale="97500"/>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I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2" y="290911"/>
            <a:ext cx="10757387" cy="640080"/>
          </a:xfrm>
        </p:spPr>
        <p:txBody>
          <a:bodyPr>
            <a:normAutofit/>
          </a:bodyPr>
          <a:lstStyle/>
          <a:p>
            <a:r>
              <a:rPr lang="en-IN" sz="2800" b="1" dirty="0" smtClean="0">
                <a:latin typeface="Times New Roman" panose="02020603050405020304" pitchFamily="18" charset="0"/>
                <a:cs typeface="Times New Roman" panose="02020603050405020304" pitchFamily="18" charset="0"/>
              </a:rPr>
              <a:t>What is Password ?</a:t>
            </a:r>
            <a:endParaRPr lang="en-IN" sz="28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85751" y="957608"/>
            <a:ext cx="11024673" cy="7727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400" dirty="0" smtClean="0">
                <a:solidFill>
                  <a:schemeClr val="tx1"/>
                </a:solidFill>
                <a:latin typeface="Times New Roman" pitchFamily="18" charset="0"/>
                <a:cs typeface="Times New Roman" pitchFamily="18" charset="0"/>
              </a:rPr>
              <a:t>A key to get an entry into computerized systems</a:t>
            </a: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4" name="Title 1"/>
          <p:cNvSpPr txBox="1">
            <a:spLocks/>
          </p:cNvSpPr>
          <p:nvPr/>
        </p:nvSpPr>
        <p:spPr>
          <a:xfrm>
            <a:off x="367813" y="1807877"/>
            <a:ext cx="10757387" cy="640080"/>
          </a:xfrm>
          <a:prstGeom prst="rect">
            <a:avLst/>
          </a:prstGeom>
        </p:spPr>
        <p:txBody>
          <a:bodyPr vert="horz" lIns="91440" tIns="45720" rIns="91440" bIns="45720" rtlCol="0" anchor="t">
            <a:normAutofit fontScale="975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rPr>
              <a:t>What is Password Cracking?</a:t>
            </a:r>
            <a:endParaRPr kumimoji="0" lang="en-I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endParaRPr>
          </a:p>
        </p:txBody>
      </p:sp>
      <p:sp>
        <p:nvSpPr>
          <p:cNvPr id="6" name="Title 1"/>
          <p:cNvSpPr txBox="1">
            <a:spLocks/>
          </p:cNvSpPr>
          <p:nvPr/>
        </p:nvSpPr>
        <p:spPr>
          <a:xfrm>
            <a:off x="494422" y="2376100"/>
            <a:ext cx="11024673" cy="16894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400" dirty="0" smtClean="0">
                <a:solidFill>
                  <a:schemeClr val="tx1"/>
                </a:solidFill>
                <a:latin typeface="Times New Roman" pitchFamily="18" charset="0"/>
                <a:cs typeface="Times New Roman" pitchFamily="18" charset="0"/>
              </a:rPr>
              <a:t>A process of recovering passwords from data that have been stored in or </a:t>
            </a:r>
          </a:p>
          <a:p>
            <a:pPr marL="342900" indent="-342900"/>
            <a:r>
              <a:rPr lang="en-IN" sz="2400" dirty="0" smtClean="0">
                <a:solidFill>
                  <a:schemeClr val="tx1"/>
                </a:solidFill>
                <a:latin typeface="Times New Roman" pitchFamily="18" charset="0"/>
                <a:cs typeface="Times New Roman" pitchFamily="18" charset="0"/>
              </a:rPr>
              <a:t>transmitted by a computer system</a:t>
            </a:r>
          </a:p>
          <a:p>
            <a:pPr marL="342900" indent="-342900"/>
            <a:endParaRPr lang="en-IN" sz="2400" dirty="0" smtClean="0">
              <a:solidFill>
                <a:schemeClr val="tx1"/>
              </a:solidFill>
              <a:latin typeface="Times New Roman" pitchFamily="18" charset="0"/>
              <a:cs typeface="Times New Roman" pitchFamily="18" charset="0"/>
            </a:endParaRPr>
          </a:p>
          <a:p>
            <a:pPr marL="342900" indent="-342900"/>
            <a:r>
              <a:rPr lang="en-IN" sz="2400" dirty="0" err="1" smtClean="0">
                <a:solidFill>
                  <a:schemeClr val="tx1"/>
                </a:solidFill>
                <a:latin typeface="Times New Roman" pitchFamily="18" charset="0"/>
                <a:cs typeface="Times New Roman" pitchFamily="18" charset="0"/>
              </a:rPr>
              <a:t>Usually,a</a:t>
            </a:r>
            <a:r>
              <a:rPr lang="en-IN" sz="2400" dirty="0" smtClean="0">
                <a:solidFill>
                  <a:schemeClr val="tx1"/>
                </a:solidFill>
                <a:latin typeface="Times New Roman" pitchFamily="18" charset="0"/>
                <a:cs typeface="Times New Roman" pitchFamily="18" charset="0"/>
              </a:rPr>
              <a:t> common approach of guessing the passwords is used</a:t>
            </a: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7" name="Title 1"/>
          <p:cNvSpPr txBox="1">
            <a:spLocks/>
          </p:cNvSpPr>
          <p:nvPr/>
        </p:nvSpPr>
        <p:spPr>
          <a:xfrm>
            <a:off x="553038" y="5037239"/>
            <a:ext cx="11024673" cy="182076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8" name="Title 1"/>
          <p:cNvSpPr txBox="1">
            <a:spLocks/>
          </p:cNvSpPr>
          <p:nvPr/>
        </p:nvSpPr>
        <p:spPr>
          <a:xfrm>
            <a:off x="478010" y="4450259"/>
            <a:ext cx="10757387" cy="640080"/>
          </a:xfrm>
          <a:prstGeom prst="rect">
            <a:avLst/>
          </a:prstGeom>
        </p:spPr>
        <p:txBody>
          <a:bodyPr vert="horz" lIns="91440" tIns="45720" rIns="91440" bIns="45720" rtlCol="0" anchor="t">
            <a:normAutofit fontScale="97500"/>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I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phishing.png"/>
          <p:cNvPicPr>
            <a:picLocks noGrp="1" noChangeAspect="1"/>
          </p:cNvPicPr>
          <p:nvPr>
            <p:ph idx="1"/>
          </p:nvPr>
        </p:nvPicPr>
        <p:blipFill>
          <a:blip r:embed="rId2"/>
          <a:stretch>
            <a:fillRect/>
          </a:stretch>
        </p:blipFill>
        <p:spPr>
          <a:xfrm>
            <a:off x="379829" y="506438"/>
            <a:ext cx="3305906" cy="2518116"/>
          </a:xfrm>
        </p:spPr>
      </p:pic>
      <p:pic>
        <p:nvPicPr>
          <p:cNvPr id="5" name="Picture 4" descr="phishing1.png"/>
          <p:cNvPicPr>
            <a:picLocks noChangeAspect="1"/>
          </p:cNvPicPr>
          <p:nvPr/>
        </p:nvPicPr>
        <p:blipFill>
          <a:blip r:embed="rId3"/>
          <a:stretch>
            <a:fillRect/>
          </a:stretch>
        </p:blipFill>
        <p:spPr>
          <a:xfrm>
            <a:off x="4093699" y="2194560"/>
            <a:ext cx="3756074" cy="2447779"/>
          </a:xfrm>
          <a:prstGeom prst="rect">
            <a:avLst/>
          </a:prstGeom>
        </p:spPr>
      </p:pic>
      <p:pic>
        <p:nvPicPr>
          <p:cNvPr id="6" name="Picture 5" descr="phishing2.png"/>
          <p:cNvPicPr>
            <a:picLocks noChangeAspect="1"/>
          </p:cNvPicPr>
          <p:nvPr/>
        </p:nvPicPr>
        <p:blipFill>
          <a:blip r:embed="rId4"/>
          <a:stretch>
            <a:fillRect/>
          </a:stretch>
        </p:blipFill>
        <p:spPr>
          <a:xfrm>
            <a:off x="8243667" y="4248443"/>
            <a:ext cx="3530991" cy="2278966"/>
          </a:xfrm>
          <a:prstGeom prst="rect">
            <a:avLst/>
          </a:prstGeom>
        </p:spPr>
      </p:pic>
    </p:spTree>
  </p:cSld>
  <p:clrMapOvr>
    <a:masterClrMapping/>
  </p:clrMapOvr>
  <p:transition spd="slow"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2" y="290911"/>
            <a:ext cx="10757387" cy="640080"/>
          </a:xfrm>
        </p:spPr>
        <p:txBody>
          <a:bodyPr>
            <a:normAutofit/>
          </a:bodyPr>
          <a:lstStyle/>
          <a:p>
            <a:r>
              <a:rPr lang="en-IN" sz="2800" b="1" dirty="0" smtClean="0">
                <a:latin typeface="Times New Roman" panose="02020603050405020304" pitchFamily="18" charset="0"/>
                <a:cs typeface="Times New Roman" panose="02020603050405020304" pitchFamily="18" charset="0"/>
              </a:rPr>
              <a:t>What is Password ?</a:t>
            </a:r>
            <a:endParaRPr lang="en-IN" sz="28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85751" y="957608"/>
            <a:ext cx="11024673" cy="7727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400" dirty="0" smtClean="0">
                <a:solidFill>
                  <a:schemeClr val="tx1"/>
                </a:solidFill>
                <a:latin typeface="Times New Roman" pitchFamily="18" charset="0"/>
                <a:cs typeface="Times New Roman" pitchFamily="18" charset="0"/>
              </a:rPr>
              <a:t>A key to get an entry into computerized systems</a:t>
            </a: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4" name="Title 1"/>
          <p:cNvSpPr txBox="1">
            <a:spLocks/>
          </p:cNvSpPr>
          <p:nvPr/>
        </p:nvSpPr>
        <p:spPr>
          <a:xfrm>
            <a:off x="367813" y="1807877"/>
            <a:ext cx="10757387" cy="640080"/>
          </a:xfrm>
          <a:prstGeom prst="rect">
            <a:avLst/>
          </a:prstGeom>
        </p:spPr>
        <p:txBody>
          <a:bodyPr vert="horz" lIns="91440" tIns="45720" rIns="91440" bIns="45720" rtlCol="0" anchor="t">
            <a:normAutofit fontScale="975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rPr>
              <a:t>What is Password Cracking?</a:t>
            </a:r>
            <a:endParaRPr kumimoji="0" lang="en-I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endParaRPr>
          </a:p>
        </p:txBody>
      </p:sp>
      <p:sp>
        <p:nvSpPr>
          <p:cNvPr id="6" name="Title 1"/>
          <p:cNvSpPr txBox="1">
            <a:spLocks/>
          </p:cNvSpPr>
          <p:nvPr/>
        </p:nvSpPr>
        <p:spPr>
          <a:xfrm>
            <a:off x="494422" y="2376100"/>
            <a:ext cx="11024673" cy="16894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400" dirty="0" smtClean="0">
                <a:solidFill>
                  <a:schemeClr val="tx1"/>
                </a:solidFill>
                <a:latin typeface="Times New Roman" pitchFamily="18" charset="0"/>
                <a:cs typeface="Times New Roman" pitchFamily="18" charset="0"/>
              </a:rPr>
              <a:t>A process of recovering passwords from data that have been stored in or </a:t>
            </a:r>
          </a:p>
          <a:p>
            <a:pPr marL="342900" indent="-342900"/>
            <a:r>
              <a:rPr lang="en-IN" sz="2400" dirty="0" smtClean="0">
                <a:solidFill>
                  <a:schemeClr val="tx1"/>
                </a:solidFill>
                <a:latin typeface="Times New Roman" pitchFamily="18" charset="0"/>
                <a:cs typeface="Times New Roman" pitchFamily="18" charset="0"/>
              </a:rPr>
              <a:t>transmitted by a computer system</a:t>
            </a:r>
          </a:p>
          <a:p>
            <a:pPr marL="342900" indent="-342900"/>
            <a:endParaRPr lang="en-IN" sz="2400" dirty="0" smtClean="0">
              <a:solidFill>
                <a:schemeClr val="tx1"/>
              </a:solidFill>
              <a:latin typeface="Times New Roman" pitchFamily="18" charset="0"/>
              <a:cs typeface="Times New Roman" pitchFamily="18" charset="0"/>
            </a:endParaRPr>
          </a:p>
          <a:p>
            <a:pPr marL="342900" indent="-342900"/>
            <a:r>
              <a:rPr lang="en-IN" sz="2400" dirty="0" err="1" smtClean="0">
                <a:solidFill>
                  <a:schemeClr val="tx1"/>
                </a:solidFill>
                <a:latin typeface="Times New Roman" pitchFamily="18" charset="0"/>
                <a:cs typeface="Times New Roman" pitchFamily="18" charset="0"/>
              </a:rPr>
              <a:t>Usually,a</a:t>
            </a:r>
            <a:r>
              <a:rPr lang="en-IN" sz="2400" dirty="0" smtClean="0">
                <a:solidFill>
                  <a:schemeClr val="tx1"/>
                </a:solidFill>
                <a:latin typeface="Times New Roman" pitchFamily="18" charset="0"/>
                <a:cs typeface="Times New Roman" pitchFamily="18" charset="0"/>
              </a:rPr>
              <a:t> common approach of guessing the passwords is used</a:t>
            </a: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7" name="Title 1"/>
          <p:cNvSpPr txBox="1">
            <a:spLocks/>
          </p:cNvSpPr>
          <p:nvPr/>
        </p:nvSpPr>
        <p:spPr>
          <a:xfrm>
            <a:off x="553038" y="5037239"/>
            <a:ext cx="11024673" cy="182076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8" name="Title 1"/>
          <p:cNvSpPr txBox="1">
            <a:spLocks/>
          </p:cNvSpPr>
          <p:nvPr/>
        </p:nvSpPr>
        <p:spPr>
          <a:xfrm>
            <a:off x="478010" y="4450259"/>
            <a:ext cx="10757387" cy="640080"/>
          </a:xfrm>
          <a:prstGeom prst="rect">
            <a:avLst/>
          </a:prstGeom>
        </p:spPr>
        <p:txBody>
          <a:bodyPr vert="horz" lIns="91440" tIns="45720" rIns="91440" bIns="45720" rtlCol="0" anchor="t">
            <a:normAutofit fontScale="975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rPr>
              <a:t>Purpose of Password Cracking</a:t>
            </a:r>
            <a:endParaRPr kumimoji="0" lang="en-I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2" y="290911"/>
            <a:ext cx="10757387" cy="640080"/>
          </a:xfrm>
        </p:spPr>
        <p:txBody>
          <a:bodyPr>
            <a:normAutofit/>
          </a:bodyPr>
          <a:lstStyle/>
          <a:p>
            <a:r>
              <a:rPr lang="en-IN" sz="2800" b="1" dirty="0" smtClean="0">
                <a:latin typeface="Times New Roman" panose="02020603050405020304" pitchFamily="18" charset="0"/>
                <a:cs typeface="Times New Roman" panose="02020603050405020304" pitchFamily="18" charset="0"/>
              </a:rPr>
              <a:t>What is Password ?</a:t>
            </a:r>
            <a:endParaRPr lang="en-IN" sz="28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85751" y="957608"/>
            <a:ext cx="11024673" cy="7727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400" dirty="0" smtClean="0">
                <a:solidFill>
                  <a:schemeClr val="tx1"/>
                </a:solidFill>
                <a:latin typeface="Times New Roman" pitchFamily="18" charset="0"/>
                <a:cs typeface="Times New Roman" pitchFamily="18" charset="0"/>
              </a:rPr>
              <a:t>A key to get an entry into computerized systems</a:t>
            </a: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4" name="Title 1"/>
          <p:cNvSpPr txBox="1">
            <a:spLocks/>
          </p:cNvSpPr>
          <p:nvPr/>
        </p:nvSpPr>
        <p:spPr>
          <a:xfrm>
            <a:off x="367813" y="1807877"/>
            <a:ext cx="10757387" cy="640080"/>
          </a:xfrm>
          <a:prstGeom prst="rect">
            <a:avLst/>
          </a:prstGeom>
        </p:spPr>
        <p:txBody>
          <a:bodyPr vert="horz" lIns="91440" tIns="45720" rIns="91440" bIns="45720" rtlCol="0" anchor="t">
            <a:normAutofit fontScale="975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rPr>
              <a:t>What is Password Cracking?</a:t>
            </a:r>
            <a:endParaRPr kumimoji="0" lang="en-I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endParaRPr>
          </a:p>
        </p:txBody>
      </p:sp>
      <p:sp>
        <p:nvSpPr>
          <p:cNvPr id="6" name="Title 1"/>
          <p:cNvSpPr txBox="1">
            <a:spLocks/>
          </p:cNvSpPr>
          <p:nvPr/>
        </p:nvSpPr>
        <p:spPr>
          <a:xfrm>
            <a:off x="494422" y="2376100"/>
            <a:ext cx="11024673" cy="16894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400" dirty="0" smtClean="0">
                <a:solidFill>
                  <a:schemeClr val="tx1"/>
                </a:solidFill>
                <a:latin typeface="Times New Roman" pitchFamily="18" charset="0"/>
                <a:cs typeface="Times New Roman" pitchFamily="18" charset="0"/>
              </a:rPr>
              <a:t>A process of recovering passwords from data that have been stored in or </a:t>
            </a:r>
          </a:p>
          <a:p>
            <a:pPr marL="342900" indent="-342900"/>
            <a:r>
              <a:rPr lang="en-IN" sz="2400" dirty="0" smtClean="0">
                <a:solidFill>
                  <a:schemeClr val="tx1"/>
                </a:solidFill>
                <a:latin typeface="Times New Roman" pitchFamily="18" charset="0"/>
                <a:cs typeface="Times New Roman" pitchFamily="18" charset="0"/>
              </a:rPr>
              <a:t>transmitted by a computer system</a:t>
            </a:r>
          </a:p>
          <a:p>
            <a:pPr marL="342900" indent="-342900"/>
            <a:endParaRPr lang="en-IN" sz="2400" dirty="0" smtClean="0">
              <a:solidFill>
                <a:schemeClr val="tx1"/>
              </a:solidFill>
              <a:latin typeface="Times New Roman" pitchFamily="18" charset="0"/>
              <a:cs typeface="Times New Roman" pitchFamily="18" charset="0"/>
            </a:endParaRPr>
          </a:p>
          <a:p>
            <a:pPr marL="342900" indent="-342900"/>
            <a:r>
              <a:rPr lang="en-IN" sz="2400" dirty="0" err="1" smtClean="0">
                <a:solidFill>
                  <a:schemeClr val="tx1"/>
                </a:solidFill>
                <a:latin typeface="Times New Roman" pitchFamily="18" charset="0"/>
                <a:cs typeface="Times New Roman" pitchFamily="18" charset="0"/>
              </a:rPr>
              <a:t>Usually,a</a:t>
            </a:r>
            <a:r>
              <a:rPr lang="en-IN" sz="2400" dirty="0" smtClean="0">
                <a:solidFill>
                  <a:schemeClr val="tx1"/>
                </a:solidFill>
                <a:latin typeface="Times New Roman" pitchFamily="18" charset="0"/>
                <a:cs typeface="Times New Roman" pitchFamily="18" charset="0"/>
              </a:rPr>
              <a:t> common approach of guessing the passwords is used</a:t>
            </a: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7" name="Title 1"/>
          <p:cNvSpPr txBox="1">
            <a:spLocks/>
          </p:cNvSpPr>
          <p:nvPr/>
        </p:nvSpPr>
        <p:spPr>
          <a:xfrm>
            <a:off x="553038" y="5037239"/>
            <a:ext cx="11024673" cy="182076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400" dirty="0" smtClean="0">
                <a:solidFill>
                  <a:schemeClr val="tx1"/>
                </a:solidFill>
                <a:latin typeface="Times New Roman" pitchFamily="18" charset="0"/>
                <a:cs typeface="Times New Roman" pitchFamily="18" charset="0"/>
              </a:rPr>
              <a:t>To recover a forgotten password</a:t>
            </a: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8" name="Title 1"/>
          <p:cNvSpPr txBox="1">
            <a:spLocks/>
          </p:cNvSpPr>
          <p:nvPr/>
        </p:nvSpPr>
        <p:spPr>
          <a:xfrm>
            <a:off x="478010" y="4450259"/>
            <a:ext cx="10757387" cy="640080"/>
          </a:xfrm>
          <a:prstGeom prst="rect">
            <a:avLst/>
          </a:prstGeom>
        </p:spPr>
        <p:txBody>
          <a:bodyPr vert="horz" lIns="91440" tIns="45720" rIns="91440" bIns="45720" rtlCol="0" anchor="t">
            <a:normAutofit fontScale="975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rPr>
              <a:t>Purpose of Password Cracking</a:t>
            </a:r>
            <a:endParaRPr kumimoji="0" lang="en-I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2" y="290911"/>
            <a:ext cx="10757387" cy="640080"/>
          </a:xfrm>
        </p:spPr>
        <p:txBody>
          <a:bodyPr>
            <a:normAutofit/>
          </a:bodyPr>
          <a:lstStyle/>
          <a:p>
            <a:r>
              <a:rPr lang="en-IN" sz="2800" b="1" dirty="0" smtClean="0">
                <a:latin typeface="Times New Roman" panose="02020603050405020304" pitchFamily="18" charset="0"/>
                <a:cs typeface="Times New Roman" panose="02020603050405020304" pitchFamily="18" charset="0"/>
              </a:rPr>
              <a:t>What is Password ?</a:t>
            </a:r>
            <a:endParaRPr lang="en-IN" sz="28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85751" y="957608"/>
            <a:ext cx="11024673" cy="7727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400" dirty="0" smtClean="0">
                <a:solidFill>
                  <a:schemeClr val="tx1"/>
                </a:solidFill>
                <a:latin typeface="Times New Roman" pitchFamily="18" charset="0"/>
                <a:cs typeface="Times New Roman" pitchFamily="18" charset="0"/>
              </a:rPr>
              <a:t>A key to get an entry into computerized systems</a:t>
            </a: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4" name="Title 1"/>
          <p:cNvSpPr txBox="1">
            <a:spLocks/>
          </p:cNvSpPr>
          <p:nvPr/>
        </p:nvSpPr>
        <p:spPr>
          <a:xfrm>
            <a:off x="367813" y="1807877"/>
            <a:ext cx="10757387" cy="640080"/>
          </a:xfrm>
          <a:prstGeom prst="rect">
            <a:avLst/>
          </a:prstGeom>
        </p:spPr>
        <p:txBody>
          <a:bodyPr vert="horz" lIns="91440" tIns="45720" rIns="91440" bIns="45720" rtlCol="0" anchor="t">
            <a:normAutofit fontScale="975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rPr>
              <a:t>What is Password Cracking?</a:t>
            </a:r>
            <a:endParaRPr kumimoji="0" lang="en-I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endParaRPr>
          </a:p>
        </p:txBody>
      </p:sp>
      <p:sp>
        <p:nvSpPr>
          <p:cNvPr id="6" name="Title 1"/>
          <p:cNvSpPr txBox="1">
            <a:spLocks/>
          </p:cNvSpPr>
          <p:nvPr/>
        </p:nvSpPr>
        <p:spPr>
          <a:xfrm>
            <a:off x="494422" y="2376100"/>
            <a:ext cx="11024673" cy="16894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400" dirty="0" smtClean="0">
                <a:solidFill>
                  <a:schemeClr val="tx1"/>
                </a:solidFill>
                <a:latin typeface="Times New Roman" pitchFamily="18" charset="0"/>
                <a:cs typeface="Times New Roman" pitchFamily="18" charset="0"/>
              </a:rPr>
              <a:t>A process of recovering passwords from data that have been stored in or </a:t>
            </a:r>
          </a:p>
          <a:p>
            <a:pPr marL="342900" indent="-342900"/>
            <a:r>
              <a:rPr lang="en-IN" sz="2400" dirty="0" smtClean="0">
                <a:solidFill>
                  <a:schemeClr val="tx1"/>
                </a:solidFill>
                <a:latin typeface="Times New Roman" pitchFamily="18" charset="0"/>
                <a:cs typeface="Times New Roman" pitchFamily="18" charset="0"/>
              </a:rPr>
              <a:t>transmitted by a computer system</a:t>
            </a:r>
          </a:p>
          <a:p>
            <a:pPr marL="342900" indent="-342900"/>
            <a:endParaRPr lang="en-IN" sz="2400" dirty="0" smtClean="0">
              <a:solidFill>
                <a:schemeClr val="tx1"/>
              </a:solidFill>
              <a:latin typeface="Times New Roman" pitchFamily="18" charset="0"/>
              <a:cs typeface="Times New Roman" pitchFamily="18" charset="0"/>
            </a:endParaRPr>
          </a:p>
          <a:p>
            <a:pPr marL="342900" indent="-342900"/>
            <a:r>
              <a:rPr lang="en-IN" sz="2400" dirty="0" err="1" smtClean="0">
                <a:solidFill>
                  <a:schemeClr val="tx1"/>
                </a:solidFill>
                <a:latin typeface="Times New Roman" pitchFamily="18" charset="0"/>
                <a:cs typeface="Times New Roman" pitchFamily="18" charset="0"/>
              </a:rPr>
              <a:t>Usually,a</a:t>
            </a:r>
            <a:r>
              <a:rPr lang="en-IN" sz="2400" dirty="0" smtClean="0">
                <a:solidFill>
                  <a:schemeClr val="tx1"/>
                </a:solidFill>
                <a:latin typeface="Times New Roman" pitchFamily="18" charset="0"/>
                <a:cs typeface="Times New Roman" pitchFamily="18" charset="0"/>
              </a:rPr>
              <a:t> common approach of guessing the passwords is used</a:t>
            </a: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7" name="Title 1"/>
          <p:cNvSpPr txBox="1">
            <a:spLocks/>
          </p:cNvSpPr>
          <p:nvPr/>
        </p:nvSpPr>
        <p:spPr>
          <a:xfrm>
            <a:off x="553038" y="5037239"/>
            <a:ext cx="11024673" cy="182076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400" dirty="0" smtClean="0">
                <a:solidFill>
                  <a:schemeClr val="tx1"/>
                </a:solidFill>
                <a:latin typeface="Times New Roman" pitchFamily="18" charset="0"/>
                <a:cs typeface="Times New Roman" pitchFamily="18" charset="0"/>
              </a:rPr>
              <a:t>To recover a forgotten password</a:t>
            </a:r>
          </a:p>
          <a:p>
            <a:pPr marL="342900" indent="-342900"/>
            <a:r>
              <a:rPr lang="en-IN" sz="2400" dirty="0" smtClean="0">
                <a:solidFill>
                  <a:schemeClr val="tx1"/>
                </a:solidFill>
                <a:latin typeface="Times New Roman" pitchFamily="18" charset="0"/>
                <a:cs typeface="Times New Roman" pitchFamily="18" charset="0"/>
              </a:rPr>
              <a:t>As a preventive measure by system administrators to check for </a:t>
            </a:r>
            <a:r>
              <a:rPr lang="en-IN" sz="2400" dirty="0" err="1" smtClean="0">
                <a:solidFill>
                  <a:schemeClr val="tx1"/>
                </a:solidFill>
                <a:latin typeface="Times New Roman" pitchFamily="18" charset="0"/>
                <a:cs typeface="Times New Roman" pitchFamily="18" charset="0"/>
              </a:rPr>
              <a:t>crackability</a:t>
            </a:r>
            <a:r>
              <a:rPr lang="en-IN" sz="2400" dirty="0" smtClean="0">
                <a:solidFill>
                  <a:schemeClr val="tx1"/>
                </a:solidFill>
                <a:latin typeface="Times New Roman" pitchFamily="18" charset="0"/>
                <a:cs typeface="Times New Roman" pitchFamily="18" charset="0"/>
              </a:rPr>
              <a:t> of </a:t>
            </a:r>
          </a:p>
          <a:p>
            <a:pPr marL="342900" indent="-342900"/>
            <a:r>
              <a:rPr lang="en-IN" sz="2400" dirty="0" smtClean="0">
                <a:solidFill>
                  <a:schemeClr val="tx1"/>
                </a:solidFill>
                <a:latin typeface="Times New Roman" pitchFamily="18" charset="0"/>
                <a:cs typeface="Times New Roman" pitchFamily="18" charset="0"/>
              </a:rPr>
              <a:t>Passwords</a:t>
            </a:r>
          </a:p>
          <a:p>
            <a:pPr marL="342900" indent="-342900"/>
            <a:r>
              <a:rPr lang="en-IN" sz="2400" dirty="0" smtClean="0">
                <a:solidFill>
                  <a:schemeClr val="tx1"/>
                </a:solidFill>
                <a:latin typeface="Times New Roman" pitchFamily="18" charset="0"/>
                <a:cs typeface="Times New Roman" pitchFamily="18" charset="0"/>
              </a:rPr>
              <a:t>To gain unauthorized access to a system</a:t>
            </a: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a:p>
            <a:pPr marL="342900" indent="-342900"/>
            <a:endParaRPr lang="en-IN" sz="2400" dirty="0" smtClean="0">
              <a:solidFill>
                <a:schemeClr val="tx1"/>
              </a:solidFill>
              <a:latin typeface="Times New Roman" pitchFamily="18" charset="0"/>
              <a:cs typeface="Times New Roman" pitchFamily="18" charset="0"/>
            </a:endParaRPr>
          </a:p>
        </p:txBody>
      </p:sp>
      <p:sp>
        <p:nvSpPr>
          <p:cNvPr id="8" name="Title 1"/>
          <p:cNvSpPr txBox="1">
            <a:spLocks/>
          </p:cNvSpPr>
          <p:nvPr/>
        </p:nvSpPr>
        <p:spPr>
          <a:xfrm>
            <a:off x="478010" y="4450259"/>
            <a:ext cx="10757387" cy="640080"/>
          </a:xfrm>
          <a:prstGeom prst="rect">
            <a:avLst/>
          </a:prstGeom>
        </p:spPr>
        <p:txBody>
          <a:bodyPr vert="horz" lIns="91440" tIns="45720" rIns="91440" bIns="45720" rtlCol="0" anchor="t">
            <a:normAutofit fontScale="975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rPr>
              <a:t>Purpose of Password Cracking</a:t>
            </a:r>
            <a:endParaRPr kumimoji="0" lang="en-I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2" y="290911"/>
            <a:ext cx="10757387" cy="640080"/>
          </a:xfrm>
        </p:spPr>
        <p:txBody>
          <a:bodyPr>
            <a:normAutofit/>
          </a:bodyPr>
          <a:lstStyle/>
          <a:p>
            <a:r>
              <a:rPr lang="en-IN" b="1" dirty="0" smtClean="0">
                <a:latin typeface="Times New Roman" panose="02020603050405020304" pitchFamily="18" charset="0"/>
                <a:cs typeface="Times New Roman" panose="02020603050405020304" pitchFamily="18" charset="0"/>
              </a:rPr>
              <a:t>Manual Password Cracking</a:t>
            </a:r>
            <a:endParaRPr lang="en-IN"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13886" y="1196759"/>
            <a:ext cx="11024673" cy="457099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800" dirty="0" smtClean="0">
                <a:solidFill>
                  <a:schemeClr val="tx1"/>
                </a:solidFill>
                <a:latin typeface="Times New Roman" pitchFamily="18" charset="0"/>
                <a:cs typeface="Times New Roman" pitchFamily="18" charset="0"/>
              </a:rPr>
              <a:t>An attempt to logon with different passwords</a:t>
            </a:r>
          </a:p>
          <a:p>
            <a:pPr marL="342900" indent="-342900"/>
            <a:endParaRPr lang="en-IN" sz="2800" dirty="0" smtClean="0">
              <a:solidFill>
                <a:schemeClr val="tx1"/>
              </a:solidFill>
              <a:latin typeface="Times New Roman" pitchFamily="18" charset="0"/>
              <a:cs typeface="Times New Roman" pitchFamily="18" charset="0"/>
            </a:endParaRPr>
          </a:p>
          <a:p>
            <a:pPr marL="342900" indent="-342900"/>
            <a:r>
              <a:rPr lang="en-IN" sz="2800" dirty="0" smtClean="0">
                <a:solidFill>
                  <a:schemeClr val="tx1"/>
                </a:solidFill>
                <a:latin typeface="Times New Roman" pitchFamily="18" charset="0"/>
                <a:cs typeface="Times New Roman" pitchFamily="18" charset="0"/>
              </a:rPr>
              <a:t>Steps followed :</a:t>
            </a:r>
          </a:p>
          <a:p>
            <a:pPr marL="342900" indent="-342900"/>
            <a:r>
              <a:rPr lang="en-IN" sz="2800" dirty="0" smtClean="0">
                <a:solidFill>
                  <a:schemeClr val="tx1"/>
                </a:solidFill>
                <a:latin typeface="Times New Roman" pitchFamily="18" charset="0"/>
                <a:cs typeface="Times New Roman" pitchFamily="18" charset="0"/>
              </a:rPr>
              <a:t>1.Find a valid user account such as an Administrator or Guest</a:t>
            </a:r>
          </a:p>
          <a:p>
            <a:pPr marL="342900" indent="-342900"/>
            <a:r>
              <a:rPr lang="en-IN" sz="2800" dirty="0" smtClean="0">
                <a:solidFill>
                  <a:schemeClr val="tx1"/>
                </a:solidFill>
                <a:latin typeface="Times New Roman" pitchFamily="18" charset="0"/>
                <a:cs typeface="Times New Roman" pitchFamily="18" charset="0"/>
              </a:rPr>
              <a:t>2.Create a list of possible passwords</a:t>
            </a:r>
          </a:p>
          <a:p>
            <a:pPr marL="342900" indent="-342900"/>
            <a:r>
              <a:rPr lang="en-IN" sz="2800" dirty="0" smtClean="0">
                <a:solidFill>
                  <a:schemeClr val="tx1"/>
                </a:solidFill>
                <a:latin typeface="Times New Roman" pitchFamily="18" charset="0"/>
                <a:cs typeface="Times New Roman" pitchFamily="18" charset="0"/>
              </a:rPr>
              <a:t>3.Rank the passwords from high to low probability</a:t>
            </a:r>
          </a:p>
          <a:p>
            <a:pPr marL="342900" indent="-342900"/>
            <a:r>
              <a:rPr lang="en-IN" sz="2800" dirty="0" smtClean="0">
                <a:solidFill>
                  <a:schemeClr val="tx1"/>
                </a:solidFill>
                <a:latin typeface="Times New Roman" pitchFamily="18" charset="0"/>
                <a:cs typeface="Times New Roman" pitchFamily="18" charset="0"/>
              </a:rPr>
              <a:t>4.Key-in each password</a:t>
            </a:r>
          </a:p>
          <a:p>
            <a:pPr marL="342900" indent="-342900"/>
            <a:r>
              <a:rPr lang="en-IN" sz="2800" dirty="0" smtClean="0">
                <a:solidFill>
                  <a:schemeClr val="tx1"/>
                </a:solidFill>
                <a:latin typeface="Times New Roman" pitchFamily="18" charset="0"/>
                <a:cs typeface="Times New Roman" pitchFamily="18" charset="0"/>
              </a:rPr>
              <a:t>5.Try until a successful password is found</a:t>
            </a: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2" y="290911"/>
            <a:ext cx="10757387" cy="640080"/>
          </a:xfrm>
        </p:spPr>
        <p:txBody>
          <a:bodyPr>
            <a:normAutofit/>
          </a:bodyPr>
          <a:lstStyle/>
          <a:p>
            <a:r>
              <a:rPr lang="en-IN" b="1" dirty="0" smtClean="0">
                <a:latin typeface="Times New Roman" panose="02020603050405020304" pitchFamily="18" charset="0"/>
                <a:cs typeface="Times New Roman" panose="02020603050405020304" pitchFamily="18" charset="0"/>
              </a:rPr>
              <a:t>Password guessing</a:t>
            </a:r>
            <a:endParaRPr lang="en-IN"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13886" y="1196759"/>
            <a:ext cx="11024673" cy="4570995"/>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800" dirty="0" smtClean="0">
                <a:solidFill>
                  <a:schemeClr val="tx1"/>
                </a:solidFill>
                <a:latin typeface="Times New Roman" pitchFamily="18" charset="0"/>
                <a:cs typeface="Times New Roman" pitchFamily="18" charset="0"/>
              </a:rPr>
              <a:t>Passwords can be guessed sometimes with knowledge of the user’s Personal </a:t>
            </a:r>
          </a:p>
          <a:p>
            <a:pPr marL="342900" indent="-342900"/>
            <a:r>
              <a:rPr lang="en-IN" sz="2800" dirty="0" smtClean="0">
                <a:solidFill>
                  <a:schemeClr val="tx1"/>
                </a:solidFill>
                <a:latin typeface="Times New Roman" pitchFamily="18" charset="0"/>
                <a:cs typeface="Times New Roman" pitchFamily="18" charset="0"/>
              </a:rPr>
              <a:t>information</a:t>
            </a:r>
          </a:p>
          <a:p>
            <a:pPr marL="342900" indent="-342900"/>
            <a:endParaRPr lang="en-IN" sz="2800" dirty="0" smtClean="0">
              <a:solidFill>
                <a:schemeClr val="tx1"/>
              </a:solidFill>
              <a:latin typeface="Times New Roman" pitchFamily="18" charset="0"/>
              <a:cs typeface="Times New Roman" pitchFamily="18" charset="0"/>
            </a:endParaRPr>
          </a:p>
          <a:p>
            <a:pPr marL="342900" indent="-342900"/>
            <a:r>
              <a:rPr lang="en-IN" sz="2800" dirty="0" smtClean="0">
                <a:solidFill>
                  <a:schemeClr val="tx1"/>
                </a:solidFill>
                <a:latin typeface="Times New Roman" pitchFamily="18" charset="0"/>
                <a:cs typeface="Times New Roman" pitchFamily="18" charset="0"/>
              </a:rPr>
              <a:t>Examples of guessable passwords include :</a:t>
            </a:r>
          </a:p>
          <a:p>
            <a:pPr marL="342900" indent="-342900"/>
            <a:r>
              <a:rPr lang="en-IN" sz="2800" dirty="0" smtClean="0">
                <a:solidFill>
                  <a:schemeClr val="tx1"/>
                </a:solidFill>
                <a:latin typeface="Times New Roman" pitchFamily="18" charset="0"/>
                <a:cs typeface="Times New Roman" pitchFamily="18" charset="0"/>
              </a:rPr>
              <a:t>1.Words like “</a:t>
            </a:r>
            <a:r>
              <a:rPr lang="en-IN" sz="2800" dirty="0" err="1" smtClean="0">
                <a:solidFill>
                  <a:schemeClr val="tx1"/>
                </a:solidFill>
                <a:latin typeface="Times New Roman" pitchFamily="18" charset="0"/>
                <a:cs typeface="Times New Roman" pitchFamily="18" charset="0"/>
              </a:rPr>
              <a:t>password”,”passcode”,”admin</a:t>
            </a:r>
            <a:r>
              <a:rPr lang="en-IN" sz="2800" dirty="0" smtClean="0">
                <a:solidFill>
                  <a:schemeClr val="tx1"/>
                </a:solidFill>
                <a:latin typeface="Times New Roman" pitchFamily="18" charset="0"/>
                <a:cs typeface="Times New Roman" pitchFamily="18" charset="0"/>
              </a:rPr>
              <a:t>”</a:t>
            </a:r>
          </a:p>
          <a:p>
            <a:pPr marL="342900" indent="-342900"/>
            <a:r>
              <a:rPr lang="en-IN" sz="2800" dirty="0" smtClean="0">
                <a:solidFill>
                  <a:schemeClr val="tx1"/>
                </a:solidFill>
                <a:latin typeface="Times New Roman" pitchFamily="18" charset="0"/>
                <a:cs typeface="Times New Roman" pitchFamily="18" charset="0"/>
              </a:rPr>
              <a:t>2.Series of letters “</a:t>
            </a:r>
            <a:r>
              <a:rPr lang="en-IN" sz="2800" dirty="0" err="1" smtClean="0">
                <a:solidFill>
                  <a:schemeClr val="tx1"/>
                </a:solidFill>
                <a:latin typeface="Times New Roman" pitchFamily="18" charset="0"/>
                <a:cs typeface="Times New Roman" pitchFamily="18" charset="0"/>
              </a:rPr>
              <a:t>QWERTY”,”qwertyuiop”,”asdf</a:t>
            </a:r>
            <a:r>
              <a:rPr lang="en-IN" sz="2800" dirty="0" smtClean="0">
                <a:solidFill>
                  <a:schemeClr val="tx1"/>
                </a:solidFill>
                <a:latin typeface="Times New Roman" pitchFamily="18" charset="0"/>
                <a:cs typeface="Times New Roman" pitchFamily="18" charset="0"/>
              </a:rPr>
              <a:t>”</a:t>
            </a:r>
          </a:p>
          <a:p>
            <a:pPr marL="342900" indent="-342900"/>
            <a:r>
              <a:rPr lang="en-IN" sz="2800" dirty="0" smtClean="0">
                <a:solidFill>
                  <a:schemeClr val="tx1"/>
                </a:solidFill>
                <a:latin typeface="Times New Roman" pitchFamily="18" charset="0"/>
                <a:cs typeface="Times New Roman" pitchFamily="18" charset="0"/>
              </a:rPr>
              <a:t>3.User name</a:t>
            </a:r>
          </a:p>
          <a:p>
            <a:pPr marL="342900" indent="-342900"/>
            <a:r>
              <a:rPr lang="en-IN" sz="2800" dirty="0" smtClean="0">
                <a:solidFill>
                  <a:schemeClr val="tx1"/>
                </a:solidFill>
                <a:latin typeface="Times New Roman" pitchFamily="18" charset="0"/>
                <a:cs typeface="Times New Roman" pitchFamily="18" charset="0"/>
              </a:rPr>
              <a:t>4.Name of close </a:t>
            </a:r>
            <a:r>
              <a:rPr lang="en-IN" sz="2800" dirty="0" err="1" smtClean="0">
                <a:solidFill>
                  <a:schemeClr val="tx1"/>
                </a:solidFill>
                <a:latin typeface="Times New Roman" pitchFamily="18" charset="0"/>
                <a:cs typeface="Times New Roman" pitchFamily="18" charset="0"/>
              </a:rPr>
              <a:t>friend,spouse,close</a:t>
            </a:r>
            <a:r>
              <a:rPr lang="en-IN" sz="2800" dirty="0" smtClean="0">
                <a:solidFill>
                  <a:schemeClr val="tx1"/>
                </a:solidFill>
                <a:latin typeface="Times New Roman" pitchFamily="18" charset="0"/>
                <a:cs typeface="Times New Roman" pitchFamily="18" charset="0"/>
              </a:rPr>
              <a:t> </a:t>
            </a:r>
            <a:r>
              <a:rPr lang="en-IN" sz="2800" dirty="0" err="1" smtClean="0">
                <a:solidFill>
                  <a:schemeClr val="tx1"/>
                </a:solidFill>
                <a:latin typeface="Times New Roman" pitchFamily="18" charset="0"/>
                <a:cs typeface="Times New Roman" pitchFamily="18" charset="0"/>
              </a:rPr>
              <a:t>person,pet</a:t>
            </a:r>
            <a:endParaRPr lang="en-IN" sz="2800" dirty="0" smtClean="0">
              <a:solidFill>
                <a:schemeClr val="tx1"/>
              </a:solidFill>
              <a:latin typeface="Times New Roman" pitchFamily="18" charset="0"/>
              <a:cs typeface="Times New Roman" pitchFamily="18" charset="0"/>
            </a:endParaRPr>
          </a:p>
          <a:p>
            <a:pPr marL="342900" indent="-342900"/>
            <a:r>
              <a:rPr lang="en-IN" sz="2800" dirty="0" smtClean="0">
                <a:solidFill>
                  <a:schemeClr val="tx1"/>
                </a:solidFill>
                <a:latin typeface="Times New Roman" pitchFamily="18" charset="0"/>
                <a:cs typeface="Times New Roman" pitchFamily="18" charset="0"/>
              </a:rPr>
              <a:t>5.Birthplace,DOB(Own/close person)</a:t>
            </a:r>
          </a:p>
          <a:p>
            <a:pPr marL="342900" indent="-342900"/>
            <a:r>
              <a:rPr lang="en-IN" sz="2800" dirty="0" smtClean="0">
                <a:solidFill>
                  <a:schemeClr val="tx1"/>
                </a:solidFill>
                <a:latin typeface="Times New Roman" pitchFamily="18" charset="0"/>
                <a:cs typeface="Times New Roman" pitchFamily="18" charset="0"/>
              </a:rPr>
              <a:t>6.Vehicle </a:t>
            </a:r>
            <a:r>
              <a:rPr lang="en-IN" sz="2800" dirty="0" err="1" smtClean="0">
                <a:solidFill>
                  <a:schemeClr val="tx1"/>
                </a:solidFill>
                <a:latin typeface="Times New Roman" pitchFamily="18" charset="0"/>
                <a:cs typeface="Times New Roman" pitchFamily="18" charset="0"/>
              </a:rPr>
              <a:t>number,office</a:t>
            </a:r>
            <a:r>
              <a:rPr lang="en-IN" sz="2800" dirty="0" smtClean="0">
                <a:solidFill>
                  <a:schemeClr val="tx1"/>
                </a:solidFill>
                <a:latin typeface="Times New Roman" pitchFamily="18" charset="0"/>
                <a:cs typeface="Times New Roman" pitchFamily="18" charset="0"/>
              </a:rPr>
              <a:t> </a:t>
            </a:r>
            <a:r>
              <a:rPr lang="en-IN" sz="2800" dirty="0" err="1" smtClean="0">
                <a:solidFill>
                  <a:schemeClr val="tx1"/>
                </a:solidFill>
                <a:latin typeface="Times New Roman" pitchFamily="18" charset="0"/>
                <a:cs typeface="Times New Roman" pitchFamily="18" charset="0"/>
              </a:rPr>
              <a:t>number,residence</a:t>
            </a:r>
            <a:r>
              <a:rPr lang="en-IN" sz="2800" dirty="0" smtClean="0">
                <a:solidFill>
                  <a:schemeClr val="tx1"/>
                </a:solidFill>
                <a:latin typeface="Times New Roman" pitchFamily="18" charset="0"/>
                <a:cs typeface="Times New Roman" pitchFamily="18" charset="0"/>
              </a:rPr>
              <a:t> </a:t>
            </a:r>
            <a:r>
              <a:rPr lang="en-IN" sz="2800" dirty="0" err="1" smtClean="0">
                <a:solidFill>
                  <a:schemeClr val="tx1"/>
                </a:solidFill>
                <a:latin typeface="Times New Roman" pitchFamily="18" charset="0"/>
                <a:cs typeface="Times New Roman" pitchFamily="18" charset="0"/>
              </a:rPr>
              <a:t>number,mobile</a:t>
            </a:r>
            <a:r>
              <a:rPr lang="en-IN" sz="2800" dirty="0" smtClean="0">
                <a:solidFill>
                  <a:schemeClr val="tx1"/>
                </a:solidFill>
                <a:latin typeface="Times New Roman" pitchFamily="18" charset="0"/>
                <a:cs typeface="Times New Roman" pitchFamily="18" charset="0"/>
              </a:rPr>
              <a:t> number</a:t>
            </a:r>
          </a:p>
          <a:p>
            <a:pPr marL="342900" indent="-342900"/>
            <a:r>
              <a:rPr lang="en-IN" sz="2800" dirty="0" smtClean="0">
                <a:solidFill>
                  <a:schemeClr val="tx1"/>
                </a:solidFill>
                <a:latin typeface="Times New Roman" pitchFamily="18" charset="0"/>
                <a:cs typeface="Times New Roman" pitchFamily="18" charset="0"/>
              </a:rPr>
              <a:t>7.Name of idol(</a:t>
            </a:r>
            <a:r>
              <a:rPr lang="en-IN" sz="2800" dirty="0" err="1" smtClean="0">
                <a:solidFill>
                  <a:schemeClr val="tx1"/>
                </a:solidFill>
                <a:latin typeface="Times New Roman" pitchFamily="18" charset="0"/>
                <a:cs typeface="Times New Roman" pitchFamily="18" charset="0"/>
              </a:rPr>
              <a:t>actor,spritual</a:t>
            </a:r>
            <a:r>
              <a:rPr lang="en-IN" sz="2800" dirty="0" smtClean="0">
                <a:solidFill>
                  <a:schemeClr val="tx1"/>
                </a:solidFill>
                <a:latin typeface="Times New Roman" pitchFamily="18" charset="0"/>
                <a:cs typeface="Times New Roman" pitchFamily="18" charset="0"/>
              </a:rPr>
              <a:t> guru)</a:t>
            </a:r>
          </a:p>
          <a:p>
            <a:pPr marL="342900" indent="-342900"/>
            <a:r>
              <a:rPr lang="en-IN" sz="2800" dirty="0" smtClean="0">
                <a:solidFill>
                  <a:schemeClr val="tx1"/>
                </a:solidFill>
                <a:latin typeface="Times New Roman" pitchFamily="18" charset="0"/>
                <a:cs typeface="Times New Roman" pitchFamily="18" charset="0"/>
              </a:rPr>
              <a:t>8.Favourite God name</a:t>
            </a: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2" y="290911"/>
            <a:ext cx="10757387" cy="640080"/>
          </a:xfrm>
        </p:spPr>
        <p:txBody>
          <a:bodyPr>
            <a:normAutofit/>
          </a:bodyPr>
          <a:lstStyle/>
          <a:p>
            <a:r>
              <a:rPr lang="en-IN" b="1" dirty="0" smtClean="0">
                <a:latin typeface="Times New Roman" panose="02020603050405020304" pitchFamily="18" charset="0"/>
                <a:cs typeface="Times New Roman" panose="02020603050405020304" pitchFamily="18" charset="0"/>
              </a:rPr>
              <a:t>Password guessing</a:t>
            </a:r>
            <a:endParaRPr lang="en-IN"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13886" y="1196759"/>
            <a:ext cx="11024673" cy="457099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800" dirty="0" smtClean="0">
                <a:solidFill>
                  <a:schemeClr val="tx1"/>
                </a:solidFill>
                <a:latin typeface="Times New Roman" pitchFamily="18" charset="0"/>
                <a:cs typeface="Times New Roman" pitchFamily="18" charset="0"/>
              </a:rPr>
              <a:t>The attacker can also create a script file/automated program which will be </a:t>
            </a:r>
          </a:p>
          <a:p>
            <a:pPr marL="342900" indent="-342900"/>
            <a:r>
              <a:rPr lang="en-IN" sz="2800" dirty="0" smtClean="0">
                <a:solidFill>
                  <a:schemeClr val="tx1"/>
                </a:solidFill>
                <a:latin typeface="Times New Roman" pitchFamily="18" charset="0"/>
                <a:cs typeface="Times New Roman" pitchFamily="18" charset="0"/>
              </a:rPr>
              <a:t>executed to try each password in a list.</a:t>
            </a:r>
          </a:p>
          <a:p>
            <a:pPr marL="342900" indent="-342900"/>
            <a:endParaRPr lang="en-IN" sz="2800" dirty="0" smtClean="0">
              <a:solidFill>
                <a:schemeClr val="tx1"/>
              </a:solidFill>
              <a:latin typeface="Times New Roman" pitchFamily="18" charset="0"/>
              <a:cs typeface="Times New Roman" pitchFamily="18" charset="0"/>
            </a:endParaRPr>
          </a:p>
          <a:p>
            <a:pPr marL="342900" indent="-342900"/>
            <a:r>
              <a:rPr lang="en-IN" sz="2800" dirty="0" smtClean="0">
                <a:solidFill>
                  <a:schemeClr val="tx1"/>
                </a:solidFill>
                <a:latin typeface="Times New Roman" pitchFamily="18" charset="0"/>
                <a:cs typeface="Times New Roman" pitchFamily="18" charset="0"/>
              </a:rPr>
              <a:t>This is still considered manual cracking</a:t>
            </a:r>
          </a:p>
          <a:p>
            <a:pPr marL="342900" indent="-342900"/>
            <a:endParaRPr lang="en-IN" sz="2800" dirty="0" smtClean="0">
              <a:solidFill>
                <a:schemeClr val="tx1"/>
              </a:solidFill>
              <a:latin typeface="Times New Roman" pitchFamily="18" charset="0"/>
              <a:cs typeface="Times New Roman" pitchFamily="18" charset="0"/>
            </a:endParaRPr>
          </a:p>
          <a:p>
            <a:pPr marL="342900" indent="-342900"/>
            <a:r>
              <a:rPr lang="en-IN" sz="2800" dirty="0" smtClean="0">
                <a:solidFill>
                  <a:schemeClr val="tx1"/>
                </a:solidFill>
                <a:latin typeface="Times New Roman" pitchFamily="18" charset="0"/>
                <a:cs typeface="Times New Roman" pitchFamily="18" charset="0"/>
              </a:rPr>
              <a:t>It is time consuming and less effective</a:t>
            </a: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2" y="290911"/>
            <a:ext cx="10757387" cy="640080"/>
          </a:xfrm>
        </p:spPr>
        <p:txBody>
          <a:bodyPr>
            <a:normAutofit/>
          </a:bodyPr>
          <a:lstStyle/>
          <a:p>
            <a:r>
              <a:rPr lang="en-IN" dirty="0" smtClean="0">
                <a:latin typeface="Times New Roman" panose="02020603050405020304" pitchFamily="18" charset="0"/>
                <a:cs typeface="Times New Roman" panose="02020603050405020304" pitchFamily="18" charset="0"/>
              </a:rPr>
              <a:t>How </a:t>
            </a:r>
            <a:r>
              <a:rPr lang="en-IN" b="1" dirty="0" smtClean="0">
                <a:latin typeface="Times New Roman" panose="02020603050405020304" pitchFamily="18" charset="0"/>
                <a:cs typeface="Times New Roman" panose="02020603050405020304" pitchFamily="18" charset="0"/>
              </a:rPr>
              <a:t>Password Authentication</a:t>
            </a:r>
            <a:r>
              <a:rPr lang="en-IN" dirty="0" smtClean="0">
                <a:latin typeface="Times New Roman" panose="02020603050405020304" pitchFamily="18" charset="0"/>
                <a:cs typeface="Times New Roman" panose="02020603050405020304" pitchFamily="18" charset="0"/>
              </a:rPr>
              <a:t> is done by the system?</a:t>
            </a:r>
            <a:endParaRPr lang="en-IN"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13886" y="1196759"/>
            <a:ext cx="11024673" cy="4570995"/>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itchFamily="34" charset="0"/>
              <a:buChar char="•"/>
            </a:pPr>
            <a:r>
              <a:rPr lang="en-IN" sz="2800" dirty="0" smtClean="0">
                <a:solidFill>
                  <a:schemeClr val="tx1"/>
                </a:solidFill>
                <a:latin typeface="Times New Roman" pitchFamily="18" charset="0"/>
                <a:cs typeface="Times New Roman" pitchFamily="18" charset="0"/>
              </a:rPr>
              <a:t>Passwords are stored in a database </a:t>
            </a:r>
          </a:p>
          <a:p>
            <a:pPr marL="342900" indent="-342900">
              <a:buFont typeface="Arial" pitchFamily="34" charset="0"/>
              <a:buChar char="•"/>
            </a:pPr>
            <a:r>
              <a:rPr lang="en-IN" sz="2800" dirty="0" smtClean="0">
                <a:solidFill>
                  <a:schemeClr val="tx1"/>
                </a:solidFill>
                <a:latin typeface="Times New Roman" pitchFamily="18" charset="0"/>
                <a:cs typeface="Times New Roman" pitchFamily="18" charset="0"/>
              </a:rPr>
              <a:t>A password verification process is established into a system when a system user attempts to login or access a restricted source</a:t>
            </a:r>
          </a:p>
          <a:p>
            <a:pPr marL="342900" indent="-342900">
              <a:buFont typeface="Arial" pitchFamily="34" charset="0"/>
              <a:buChar char="•"/>
            </a:pPr>
            <a:r>
              <a:rPr lang="en-IN" sz="2800" dirty="0" smtClean="0">
                <a:solidFill>
                  <a:schemeClr val="tx1"/>
                </a:solidFill>
                <a:latin typeface="Times New Roman" pitchFamily="18" charset="0"/>
                <a:cs typeface="Times New Roman" pitchFamily="18" charset="0"/>
              </a:rPr>
              <a:t>To ensure Confidentiality of a </a:t>
            </a:r>
            <a:r>
              <a:rPr lang="en-IN" sz="2800" dirty="0" err="1" smtClean="0">
                <a:solidFill>
                  <a:schemeClr val="tx1"/>
                </a:solidFill>
                <a:latin typeface="Times New Roman" pitchFamily="18" charset="0"/>
                <a:cs typeface="Times New Roman" pitchFamily="18" charset="0"/>
              </a:rPr>
              <a:t>password,password</a:t>
            </a:r>
            <a:r>
              <a:rPr lang="en-IN" sz="2800" dirty="0" smtClean="0">
                <a:solidFill>
                  <a:schemeClr val="tx1"/>
                </a:solidFill>
                <a:latin typeface="Times New Roman" pitchFamily="18" charset="0"/>
                <a:cs typeface="Times New Roman" pitchFamily="18" charset="0"/>
              </a:rPr>
              <a:t> verification data is not stored in a clear text format</a:t>
            </a:r>
          </a:p>
          <a:p>
            <a:pPr marL="342900" indent="-342900"/>
            <a:r>
              <a:rPr lang="en-IN" sz="2800" dirty="0" smtClean="0">
                <a:solidFill>
                  <a:schemeClr val="tx1"/>
                </a:solidFill>
                <a:latin typeface="Times New Roman" pitchFamily="18" charset="0"/>
                <a:cs typeface="Times New Roman" pitchFamily="18" charset="0"/>
              </a:rPr>
              <a:t>	e.g.</a:t>
            </a:r>
          </a:p>
          <a:p>
            <a:pPr marL="342900" indent="-342900"/>
            <a:r>
              <a:rPr lang="en-IN" sz="2800" dirty="0" smtClean="0">
                <a:solidFill>
                  <a:schemeClr val="tx1"/>
                </a:solidFill>
                <a:latin typeface="Times New Roman" pitchFamily="18" charset="0"/>
                <a:cs typeface="Times New Roman" pitchFamily="18" charset="0"/>
              </a:rPr>
              <a:t>	One-way function(encryption function or cryptographic hash) is applied to the password and resulting value is stored in the database</a:t>
            </a:r>
          </a:p>
          <a:p>
            <a:pPr marL="342900" indent="-342900">
              <a:buFont typeface="Arial" pitchFamily="34" charset="0"/>
              <a:buChar char="•"/>
            </a:pPr>
            <a:r>
              <a:rPr lang="en-IN" sz="2800" dirty="0" smtClean="0">
                <a:solidFill>
                  <a:schemeClr val="tx1"/>
                </a:solidFill>
                <a:latin typeface="Times New Roman" pitchFamily="18" charset="0"/>
                <a:cs typeface="Times New Roman" pitchFamily="18" charset="0"/>
              </a:rPr>
              <a:t>When user tries to login the system by entering </a:t>
            </a:r>
            <a:r>
              <a:rPr lang="en-IN" sz="2800" dirty="0" err="1" smtClean="0">
                <a:solidFill>
                  <a:schemeClr val="tx1"/>
                </a:solidFill>
                <a:latin typeface="Times New Roman" pitchFamily="18" charset="0"/>
                <a:cs typeface="Times New Roman" pitchFamily="18" charset="0"/>
              </a:rPr>
              <a:t>password,one</a:t>
            </a:r>
            <a:r>
              <a:rPr lang="en-IN" sz="2800" dirty="0" smtClean="0">
                <a:solidFill>
                  <a:schemeClr val="tx1"/>
                </a:solidFill>
                <a:latin typeface="Times New Roman" pitchFamily="18" charset="0"/>
                <a:cs typeface="Times New Roman" pitchFamily="18" charset="0"/>
              </a:rPr>
              <a:t> way function is applied to entered </a:t>
            </a:r>
            <a:r>
              <a:rPr lang="en-IN" sz="2800" dirty="0" err="1" smtClean="0">
                <a:solidFill>
                  <a:schemeClr val="tx1"/>
                </a:solidFill>
                <a:latin typeface="Times New Roman" pitchFamily="18" charset="0"/>
                <a:cs typeface="Times New Roman" pitchFamily="18" charset="0"/>
              </a:rPr>
              <a:t>password,result</a:t>
            </a:r>
            <a:r>
              <a:rPr lang="en-IN" sz="2800" dirty="0" smtClean="0">
                <a:solidFill>
                  <a:schemeClr val="tx1"/>
                </a:solidFill>
                <a:latin typeface="Times New Roman" pitchFamily="18" charset="0"/>
                <a:cs typeface="Times New Roman" pitchFamily="18" charset="0"/>
              </a:rPr>
              <a:t> is compared with stored </a:t>
            </a:r>
            <a:r>
              <a:rPr lang="en-IN" sz="2800" dirty="0" err="1" smtClean="0">
                <a:solidFill>
                  <a:schemeClr val="tx1"/>
                </a:solidFill>
                <a:latin typeface="Times New Roman" pitchFamily="18" charset="0"/>
                <a:cs typeface="Times New Roman" pitchFamily="18" charset="0"/>
              </a:rPr>
              <a:t>value.If</a:t>
            </a:r>
            <a:r>
              <a:rPr lang="en-IN" sz="2800" dirty="0" smtClean="0">
                <a:solidFill>
                  <a:schemeClr val="tx1"/>
                </a:solidFill>
                <a:latin typeface="Times New Roman" pitchFamily="18" charset="0"/>
                <a:cs typeface="Times New Roman" pitchFamily="18" charset="0"/>
              </a:rPr>
              <a:t> they </a:t>
            </a:r>
            <a:r>
              <a:rPr lang="en-IN" sz="2800" dirty="0" err="1" smtClean="0">
                <a:solidFill>
                  <a:schemeClr val="tx1"/>
                </a:solidFill>
                <a:latin typeface="Times New Roman" pitchFamily="18" charset="0"/>
                <a:cs typeface="Times New Roman" pitchFamily="18" charset="0"/>
              </a:rPr>
              <a:t>match,then</a:t>
            </a:r>
            <a:r>
              <a:rPr lang="en-IN" sz="2800" dirty="0" smtClean="0">
                <a:solidFill>
                  <a:schemeClr val="tx1"/>
                </a:solidFill>
                <a:latin typeface="Times New Roman" pitchFamily="18" charset="0"/>
                <a:cs typeface="Times New Roman" pitchFamily="18" charset="0"/>
              </a:rPr>
              <a:t> only user gains the access</a:t>
            </a:r>
          </a:p>
          <a:p>
            <a:pPr marL="342900" indent="-342900">
              <a:buFont typeface="Arial" pitchFamily="34" charset="0"/>
              <a:buChar char="•"/>
            </a:pPr>
            <a:r>
              <a:rPr lang="en-IN" sz="2800" dirty="0" smtClean="0">
                <a:solidFill>
                  <a:schemeClr val="tx1"/>
                </a:solidFill>
                <a:latin typeface="Times New Roman" pitchFamily="18" charset="0"/>
                <a:cs typeface="Times New Roman" pitchFamily="18" charset="0"/>
              </a:rPr>
              <a:t>This is called as </a:t>
            </a:r>
            <a:r>
              <a:rPr lang="en-IN" sz="2800" b="1" dirty="0" smtClean="0">
                <a:solidFill>
                  <a:schemeClr val="tx1"/>
                </a:solidFill>
                <a:latin typeface="Times New Roman" pitchFamily="18" charset="0"/>
                <a:cs typeface="Times New Roman" pitchFamily="18" charset="0"/>
              </a:rPr>
              <a:t>Password Authentication</a:t>
            </a:r>
          </a:p>
          <a:p>
            <a:pPr marL="342900" indent="-342900"/>
            <a:endParaRPr lang="en-IN" sz="2800" dirty="0" smtClean="0">
              <a:solidFill>
                <a:schemeClr val="tx1"/>
              </a:solidFill>
              <a:latin typeface="Times New Roman" pitchFamily="18" charset="0"/>
              <a:cs typeface="Times New Roman" pitchFamily="18" charset="0"/>
            </a:endParaRPr>
          </a:p>
          <a:p>
            <a:pPr marL="342900" indent="-342900">
              <a:buFont typeface="Arial" pitchFamily="34" charset="0"/>
              <a:buChar char="•"/>
            </a:pPr>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Vulnerability threat in spite of </a:t>
            </a:r>
            <a:r>
              <a:rPr lang="en-IN" b="1" dirty="0" smtClean="0">
                <a:latin typeface="Times New Roman" panose="02020603050405020304" pitchFamily="18" charset="0"/>
                <a:cs typeface="Times New Roman" panose="02020603050405020304" pitchFamily="18" charset="0"/>
              </a:rPr>
              <a:t>Password Authentication</a:t>
            </a:r>
            <a:endParaRPr lang="en-IN" dirty="0"/>
          </a:p>
        </p:txBody>
      </p:sp>
      <p:sp>
        <p:nvSpPr>
          <p:cNvPr id="3" name="Content Placeholder 2"/>
          <p:cNvSpPr>
            <a:spLocks noGrp="1"/>
          </p:cNvSpPr>
          <p:nvPr>
            <p:ph idx="1"/>
          </p:nvPr>
        </p:nvSpPr>
        <p:spPr>
          <a:xfrm>
            <a:off x="677334" y="2160589"/>
            <a:ext cx="8596668" cy="2115989"/>
          </a:xfrm>
        </p:spPr>
        <p:txBody>
          <a:bodyPr>
            <a:normAutofit/>
          </a:bodyPr>
          <a:lstStyle/>
          <a:p>
            <a:r>
              <a:rPr lang="en-IN" sz="2400" dirty="0" smtClean="0">
                <a:latin typeface="Times New Roman" pitchFamily="18" charset="0"/>
                <a:cs typeface="Times New Roman" pitchFamily="18" charset="0"/>
              </a:rPr>
              <a:t>Even though passwords are cryptographically secure Attacker attempts to get possession of hashed password</a:t>
            </a:r>
          </a:p>
          <a:p>
            <a:r>
              <a:rPr lang="en-IN" sz="2400" dirty="0" smtClean="0">
                <a:latin typeface="Times New Roman" pitchFamily="18" charset="0"/>
                <a:cs typeface="Times New Roman" pitchFamily="18" charset="0"/>
              </a:rPr>
              <a:t> attacker then uses Password Cracking tools to get the original text password</a:t>
            </a:r>
          </a:p>
        </p:txBody>
      </p:sp>
    </p:spTree>
  </p:cSld>
  <p:clrMapOvr>
    <a:masterClrMapping/>
  </p:clrMapOvr>
  <p:transition spd="slow"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6831"/>
          </a:xfrm>
        </p:spPr>
        <p:txBody>
          <a:bodyPr/>
          <a:lstStyle/>
          <a:p>
            <a:pPr algn="ctr"/>
            <a:r>
              <a:rPr lang="en-IN" b="1" dirty="0" smtClean="0">
                <a:latin typeface="Times New Roman" pitchFamily="18" charset="0"/>
                <a:cs typeface="Times New Roman" pitchFamily="18" charset="0"/>
              </a:rPr>
              <a:t>Password Cracking Tools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19537" y="1808896"/>
            <a:ext cx="8596668" cy="3880773"/>
          </a:xfrm>
        </p:spPr>
        <p:txBody>
          <a:bodyPr>
            <a:normAutofit/>
          </a:bodyPr>
          <a:lstStyle/>
          <a:p>
            <a:pPr>
              <a:buNone/>
            </a:pPr>
            <a:r>
              <a:rPr lang="en-IN" sz="2400" dirty="0" smtClean="0">
                <a:latin typeface="Times New Roman" pitchFamily="18" charset="0"/>
                <a:cs typeface="Times New Roman" pitchFamily="18" charset="0"/>
                <a:hlinkClick r:id="rId2"/>
              </a:rPr>
              <a:t>1.www.defaultpassword.com</a:t>
            </a:r>
            <a:r>
              <a:rPr lang="en-IN" sz="2400" dirty="0" smtClean="0">
                <a:latin typeface="Times New Roman" pitchFamily="18" charset="0"/>
                <a:cs typeface="Times New Roman" pitchFamily="18" charset="0"/>
              </a:rPr>
              <a:t> : Default </a:t>
            </a:r>
            <a:r>
              <a:rPr lang="en-IN" sz="2400" dirty="0" err="1" smtClean="0">
                <a:latin typeface="Times New Roman" pitchFamily="18" charset="0"/>
                <a:cs typeface="Times New Roman" pitchFamily="18" charset="0"/>
              </a:rPr>
              <a:t>paswords</a:t>
            </a: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Usually,network</a:t>
            </a:r>
            <a:r>
              <a:rPr lang="en-IN" sz="2400" dirty="0" smtClean="0">
                <a:latin typeface="Times New Roman" pitchFamily="18" charset="0"/>
                <a:cs typeface="Times New Roman" pitchFamily="18" charset="0"/>
              </a:rPr>
              <a:t> devices such as </a:t>
            </a:r>
            <a:r>
              <a:rPr lang="en-IN" sz="2400" dirty="0" err="1" smtClean="0">
                <a:latin typeface="Times New Roman" pitchFamily="18" charset="0"/>
                <a:cs typeface="Times New Roman" pitchFamily="18" charset="0"/>
              </a:rPr>
              <a:t>switches,hubs</a:t>
            </a:r>
            <a:r>
              <a:rPr lang="en-IN" sz="2400" dirty="0" smtClean="0">
                <a:latin typeface="Times New Roman" pitchFamily="18" charset="0"/>
                <a:cs typeface="Times New Roman" pitchFamily="18" charset="0"/>
              </a:rPr>
              <a:t> and routers are equipped with default passwords and these passwords are not changed after connecting these devices into the network</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Attackers can get the access to these default </a:t>
            </a:r>
            <a:r>
              <a:rPr lang="en-IN" sz="2400" dirty="0" err="1" smtClean="0">
                <a:latin typeface="Times New Roman" pitchFamily="18" charset="0"/>
                <a:cs typeface="Times New Roman" pitchFamily="18" charset="0"/>
              </a:rPr>
              <a:t>passwrods</a:t>
            </a:r>
            <a:r>
              <a:rPr lang="en-IN" sz="2400" dirty="0" smtClean="0">
                <a:latin typeface="Times New Roman" pitchFamily="18" charset="0"/>
                <a:cs typeface="Times New Roman" pitchFamily="18" charset="0"/>
              </a:rPr>
              <a:t> by visiting above website</a:t>
            </a:r>
            <a:endParaRPr lang="en-IN" sz="2400" dirty="0">
              <a:latin typeface="Times New Roman" pitchFamily="18" charset="0"/>
              <a:cs typeface="Times New Roman" pitchFamily="18" charset="0"/>
            </a:endParaRPr>
          </a:p>
        </p:txBody>
      </p:sp>
    </p:spTree>
  </p:cSld>
  <p:clrMapOvr>
    <a:masterClrMapping/>
  </p:clrMapOvr>
  <p:transition spd="slow"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6831"/>
          </a:xfrm>
        </p:spPr>
        <p:txBody>
          <a:bodyPr/>
          <a:lstStyle/>
          <a:p>
            <a:pPr algn="ctr"/>
            <a:r>
              <a:rPr lang="en-IN" b="1" dirty="0" smtClean="0">
                <a:latin typeface="Times New Roman" pitchFamily="18" charset="0"/>
                <a:cs typeface="Times New Roman" pitchFamily="18" charset="0"/>
              </a:rPr>
              <a:t>Password Cracking Tools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19537" y="1808896"/>
            <a:ext cx="8596668" cy="3880773"/>
          </a:xfrm>
        </p:spPr>
        <p:txBody>
          <a:bodyPr>
            <a:normAutofit/>
          </a:bodyPr>
          <a:lstStyle/>
          <a:p>
            <a:pPr>
              <a:buNone/>
            </a:pPr>
            <a:r>
              <a:rPr lang="en-IN" sz="2400" dirty="0" smtClean="0">
                <a:solidFill>
                  <a:schemeClr val="accent1">
                    <a:lumMod val="75000"/>
                  </a:schemeClr>
                </a:solidFill>
                <a:latin typeface="Times New Roman" pitchFamily="18" charset="0"/>
                <a:cs typeface="Times New Roman" pitchFamily="18" charset="0"/>
              </a:rPr>
              <a:t>2.http://</a:t>
            </a:r>
            <a:r>
              <a:rPr lang="en-IN" sz="2400" dirty="0" err="1" smtClean="0">
                <a:solidFill>
                  <a:schemeClr val="accent1">
                    <a:lumMod val="75000"/>
                  </a:schemeClr>
                </a:solidFill>
                <a:latin typeface="Times New Roman" pitchFamily="18" charset="0"/>
                <a:cs typeface="Times New Roman" pitchFamily="18" charset="0"/>
              </a:rPr>
              <a:t>www.oxid.it</a:t>
            </a:r>
            <a:r>
              <a:rPr lang="en-IN" sz="2400" dirty="0" smtClean="0">
                <a:solidFill>
                  <a:schemeClr val="accent1">
                    <a:lumMod val="75000"/>
                  </a:schemeClr>
                </a:solidFill>
                <a:latin typeface="Times New Roman" pitchFamily="18" charset="0"/>
                <a:cs typeface="Times New Roman" pitchFamily="18" charset="0"/>
              </a:rPr>
              <a:t>/</a:t>
            </a:r>
            <a:r>
              <a:rPr lang="en-IN" sz="2400" dirty="0" err="1" smtClean="0">
                <a:solidFill>
                  <a:schemeClr val="accent1">
                    <a:lumMod val="75000"/>
                  </a:schemeClr>
                </a:solidFill>
                <a:latin typeface="Times New Roman" pitchFamily="18" charset="0"/>
                <a:cs typeface="Times New Roman" pitchFamily="18" charset="0"/>
              </a:rPr>
              <a:t>cain</a:t>
            </a:r>
            <a:r>
              <a:rPr lang="en-IN" sz="2400" dirty="0" smtClean="0">
                <a:solidFill>
                  <a:schemeClr val="accent1">
                    <a:lumMod val="75000"/>
                  </a:schemeClr>
                </a:solidFill>
                <a:latin typeface="Times New Roman" pitchFamily="18" charset="0"/>
                <a:cs typeface="Times New Roman" pitchFamily="18" charset="0"/>
              </a:rPr>
              <a:t>/html : Cain and Abel</a:t>
            </a:r>
          </a:p>
          <a:p>
            <a:pPr>
              <a:buNone/>
            </a:pPr>
            <a:r>
              <a:rPr lang="en-IN" sz="2400" dirty="0" smtClean="0">
                <a:solidFill>
                  <a:schemeClr val="tx1"/>
                </a:solidFill>
                <a:latin typeface="Times New Roman" pitchFamily="18" charset="0"/>
                <a:cs typeface="Times New Roman" pitchFamily="18" charset="0"/>
              </a:rPr>
              <a:t>Typically used for Microsoft OS</a:t>
            </a:r>
          </a:p>
          <a:p>
            <a:pPr>
              <a:buNone/>
            </a:pPr>
            <a:r>
              <a:rPr lang="en-IN" sz="2400" dirty="0" smtClean="0">
                <a:solidFill>
                  <a:schemeClr val="tx1"/>
                </a:solidFill>
                <a:latin typeface="Times New Roman" pitchFamily="18" charset="0"/>
                <a:cs typeface="Times New Roman" pitchFamily="18" charset="0"/>
              </a:rPr>
              <a:t>Allows to crack password by sniffing the </a:t>
            </a:r>
            <a:r>
              <a:rPr lang="en-IN" sz="2400" dirty="0" err="1" smtClean="0">
                <a:solidFill>
                  <a:schemeClr val="tx1"/>
                </a:solidFill>
                <a:latin typeface="Times New Roman" pitchFamily="18" charset="0"/>
                <a:cs typeface="Times New Roman" pitchFamily="18" charset="0"/>
              </a:rPr>
              <a:t>network,cracking</a:t>
            </a:r>
            <a:r>
              <a:rPr lang="en-IN" sz="2400" dirty="0" smtClean="0">
                <a:solidFill>
                  <a:schemeClr val="tx1"/>
                </a:solidFill>
                <a:latin typeface="Times New Roman" pitchFamily="18" charset="0"/>
                <a:cs typeface="Times New Roman" pitchFamily="18" charset="0"/>
              </a:rPr>
              <a:t> </a:t>
            </a:r>
          </a:p>
          <a:p>
            <a:pPr>
              <a:buNone/>
            </a:pPr>
            <a:r>
              <a:rPr lang="en-IN" sz="2400" dirty="0" smtClean="0">
                <a:solidFill>
                  <a:schemeClr val="tx1"/>
                </a:solidFill>
                <a:latin typeface="Times New Roman" pitchFamily="18" charset="0"/>
                <a:cs typeface="Times New Roman" pitchFamily="18" charset="0"/>
              </a:rPr>
              <a:t>encrypted passwords using </a:t>
            </a:r>
            <a:r>
              <a:rPr lang="en-IN" sz="2400" dirty="0" err="1" smtClean="0">
                <a:solidFill>
                  <a:schemeClr val="tx1"/>
                </a:solidFill>
                <a:latin typeface="Times New Roman" pitchFamily="18" charset="0"/>
                <a:cs typeface="Times New Roman" pitchFamily="18" charset="0"/>
              </a:rPr>
              <a:t>dictionary,brute</a:t>
            </a:r>
            <a:r>
              <a:rPr lang="en-IN" sz="2400" dirty="0" smtClean="0">
                <a:solidFill>
                  <a:schemeClr val="tx1"/>
                </a:solidFill>
                <a:latin typeface="Times New Roman" pitchFamily="18" charset="0"/>
                <a:cs typeface="Times New Roman" pitchFamily="18" charset="0"/>
              </a:rPr>
              <a:t> force </a:t>
            </a:r>
            <a:r>
              <a:rPr lang="en-IN" sz="2400" dirty="0" err="1" smtClean="0">
                <a:solidFill>
                  <a:schemeClr val="tx1"/>
                </a:solidFill>
                <a:latin typeface="Times New Roman" pitchFamily="18" charset="0"/>
                <a:cs typeface="Times New Roman" pitchFamily="18" charset="0"/>
              </a:rPr>
              <a:t>attacks,decoding</a:t>
            </a:r>
            <a:r>
              <a:rPr lang="en-IN" sz="2400" dirty="0" smtClean="0">
                <a:solidFill>
                  <a:schemeClr val="tx1"/>
                </a:solidFill>
                <a:latin typeface="Times New Roman" pitchFamily="18" charset="0"/>
                <a:cs typeface="Times New Roman" pitchFamily="18" charset="0"/>
              </a:rPr>
              <a:t> </a:t>
            </a:r>
          </a:p>
          <a:p>
            <a:pPr>
              <a:buNone/>
            </a:pPr>
            <a:r>
              <a:rPr lang="en-IN" sz="2400" dirty="0" smtClean="0">
                <a:solidFill>
                  <a:schemeClr val="tx1"/>
                </a:solidFill>
                <a:latin typeface="Times New Roman" pitchFamily="18" charset="0"/>
                <a:cs typeface="Times New Roman" pitchFamily="18" charset="0"/>
              </a:rPr>
              <a:t>scrambled passwords</a:t>
            </a: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15" y="586333"/>
            <a:ext cx="10757387" cy="640080"/>
          </a:xfrm>
        </p:spPr>
        <p:txBody>
          <a:bodyPr>
            <a:normAutofit fontScale="90000"/>
          </a:bodyPr>
          <a:lstStyle/>
          <a:p>
            <a:r>
              <a:rPr lang="en-IN" sz="4000" b="1" dirty="0" smtClean="0">
                <a:latin typeface="Times New Roman" panose="02020603050405020304" pitchFamily="18" charset="0"/>
                <a:cs typeface="Times New Roman" panose="02020603050405020304" pitchFamily="18" charset="0"/>
              </a:rPr>
              <a:t>How Phishing Works?</a:t>
            </a:r>
            <a:endParaRPr lang="en-IN" sz="40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43548" y="1590655"/>
            <a:ext cx="11024673" cy="48523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800" b="1" dirty="0" smtClean="0">
                <a:solidFill>
                  <a:schemeClr val="tx1"/>
                </a:solidFill>
                <a:latin typeface="Times New Roman" pitchFamily="18" charset="0"/>
                <a:cs typeface="Times New Roman" pitchFamily="18" charset="0"/>
              </a:rPr>
              <a:t>1.Planning :</a:t>
            </a:r>
          </a:p>
          <a:p>
            <a:pPr marL="342900" indent="-342900">
              <a:buFont typeface="Arial" pitchFamily="34" charset="0"/>
              <a:buChar char="•"/>
            </a:pPr>
            <a:r>
              <a:rPr lang="en-IN" sz="2800" dirty="0" smtClean="0">
                <a:solidFill>
                  <a:schemeClr val="tx1"/>
                </a:solidFill>
                <a:latin typeface="Times New Roman" pitchFamily="18" charset="0"/>
                <a:cs typeface="Times New Roman" pitchFamily="18" charset="0"/>
              </a:rPr>
              <a:t>Decide the target</a:t>
            </a:r>
          </a:p>
          <a:p>
            <a:pPr marL="342900" indent="-342900">
              <a:buFont typeface="Arial" pitchFamily="34" charset="0"/>
              <a:buChar char="•"/>
            </a:pPr>
            <a:r>
              <a:rPr lang="en-IN" sz="2800" dirty="0" smtClean="0">
                <a:solidFill>
                  <a:schemeClr val="tx1"/>
                </a:solidFill>
                <a:latin typeface="Times New Roman" pitchFamily="18" charset="0"/>
                <a:cs typeface="Times New Roman" pitchFamily="18" charset="0"/>
              </a:rPr>
              <a:t>Determine how to get e-mail address of the target</a:t>
            </a:r>
          </a:p>
          <a:p>
            <a:pPr marL="342900" indent="-342900"/>
            <a:r>
              <a:rPr lang="en-IN" sz="2800" dirty="0" smtClean="0">
                <a:solidFill>
                  <a:schemeClr val="tx1"/>
                </a:solidFill>
                <a:latin typeface="Times New Roman" pitchFamily="18" charset="0"/>
                <a:cs typeface="Times New Roman" pitchFamily="18" charset="0"/>
              </a:rPr>
              <a:t>(Usually </a:t>
            </a:r>
            <a:r>
              <a:rPr lang="en-IN" sz="2800" dirty="0" err="1" smtClean="0">
                <a:solidFill>
                  <a:schemeClr val="tx1"/>
                </a:solidFill>
                <a:latin typeface="Times New Roman" pitchFamily="18" charset="0"/>
                <a:cs typeface="Times New Roman" pitchFamily="18" charset="0"/>
              </a:rPr>
              <a:t>Phishers</a:t>
            </a:r>
            <a:r>
              <a:rPr lang="en-IN" sz="2800" dirty="0" smtClean="0">
                <a:solidFill>
                  <a:schemeClr val="tx1"/>
                </a:solidFill>
                <a:latin typeface="Times New Roman" pitchFamily="18" charset="0"/>
                <a:cs typeface="Times New Roman" pitchFamily="18" charset="0"/>
              </a:rPr>
              <a:t> use mass mailing)</a:t>
            </a:r>
          </a:p>
          <a:p>
            <a:pPr marL="342900" indent="-342900">
              <a:buFont typeface="Arial" pitchFamily="34" charset="0"/>
              <a:buChar char="•"/>
            </a:pPr>
            <a:endParaRPr lang="en-IN" sz="2800" dirty="0" smtClean="0">
              <a:solidFill>
                <a:schemeClr val="tx1"/>
              </a:solidFill>
              <a:latin typeface="Times New Roman" pitchFamily="18" charset="0"/>
              <a:cs typeface="Times New Roman" pitchFamily="18" charset="0"/>
            </a:endParaRPr>
          </a:p>
          <a:p>
            <a:pPr marL="342900" indent="-342900"/>
            <a:r>
              <a:rPr lang="en-IN" sz="2800" b="1" dirty="0" smtClean="0">
                <a:solidFill>
                  <a:schemeClr val="tx1"/>
                </a:solidFill>
                <a:latin typeface="Times New Roman" pitchFamily="18" charset="0"/>
                <a:cs typeface="Times New Roman" pitchFamily="18" charset="0"/>
              </a:rPr>
              <a:t>2.Setup</a:t>
            </a:r>
          </a:p>
          <a:p>
            <a:pPr marL="342900" indent="-342900">
              <a:buFont typeface="Arial" pitchFamily="34" charset="0"/>
              <a:buChar char="•"/>
            </a:pPr>
            <a:r>
              <a:rPr lang="en-IN" sz="2800" dirty="0" smtClean="0">
                <a:solidFill>
                  <a:schemeClr val="tx1"/>
                </a:solidFill>
                <a:latin typeface="Times New Roman" pitchFamily="18" charset="0"/>
                <a:cs typeface="Times New Roman" pitchFamily="18" charset="0"/>
              </a:rPr>
              <a:t>Create methods for delivering the message/mail and collect the data about the target</a:t>
            </a:r>
          </a:p>
          <a:p>
            <a:pPr marL="342900" indent="-342900">
              <a:buFont typeface="Arial" pitchFamily="34" charset="0"/>
              <a:buChar char="•"/>
            </a:pPr>
            <a:r>
              <a:rPr lang="en-IN" sz="2800" dirty="0" smtClean="0">
                <a:solidFill>
                  <a:schemeClr val="tx1"/>
                </a:solidFill>
                <a:latin typeface="Times New Roman" pitchFamily="18" charset="0"/>
                <a:cs typeface="Times New Roman" pitchFamily="18" charset="0"/>
              </a:rPr>
              <a:t>This involves </a:t>
            </a:r>
            <a:r>
              <a:rPr lang="en-IN" sz="2800" b="1" dirty="0" smtClean="0">
                <a:solidFill>
                  <a:schemeClr val="tx1"/>
                </a:solidFill>
                <a:latin typeface="Times New Roman" pitchFamily="18" charset="0"/>
                <a:cs typeface="Times New Roman" pitchFamily="18" charset="0"/>
              </a:rPr>
              <a:t>creating e-mail addresses and/or </a:t>
            </a:r>
            <a:r>
              <a:rPr lang="en-IN" sz="2800" b="1" dirty="0" err="1" smtClean="0">
                <a:solidFill>
                  <a:schemeClr val="tx1"/>
                </a:solidFill>
                <a:latin typeface="Times New Roman" pitchFamily="18" charset="0"/>
                <a:cs typeface="Times New Roman" pitchFamily="18" charset="0"/>
              </a:rPr>
              <a:t>webpages</a:t>
            </a:r>
            <a:endParaRPr lang="en-IN" sz="2800" b="1"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6831"/>
          </a:xfrm>
        </p:spPr>
        <p:txBody>
          <a:bodyPr/>
          <a:lstStyle/>
          <a:p>
            <a:pPr algn="ctr"/>
            <a:r>
              <a:rPr lang="en-IN" b="1" dirty="0" smtClean="0">
                <a:latin typeface="Times New Roman" pitchFamily="18" charset="0"/>
                <a:cs typeface="Times New Roman" pitchFamily="18" charset="0"/>
              </a:rPr>
              <a:t>Password Cracking Tools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19537" y="1808896"/>
            <a:ext cx="8596668" cy="3880773"/>
          </a:xfrm>
        </p:spPr>
        <p:txBody>
          <a:bodyPr>
            <a:normAutofit/>
          </a:bodyPr>
          <a:lstStyle/>
          <a:p>
            <a:pPr>
              <a:buNone/>
            </a:pPr>
            <a:r>
              <a:rPr lang="en-IN" sz="2400" dirty="0" smtClean="0">
                <a:solidFill>
                  <a:schemeClr val="accent1">
                    <a:lumMod val="75000"/>
                  </a:schemeClr>
                </a:solidFill>
                <a:latin typeface="Times New Roman" pitchFamily="18" charset="0"/>
                <a:cs typeface="Times New Roman" pitchFamily="18" charset="0"/>
              </a:rPr>
              <a:t>3.www.openwall.com/john : John the Ripper</a:t>
            </a:r>
          </a:p>
          <a:p>
            <a:pPr>
              <a:buNone/>
            </a:pPr>
            <a:r>
              <a:rPr lang="en-IN" sz="2400" dirty="0" smtClean="0">
                <a:solidFill>
                  <a:schemeClr val="tx1"/>
                </a:solidFill>
                <a:latin typeface="Times New Roman" pitchFamily="18" charset="0"/>
                <a:cs typeface="Times New Roman" pitchFamily="18" charset="0"/>
              </a:rPr>
              <a:t>Free and open source software</a:t>
            </a:r>
          </a:p>
          <a:p>
            <a:pPr>
              <a:buNone/>
            </a:pPr>
            <a:r>
              <a:rPr lang="en-IN" sz="2400" dirty="0" smtClean="0">
                <a:solidFill>
                  <a:schemeClr val="tx1"/>
                </a:solidFill>
                <a:latin typeface="Times New Roman" pitchFamily="18" charset="0"/>
                <a:cs typeface="Times New Roman" pitchFamily="18" charset="0"/>
              </a:rPr>
              <a:t>Fast password cracker compatible with many OS</a:t>
            </a:r>
          </a:p>
          <a:p>
            <a:pPr>
              <a:buNone/>
            </a:pPr>
            <a:r>
              <a:rPr lang="en-IN" sz="2400" dirty="0" smtClean="0">
                <a:solidFill>
                  <a:schemeClr val="tx1"/>
                </a:solidFill>
                <a:latin typeface="Times New Roman" pitchFamily="18" charset="0"/>
                <a:cs typeface="Times New Roman" pitchFamily="18" charset="0"/>
              </a:rPr>
              <a:t>Primary purpose : To detect weak UNIX passwords</a:t>
            </a:r>
            <a:endParaRPr lang="en-IN" sz="2400" dirty="0">
              <a:latin typeface="Times New Roman" pitchFamily="18" charset="0"/>
              <a:cs typeface="Times New Roman" pitchFamily="18" charset="0"/>
            </a:endParaRPr>
          </a:p>
        </p:txBody>
      </p:sp>
    </p:spTree>
  </p:cSld>
  <p:clrMapOvr>
    <a:masterClrMapping/>
  </p:clrMapOvr>
  <p:transition spd="slow"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6831"/>
          </a:xfrm>
        </p:spPr>
        <p:txBody>
          <a:bodyPr/>
          <a:lstStyle/>
          <a:p>
            <a:pPr algn="ctr"/>
            <a:r>
              <a:rPr lang="en-IN" b="1" dirty="0" smtClean="0">
                <a:latin typeface="Times New Roman" pitchFamily="18" charset="0"/>
                <a:cs typeface="Times New Roman" pitchFamily="18" charset="0"/>
              </a:rPr>
              <a:t>Password Cracking Tools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19537" y="1808896"/>
            <a:ext cx="8596668" cy="3880773"/>
          </a:xfrm>
        </p:spPr>
        <p:txBody>
          <a:bodyPr>
            <a:normAutofit/>
          </a:bodyPr>
          <a:lstStyle/>
          <a:p>
            <a:pPr>
              <a:buNone/>
            </a:pPr>
            <a:r>
              <a:rPr lang="en-IN" sz="2400" dirty="0" smtClean="0">
                <a:solidFill>
                  <a:schemeClr val="accent1">
                    <a:lumMod val="75000"/>
                  </a:schemeClr>
                </a:solidFill>
                <a:latin typeface="Times New Roman" pitchFamily="18" charset="0"/>
                <a:cs typeface="Times New Roman" pitchFamily="18" charset="0"/>
              </a:rPr>
              <a:t>4.www.freeworld.thc.org/</a:t>
            </a:r>
            <a:r>
              <a:rPr lang="en-IN" sz="2400" dirty="0" err="1" smtClean="0">
                <a:solidFill>
                  <a:schemeClr val="accent1">
                    <a:lumMod val="75000"/>
                  </a:schemeClr>
                </a:solidFill>
                <a:latin typeface="Times New Roman" pitchFamily="18" charset="0"/>
                <a:cs typeface="Times New Roman" pitchFamily="18" charset="0"/>
              </a:rPr>
              <a:t>thc</a:t>
            </a:r>
            <a:r>
              <a:rPr lang="en-IN" sz="2400" dirty="0" smtClean="0">
                <a:solidFill>
                  <a:schemeClr val="accent1">
                    <a:lumMod val="75000"/>
                  </a:schemeClr>
                </a:solidFill>
                <a:latin typeface="Times New Roman" pitchFamily="18" charset="0"/>
                <a:cs typeface="Times New Roman" pitchFamily="18" charset="0"/>
              </a:rPr>
              <a:t>-hydra</a:t>
            </a:r>
          </a:p>
          <a:p>
            <a:pPr>
              <a:buNone/>
            </a:pPr>
            <a:r>
              <a:rPr lang="en-IN" sz="2400" dirty="0" smtClean="0">
                <a:solidFill>
                  <a:schemeClr val="tx1"/>
                </a:solidFill>
                <a:latin typeface="Times New Roman" pitchFamily="18" charset="0"/>
                <a:cs typeface="Times New Roman" pitchFamily="18" charset="0"/>
              </a:rPr>
              <a:t>Very fast network logon cracker which supports many services</a:t>
            </a:r>
          </a:p>
          <a:p>
            <a:pPr>
              <a:buNone/>
            </a:pPr>
            <a:endParaRPr lang="en-IN" sz="2400" dirty="0" smtClean="0">
              <a:solidFill>
                <a:schemeClr val="tx1"/>
              </a:solidFill>
              <a:latin typeface="Times New Roman" pitchFamily="18" charset="0"/>
              <a:cs typeface="Times New Roman" pitchFamily="18" charset="0"/>
            </a:endParaRPr>
          </a:p>
          <a:p>
            <a:pPr>
              <a:buNone/>
            </a:pPr>
            <a:r>
              <a:rPr lang="en-IN" sz="2400" dirty="0" smtClean="0">
                <a:solidFill>
                  <a:schemeClr val="accent1">
                    <a:lumMod val="75000"/>
                  </a:schemeClr>
                </a:solidFill>
                <a:latin typeface="Times New Roman" pitchFamily="18" charset="0"/>
                <a:cs typeface="Times New Roman" pitchFamily="18" charset="0"/>
              </a:rPr>
              <a:t>5.www.l0phtcrack.com : L0phtCrack</a:t>
            </a:r>
          </a:p>
          <a:p>
            <a:pPr>
              <a:buNone/>
            </a:pPr>
            <a:r>
              <a:rPr lang="en-IN" sz="2400" dirty="0" smtClean="0">
                <a:solidFill>
                  <a:schemeClr val="tx1"/>
                </a:solidFill>
                <a:latin typeface="Times New Roman" pitchFamily="18" charset="0"/>
                <a:cs typeface="Times New Roman" pitchFamily="18" charset="0"/>
              </a:rPr>
              <a:t>Used to crack Window passwords from hashes which it obtains from </a:t>
            </a:r>
          </a:p>
          <a:p>
            <a:pPr>
              <a:buNone/>
            </a:pPr>
            <a:r>
              <a:rPr lang="en-IN" sz="2400" dirty="0" smtClean="0">
                <a:solidFill>
                  <a:schemeClr val="tx1"/>
                </a:solidFill>
                <a:latin typeface="Times New Roman" pitchFamily="18" charset="0"/>
                <a:cs typeface="Times New Roman" pitchFamily="18" charset="0"/>
              </a:rPr>
              <a:t>Windows </a:t>
            </a:r>
            <a:r>
              <a:rPr lang="en-IN" sz="2400" dirty="0" err="1" smtClean="0">
                <a:solidFill>
                  <a:schemeClr val="tx1"/>
                </a:solidFill>
                <a:latin typeface="Times New Roman" pitchFamily="18" charset="0"/>
                <a:cs typeface="Times New Roman" pitchFamily="18" charset="0"/>
              </a:rPr>
              <a:t>workstations,networked</a:t>
            </a:r>
            <a:r>
              <a:rPr lang="en-IN" sz="2400" dirty="0" smtClean="0">
                <a:solidFill>
                  <a:schemeClr val="tx1"/>
                </a:solidFill>
                <a:latin typeface="Times New Roman" pitchFamily="18" charset="0"/>
                <a:cs typeface="Times New Roman" pitchFamily="18" charset="0"/>
              </a:rPr>
              <a:t> servers</a:t>
            </a:r>
          </a:p>
          <a:p>
            <a:pPr>
              <a:buNone/>
            </a:pPr>
            <a:r>
              <a:rPr lang="en-IN" sz="2400" dirty="0" smtClean="0">
                <a:solidFill>
                  <a:schemeClr val="tx1"/>
                </a:solidFill>
                <a:latin typeface="Times New Roman" pitchFamily="18" charset="0"/>
                <a:cs typeface="Times New Roman" pitchFamily="18" charset="0"/>
              </a:rPr>
              <a:t>It also has numerous methods of generating password guesses</a:t>
            </a:r>
          </a:p>
          <a:p>
            <a:pPr>
              <a:buNone/>
            </a:pPr>
            <a:endParaRPr lang="en-IN" sz="2400" dirty="0">
              <a:latin typeface="Times New Roman" pitchFamily="18" charset="0"/>
              <a:cs typeface="Times New Roman" pitchFamily="18" charset="0"/>
            </a:endParaRPr>
          </a:p>
        </p:txBody>
      </p:sp>
    </p:spTree>
  </p:cSld>
  <p:clrMapOvr>
    <a:masterClrMapping/>
  </p:clrMapOvr>
  <p:transition spd="slow"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6831"/>
          </a:xfrm>
        </p:spPr>
        <p:txBody>
          <a:bodyPr/>
          <a:lstStyle/>
          <a:p>
            <a:pPr algn="ctr"/>
            <a:r>
              <a:rPr lang="en-IN" b="1" dirty="0" smtClean="0">
                <a:latin typeface="Times New Roman" pitchFamily="18" charset="0"/>
                <a:cs typeface="Times New Roman" pitchFamily="18" charset="0"/>
              </a:rPr>
              <a:t>Password Cracking Tools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19537" y="1808896"/>
            <a:ext cx="8596668" cy="3880773"/>
          </a:xfrm>
        </p:spPr>
        <p:txBody>
          <a:bodyPr>
            <a:normAutofit/>
          </a:bodyPr>
          <a:lstStyle/>
          <a:p>
            <a:pPr>
              <a:buNone/>
            </a:pPr>
            <a:r>
              <a:rPr lang="en-IN" sz="2400" dirty="0" smtClean="0">
                <a:solidFill>
                  <a:schemeClr val="accent1">
                    <a:lumMod val="75000"/>
                  </a:schemeClr>
                </a:solidFill>
                <a:latin typeface="Times New Roman" pitchFamily="18" charset="0"/>
                <a:cs typeface="Times New Roman" pitchFamily="18" charset="0"/>
              </a:rPr>
              <a:t>6.www.airsnort.shmoo.com : </a:t>
            </a:r>
            <a:r>
              <a:rPr lang="en-IN" sz="2400" dirty="0" err="1" smtClean="0">
                <a:solidFill>
                  <a:schemeClr val="accent1">
                    <a:lumMod val="75000"/>
                  </a:schemeClr>
                </a:solidFill>
                <a:latin typeface="Times New Roman" pitchFamily="18" charset="0"/>
                <a:cs typeface="Times New Roman" pitchFamily="18" charset="0"/>
              </a:rPr>
              <a:t>AirSnort</a:t>
            </a:r>
            <a:endParaRPr lang="en-IN" sz="2400" dirty="0" smtClean="0">
              <a:solidFill>
                <a:schemeClr val="accent1">
                  <a:lumMod val="75000"/>
                </a:schemeClr>
              </a:solidFill>
              <a:latin typeface="Times New Roman" pitchFamily="18" charset="0"/>
              <a:cs typeface="Times New Roman" pitchFamily="18" charset="0"/>
            </a:endParaRPr>
          </a:p>
          <a:p>
            <a:pPr>
              <a:buNone/>
            </a:pPr>
            <a:r>
              <a:rPr lang="en-IN" sz="2400" dirty="0" smtClean="0">
                <a:solidFill>
                  <a:schemeClr val="tx1"/>
                </a:solidFill>
                <a:latin typeface="Times New Roman" pitchFamily="18" charset="0"/>
                <a:cs typeface="Times New Roman" pitchFamily="18" charset="0"/>
              </a:rPr>
              <a:t>Wireless LAN tool which recovers encryption keys </a:t>
            </a:r>
          </a:p>
          <a:p>
            <a:pPr>
              <a:buNone/>
            </a:pPr>
            <a:r>
              <a:rPr lang="en-IN" sz="2400" dirty="0" smtClean="0">
                <a:solidFill>
                  <a:schemeClr val="tx1"/>
                </a:solidFill>
                <a:latin typeface="Times New Roman" pitchFamily="18" charset="0"/>
                <a:cs typeface="Times New Roman" pitchFamily="18" charset="0"/>
              </a:rPr>
              <a:t>Operates by passively monitoring </a:t>
            </a:r>
            <a:r>
              <a:rPr lang="en-IN" sz="2400" dirty="0" err="1" smtClean="0">
                <a:solidFill>
                  <a:schemeClr val="tx1"/>
                </a:solidFill>
                <a:latin typeface="Times New Roman" pitchFamily="18" charset="0"/>
                <a:cs typeface="Times New Roman" pitchFamily="18" charset="0"/>
              </a:rPr>
              <a:t>transmissions,computing</a:t>
            </a:r>
            <a:r>
              <a:rPr lang="en-IN" sz="2400" dirty="0" smtClean="0">
                <a:solidFill>
                  <a:schemeClr val="tx1"/>
                </a:solidFill>
                <a:latin typeface="Times New Roman" pitchFamily="18" charset="0"/>
                <a:cs typeface="Times New Roman" pitchFamily="18" charset="0"/>
              </a:rPr>
              <a:t> the </a:t>
            </a:r>
          </a:p>
          <a:p>
            <a:pPr>
              <a:buNone/>
            </a:pPr>
            <a:r>
              <a:rPr lang="en-IN" sz="2400" dirty="0" smtClean="0">
                <a:solidFill>
                  <a:schemeClr val="tx1"/>
                </a:solidFill>
                <a:latin typeface="Times New Roman" pitchFamily="18" charset="0"/>
                <a:cs typeface="Times New Roman" pitchFamily="18" charset="0"/>
              </a:rPr>
              <a:t>encryption key when packets are sent</a:t>
            </a:r>
          </a:p>
          <a:p>
            <a:pPr>
              <a:buNone/>
            </a:pPr>
            <a:r>
              <a:rPr lang="en-IN" sz="2400" dirty="0" smtClean="0">
                <a:solidFill>
                  <a:schemeClr val="tx1"/>
                </a:solidFill>
                <a:latin typeface="Times New Roman" pitchFamily="18" charset="0"/>
                <a:cs typeface="Times New Roman" pitchFamily="18" charset="0"/>
              </a:rPr>
              <a:t>Can guess the encryption password in under a second</a:t>
            </a:r>
          </a:p>
          <a:p>
            <a:pPr>
              <a:buNone/>
            </a:pPr>
            <a:r>
              <a:rPr lang="en-IN" sz="2400" dirty="0" smtClean="0">
                <a:solidFill>
                  <a:schemeClr val="tx1"/>
                </a:solidFill>
                <a:latin typeface="Times New Roman" pitchFamily="18" charset="0"/>
                <a:cs typeface="Times New Roman" pitchFamily="18" charset="0"/>
              </a:rPr>
              <a:t>Runs under Windows or Linux</a:t>
            </a:r>
          </a:p>
          <a:p>
            <a:pPr>
              <a:buNone/>
            </a:pPr>
            <a:endParaRPr lang="en-IN" sz="2400" dirty="0">
              <a:latin typeface="Times New Roman" pitchFamily="18" charset="0"/>
              <a:cs typeface="Times New Roman" pitchFamily="18" charset="0"/>
            </a:endParaRPr>
          </a:p>
        </p:txBody>
      </p:sp>
    </p:spTree>
  </p:cSld>
  <p:clrMapOvr>
    <a:masterClrMapping/>
  </p:clrMapOvr>
  <p:transition spd="slow"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6831"/>
          </a:xfrm>
        </p:spPr>
        <p:txBody>
          <a:bodyPr>
            <a:normAutofit fontScale="90000"/>
          </a:bodyPr>
          <a:lstStyle/>
          <a:p>
            <a:r>
              <a:rPr lang="en-IN" b="1" dirty="0" smtClean="0">
                <a:latin typeface="Times New Roman" pitchFamily="18" charset="0"/>
                <a:cs typeface="Times New Roman" pitchFamily="18" charset="0"/>
              </a:rPr>
              <a:t>Classification of Password Cracking Attacks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33605" y="1429069"/>
            <a:ext cx="8596668" cy="3880773"/>
          </a:xfrm>
        </p:spPr>
        <p:txBody>
          <a:bodyPr>
            <a:normAutofit/>
          </a:bodyPr>
          <a:lstStyle/>
          <a:p>
            <a:r>
              <a:rPr lang="en-IN" sz="2400" dirty="0" smtClean="0">
                <a:latin typeface="Times New Roman" pitchFamily="18" charset="0"/>
                <a:cs typeface="Times New Roman" pitchFamily="18" charset="0"/>
              </a:rPr>
              <a:t>Non-electronic attacks</a:t>
            </a:r>
          </a:p>
          <a:p>
            <a:r>
              <a:rPr lang="en-IN" sz="2400" dirty="0" smtClean="0">
                <a:latin typeface="Times New Roman" pitchFamily="18" charset="0"/>
                <a:cs typeface="Times New Roman" pitchFamily="18" charset="0"/>
              </a:rPr>
              <a:t>Online attacks</a:t>
            </a:r>
          </a:p>
          <a:p>
            <a:r>
              <a:rPr lang="en-IN" sz="2400" dirty="0" smtClean="0">
                <a:latin typeface="Times New Roman" pitchFamily="18" charset="0"/>
                <a:cs typeface="Times New Roman" pitchFamily="18" charset="0"/>
              </a:rPr>
              <a:t>Offline attacks</a:t>
            </a:r>
          </a:p>
          <a:p>
            <a:pPr>
              <a:buNone/>
            </a:pPr>
            <a:endParaRPr lang="en-IN" sz="2400" dirty="0">
              <a:latin typeface="Times New Roman" pitchFamily="18" charset="0"/>
              <a:cs typeface="Times New Roman" pitchFamily="18" charset="0"/>
            </a:endParaRPr>
          </a:p>
        </p:txBody>
      </p:sp>
    </p:spTree>
  </p:cSld>
  <p:clrMapOvr>
    <a:masterClrMapping/>
  </p:clrMapOvr>
  <p:transition spd="slow"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6831"/>
          </a:xfrm>
        </p:spPr>
        <p:txBody>
          <a:bodyPr>
            <a:normAutofit fontScale="90000"/>
          </a:bodyPr>
          <a:lstStyle/>
          <a:p>
            <a:r>
              <a:rPr lang="en-IN" b="1" dirty="0" smtClean="0">
                <a:latin typeface="Times New Roman" pitchFamily="18" charset="0"/>
                <a:cs typeface="Times New Roman" pitchFamily="18" charset="0"/>
              </a:rPr>
              <a:t>Classification of Password Cracking Attacks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33605" y="1429069"/>
            <a:ext cx="8596668" cy="3880773"/>
          </a:xfrm>
        </p:spPr>
        <p:txBody>
          <a:bodyPr>
            <a:normAutofit/>
          </a:bodyPr>
          <a:lstStyle/>
          <a:p>
            <a:r>
              <a:rPr lang="en-IN" sz="2400" dirty="0" smtClean="0">
                <a:latin typeface="Times New Roman" pitchFamily="18" charset="0"/>
                <a:cs typeface="Times New Roman" pitchFamily="18" charset="0"/>
              </a:rPr>
              <a:t>Non-electronic attacks(Social </a:t>
            </a:r>
            <a:r>
              <a:rPr lang="en-IN" sz="2400" dirty="0" err="1" smtClean="0">
                <a:latin typeface="Times New Roman" pitchFamily="18" charset="0"/>
                <a:cs typeface="Times New Roman" pitchFamily="18" charset="0"/>
              </a:rPr>
              <a:t>Engg,Shoulder</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Surfing,Dumpster</a:t>
            </a:r>
            <a:r>
              <a:rPr lang="en-IN" sz="2400" smtClean="0">
                <a:latin typeface="Times New Roman" pitchFamily="18" charset="0"/>
                <a:cs typeface="Times New Roman" pitchFamily="18" charset="0"/>
              </a:rPr>
              <a:t> Diving)</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Online attacks</a:t>
            </a:r>
          </a:p>
          <a:p>
            <a:r>
              <a:rPr lang="en-IN" sz="2400" dirty="0" smtClean="0">
                <a:latin typeface="Times New Roman" pitchFamily="18" charset="0"/>
                <a:cs typeface="Times New Roman" pitchFamily="18" charset="0"/>
              </a:rPr>
              <a:t>Offline attacks</a:t>
            </a:r>
          </a:p>
          <a:p>
            <a:pPr>
              <a:buNone/>
            </a:pPr>
            <a:endParaRPr lang="en-IN" sz="2400" dirty="0">
              <a:latin typeface="Times New Roman" pitchFamily="18" charset="0"/>
              <a:cs typeface="Times New Roman" pitchFamily="18" charset="0"/>
            </a:endParaRPr>
          </a:p>
        </p:txBody>
      </p:sp>
    </p:spTree>
  </p:cSld>
  <p:clrMapOvr>
    <a:masterClrMapping/>
  </p:clrMapOvr>
  <p:transition spd="slow"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9437337" cy="1320800"/>
          </a:xfrm>
        </p:spPr>
        <p:txBody>
          <a:bodyPr/>
          <a:lstStyle/>
          <a:p>
            <a:r>
              <a:rPr lang="en-IN" b="1" dirty="0" smtClean="0">
                <a:latin typeface="Times New Roman" pitchFamily="18" charset="0"/>
                <a:cs typeface="Times New Roman" pitchFamily="18" charset="0"/>
              </a:rPr>
              <a:t>Classification of Password Cracking Attacks</a:t>
            </a:r>
            <a:endParaRPr lang="en-IN" dirty="0"/>
          </a:p>
        </p:txBody>
      </p:sp>
      <p:sp>
        <p:nvSpPr>
          <p:cNvPr id="3" name="Text Placeholder 2"/>
          <p:cNvSpPr>
            <a:spLocks noGrp="1"/>
          </p:cNvSpPr>
          <p:nvPr>
            <p:ph type="body" idx="1"/>
          </p:nvPr>
        </p:nvSpPr>
        <p:spPr>
          <a:xfrm>
            <a:off x="703881" y="613537"/>
            <a:ext cx="4185623" cy="576262"/>
          </a:xfrm>
        </p:spPr>
        <p:txBody>
          <a:bodyPr/>
          <a:lstStyle/>
          <a:p>
            <a:r>
              <a:rPr lang="en-IN" b="1" dirty="0" smtClean="0">
                <a:latin typeface="Times New Roman" pitchFamily="18" charset="0"/>
                <a:cs typeface="Times New Roman" pitchFamily="18" charset="0"/>
              </a:rPr>
              <a:t>Online Attacks</a:t>
            </a:r>
            <a:endParaRPr lang="en-IN" b="1" dirty="0">
              <a:latin typeface="Times New Roman" pitchFamily="18" charset="0"/>
              <a:cs typeface="Times New Roman" pitchFamily="18" charset="0"/>
            </a:endParaRPr>
          </a:p>
        </p:txBody>
      </p:sp>
      <p:sp>
        <p:nvSpPr>
          <p:cNvPr id="4" name="Content Placeholder 3"/>
          <p:cNvSpPr>
            <a:spLocks noGrp="1"/>
          </p:cNvSpPr>
          <p:nvPr>
            <p:ph sz="half" idx="2"/>
          </p:nvPr>
        </p:nvSpPr>
        <p:spPr>
          <a:xfrm>
            <a:off x="717949" y="1288272"/>
            <a:ext cx="10156377" cy="5569727"/>
          </a:xfrm>
        </p:spPr>
        <p:txBody>
          <a:bodyPr>
            <a:noAutofit/>
          </a:bodyPr>
          <a:lstStyle/>
          <a:p>
            <a:r>
              <a:rPr lang="en-IN" sz="2400" dirty="0" smtClean="0">
                <a:latin typeface="Times New Roman" pitchFamily="18" charset="0"/>
                <a:cs typeface="Times New Roman" pitchFamily="18" charset="0"/>
              </a:rPr>
              <a:t>An attacker can create a script file that will be executed to try each password in a list and allows access to attacker when match takes place</a:t>
            </a:r>
          </a:p>
          <a:p>
            <a:r>
              <a:rPr lang="en-IN" sz="2400" dirty="0" smtClean="0">
                <a:latin typeface="Times New Roman" pitchFamily="18" charset="0"/>
                <a:cs typeface="Times New Roman" pitchFamily="18" charset="0"/>
              </a:rPr>
              <a:t>MITM(Man In The Middle) Attack(Bucket Brigade Attack or Janus Attack)</a:t>
            </a:r>
          </a:p>
          <a:p>
            <a:r>
              <a:rPr lang="en-IN" sz="2400" dirty="0" smtClean="0">
                <a:latin typeface="Times New Roman" pitchFamily="18" charset="0"/>
                <a:cs typeface="Times New Roman" pitchFamily="18" charset="0"/>
              </a:rPr>
              <a:t>Form of Active Eavesdropping</a:t>
            </a:r>
          </a:p>
          <a:p>
            <a:r>
              <a:rPr lang="en-IN" sz="2400" dirty="0" smtClean="0">
                <a:latin typeface="Times New Roman" pitchFamily="18" charset="0"/>
                <a:cs typeface="Times New Roman" pitchFamily="18" charset="0"/>
              </a:rPr>
              <a:t>Attacker establishes a connection between a victim and a server to which victim is connected</a:t>
            </a:r>
          </a:p>
          <a:p>
            <a:r>
              <a:rPr lang="en-IN" sz="2400" dirty="0" smtClean="0">
                <a:latin typeface="Times New Roman" pitchFamily="18" charset="0"/>
                <a:cs typeface="Times New Roman" pitchFamily="18" charset="0"/>
              </a:rPr>
              <a:t>When a victim tries to connect to his </a:t>
            </a:r>
            <a:r>
              <a:rPr lang="en-IN" sz="2400" dirty="0" err="1" smtClean="0">
                <a:latin typeface="Times New Roman" pitchFamily="18" charset="0"/>
                <a:cs typeface="Times New Roman" pitchFamily="18" charset="0"/>
              </a:rPr>
              <a:t>server,MITM</a:t>
            </a:r>
            <a:r>
              <a:rPr lang="en-IN" sz="2400" dirty="0" smtClean="0">
                <a:latin typeface="Times New Roman" pitchFamily="18" charset="0"/>
                <a:cs typeface="Times New Roman" pitchFamily="18" charset="0"/>
              </a:rPr>
              <a:t> server intercepts the </a:t>
            </a:r>
            <a:r>
              <a:rPr lang="en-IN" sz="2400" dirty="0" err="1" smtClean="0">
                <a:latin typeface="Times New Roman" pitchFamily="18" charset="0"/>
                <a:cs typeface="Times New Roman" pitchFamily="18" charset="0"/>
              </a:rPr>
              <a:t>call,extracts</a:t>
            </a:r>
            <a:r>
              <a:rPr lang="en-IN" sz="2400" dirty="0" smtClean="0">
                <a:latin typeface="Times New Roman" pitchFamily="18" charset="0"/>
                <a:cs typeface="Times New Roman" pitchFamily="18" charset="0"/>
              </a:rPr>
              <a:t> the password while it sends the hashed password to the victim’s server</a:t>
            </a:r>
          </a:p>
          <a:p>
            <a:r>
              <a:rPr lang="en-IN" sz="2400" dirty="0" smtClean="0">
                <a:latin typeface="Times New Roman" pitchFamily="18" charset="0"/>
                <a:cs typeface="Times New Roman" pitchFamily="18" charset="0"/>
              </a:rPr>
              <a:t>Used to access passwords for e-mail accounts on public websites such as </a:t>
            </a:r>
            <a:r>
              <a:rPr lang="en-IN" sz="2400" dirty="0" err="1" smtClean="0">
                <a:latin typeface="Times New Roman" pitchFamily="18" charset="0"/>
                <a:cs typeface="Times New Roman" pitchFamily="18" charset="0"/>
              </a:rPr>
              <a:t>Yahoo,Gmail,Facebook,etc</a:t>
            </a:r>
            <a:r>
              <a:rPr lang="en-IN" sz="2400" dirty="0" smtClean="0">
                <a:latin typeface="Times New Roman" pitchFamily="18" charset="0"/>
                <a:cs typeface="Times New Roman" pitchFamily="18" charset="0"/>
              </a:rPr>
              <a:t> and financial websites</a:t>
            </a:r>
          </a:p>
          <a:p>
            <a:pPr lvl="3">
              <a:buNone/>
            </a:pPr>
            <a:endParaRPr lang="en-IN" sz="2400" dirty="0" smtClean="0">
              <a:latin typeface="Times New Roman" pitchFamily="18" charset="0"/>
              <a:cs typeface="Times New Roman" pitchFamily="18" charset="0"/>
            </a:endParaRPr>
          </a:p>
        </p:txBody>
      </p:sp>
    </p:spTree>
  </p:cSld>
  <p:clrMapOvr>
    <a:masterClrMapping/>
  </p:clrMapOvr>
  <p:transition spd="slow"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9437337" cy="1320800"/>
          </a:xfrm>
        </p:spPr>
        <p:txBody>
          <a:bodyPr/>
          <a:lstStyle/>
          <a:p>
            <a:r>
              <a:rPr lang="en-IN" b="1" dirty="0" smtClean="0">
                <a:latin typeface="Times New Roman" pitchFamily="18" charset="0"/>
                <a:cs typeface="Times New Roman" pitchFamily="18" charset="0"/>
              </a:rPr>
              <a:t>Classification of Password Cracking Attacks</a:t>
            </a:r>
            <a:endParaRPr lang="en-IN" dirty="0"/>
          </a:p>
        </p:txBody>
      </p:sp>
      <p:sp>
        <p:nvSpPr>
          <p:cNvPr id="3" name="Text Placeholder 2"/>
          <p:cNvSpPr>
            <a:spLocks noGrp="1"/>
          </p:cNvSpPr>
          <p:nvPr>
            <p:ph type="body" idx="1"/>
          </p:nvPr>
        </p:nvSpPr>
        <p:spPr>
          <a:xfrm>
            <a:off x="703881" y="613537"/>
            <a:ext cx="4185623" cy="576262"/>
          </a:xfrm>
        </p:spPr>
        <p:txBody>
          <a:bodyPr/>
          <a:lstStyle/>
          <a:p>
            <a:r>
              <a:rPr lang="en-IN" b="1" dirty="0" smtClean="0">
                <a:latin typeface="Times New Roman" pitchFamily="18" charset="0"/>
                <a:cs typeface="Times New Roman" pitchFamily="18" charset="0"/>
              </a:rPr>
              <a:t>Offline Attacks</a:t>
            </a:r>
            <a:endParaRPr lang="en-IN" b="1" dirty="0">
              <a:latin typeface="Times New Roman" pitchFamily="18" charset="0"/>
              <a:cs typeface="Times New Roman" pitchFamily="18" charset="0"/>
            </a:endParaRPr>
          </a:p>
        </p:txBody>
      </p:sp>
      <p:sp>
        <p:nvSpPr>
          <p:cNvPr id="4" name="Content Placeholder 3"/>
          <p:cNvSpPr>
            <a:spLocks noGrp="1"/>
          </p:cNvSpPr>
          <p:nvPr>
            <p:ph sz="half" idx="2"/>
          </p:nvPr>
        </p:nvSpPr>
        <p:spPr>
          <a:xfrm>
            <a:off x="717949" y="1288272"/>
            <a:ext cx="10156377" cy="5569727"/>
          </a:xfrm>
        </p:spPr>
        <p:txBody>
          <a:bodyPr>
            <a:noAutofit/>
          </a:bodyPr>
          <a:lstStyle/>
          <a:p>
            <a:r>
              <a:rPr lang="en-IN" sz="2400" dirty="0" smtClean="0">
                <a:latin typeface="Times New Roman" pitchFamily="18" charset="0"/>
                <a:cs typeface="Times New Roman" pitchFamily="18" charset="0"/>
              </a:rPr>
              <a:t>Require physical access to computer</a:t>
            </a:r>
          </a:p>
          <a:p>
            <a:endParaRPr lang="en-IN" sz="2400" dirty="0" smtClean="0">
              <a:latin typeface="Times New Roman" pitchFamily="18" charset="0"/>
              <a:cs typeface="Times New Roman" pitchFamily="18" charset="0"/>
            </a:endParaRPr>
          </a:p>
        </p:txBody>
      </p:sp>
      <p:pic>
        <p:nvPicPr>
          <p:cNvPr id="7" name="Picture 6" descr="offline password cracking2.jpg"/>
          <p:cNvPicPr>
            <a:picLocks noChangeAspect="1"/>
          </p:cNvPicPr>
          <p:nvPr/>
        </p:nvPicPr>
        <p:blipFill>
          <a:blip r:embed="rId2"/>
          <a:stretch>
            <a:fillRect/>
          </a:stretch>
        </p:blipFill>
        <p:spPr>
          <a:xfrm>
            <a:off x="1463038" y="2096085"/>
            <a:ext cx="8693835" cy="4199205"/>
          </a:xfrm>
          <a:prstGeom prst="rect">
            <a:avLst/>
          </a:prstGeom>
        </p:spPr>
      </p:pic>
    </p:spTree>
  </p:cSld>
  <p:clrMapOvr>
    <a:masterClrMapping/>
  </p:clrMapOvr>
  <p:transition spd="slow"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9437337" cy="1320800"/>
          </a:xfrm>
        </p:spPr>
        <p:txBody>
          <a:bodyPr/>
          <a:lstStyle/>
          <a:p>
            <a:r>
              <a:rPr lang="en-IN" b="1" dirty="0" smtClean="0">
                <a:latin typeface="Times New Roman" pitchFamily="18" charset="0"/>
                <a:cs typeface="Times New Roman" pitchFamily="18" charset="0"/>
              </a:rPr>
              <a:t>Classification of Password Cracking Attacks</a:t>
            </a:r>
            <a:endParaRPr lang="en-IN" dirty="0"/>
          </a:p>
        </p:txBody>
      </p:sp>
      <p:sp>
        <p:nvSpPr>
          <p:cNvPr id="3" name="Text Placeholder 2"/>
          <p:cNvSpPr>
            <a:spLocks noGrp="1"/>
          </p:cNvSpPr>
          <p:nvPr>
            <p:ph type="body" idx="1"/>
          </p:nvPr>
        </p:nvSpPr>
        <p:spPr>
          <a:xfrm>
            <a:off x="703881" y="613537"/>
            <a:ext cx="4185623" cy="576262"/>
          </a:xfrm>
        </p:spPr>
        <p:txBody>
          <a:bodyPr/>
          <a:lstStyle/>
          <a:p>
            <a:r>
              <a:rPr lang="en-IN" b="1" dirty="0" smtClean="0">
                <a:latin typeface="Times New Roman" pitchFamily="18" charset="0"/>
                <a:cs typeface="Times New Roman" pitchFamily="18" charset="0"/>
              </a:rPr>
              <a:t>Offline Attacks</a:t>
            </a:r>
            <a:endParaRPr lang="en-IN" b="1" dirty="0">
              <a:latin typeface="Times New Roman" pitchFamily="18" charset="0"/>
              <a:cs typeface="Times New Roman" pitchFamily="18" charset="0"/>
            </a:endParaRPr>
          </a:p>
        </p:txBody>
      </p:sp>
      <p:sp>
        <p:nvSpPr>
          <p:cNvPr id="4" name="Content Placeholder 3"/>
          <p:cNvSpPr>
            <a:spLocks noGrp="1"/>
          </p:cNvSpPr>
          <p:nvPr>
            <p:ph sz="half" idx="2"/>
          </p:nvPr>
        </p:nvSpPr>
        <p:spPr>
          <a:xfrm>
            <a:off x="717949" y="1288272"/>
            <a:ext cx="10156377" cy="5569727"/>
          </a:xfrm>
        </p:spPr>
        <p:txBody>
          <a:bodyPr>
            <a:noAutofit/>
          </a:bodyPr>
          <a:lstStyle/>
          <a:p>
            <a:r>
              <a:rPr lang="en-IN" sz="2300" dirty="0" smtClean="0">
                <a:latin typeface="Times New Roman" pitchFamily="18" charset="0"/>
                <a:cs typeface="Times New Roman" pitchFamily="18" charset="0"/>
              </a:rPr>
              <a:t>Brute Force Attack</a:t>
            </a:r>
          </a:p>
          <a:p>
            <a:pPr>
              <a:buNone/>
            </a:pPr>
            <a:r>
              <a:rPr lang="en-IN" sz="2300" dirty="0" smtClean="0">
                <a:latin typeface="Times New Roman" pitchFamily="18" charset="0"/>
                <a:cs typeface="Times New Roman" pitchFamily="18" charset="0"/>
              </a:rPr>
              <a:t>	Attempts all possible permutations-combinations of </a:t>
            </a:r>
            <a:r>
              <a:rPr lang="en-IN" sz="2300" dirty="0" err="1" smtClean="0">
                <a:latin typeface="Times New Roman" pitchFamily="18" charset="0"/>
                <a:cs typeface="Times New Roman" pitchFamily="18" charset="0"/>
              </a:rPr>
              <a:t>letters,numbers,special</a:t>
            </a:r>
            <a:r>
              <a:rPr lang="en-IN" sz="2300" dirty="0" smtClean="0">
                <a:latin typeface="Times New Roman" pitchFamily="18" charset="0"/>
                <a:cs typeface="Times New Roman" pitchFamily="18" charset="0"/>
              </a:rPr>
              <a:t> characters</a:t>
            </a:r>
          </a:p>
          <a:p>
            <a:pPr>
              <a:buNone/>
            </a:pPr>
            <a:r>
              <a:rPr lang="en-IN" sz="2300" dirty="0" smtClean="0">
                <a:latin typeface="Times New Roman" pitchFamily="18" charset="0"/>
                <a:cs typeface="Times New Roman" pitchFamily="18" charset="0"/>
              </a:rPr>
              <a:t>	e.g.Adm!n@09</a:t>
            </a:r>
          </a:p>
          <a:p>
            <a:pPr>
              <a:buNone/>
            </a:pPr>
            <a:endParaRPr lang="en-IN" sz="2300" dirty="0" smtClean="0">
              <a:latin typeface="Times New Roman" pitchFamily="18" charset="0"/>
              <a:cs typeface="Times New Roman" pitchFamily="18" charset="0"/>
            </a:endParaRPr>
          </a:p>
          <a:p>
            <a:r>
              <a:rPr lang="en-IN" sz="2300" dirty="0" smtClean="0">
                <a:latin typeface="Times New Roman" pitchFamily="18" charset="0"/>
                <a:cs typeface="Times New Roman" pitchFamily="18" charset="0"/>
              </a:rPr>
              <a:t>Dictionary Attack</a:t>
            </a:r>
          </a:p>
          <a:p>
            <a:pPr>
              <a:buNone/>
            </a:pPr>
            <a:r>
              <a:rPr lang="en-IN" sz="2300" dirty="0" smtClean="0">
                <a:latin typeface="Times New Roman" pitchFamily="18" charset="0"/>
                <a:cs typeface="Times New Roman" pitchFamily="18" charset="0"/>
              </a:rPr>
              <a:t>	Attempts to match all the words from the dictionary to get the password</a:t>
            </a:r>
          </a:p>
          <a:p>
            <a:pPr>
              <a:buNone/>
            </a:pPr>
            <a:r>
              <a:rPr lang="en-IN" sz="2300" dirty="0" smtClean="0">
                <a:latin typeface="Times New Roman" pitchFamily="18" charset="0"/>
                <a:cs typeface="Times New Roman" pitchFamily="18" charset="0"/>
              </a:rPr>
              <a:t>	</a:t>
            </a:r>
            <a:r>
              <a:rPr lang="en-IN" sz="2300" dirty="0" err="1" smtClean="0">
                <a:latin typeface="Times New Roman" pitchFamily="18" charset="0"/>
                <a:cs typeface="Times New Roman" pitchFamily="18" charset="0"/>
              </a:rPr>
              <a:t>e.g.Administrator</a:t>
            </a:r>
            <a:endParaRPr lang="en-IN" sz="2300" dirty="0" smtClean="0">
              <a:latin typeface="Times New Roman" pitchFamily="18" charset="0"/>
              <a:cs typeface="Times New Roman" pitchFamily="18" charset="0"/>
            </a:endParaRPr>
          </a:p>
          <a:p>
            <a:pPr>
              <a:buNone/>
            </a:pPr>
            <a:endParaRPr lang="en-IN" sz="2300" dirty="0" smtClean="0">
              <a:latin typeface="Times New Roman" pitchFamily="18" charset="0"/>
              <a:cs typeface="Times New Roman" pitchFamily="18" charset="0"/>
            </a:endParaRPr>
          </a:p>
          <a:p>
            <a:r>
              <a:rPr lang="en-IN" sz="2300" dirty="0" smtClean="0">
                <a:latin typeface="Times New Roman" pitchFamily="18" charset="0"/>
                <a:cs typeface="Times New Roman" pitchFamily="18" charset="0"/>
              </a:rPr>
              <a:t>Hybrid Attack</a:t>
            </a:r>
          </a:p>
          <a:p>
            <a:pPr>
              <a:buNone/>
            </a:pPr>
            <a:r>
              <a:rPr lang="en-IN" sz="2300" dirty="0" smtClean="0">
                <a:latin typeface="Times New Roman" pitchFamily="18" charset="0"/>
                <a:cs typeface="Times New Roman" pitchFamily="18" charset="0"/>
              </a:rPr>
              <a:t>	Substitutes numbers and symbols to get the password</a:t>
            </a:r>
          </a:p>
          <a:p>
            <a:pPr>
              <a:buNone/>
            </a:pPr>
            <a:r>
              <a:rPr lang="en-IN" sz="2300" dirty="0" smtClean="0">
                <a:latin typeface="Times New Roman" pitchFamily="18" charset="0"/>
                <a:cs typeface="Times New Roman" pitchFamily="18" charset="0"/>
              </a:rPr>
              <a:t>	e.g.Adm1n1strator</a:t>
            </a:r>
          </a:p>
          <a:p>
            <a:pPr lvl="3">
              <a:buNone/>
            </a:pPr>
            <a:endParaRPr lang="en-IN" sz="2300" dirty="0" smtClean="0">
              <a:latin typeface="Times New Roman" pitchFamily="18" charset="0"/>
              <a:cs typeface="Times New Roman" pitchFamily="18" charset="0"/>
            </a:endParaRPr>
          </a:p>
        </p:txBody>
      </p:sp>
    </p:spTree>
  </p:cSld>
  <p:clrMapOvr>
    <a:masterClrMapping/>
  </p:clrMapOvr>
  <p:transition spd="slow"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05" y="0"/>
            <a:ext cx="8596668" cy="726831"/>
          </a:xfrm>
        </p:spPr>
        <p:txBody>
          <a:bodyPr/>
          <a:lstStyle/>
          <a:p>
            <a:r>
              <a:rPr lang="en-IN" b="1" dirty="0" err="1" smtClean="0">
                <a:latin typeface="Times New Roman" pitchFamily="18" charset="0"/>
                <a:cs typeface="Times New Roman" pitchFamily="18" charset="0"/>
              </a:rPr>
              <a:t>Strong,Weak</a:t>
            </a:r>
            <a:r>
              <a:rPr lang="en-IN" b="1" dirty="0" smtClean="0">
                <a:latin typeface="Times New Roman" pitchFamily="18" charset="0"/>
                <a:cs typeface="Times New Roman" pitchFamily="18" charset="0"/>
              </a:rPr>
              <a:t> Passwords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3" y="647114"/>
            <a:ext cx="10056315" cy="6210886"/>
          </a:xfrm>
        </p:spPr>
        <p:txBody>
          <a:bodyPr>
            <a:noAutofit/>
          </a:bodyPr>
          <a:lstStyle/>
          <a:p>
            <a:pPr>
              <a:buNone/>
            </a:pPr>
            <a:r>
              <a:rPr lang="en-IN" dirty="0" smtClean="0">
                <a:solidFill>
                  <a:schemeClr val="accent1">
                    <a:lumMod val="75000"/>
                  </a:schemeClr>
                </a:solidFill>
                <a:latin typeface="Times New Roman" pitchFamily="18" charset="0"/>
                <a:cs typeface="Times New Roman" pitchFamily="18" charset="0"/>
              </a:rPr>
              <a:t>	</a:t>
            </a:r>
            <a:r>
              <a:rPr lang="en-IN" sz="2200" b="1" dirty="0" smtClean="0">
                <a:solidFill>
                  <a:schemeClr val="accent1">
                    <a:lumMod val="75000"/>
                  </a:schemeClr>
                </a:solidFill>
                <a:latin typeface="Times New Roman" pitchFamily="18" charset="0"/>
                <a:cs typeface="Times New Roman" pitchFamily="18" charset="0"/>
              </a:rPr>
              <a:t>Weak Passwords</a:t>
            </a:r>
          </a:p>
          <a:p>
            <a:r>
              <a:rPr lang="en-IN" dirty="0" smtClean="0">
                <a:latin typeface="Times New Roman" pitchFamily="18" charset="0"/>
                <a:cs typeface="Times New Roman" pitchFamily="18" charset="0"/>
              </a:rPr>
              <a:t>	Easily guessed</a:t>
            </a:r>
          </a:p>
          <a:p>
            <a:r>
              <a:rPr lang="en-IN" dirty="0" smtClean="0">
                <a:latin typeface="Times New Roman" pitchFamily="18" charset="0"/>
                <a:cs typeface="Times New Roman" pitchFamily="18" charset="0"/>
              </a:rPr>
              <a:t>	short</a:t>
            </a:r>
          </a:p>
          <a:p>
            <a:r>
              <a:rPr lang="en-IN" dirty="0" smtClean="0">
                <a:latin typeface="Times New Roman" pitchFamily="18" charset="0"/>
                <a:cs typeface="Times New Roman" pitchFamily="18" charset="0"/>
              </a:rPr>
              <a:t>	common</a:t>
            </a:r>
          </a:p>
          <a:p>
            <a:r>
              <a:rPr lang="en-IN" dirty="0" smtClean="0">
                <a:latin typeface="Times New Roman" pitchFamily="18" charset="0"/>
                <a:cs typeface="Times New Roman" pitchFamily="18" charset="0"/>
              </a:rPr>
              <a:t>	easily found by Brute Force attack and/or dictionary attack</a:t>
            </a:r>
          </a:p>
          <a:p>
            <a:r>
              <a:rPr lang="en-IN" dirty="0" smtClean="0">
                <a:latin typeface="Times New Roman" pitchFamily="18" charset="0"/>
                <a:cs typeface="Times New Roman" pitchFamily="18" charset="0"/>
              </a:rPr>
              <a:t>	Examples</a:t>
            </a:r>
          </a:p>
          <a:p>
            <a:pPr>
              <a:buNone/>
            </a:pPr>
            <a:r>
              <a:rPr lang="en-IN" dirty="0" smtClean="0">
                <a:latin typeface="Times New Roman" pitchFamily="18" charset="0"/>
                <a:cs typeface="Times New Roman" pitchFamily="18" charset="0"/>
              </a:rPr>
              <a:t>	1.Common personal names</a:t>
            </a:r>
          </a:p>
          <a:p>
            <a:pPr>
              <a:buNone/>
            </a:pPr>
            <a:r>
              <a:rPr lang="en-IN" dirty="0" smtClean="0">
                <a:latin typeface="Times New Roman" pitchFamily="18" charset="0"/>
                <a:cs typeface="Times New Roman" pitchFamily="18" charset="0"/>
              </a:rPr>
              <a:t>	2.repeated letters can be guessed : </a:t>
            </a:r>
            <a:r>
              <a:rPr lang="en-IN" dirty="0" err="1" smtClean="0">
                <a:latin typeface="Times New Roman" pitchFamily="18" charset="0"/>
                <a:cs typeface="Times New Roman" pitchFamily="18" charset="0"/>
              </a:rPr>
              <a:t>aaa</a:t>
            </a: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3.common pet names : rocky</a:t>
            </a:r>
          </a:p>
          <a:p>
            <a:pPr>
              <a:buNone/>
            </a:pPr>
            <a:r>
              <a:rPr lang="en-IN" dirty="0" smtClean="0">
                <a:latin typeface="Times New Roman" pitchFamily="18" charset="0"/>
                <a:cs typeface="Times New Roman" pitchFamily="18" charset="0"/>
              </a:rPr>
              <a:t>	4.abc123,1234,admin : can be easily guessed</a:t>
            </a:r>
          </a:p>
          <a:p>
            <a:pPr>
              <a:buNone/>
            </a:pPr>
            <a:r>
              <a:rPr lang="en-IN" dirty="0" smtClean="0">
                <a:latin typeface="Times New Roman" pitchFamily="18" charset="0"/>
                <a:cs typeface="Times New Roman" pitchFamily="18" charset="0"/>
              </a:rPr>
              <a:t>	5.a sequence of adjacent letters on keyboard : qwerty</a:t>
            </a:r>
          </a:p>
          <a:p>
            <a:pPr>
              <a:buNone/>
            </a:pPr>
            <a:r>
              <a:rPr lang="en-IN" dirty="0" smtClean="0">
                <a:latin typeface="Times New Roman" pitchFamily="18" charset="0"/>
                <a:cs typeface="Times New Roman" pitchFamily="18" charset="0"/>
              </a:rPr>
              <a:t>	6.Date of personal importance</a:t>
            </a:r>
          </a:p>
          <a:p>
            <a:pPr>
              <a:buNone/>
            </a:pPr>
            <a:r>
              <a:rPr lang="en-IN" dirty="0" smtClean="0">
                <a:latin typeface="Times New Roman" pitchFamily="18" charset="0"/>
                <a:cs typeface="Times New Roman" pitchFamily="18" charset="0"/>
              </a:rPr>
              <a:t>	7.username </a:t>
            </a:r>
          </a:p>
          <a:p>
            <a:pPr>
              <a:buNone/>
            </a:pPr>
            <a:r>
              <a:rPr lang="en-IN" dirty="0" smtClean="0">
                <a:latin typeface="Times New Roman" pitchFamily="18" charset="0"/>
                <a:cs typeface="Times New Roman" pitchFamily="18" charset="0"/>
              </a:rPr>
              <a:t>	8.password</a:t>
            </a:r>
          </a:p>
          <a:p>
            <a:pPr>
              <a:buNone/>
            </a:pPr>
            <a:r>
              <a:rPr lang="en-IN" dirty="0" smtClean="0">
                <a:latin typeface="Times New Roman" pitchFamily="18" charset="0"/>
                <a:cs typeface="Times New Roman" pitchFamily="18" charset="0"/>
              </a:rPr>
              <a:t>	</a:t>
            </a:r>
          </a:p>
        </p:txBody>
      </p:sp>
    </p:spTree>
  </p:cSld>
  <p:clrMapOvr>
    <a:masterClrMapping/>
  </p:clrMapOvr>
  <p:transition spd="slow"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05" y="0"/>
            <a:ext cx="8596668" cy="726831"/>
          </a:xfrm>
        </p:spPr>
        <p:txBody>
          <a:bodyPr/>
          <a:lstStyle/>
          <a:p>
            <a:r>
              <a:rPr lang="en-IN" b="1" dirty="0" err="1" smtClean="0">
                <a:latin typeface="Times New Roman" pitchFamily="18" charset="0"/>
                <a:cs typeface="Times New Roman" pitchFamily="18" charset="0"/>
              </a:rPr>
              <a:t>Strong,Weak</a:t>
            </a:r>
            <a:r>
              <a:rPr lang="en-IN" b="1" dirty="0" smtClean="0">
                <a:latin typeface="Times New Roman" pitchFamily="18" charset="0"/>
                <a:cs typeface="Times New Roman" pitchFamily="18" charset="0"/>
              </a:rPr>
              <a:t> Passwords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19536" y="984739"/>
            <a:ext cx="10056315" cy="5873261"/>
          </a:xfrm>
        </p:spPr>
        <p:txBody>
          <a:bodyPr>
            <a:noAutofit/>
          </a:bodyPr>
          <a:lstStyle/>
          <a:p>
            <a:pPr>
              <a:buNone/>
            </a:pPr>
            <a:r>
              <a:rPr lang="en-IN" sz="2300" dirty="0" smtClean="0">
                <a:solidFill>
                  <a:schemeClr val="accent1">
                    <a:lumMod val="75000"/>
                  </a:schemeClr>
                </a:solidFill>
                <a:latin typeface="Times New Roman" pitchFamily="18" charset="0"/>
                <a:cs typeface="Times New Roman" pitchFamily="18" charset="0"/>
              </a:rPr>
              <a:t>	</a:t>
            </a:r>
            <a:r>
              <a:rPr lang="en-IN" sz="2300" b="1" dirty="0" smtClean="0">
                <a:solidFill>
                  <a:schemeClr val="accent1">
                    <a:lumMod val="75000"/>
                  </a:schemeClr>
                </a:solidFill>
                <a:latin typeface="Times New Roman" pitchFamily="18" charset="0"/>
                <a:cs typeface="Times New Roman" pitchFamily="18" charset="0"/>
              </a:rPr>
              <a:t>Strong Passwords</a:t>
            </a:r>
          </a:p>
          <a:p>
            <a:r>
              <a:rPr lang="en-IN" sz="2300" dirty="0" smtClean="0">
                <a:latin typeface="Times New Roman" pitchFamily="18" charset="0"/>
                <a:cs typeface="Times New Roman" pitchFamily="18" charset="0"/>
              </a:rPr>
              <a:t>	Long enough</a:t>
            </a:r>
          </a:p>
          <a:p>
            <a:r>
              <a:rPr lang="en-IN" sz="2300" dirty="0" smtClean="0">
                <a:latin typeface="Times New Roman" pitchFamily="18" charset="0"/>
                <a:cs typeface="Times New Roman" pitchFamily="18" charset="0"/>
              </a:rPr>
              <a:t>	random</a:t>
            </a:r>
          </a:p>
          <a:p>
            <a:r>
              <a:rPr lang="en-IN" sz="2300" dirty="0" smtClean="0">
                <a:latin typeface="Times New Roman" pitchFamily="18" charset="0"/>
                <a:cs typeface="Times New Roman" pitchFamily="18" charset="0"/>
              </a:rPr>
              <a:t> difficult to guess</a:t>
            </a:r>
          </a:p>
          <a:p>
            <a:r>
              <a:rPr lang="en-IN" sz="2300" dirty="0" smtClean="0">
                <a:latin typeface="Times New Roman" pitchFamily="18" charset="0"/>
                <a:cs typeface="Times New Roman" pitchFamily="18" charset="0"/>
              </a:rPr>
              <a:t>Amount of time needed to crack strong password varies with </a:t>
            </a:r>
            <a:r>
              <a:rPr lang="en-IN" sz="2300" dirty="0" err="1" smtClean="0">
                <a:latin typeface="Times New Roman" pitchFamily="18" charset="0"/>
                <a:cs typeface="Times New Roman" pitchFamily="18" charset="0"/>
              </a:rPr>
              <a:t>attacker,his</a:t>
            </a:r>
            <a:r>
              <a:rPr lang="en-IN" sz="2300" dirty="0" smtClean="0">
                <a:latin typeface="Times New Roman" pitchFamily="18" charset="0"/>
                <a:cs typeface="Times New Roman" pitchFamily="18" charset="0"/>
              </a:rPr>
              <a:t> resources</a:t>
            </a:r>
          </a:p>
          <a:p>
            <a:r>
              <a:rPr lang="en-IN" sz="2300" dirty="0" smtClean="0">
                <a:latin typeface="Times New Roman" pitchFamily="18" charset="0"/>
                <a:cs typeface="Times New Roman" pitchFamily="18" charset="0"/>
              </a:rPr>
              <a:t>	Examples</a:t>
            </a:r>
          </a:p>
          <a:p>
            <a:pPr>
              <a:buNone/>
            </a:pPr>
            <a:r>
              <a:rPr lang="en-IN" sz="2300" dirty="0" smtClean="0">
                <a:latin typeface="Times New Roman" pitchFamily="18" charset="0"/>
                <a:cs typeface="Times New Roman" pitchFamily="18" charset="0"/>
              </a:rPr>
              <a:t>	1.Convert_$100 to Euros! : </a:t>
            </a:r>
            <a:r>
              <a:rPr lang="en-IN" sz="2300" dirty="0" err="1" smtClean="0">
                <a:latin typeface="Times New Roman" pitchFamily="18" charset="0"/>
                <a:cs typeface="Times New Roman" pitchFamily="18" charset="0"/>
              </a:rPr>
              <a:t>Long,symbols</a:t>
            </a:r>
            <a:r>
              <a:rPr lang="en-IN" sz="2300" dirty="0" smtClean="0">
                <a:latin typeface="Times New Roman" pitchFamily="18" charset="0"/>
                <a:cs typeface="Times New Roman" pitchFamily="18" charset="0"/>
              </a:rPr>
              <a:t> and spaces increase the strength of password</a:t>
            </a:r>
          </a:p>
          <a:p>
            <a:pPr>
              <a:buNone/>
            </a:pPr>
            <a:r>
              <a:rPr lang="en-IN" sz="2300" dirty="0" smtClean="0">
                <a:latin typeface="Times New Roman" pitchFamily="18" charset="0"/>
                <a:cs typeface="Times New Roman" pitchFamily="18" charset="0"/>
              </a:rPr>
              <a:t>	2.382465304H : Mix numbers and letter at the </a:t>
            </a:r>
            <a:r>
              <a:rPr lang="en-IN" sz="2300" dirty="0" err="1" smtClean="0">
                <a:latin typeface="Times New Roman" pitchFamily="18" charset="0"/>
                <a:cs typeface="Times New Roman" pitchFamily="18" charset="0"/>
              </a:rPr>
              <a:t>end,used</a:t>
            </a:r>
            <a:r>
              <a:rPr lang="en-IN" sz="2300" dirty="0" smtClean="0">
                <a:latin typeface="Times New Roman" pitchFamily="18" charset="0"/>
                <a:cs typeface="Times New Roman" pitchFamily="18" charset="0"/>
              </a:rPr>
              <a:t> on mass user accounts</a:t>
            </a:r>
          </a:p>
          <a:p>
            <a:pPr>
              <a:buNone/>
            </a:pPr>
            <a:r>
              <a:rPr lang="en-IN" sz="2300" dirty="0" smtClean="0">
                <a:latin typeface="Times New Roman" pitchFamily="18" charset="0"/>
                <a:cs typeface="Times New Roman" pitchFamily="18" charset="0"/>
              </a:rPr>
              <a:t>	3. 4pRte!ai@3: Very strong password</a:t>
            </a:r>
          </a:p>
          <a:p>
            <a:pPr>
              <a:buNone/>
            </a:pPr>
            <a:r>
              <a:rPr lang="en-IN" sz="2300" dirty="0" smtClean="0">
                <a:latin typeface="Times New Roman" pitchFamily="18" charset="0"/>
                <a:cs typeface="Times New Roman" pitchFamily="18" charset="0"/>
              </a:rPr>
              <a:t>	4. MoOoOfln245679 : Very strong password</a:t>
            </a:r>
          </a:p>
          <a:p>
            <a:pPr>
              <a:buNone/>
            </a:pPr>
            <a:r>
              <a:rPr lang="en-IN" sz="2300" dirty="0" smtClean="0">
                <a:latin typeface="Times New Roman" pitchFamily="18" charset="0"/>
                <a:cs typeface="Times New Roman" pitchFamily="18" charset="0"/>
              </a:rPr>
              <a:t>	5. t3wahSetyeT4 : Very strong password</a:t>
            </a:r>
          </a:p>
        </p:txBody>
      </p:sp>
    </p:spTree>
  </p:cSld>
  <p:clrMapOvr>
    <a:masterClrMapping/>
  </p:clrMapOvr>
  <p:transition spd="slow"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15" y="586333"/>
            <a:ext cx="10757387" cy="640080"/>
          </a:xfrm>
        </p:spPr>
        <p:txBody>
          <a:bodyPr>
            <a:normAutofit fontScale="90000"/>
          </a:bodyPr>
          <a:lstStyle/>
          <a:p>
            <a:r>
              <a:rPr lang="en-IN" sz="4000" b="1" dirty="0" smtClean="0">
                <a:latin typeface="Times New Roman" panose="02020603050405020304" pitchFamily="18" charset="0"/>
                <a:cs typeface="Times New Roman" panose="02020603050405020304" pitchFamily="18" charset="0"/>
              </a:rPr>
              <a:t>How Phishing Works?</a:t>
            </a:r>
            <a:endParaRPr lang="en-IN" sz="40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43548" y="1590655"/>
            <a:ext cx="11024673" cy="48523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800" b="1" dirty="0" smtClean="0">
                <a:solidFill>
                  <a:schemeClr val="tx1"/>
                </a:solidFill>
                <a:latin typeface="Times New Roman" pitchFamily="18" charset="0"/>
                <a:cs typeface="Times New Roman" pitchFamily="18" charset="0"/>
              </a:rPr>
              <a:t>3.Attack :</a:t>
            </a:r>
          </a:p>
          <a:p>
            <a:pPr marL="342900" indent="-342900">
              <a:buFont typeface="Arial" pitchFamily="34" charset="0"/>
              <a:buChar char="•"/>
            </a:pPr>
            <a:r>
              <a:rPr lang="en-IN" sz="2800" dirty="0" smtClean="0">
                <a:solidFill>
                  <a:schemeClr val="tx1"/>
                </a:solidFill>
                <a:latin typeface="Times New Roman" pitchFamily="18" charset="0"/>
                <a:cs typeface="Times New Roman" pitchFamily="18" charset="0"/>
              </a:rPr>
              <a:t>Send a phony message/e-mail that appears to be from reputable source</a:t>
            </a:r>
          </a:p>
          <a:p>
            <a:pPr marL="342900" indent="-342900">
              <a:buFont typeface="Arial" pitchFamily="34" charset="0"/>
              <a:buChar char="•"/>
            </a:pPr>
            <a:endParaRPr lang="en-IN" sz="2800" dirty="0" smtClean="0">
              <a:solidFill>
                <a:schemeClr val="tx1"/>
              </a:solidFill>
              <a:latin typeface="Times New Roman" pitchFamily="18" charset="0"/>
              <a:cs typeface="Times New Roman" pitchFamily="18" charset="0"/>
            </a:endParaRPr>
          </a:p>
          <a:p>
            <a:pPr marL="342900" indent="-342900"/>
            <a:r>
              <a:rPr lang="en-IN" sz="2800" b="1" dirty="0" smtClean="0">
                <a:solidFill>
                  <a:schemeClr val="tx1"/>
                </a:solidFill>
                <a:latin typeface="Times New Roman" pitchFamily="18" charset="0"/>
                <a:cs typeface="Times New Roman" pitchFamily="18" charset="0"/>
              </a:rPr>
              <a:t>4.Collection</a:t>
            </a:r>
          </a:p>
          <a:p>
            <a:pPr marL="342900" indent="-342900">
              <a:buFont typeface="Arial" pitchFamily="34" charset="0"/>
              <a:buChar char="•"/>
            </a:pPr>
            <a:r>
              <a:rPr lang="en-IN" sz="2800" dirty="0" err="1" smtClean="0">
                <a:solidFill>
                  <a:schemeClr val="tx1"/>
                </a:solidFill>
                <a:latin typeface="Times New Roman" pitchFamily="18" charset="0"/>
                <a:cs typeface="Times New Roman" pitchFamily="18" charset="0"/>
              </a:rPr>
              <a:t>Phishers</a:t>
            </a:r>
            <a:r>
              <a:rPr lang="en-IN" sz="2800" dirty="0" smtClean="0">
                <a:solidFill>
                  <a:schemeClr val="tx1"/>
                </a:solidFill>
                <a:latin typeface="Times New Roman" pitchFamily="18" charset="0"/>
                <a:cs typeface="Times New Roman" pitchFamily="18" charset="0"/>
              </a:rPr>
              <a:t> record the information of victims entering into </a:t>
            </a:r>
            <a:r>
              <a:rPr lang="en-IN" sz="2800" dirty="0" err="1" smtClean="0">
                <a:solidFill>
                  <a:schemeClr val="tx1"/>
                </a:solidFill>
                <a:latin typeface="Times New Roman" pitchFamily="18" charset="0"/>
                <a:cs typeface="Times New Roman" pitchFamily="18" charset="0"/>
              </a:rPr>
              <a:t>webpages</a:t>
            </a:r>
            <a:r>
              <a:rPr lang="en-IN" sz="2800" dirty="0" smtClean="0">
                <a:solidFill>
                  <a:schemeClr val="tx1"/>
                </a:solidFill>
                <a:latin typeface="Times New Roman" pitchFamily="18" charset="0"/>
                <a:cs typeface="Times New Roman" pitchFamily="18" charset="0"/>
              </a:rPr>
              <a:t> or pop-up windows</a:t>
            </a:r>
          </a:p>
          <a:p>
            <a:pPr marL="342900" indent="-342900">
              <a:buFont typeface="Arial" pitchFamily="34" charset="0"/>
              <a:buChar char="•"/>
            </a:pPr>
            <a:endParaRPr lang="en-IN" sz="2800" dirty="0" smtClean="0">
              <a:solidFill>
                <a:schemeClr val="tx1"/>
              </a:solidFill>
              <a:latin typeface="Times New Roman" pitchFamily="18" charset="0"/>
              <a:cs typeface="Times New Roman" pitchFamily="18" charset="0"/>
            </a:endParaRPr>
          </a:p>
          <a:p>
            <a:pPr marL="342900" indent="-342900"/>
            <a:r>
              <a:rPr lang="en-IN" sz="2800" b="1" dirty="0" smtClean="0">
                <a:solidFill>
                  <a:schemeClr val="tx1"/>
                </a:solidFill>
                <a:latin typeface="Times New Roman" pitchFamily="18" charset="0"/>
                <a:cs typeface="Times New Roman" pitchFamily="18" charset="0"/>
              </a:rPr>
              <a:t>5.ID Theft and Fraud</a:t>
            </a:r>
          </a:p>
          <a:p>
            <a:pPr marL="342900" indent="-342900">
              <a:buFont typeface="Arial" pitchFamily="34" charset="0"/>
              <a:buChar char="•"/>
            </a:pPr>
            <a:r>
              <a:rPr lang="en-IN" sz="2800" dirty="0" err="1" smtClean="0">
                <a:solidFill>
                  <a:schemeClr val="tx1"/>
                </a:solidFill>
                <a:latin typeface="Times New Roman" pitchFamily="18" charset="0"/>
                <a:cs typeface="Times New Roman" pitchFamily="18" charset="0"/>
              </a:rPr>
              <a:t>Phishers</a:t>
            </a:r>
            <a:r>
              <a:rPr lang="en-IN" sz="2800" dirty="0" smtClean="0">
                <a:solidFill>
                  <a:schemeClr val="tx1"/>
                </a:solidFill>
                <a:latin typeface="Times New Roman" pitchFamily="18" charset="0"/>
                <a:cs typeface="Times New Roman" pitchFamily="18" charset="0"/>
              </a:rPr>
              <a:t> use the information gathered in Phishing to make illegal </a:t>
            </a:r>
          </a:p>
          <a:p>
            <a:pPr marL="342900" indent="-342900"/>
            <a:r>
              <a:rPr lang="en-IN" sz="2800" dirty="0" smtClean="0">
                <a:solidFill>
                  <a:schemeClr val="tx1"/>
                </a:solidFill>
                <a:latin typeface="Times New Roman" pitchFamily="18" charset="0"/>
                <a:cs typeface="Times New Roman" pitchFamily="18" charset="0"/>
              </a:rPr>
              <a:t>    purchases or commercial </a:t>
            </a:r>
            <a:r>
              <a:rPr lang="en-IN" sz="2800" dirty="0" err="1" smtClean="0">
                <a:solidFill>
                  <a:schemeClr val="tx1"/>
                </a:solidFill>
                <a:latin typeface="Times New Roman" pitchFamily="18" charset="0"/>
                <a:cs typeface="Times New Roman" pitchFamily="18" charset="0"/>
              </a:rPr>
              <a:t>fraud,ID</a:t>
            </a:r>
            <a:r>
              <a:rPr lang="en-IN" sz="2800" dirty="0" smtClean="0">
                <a:solidFill>
                  <a:schemeClr val="tx1"/>
                </a:solidFill>
                <a:latin typeface="Times New Roman" pitchFamily="18" charset="0"/>
                <a:cs typeface="Times New Roman" pitchFamily="18" charset="0"/>
              </a:rPr>
              <a:t> </a:t>
            </a:r>
            <a:r>
              <a:rPr lang="en-IN" sz="2800" dirty="0" err="1" smtClean="0">
                <a:solidFill>
                  <a:schemeClr val="tx1"/>
                </a:solidFill>
                <a:latin typeface="Times New Roman" pitchFamily="18" charset="0"/>
                <a:cs typeface="Times New Roman" pitchFamily="18" charset="0"/>
              </a:rPr>
              <a:t>theft,e</a:t>
            </a:r>
            <a:r>
              <a:rPr lang="en-IN" sz="2800" dirty="0" smtClean="0">
                <a:solidFill>
                  <a:schemeClr val="tx1"/>
                </a:solidFill>
                <a:latin typeface="Times New Roman" pitchFamily="18" charset="0"/>
                <a:cs typeface="Times New Roman" pitchFamily="18" charset="0"/>
              </a:rPr>
              <a:t>-mail spoofing</a:t>
            </a: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31" y="0"/>
            <a:ext cx="10196992" cy="726831"/>
          </a:xfrm>
        </p:spPr>
        <p:txBody>
          <a:bodyPr/>
          <a:lstStyle/>
          <a:p>
            <a:r>
              <a:rPr lang="en-IN" dirty="0" smtClean="0">
                <a:latin typeface="Times New Roman" pitchFamily="18" charset="0"/>
                <a:cs typeface="Times New Roman" pitchFamily="18" charset="0"/>
              </a:rPr>
              <a:t>Password Guidelines for </a:t>
            </a:r>
            <a:r>
              <a:rPr lang="en-IN" dirty="0" err="1" smtClean="0">
                <a:latin typeface="Times New Roman" pitchFamily="18" charset="0"/>
                <a:cs typeface="Times New Roman" pitchFamily="18" charset="0"/>
              </a:rPr>
              <a:t>Netizens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77333" y="801858"/>
            <a:ext cx="10323601" cy="5767753"/>
          </a:xfrm>
        </p:spPr>
        <p:txBody>
          <a:bodyPr>
            <a:noAutofit/>
          </a:bodyPr>
          <a:lstStyle/>
          <a:p>
            <a:r>
              <a:rPr lang="en-IN" sz="2400" dirty="0" smtClean="0">
                <a:latin typeface="Times New Roman" pitchFamily="18" charset="0"/>
                <a:cs typeface="Times New Roman" pitchFamily="18" charset="0"/>
              </a:rPr>
              <a:t>Passwords for a variety of accounts should be kept separate</a:t>
            </a:r>
          </a:p>
          <a:p>
            <a:r>
              <a:rPr lang="en-IN" sz="2400" dirty="0" smtClean="0">
                <a:latin typeface="Times New Roman" pitchFamily="18" charset="0"/>
                <a:cs typeface="Times New Roman" pitchFamily="18" charset="0"/>
              </a:rPr>
              <a:t>Minimum 8 alphanumeric characters</a:t>
            </a:r>
          </a:p>
          <a:p>
            <a:r>
              <a:rPr lang="en-IN" sz="2400" dirty="0" smtClean="0">
                <a:latin typeface="Times New Roman" pitchFamily="18" charset="0"/>
                <a:cs typeface="Times New Roman" pitchFamily="18" charset="0"/>
              </a:rPr>
              <a:t>Should be changed every 35/40 days</a:t>
            </a:r>
          </a:p>
          <a:p>
            <a:r>
              <a:rPr lang="en-IN" sz="2400" dirty="0" smtClean="0">
                <a:latin typeface="Times New Roman" pitchFamily="18" charset="0"/>
                <a:cs typeface="Times New Roman" pitchFamily="18" charset="0"/>
              </a:rPr>
              <a:t>Should not be shared with relatives/friends</a:t>
            </a:r>
          </a:p>
          <a:p>
            <a:r>
              <a:rPr lang="en-IN" sz="2400" dirty="0" smtClean="0">
                <a:latin typeface="Times New Roman" pitchFamily="18" charset="0"/>
                <a:cs typeface="Times New Roman" pitchFamily="18" charset="0"/>
              </a:rPr>
              <a:t>Same password should not be used for renewing/resetting</a:t>
            </a:r>
          </a:p>
          <a:p>
            <a:r>
              <a:rPr lang="en-IN" sz="2400" dirty="0" smtClean="0">
                <a:latin typeface="Times New Roman" pitchFamily="18" charset="0"/>
                <a:cs typeface="Times New Roman" pitchFamily="18" charset="0"/>
              </a:rPr>
              <a:t>Change the passwords form secure systems after the respective accounts are accessed from public systems</a:t>
            </a:r>
          </a:p>
          <a:p>
            <a:r>
              <a:rPr lang="en-IN" sz="2400" dirty="0" smtClean="0">
                <a:latin typeface="Times New Roman" pitchFamily="18" charset="0"/>
                <a:cs typeface="Times New Roman" pitchFamily="18" charset="0"/>
              </a:rPr>
              <a:t>Should not be stored in mobile phones/PDAs</a:t>
            </a:r>
          </a:p>
          <a:p>
            <a:r>
              <a:rPr lang="en-IN" sz="2400" dirty="0" smtClean="0">
                <a:latin typeface="Times New Roman" pitchFamily="18" charset="0"/>
                <a:cs typeface="Times New Roman" pitchFamily="18" charset="0"/>
              </a:rPr>
              <a:t>In request of change of password from </a:t>
            </a:r>
            <a:r>
              <a:rPr lang="en-IN" sz="2400" dirty="0" err="1" smtClean="0">
                <a:latin typeface="Times New Roman" pitchFamily="18" charset="0"/>
                <a:cs typeface="Times New Roman" pitchFamily="18" charset="0"/>
              </a:rPr>
              <a:t>bank,legitimacy</a:t>
            </a:r>
            <a:r>
              <a:rPr lang="en-IN" sz="2400" dirty="0" smtClean="0">
                <a:latin typeface="Times New Roman" pitchFamily="18" charset="0"/>
                <a:cs typeface="Times New Roman" pitchFamily="18" charset="0"/>
              </a:rPr>
              <a:t> of e-mail should be verified</a:t>
            </a:r>
          </a:p>
          <a:p>
            <a:r>
              <a:rPr lang="en-IN" sz="2400" dirty="0" smtClean="0">
                <a:latin typeface="Times New Roman" pitchFamily="18" charset="0"/>
                <a:cs typeface="Times New Roman" pitchFamily="18" charset="0"/>
              </a:rPr>
              <a:t>In suspicion of password being </a:t>
            </a:r>
            <a:r>
              <a:rPr lang="en-IN" sz="2400" dirty="0" err="1" smtClean="0">
                <a:latin typeface="Times New Roman" pitchFamily="18" charset="0"/>
                <a:cs typeface="Times New Roman" pitchFamily="18" charset="0"/>
              </a:rPr>
              <a:t>hacked,inform</a:t>
            </a:r>
            <a:r>
              <a:rPr lang="en-IN" sz="2400" dirty="0" smtClean="0">
                <a:latin typeface="Times New Roman" pitchFamily="18" charset="0"/>
                <a:cs typeface="Times New Roman" pitchFamily="18" charset="0"/>
              </a:rPr>
              <a:t> the required companies regarding it</a:t>
            </a:r>
          </a:p>
          <a:p>
            <a:endParaRPr lang="en-IN" sz="2400" dirty="0">
              <a:latin typeface="Times New Roman" pitchFamily="18" charset="0"/>
              <a:cs typeface="Times New Roman" pitchFamily="18" charset="0"/>
            </a:endParaRPr>
          </a:p>
        </p:txBody>
      </p:sp>
    </p:spTree>
  </p:cSld>
  <p:clrMapOvr>
    <a:masterClrMapping/>
  </p:clrMapOvr>
  <p:transition spd="slow"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31" y="0"/>
            <a:ext cx="10196992" cy="726831"/>
          </a:xfrm>
        </p:spPr>
        <p:txBody>
          <a:bodyPr>
            <a:normAutofit fontScale="90000"/>
          </a:bodyPr>
          <a:lstStyle/>
          <a:p>
            <a:r>
              <a:rPr lang="en-IN" dirty="0" smtClean="0">
                <a:latin typeface="Times New Roman" pitchFamily="18" charset="0"/>
                <a:cs typeface="Times New Roman" pitchFamily="18" charset="0"/>
              </a:rPr>
              <a:t>Organizational Guidelines applicable to Password policies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77333" y="801858"/>
            <a:ext cx="10323601" cy="5767753"/>
          </a:xfrm>
        </p:spPr>
        <p:txBody>
          <a:bodyPr>
            <a:noAutofit/>
          </a:bodyPr>
          <a:lstStyle/>
          <a:p>
            <a:r>
              <a:rPr lang="en-IN" sz="2400" dirty="0" err="1" smtClean="0">
                <a:latin typeface="Times New Roman" pitchFamily="18" charset="0"/>
                <a:cs typeface="Times New Roman" pitchFamily="18" charset="0"/>
              </a:rPr>
              <a:t>cxc</a:t>
            </a:r>
            <a:endParaRPr lang="en-IN" sz="2400" dirty="0">
              <a:latin typeface="Times New Roman" pitchFamily="18" charset="0"/>
              <a:cs typeface="Times New Roman" pitchFamily="18" charset="0"/>
            </a:endParaRPr>
          </a:p>
        </p:txBody>
      </p:sp>
    </p:spTree>
  </p:cSld>
  <p:clrMapOvr>
    <a:masterClrMapping/>
  </p:clrMapOvr>
  <p:transition spd="slow"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15" y="586333"/>
            <a:ext cx="10757387" cy="640080"/>
          </a:xfrm>
        </p:spPr>
        <p:txBody>
          <a:bodyPr>
            <a:normAutofit fontScale="90000"/>
          </a:bodyPr>
          <a:lstStyle/>
          <a:p>
            <a:r>
              <a:rPr lang="en-IN" sz="4000" b="1" dirty="0" smtClean="0">
                <a:latin typeface="Times New Roman" panose="02020603050405020304" pitchFamily="18" charset="0"/>
                <a:cs typeface="Times New Roman" panose="02020603050405020304" pitchFamily="18" charset="0"/>
              </a:rPr>
              <a:t>How to recognize a Phishing Attack?</a:t>
            </a:r>
            <a:endParaRPr lang="en-IN" sz="40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43548" y="1590655"/>
            <a:ext cx="11024673" cy="48523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solidFill>
                  <a:schemeClr val="tx1"/>
                </a:solidFill>
                <a:latin typeface="Times New Roman" pitchFamily="18" charset="0"/>
                <a:cs typeface="Times New Roman" pitchFamily="18" charset="0"/>
              </a:rPr>
              <a:t>1. Legit companies don’t request your sensitive information via email</a:t>
            </a:r>
          </a:p>
          <a:p>
            <a:r>
              <a:rPr lang="en-IN" sz="2800" dirty="0" smtClean="0">
                <a:solidFill>
                  <a:schemeClr val="tx1"/>
                </a:solidFill>
                <a:latin typeface="Times New Roman" pitchFamily="18" charset="0"/>
                <a:cs typeface="Times New Roman" pitchFamily="18" charset="0"/>
              </a:rPr>
              <a:t>Chances are if you receive an unsolicited email from an institution that provides a link or attachment and asks you to provide</a:t>
            </a:r>
          </a:p>
          <a:p>
            <a:r>
              <a:rPr lang="en-IN" sz="2800" dirty="0" smtClean="0">
                <a:solidFill>
                  <a:schemeClr val="tx1"/>
                </a:solidFill>
                <a:latin typeface="Times New Roman" pitchFamily="18" charset="0"/>
                <a:cs typeface="Times New Roman" pitchFamily="18" charset="0"/>
              </a:rPr>
              <a:t>sensitive information, it’s a scam. Most companies will not send you an email asking for passwords, credit card information,</a:t>
            </a:r>
          </a:p>
          <a:p>
            <a:r>
              <a:rPr lang="en-IN" sz="2800" dirty="0" smtClean="0">
                <a:solidFill>
                  <a:schemeClr val="tx1"/>
                </a:solidFill>
                <a:latin typeface="Times New Roman" pitchFamily="18" charset="0"/>
                <a:cs typeface="Times New Roman" pitchFamily="18" charset="0"/>
              </a:rPr>
              <a:t>credit scores, or tax numbers, nor will they send you a link from which you need to login.</a:t>
            </a: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2653"/>
            <a:ext cx="8596668" cy="754966"/>
          </a:xfrm>
        </p:spPr>
        <p:txBody>
          <a:bodyPr/>
          <a:lstStyle/>
          <a:p>
            <a:r>
              <a:rPr lang="en-IN" dirty="0" smtClean="0">
                <a:solidFill>
                  <a:schemeClr val="tx1"/>
                </a:solidFill>
                <a:latin typeface="Times New Roman" pitchFamily="18" charset="0"/>
                <a:cs typeface="Times New Roman" pitchFamily="18" charset="0"/>
              </a:rPr>
              <a:t>Example</a:t>
            </a:r>
            <a:endParaRPr lang="en-IN" dirty="0">
              <a:solidFill>
                <a:schemeClr val="tx1"/>
              </a:solidFill>
              <a:latin typeface="Times New Roman" pitchFamily="18" charset="0"/>
              <a:cs typeface="Times New Roman" pitchFamily="18" charset="0"/>
            </a:endParaRPr>
          </a:p>
        </p:txBody>
      </p:sp>
      <p:pic>
        <p:nvPicPr>
          <p:cNvPr id="4" name="Content Placeholder 3" descr="ph1.png"/>
          <p:cNvPicPr>
            <a:picLocks noGrp="1" noChangeAspect="1"/>
          </p:cNvPicPr>
          <p:nvPr>
            <p:ph idx="1"/>
          </p:nvPr>
        </p:nvPicPr>
        <p:blipFill>
          <a:blip r:embed="rId2"/>
          <a:stretch>
            <a:fillRect/>
          </a:stretch>
        </p:blipFill>
        <p:spPr>
          <a:xfrm>
            <a:off x="630366" y="1336433"/>
            <a:ext cx="9821929" cy="5071354"/>
          </a:xfrm>
        </p:spPr>
      </p:pic>
    </p:spTree>
  </p:cSld>
  <p:clrMapOvr>
    <a:masterClrMapping/>
  </p:clrMapOvr>
  <p:transition spd="slow"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15" y="586333"/>
            <a:ext cx="10757387" cy="640080"/>
          </a:xfrm>
        </p:spPr>
        <p:txBody>
          <a:bodyPr>
            <a:normAutofit fontScale="90000"/>
          </a:bodyPr>
          <a:lstStyle/>
          <a:p>
            <a:r>
              <a:rPr lang="en-IN" sz="4000" b="1" dirty="0" smtClean="0">
                <a:latin typeface="Times New Roman" panose="02020603050405020304" pitchFamily="18" charset="0"/>
                <a:cs typeface="Times New Roman" panose="02020603050405020304" pitchFamily="18" charset="0"/>
              </a:rPr>
              <a:t>How to recognize a Phishing Attack?</a:t>
            </a:r>
            <a:endParaRPr lang="en-IN" sz="40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43548" y="1590655"/>
            <a:ext cx="11024673" cy="48523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solidFill>
                  <a:schemeClr val="tx1"/>
                </a:solidFill>
                <a:latin typeface="Times New Roman" pitchFamily="18" charset="0"/>
                <a:cs typeface="Times New Roman" pitchFamily="18" charset="0"/>
              </a:rPr>
              <a:t>2. Legit companies usually call you by your name</a:t>
            </a:r>
            <a:endParaRPr lang="en-IN" sz="2800" dirty="0" smtClean="0">
              <a:solidFill>
                <a:schemeClr val="tx1"/>
              </a:solidFill>
              <a:latin typeface="Times New Roman" pitchFamily="18" charset="0"/>
              <a:cs typeface="Times New Roman" pitchFamily="18" charset="0"/>
            </a:endParaRPr>
          </a:p>
          <a:p>
            <a:r>
              <a:rPr lang="en-IN" sz="2800" dirty="0" smtClean="0">
                <a:solidFill>
                  <a:schemeClr val="tx1"/>
                </a:solidFill>
                <a:latin typeface="Times New Roman" pitchFamily="18" charset="0"/>
                <a:cs typeface="Times New Roman" pitchFamily="18" charset="0"/>
              </a:rPr>
              <a:t>Phishing emails typically use generic salutations such as “Dear valued member,” “Dear account holder,” or “Dear customer.” </a:t>
            </a:r>
          </a:p>
          <a:p>
            <a:r>
              <a:rPr lang="en-IN" sz="2800" dirty="0" smtClean="0">
                <a:solidFill>
                  <a:schemeClr val="tx1"/>
                </a:solidFill>
                <a:latin typeface="Times New Roman" pitchFamily="18" charset="0"/>
                <a:cs typeface="Times New Roman" pitchFamily="18" charset="0"/>
              </a:rPr>
              <a:t>If a company you deal with required information about your account, the email would call you by name and probably direct you to contact them via phone.</a:t>
            </a:r>
          </a:p>
          <a:p>
            <a:r>
              <a:rPr lang="en-IN" sz="2800" dirty="0" smtClean="0">
                <a:solidFill>
                  <a:schemeClr val="tx1"/>
                </a:solidFill>
                <a:latin typeface="Times New Roman" pitchFamily="18" charset="0"/>
                <a:cs typeface="Times New Roman" pitchFamily="18" charset="0"/>
              </a:rPr>
              <a:t>BUT, some hackers simply avoid the salutation altogether. This is especially common with advertisements. </a:t>
            </a: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4628"/>
          </a:xfrm>
        </p:spPr>
        <p:txBody>
          <a:bodyPr/>
          <a:lstStyle/>
          <a:p>
            <a:r>
              <a:rPr lang="en-IN" dirty="0" smtClean="0">
                <a:latin typeface="Times New Roman" pitchFamily="18" charset="0"/>
                <a:cs typeface="Times New Roman" pitchFamily="18" charset="0"/>
              </a:rPr>
              <a:t>Example</a:t>
            </a:r>
            <a:endParaRPr lang="en-IN" dirty="0">
              <a:latin typeface="Times New Roman" pitchFamily="18" charset="0"/>
              <a:cs typeface="Times New Roman" pitchFamily="18" charset="0"/>
            </a:endParaRPr>
          </a:p>
        </p:txBody>
      </p:sp>
      <p:pic>
        <p:nvPicPr>
          <p:cNvPr id="4" name="Content Placeholder 3" descr="ph2.jpg"/>
          <p:cNvPicPr>
            <a:picLocks noGrp="1" noChangeAspect="1"/>
          </p:cNvPicPr>
          <p:nvPr>
            <p:ph idx="1"/>
          </p:nvPr>
        </p:nvPicPr>
        <p:blipFill>
          <a:blip r:embed="rId2"/>
          <a:stretch>
            <a:fillRect/>
          </a:stretch>
        </p:blipFill>
        <p:spPr>
          <a:xfrm>
            <a:off x="1885072" y="1434906"/>
            <a:ext cx="6991642" cy="4986948"/>
          </a:xfrm>
        </p:spPr>
      </p:pic>
    </p:spTree>
  </p:cSld>
  <p:clrMapOvr>
    <a:masterClrMapping/>
  </p:clrMapOvr>
  <p:transition spd="slow"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15" y="586333"/>
            <a:ext cx="10757387" cy="640080"/>
          </a:xfrm>
        </p:spPr>
        <p:txBody>
          <a:bodyPr>
            <a:normAutofit fontScale="90000"/>
          </a:bodyPr>
          <a:lstStyle/>
          <a:p>
            <a:r>
              <a:rPr lang="en-IN" sz="4000" b="1" dirty="0" smtClean="0">
                <a:latin typeface="Times New Roman" panose="02020603050405020304" pitchFamily="18" charset="0"/>
                <a:cs typeface="Times New Roman" panose="02020603050405020304" pitchFamily="18" charset="0"/>
              </a:rPr>
              <a:t>How to recognize a Phishing Attack?</a:t>
            </a:r>
            <a:endParaRPr lang="en-IN" sz="40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43548" y="1590655"/>
            <a:ext cx="11024673" cy="48523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solidFill>
                  <a:schemeClr val="tx1"/>
                </a:solidFill>
                <a:latin typeface="Times New Roman" pitchFamily="18" charset="0"/>
                <a:cs typeface="Times New Roman" pitchFamily="18" charset="0"/>
              </a:rPr>
              <a:t>3. Legit companies have domain emails</a:t>
            </a:r>
            <a:endParaRPr lang="en-IN" sz="2800" dirty="0" smtClean="0">
              <a:solidFill>
                <a:schemeClr val="tx1"/>
              </a:solidFill>
              <a:latin typeface="Times New Roman" pitchFamily="18" charset="0"/>
              <a:cs typeface="Times New Roman" pitchFamily="18" charset="0"/>
            </a:endParaRPr>
          </a:p>
          <a:p>
            <a:r>
              <a:rPr lang="en-IN" sz="2800" dirty="0" smtClean="0">
                <a:solidFill>
                  <a:schemeClr val="tx1"/>
                </a:solidFill>
                <a:latin typeface="Times New Roman" pitchFamily="18" charset="0"/>
                <a:cs typeface="Times New Roman" pitchFamily="18" charset="0"/>
              </a:rPr>
              <a:t>Don’t just check the name of the person sending you the email. Check their email address by hovering your mouse over the ‘from’ address. Make sure no alterations (like additional numbers or letters) have been made. Check out the difference between these two email addresses as an example of altered emails: michelle@paypal.com michelle@paypal23.com </a:t>
            </a:r>
          </a:p>
          <a:p>
            <a:pPr marL="342900" indent="-342900"/>
            <a:endParaRPr lang="en-IN" sz="2800" dirty="0" smtClean="0">
              <a:solidFill>
                <a:schemeClr val="tx1"/>
              </a:solidFill>
              <a:latin typeface="Times New Roman" pitchFamily="18" charset="0"/>
              <a:cs typeface="Times New Roman" pitchFamily="18" charset="0"/>
            </a:endParaRPr>
          </a:p>
          <a:p>
            <a:pPr marL="342900" indent="-342900"/>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69621763"/>
      </p:ext>
    </p:extLst>
  </p:cSld>
  <p:clrMapOvr>
    <a:masterClrMapping/>
  </p:clrMapOvr>
  <p:transition spd="slow" advClick="0"/>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871</TotalTime>
  <Words>1386</Words>
  <Application>Microsoft Office PowerPoint</Application>
  <PresentationFormat>Custom</PresentationFormat>
  <Paragraphs>275</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Facet</vt:lpstr>
      <vt:lpstr>4.3Phishing</vt:lpstr>
      <vt:lpstr>Slide 2</vt:lpstr>
      <vt:lpstr>How Phishing Works?</vt:lpstr>
      <vt:lpstr>How Phishing Works?</vt:lpstr>
      <vt:lpstr>How to recognize a Phishing Attack?</vt:lpstr>
      <vt:lpstr>Example</vt:lpstr>
      <vt:lpstr>How to recognize a Phishing Attack?</vt:lpstr>
      <vt:lpstr>Example</vt:lpstr>
      <vt:lpstr>How to recognize a Phishing Attack?</vt:lpstr>
      <vt:lpstr>Example</vt:lpstr>
      <vt:lpstr>How to recognize a Phishing Attack?</vt:lpstr>
      <vt:lpstr>Example</vt:lpstr>
      <vt:lpstr>How to recognize a Phishing Attack?</vt:lpstr>
      <vt:lpstr>Example</vt:lpstr>
      <vt:lpstr>How to recognize a Phishing Attack?</vt:lpstr>
      <vt:lpstr>Example</vt:lpstr>
      <vt:lpstr>4.4 Password Cracking</vt:lpstr>
      <vt:lpstr>What is Password ?</vt:lpstr>
      <vt:lpstr>What is Password ?</vt:lpstr>
      <vt:lpstr>What is Password ?</vt:lpstr>
      <vt:lpstr>What is Password ?</vt:lpstr>
      <vt:lpstr>What is Password ?</vt:lpstr>
      <vt:lpstr>Manual Password Cracking</vt:lpstr>
      <vt:lpstr>Password guessing</vt:lpstr>
      <vt:lpstr>Password guessing</vt:lpstr>
      <vt:lpstr>How Password Authentication is done by the system?</vt:lpstr>
      <vt:lpstr>Vulnerability threat in spite of Password Authentication</vt:lpstr>
      <vt:lpstr>Password Cracking Tools</vt:lpstr>
      <vt:lpstr>Password Cracking Tools</vt:lpstr>
      <vt:lpstr>Password Cracking Tools</vt:lpstr>
      <vt:lpstr>Password Cracking Tools</vt:lpstr>
      <vt:lpstr>Password Cracking Tools</vt:lpstr>
      <vt:lpstr>Classification of Password Cracking Attacks</vt:lpstr>
      <vt:lpstr>Classification of Password Cracking Attacks</vt:lpstr>
      <vt:lpstr>Classification of Password Cracking Attacks</vt:lpstr>
      <vt:lpstr>Classification of Password Cracking Attacks</vt:lpstr>
      <vt:lpstr>Classification of Password Cracking Attacks</vt:lpstr>
      <vt:lpstr>Strong,Weak Passwords</vt:lpstr>
      <vt:lpstr>Strong,Weak Passwords</vt:lpstr>
      <vt:lpstr>Password Guidelines for Netizens</vt:lpstr>
      <vt:lpstr>Organizational Guidelines applicable to Password policies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Hackers</dc:title>
  <dc:creator>ABHIJIT MARATHE</dc:creator>
  <cp:lastModifiedBy>Dell1</cp:lastModifiedBy>
  <cp:revision>274</cp:revision>
  <dcterms:created xsi:type="dcterms:W3CDTF">2019-07-22T18:30:51Z</dcterms:created>
  <dcterms:modified xsi:type="dcterms:W3CDTF">2019-09-16T09:27:32Z</dcterms:modified>
</cp:coreProperties>
</file>