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56"/>
  </p:handoutMasterIdLst>
  <p:sldIdLst>
    <p:sldId id="31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662738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A7449-BF6E-4958-A3B0-57AFA601133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488" y="94091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0DC22-9089-41D2-89C9-999BC323D5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001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123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609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925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190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3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017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909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881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8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968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B4CA-EF88-4707-B723-27F8D6D6F452}" type="datetimeFigureOut">
              <a:rPr lang="en-IN" smtClean="0"/>
              <a:pPr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D0022-3F2F-483E-9102-B59000A260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067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/>
              <a:t>Chapter I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825625"/>
            <a:ext cx="109728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 smtClean="0"/>
              <a:t>Applying a Methodology to Network Design</a:t>
            </a:r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endParaRPr lang="en-IN" sz="4400" b="1" dirty="0" smtClean="0"/>
          </a:p>
          <a:p>
            <a:pPr marL="0" indent="0" algn="ctr">
              <a:buNone/>
            </a:pPr>
            <a:r>
              <a:rPr lang="en-IN" sz="3600" b="1" dirty="0" smtClean="0"/>
              <a:t>Hours 08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87053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pPr algn="ctr"/>
            <a:r>
              <a:rPr lang="en-IN" b="1" dirty="0" smtClean="0"/>
              <a:t>Cisco SONA Framework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056"/>
            <a:ext cx="10515600" cy="4943907"/>
          </a:xfrm>
        </p:spPr>
        <p:txBody>
          <a:bodyPr/>
          <a:lstStyle/>
          <a:p>
            <a:r>
              <a:rPr lang="en-IN" dirty="0"/>
              <a:t>The Cisco SONA is an architectural framework that illustrates how to build integrated systems </a:t>
            </a:r>
            <a:r>
              <a:rPr lang="en-IN" dirty="0" smtClean="0"/>
              <a:t>and guides </a:t>
            </a:r>
            <a:r>
              <a:rPr lang="en-IN" dirty="0"/>
              <a:t>the evolution of enterprises toward more intelligent networks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Using the SONA </a:t>
            </a:r>
            <a:r>
              <a:rPr lang="en-IN" dirty="0" smtClean="0"/>
              <a:t>framework, enterprises </a:t>
            </a:r>
            <a:r>
              <a:rPr lang="en-IN" dirty="0"/>
              <a:t>can improve flexibility and increase efficiency by optimizing applications, </a:t>
            </a:r>
            <a:r>
              <a:rPr lang="en-IN" dirty="0" smtClean="0"/>
              <a:t>business processes</a:t>
            </a:r>
            <a:r>
              <a:rPr lang="en-IN" dirty="0"/>
              <a:t>, and resources to enable IT to have a greater effect on business</a:t>
            </a:r>
            <a:r>
              <a:rPr lang="en-IN" dirty="0" smtClean="0"/>
              <a:t>.</a:t>
            </a:r>
          </a:p>
          <a:p>
            <a:r>
              <a:rPr lang="en-IN" dirty="0"/>
              <a:t>In the SONA framework, the network is the common element that connects and </a:t>
            </a:r>
            <a:r>
              <a:rPr lang="en-IN" dirty="0" smtClean="0"/>
              <a:t>enables all </a:t>
            </a:r>
            <a:r>
              <a:rPr lang="en-IN" dirty="0"/>
              <a:t>components of the IT infrastructure.</a:t>
            </a:r>
          </a:p>
        </p:txBody>
      </p:sp>
    </p:spTree>
    <p:extLst>
      <p:ext uri="{BB962C8B-B14F-4D97-AF65-F5344CB8AC3E}">
        <p14:creationId xmlns:p14="http://schemas.microsoft.com/office/powerpoint/2010/main" xmlns="" val="317131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1" y="443345"/>
            <a:ext cx="9206720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28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/>
          </a:bodyPr>
          <a:lstStyle/>
          <a:p>
            <a:r>
              <a:rPr lang="en-IN" dirty="0"/>
              <a:t>The SONA framework defines the following three layers:</a:t>
            </a:r>
          </a:p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b="1" dirty="0"/>
              <a:t>Networked Infrastructure layer</a:t>
            </a:r>
            <a:r>
              <a:rPr lang="en-IN" dirty="0"/>
              <a:t>: Where all the IT resources are interconnected across </a:t>
            </a:r>
            <a:r>
              <a:rPr lang="en-IN" dirty="0" smtClean="0"/>
              <a:t>a converged </a:t>
            </a:r>
            <a:r>
              <a:rPr lang="en-IN" dirty="0"/>
              <a:t>network foundation. The IT resources include servers, storage, and clients.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 smtClean="0"/>
              <a:t>Networked </a:t>
            </a:r>
            <a:r>
              <a:rPr lang="en-IN" dirty="0"/>
              <a:t>Infrastructure layer represents how these resources exist in different places in </a:t>
            </a:r>
            <a:r>
              <a:rPr lang="en-IN" dirty="0" smtClean="0"/>
              <a:t>the network</a:t>
            </a:r>
            <a:r>
              <a:rPr lang="en-IN" dirty="0"/>
              <a:t>, including the campus, branch, data </a:t>
            </a:r>
            <a:r>
              <a:rPr lang="en-IN" dirty="0" err="1"/>
              <a:t>center</a:t>
            </a:r>
            <a:r>
              <a:rPr lang="en-IN" dirty="0"/>
              <a:t>, enterprise edge, WAN, </a:t>
            </a:r>
            <a:r>
              <a:rPr lang="en-IN" dirty="0" smtClean="0"/>
              <a:t>metropolitan-area network </a:t>
            </a:r>
            <a:r>
              <a:rPr lang="en-IN" dirty="0"/>
              <a:t>(MAN), and with the teleworker.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 smtClean="0"/>
              <a:t>The </a:t>
            </a:r>
            <a:r>
              <a:rPr lang="en-IN" dirty="0"/>
              <a:t>objective of this layer is to </a:t>
            </a:r>
            <a:r>
              <a:rPr lang="en-IN" dirty="0" smtClean="0"/>
              <a:t>provide connectivity</a:t>
            </a:r>
            <a:r>
              <a:rPr lang="en-IN" dirty="0"/>
              <a:t>, anywhere and </a:t>
            </a:r>
            <a:r>
              <a:rPr lang="en-IN" dirty="0" smtClean="0"/>
              <a:t>anytime.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 smtClean="0"/>
              <a:t>The </a:t>
            </a:r>
            <a:r>
              <a:rPr lang="en-IN" dirty="0"/>
              <a:t>Networked Infrastructure layer includes the network devices and links </a:t>
            </a:r>
            <a:r>
              <a:rPr lang="en-IN" dirty="0" smtClean="0"/>
              <a:t>to connect </a:t>
            </a:r>
            <a:r>
              <a:rPr lang="en-IN" dirty="0"/>
              <a:t>servers, storage, and clients in different places in the network.</a:t>
            </a:r>
          </a:p>
        </p:txBody>
      </p:sp>
    </p:spTree>
    <p:extLst>
      <p:ext uri="{BB962C8B-B14F-4D97-AF65-F5344CB8AC3E}">
        <p14:creationId xmlns:p14="http://schemas.microsoft.com/office/powerpoint/2010/main" xmlns="" val="121205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3964"/>
            <a:ext cx="10827327" cy="649778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Interactive Services layer</a:t>
            </a:r>
            <a:r>
              <a:rPr lang="en-IN" dirty="0"/>
              <a:t>: Includes both application networking services and </a:t>
            </a:r>
            <a:r>
              <a:rPr lang="en-IN" dirty="0" smtClean="0"/>
              <a:t>infrastructure services</a:t>
            </a:r>
            <a:r>
              <a:rPr lang="en-IN" dirty="0"/>
              <a:t>. This layer enables efficient allocation of resources to applications </a:t>
            </a:r>
            <a:r>
              <a:rPr lang="en-IN" dirty="0" smtClean="0"/>
              <a:t>and </a:t>
            </a:r>
            <a:r>
              <a:rPr lang="en-IN" dirty="0"/>
              <a:t>business </a:t>
            </a:r>
            <a:r>
              <a:rPr lang="en-IN" dirty="0" smtClean="0"/>
              <a:t>processes delivered </a:t>
            </a:r>
            <a:r>
              <a:rPr lang="en-IN" dirty="0"/>
              <a:t>through the networked infrastructure.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layer includes the following services:</a:t>
            </a:r>
          </a:p>
          <a:p>
            <a:pPr algn="just"/>
            <a:r>
              <a:rPr lang="en-IN" dirty="0" smtClean="0"/>
              <a:t>Voice </a:t>
            </a:r>
            <a:r>
              <a:rPr lang="en-IN" dirty="0"/>
              <a:t>and collaboration </a:t>
            </a:r>
            <a:r>
              <a:rPr lang="en-IN" dirty="0" smtClean="0"/>
              <a:t>services</a:t>
            </a:r>
          </a:p>
          <a:p>
            <a:pPr algn="just"/>
            <a:r>
              <a:rPr lang="en-IN" dirty="0" smtClean="0"/>
              <a:t>Mobility services</a:t>
            </a:r>
          </a:p>
          <a:p>
            <a:pPr algn="just"/>
            <a:r>
              <a:rPr lang="en-IN" dirty="0" smtClean="0"/>
              <a:t>Wireless services</a:t>
            </a:r>
          </a:p>
          <a:p>
            <a:pPr algn="just"/>
            <a:r>
              <a:rPr lang="en-IN" b="1" dirty="0" smtClean="0"/>
              <a:t> </a:t>
            </a:r>
            <a:r>
              <a:rPr lang="en-IN" dirty="0"/>
              <a:t>Security and identity </a:t>
            </a:r>
            <a:r>
              <a:rPr lang="en-IN" dirty="0" smtClean="0"/>
              <a:t>services</a:t>
            </a:r>
          </a:p>
          <a:p>
            <a:pPr algn="just"/>
            <a:r>
              <a:rPr lang="en-IN" dirty="0" smtClean="0"/>
              <a:t>Storage services</a:t>
            </a:r>
          </a:p>
          <a:p>
            <a:pPr algn="just"/>
            <a:r>
              <a:rPr lang="en-IN" dirty="0" smtClean="0"/>
              <a:t>Compute services</a:t>
            </a:r>
          </a:p>
          <a:p>
            <a:pPr algn="just"/>
            <a:r>
              <a:rPr lang="en-IN" dirty="0" smtClean="0"/>
              <a:t>Application </a:t>
            </a:r>
            <a:r>
              <a:rPr lang="en-IN" dirty="0"/>
              <a:t>networking services (content networking services</a:t>
            </a:r>
            <a:r>
              <a:rPr lang="en-IN" dirty="0" smtClean="0"/>
              <a:t>)</a:t>
            </a:r>
          </a:p>
          <a:p>
            <a:pPr algn="just"/>
            <a:r>
              <a:rPr lang="en-IN" b="1" dirty="0" smtClean="0"/>
              <a:t> </a:t>
            </a:r>
            <a:r>
              <a:rPr lang="en-IN" dirty="0"/>
              <a:t>Network infrastructure </a:t>
            </a:r>
            <a:r>
              <a:rPr lang="en-IN" dirty="0" smtClean="0"/>
              <a:t>virtualization</a:t>
            </a:r>
          </a:p>
          <a:p>
            <a:pPr algn="just"/>
            <a:r>
              <a:rPr lang="en-IN" b="1" dirty="0" smtClean="0"/>
              <a:t> </a:t>
            </a:r>
            <a:r>
              <a:rPr lang="en-IN" dirty="0"/>
              <a:t>Adaptive network management </a:t>
            </a:r>
            <a:r>
              <a:rPr lang="en-IN" dirty="0" smtClean="0"/>
              <a:t>services</a:t>
            </a:r>
          </a:p>
          <a:p>
            <a:pPr algn="just"/>
            <a:r>
              <a:rPr lang="en-IN" dirty="0" smtClean="0"/>
              <a:t>Quality </a:t>
            </a:r>
            <a:r>
              <a:rPr lang="en-IN" dirty="0"/>
              <a:t>of service (</a:t>
            </a:r>
            <a:r>
              <a:rPr lang="en-IN" dirty="0" err="1"/>
              <a:t>QoS</a:t>
            </a:r>
            <a:r>
              <a:rPr lang="en-IN" dirty="0" smtClean="0"/>
              <a:t>)</a:t>
            </a:r>
          </a:p>
          <a:p>
            <a:pPr algn="just"/>
            <a:r>
              <a:rPr lang="en-IN" b="1" dirty="0" smtClean="0"/>
              <a:t> </a:t>
            </a:r>
            <a:r>
              <a:rPr lang="en-IN" dirty="0"/>
              <a:t>High </a:t>
            </a:r>
            <a:r>
              <a:rPr lang="en-IN" dirty="0" smtClean="0"/>
              <a:t>availability</a:t>
            </a:r>
          </a:p>
          <a:p>
            <a:pPr algn="just"/>
            <a:r>
              <a:rPr lang="en-IN" dirty="0" smtClean="0"/>
              <a:t>IP </a:t>
            </a:r>
            <a:r>
              <a:rPr lang="en-IN" dirty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xmlns="" val="177199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818"/>
            <a:ext cx="10515600" cy="5969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■ </a:t>
            </a:r>
            <a:r>
              <a:rPr lang="en-IN" b="1" dirty="0"/>
              <a:t>Application layer</a:t>
            </a:r>
            <a:r>
              <a:rPr lang="en-IN" dirty="0"/>
              <a:t>: This layer includes business applications and collaboration </a:t>
            </a:r>
            <a:r>
              <a:rPr lang="en-IN" dirty="0" smtClean="0"/>
              <a:t>applications. The </a:t>
            </a:r>
            <a:r>
              <a:rPr lang="en-IN" dirty="0"/>
              <a:t>objective of this layer is to meet business requirements and achieve efficiencies </a:t>
            </a:r>
            <a:r>
              <a:rPr lang="en-IN" dirty="0" smtClean="0"/>
              <a:t>by leveraging </a:t>
            </a:r>
            <a:r>
              <a:rPr lang="en-IN" dirty="0"/>
              <a:t>the interactive services layer.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layer includes the following </a:t>
            </a:r>
            <a:r>
              <a:rPr lang="en-IN" dirty="0" smtClean="0"/>
              <a:t>collaborative applications</a:t>
            </a:r>
            <a:r>
              <a:rPr lang="en-IN" dirty="0"/>
              <a:t>:</a:t>
            </a:r>
          </a:p>
          <a:p>
            <a:r>
              <a:rPr lang="en-IN" dirty="0" smtClean="0"/>
              <a:t>Instant </a:t>
            </a:r>
            <a:r>
              <a:rPr lang="en-IN" dirty="0"/>
              <a:t>messaging</a:t>
            </a:r>
          </a:p>
          <a:p>
            <a:r>
              <a:rPr lang="en-IN" dirty="0" smtClean="0"/>
              <a:t>Cisco </a:t>
            </a:r>
            <a:r>
              <a:rPr lang="en-IN" dirty="0"/>
              <a:t>Unified Contact </a:t>
            </a:r>
            <a:r>
              <a:rPr lang="en-IN" dirty="0" err="1"/>
              <a:t>Center</a:t>
            </a:r>
            <a:endParaRPr lang="en-IN" dirty="0"/>
          </a:p>
          <a:p>
            <a:r>
              <a:rPr lang="en-IN" dirty="0" smtClean="0"/>
              <a:t>Cisco </a:t>
            </a:r>
            <a:r>
              <a:rPr lang="en-IN" dirty="0"/>
              <a:t>Unity (unified messaging)</a:t>
            </a:r>
          </a:p>
          <a:p>
            <a:r>
              <a:rPr lang="en-IN" dirty="0" smtClean="0"/>
              <a:t>Cisco </a:t>
            </a:r>
            <a:r>
              <a:rPr lang="en-IN" dirty="0"/>
              <a:t>IP Communicator and Cisco Unified IP Phones</a:t>
            </a:r>
          </a:p>
          <a:p>
            <a:r>
              <a:rPr lang="en-IN" dirty="0" smtClean="0"/>
              <a:t>Cisco </a:t>
            </a:r>
            <a:r>
              <a:rPr lang="en-IN" dirty="0"/>
              <a:t>Unified </a:t>
            </a:r>
            <a:r>
              <a:rPr lang="en-IN" dirty="0" smtClean="0"/>
              <a:t>Meeting Place</a:t>
            </a:r>
            <a:endParaRPr lang="en-IN" dirty="0"/>
          </a:p>
          <a:p>
            <a:r>
              <a:rPr lang="en-IN" dirty="0" smtClean="0"/>
              <a:t>Video </a:t>
            </a:r>
            <a:r>
              <a:rPr lang="en-IN" dirty="0"/>
              <a:t>delivery using Cisco Digital Media System</a:t>
            </a:r>
          </a:p>
          <a:p>
            <a:r>
              <a:rPr lang="en-IN" dirty="0" smtClean="0"/>
              <a:t>IP </a:t>
            </a:r>
            <a:r>
              <a:rPr lang="en-IN" dirty="0"/>
              <a:t>telephony</a:t>
            </a:r>
          </a:p>
        </p:txBody>
      </p:sp>
    </p:spTree>
    <p:extLst>
      <p:ext uri="{BB962C8B-B14F-4D97-AF65-F5344CB8AC3E}">
        <p14:creationId xmlns:p14="http://schemas.microsoft.com/office/powerpoint/2010/main" xmlns="" val="421382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1782"/>
            <a:ext cx="10813473" cy="6303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benefits of SONA include the following:</a:t>
            </a:r>
          </a:p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b="1" dirty="0"/>
              <a:t>Functionality</a:t>
            </a:r>
            <a:r>
              <a:rPr lang="en-IN" dirty="0"/>
              <a:t>: Supports the organizational requirements.</a:t>
            </a:r>
          </a:p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b="1" dirty="0"/>
              <a:t>Scalability</a:t>
            </a:r>
            <a:r>
              <a:rPr lang="en-IN" dirty="0"/>
              <a:t>: Supports growth and expansion of organizational tasks by separating </a:t>
            </a:r>
            <a:r>
              <a:rPr lang="en-IN" dirty="0" smtClean="0"/>
              <a:t>functions and </a:t>
            </a:r>
            <a:r>
              <a:rPr lang="en-IN" dirty="0"/>
              <a:t>products into layers; this separation makes it easier to grow the network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■ </a:t>
            </a:r>
            <a:r>
              <a:rPr lang="en-IN" b="1" dirty="0"/>
              <a:t>Availability</a:t>
            </a:r>
            <a:r>
              <a:rPr lang="en-IN" dirty="0"/>
              <a:t>: Provides the necessary services, reliably, anywhere, anytime.</a:t>
            </a:r>
          </a:p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b="1" dirty="0"/>
              <a:t>Performance</a:t>
            </a:r>
            <a:r>
              <a:rPr lang="en-IN" dirty="0"/>
              <a:t>: Provides the desired responsiveness, throughput, and utilization on a </a:t>
            </a:r>
            <a:r>
              <a:rPr lang="en-IN" dirty="0" smtClean="0"/>
              <a:t>per application basis </a:t>
            </a:r>
            <a:r>
              <a:rPr lang="en-IN" dirty="0"/>
              <a:t>through the network infrastructure and services.</a:t>
            </a:r>
          </a:p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b="1" dirty="0"/>
              <a:t>Manageability</a:t>
            </a:r>
            <a:r>
              <a:rPr lang="en-IN" dirty="0"/>
              <a:t>: Provides control, performance monitoring, and fault detection.</a:t>
            </a:r>
          </a:p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b="1" dirty="0"/>
              <a:t>Efficiency</a:t>
            </a:r>
            <a:r>
              <a:rPr lang="en-IN" dirty="0"/>
              <a:t>: Provides the required network services and infrastructure with </a:t>
            </a:r>
            <a:r>
              <a:rPr lang="en-IN" dirty="0" smtClean="0"/>
              <a:t>reasonable operational </a:t>
            </a:r>
            <a:r>
              <a:rPr lang="en-IN" dirty="0"/>
              <a:t>costs and appropriate capital investment on a migration path to a more </a:t>
            </a:r>
            <a:r>
              <a:rPr lang="en-IN" dirty="0" smtClean="0"/>
              <a:t>intelligent network</a:t>
            </a:r>
            <a:r>
              <a:rPr lang="en-IN" dirty="0"/>
              <a:t>, through step-by-step network services growth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■ </a:t>
            </a:r>
            <a:r>
              <a:rPr lang="en-IN" b="1" dirty="0"/>
              <a:t>Security</a:t>
            </a:r>
            <a:r>
              <a:rPr lang="en-IN" dirty="0"/>
              <a:t>: Provides for an effective balance between usability and security while </a:t>
            </a:r>
            <a:r>
              <a:rPr lang="en-IN" dirty="0" smtClean="0"/>
              <a:t>protecting information </a:t>
            </a:r>
            <a:r>
              <a:rPr lang="en-IN" dirty="0"/>
              <a:t>assets and infrastructure from inside and outside threats.</a:t>
            </a:r>
          </a:p>
        </p:txBody>
      </p:sp>
    </p:spTree>
    <p:extLst>
      <p:ext uri="{BB962C8B-B14F-4D97-AF65-F5344CB8AC3E}">
        <p14:creationId xmlns:p14="http://schemas.microsoft.com/office/powerpoint/2010/main" xmlns="" val="127866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Network Design Methodology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207145"/>
          </a:xfrm>
        </p:spPr>
        <p:txBody>
          <a:bodyPr/>
          <a:lstStyle/>
          <a:p>
            <a:r>
              <a:rPr lang="en-IN" dirty="0"/>
              <a:t>The network design methodology presented in this section is derived from the Cisco </a:t>
            </a:r>
            <a:r>
              <a:rPr lang="en-IN" dirty="0">
                <a:solidFill>
                  <a:srgbClr val="FF0000"/>
                </a:solidFill>
              </a:rPr>
              <a:t>Prepare, </a:t>
            </a:r>
            <a:r>
              <a:rPr lang="en-IN" dirty="0" smtClean="0">
                <a:solidFill>
                  <a:srgbClr val="FF0000"/>
                </a:solidFill>
              </a:rPr>
              <a:t>Plan, Design</a:t>
            </a:r>
            <a:r>
              <a:rPr lang="en-IN" dirty="0">
                <a:solidFill>
                  <a:srgbClr val="FF0000"/>
                </a:solidFill>
              </a:rPr>
              <a:t>, Implement, Operate, and Optimize (</a:t>
            </a:r>
            <a:r>
              <a:rPr lang="en-IN" dirty="0" smtClean="0">
                <a:solidFill>
                  <a:srgbClr val="FF0000"/>
                </a:solidFill>
              </a:rPr>
              <a:t>PPDIOO</a:t>
            </a:r>
            <a:r>
              <a:rPr lang="en-IN" dirty="0">
                <a:solidFill>
                  <a:srgbClr val="FF0000"/>
                </a:solidFill>
              </a:rPr>
              <a:t>) </a:t>
            </a:r>
            <a:r>
              <a:rPr lang="en-IN" dirty="0"/>
              <a:t>methodology, </a:t>
            </a:r>
            <a:r>
              <a:rPr lang="en-IN" dirty="0" smtClean="0"/>
              <a:t>which </a:t>
            </a:r>
            <a:r>
              <a:rPr lang="en-IN" dirty="0"/>
              <a:t>reflects a </a:t>
            </a:r>
            <a:r>
              <a:rPr lang="en-IN" dirty="0" smtClean="0"/>
              <a:t>network’s lifecycle.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5821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2" y="0"/>
            <a:ext cx="9712036" cy="67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92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Prepare phase involves establishing the organizational (</a:t>
            </a:r>
            <a:r>
              <a:rPr lang="en-IN" dirty="0" smtClean="0"/>
              <a:t>business) requirements</a:t>
            </a:r>
            <a:r>
              <a:rPr lang="en-IN" dirty="0"/>
              <a:t>, developing a network strategy, and proposing a high-level </a:t>
            </a:r>
            <a:r>
              <a:rPr lang="en-IN" dirty="0" smtClean="0"/>
              <a:t>conceptual architecture</a:t>
            </a:r>
            <a:r>
              <a:rPr lang="en-IN" dirty="0"/>
              <a:t>, identifying technologies that can best support the architecture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Financial justification </a:t>
            </a:r>
            <a:r>
              <a:rPr lang="en-IN" dirty="0"/>
              <a:t>for the network strategy is established by assessing the business case for </a:t>
            </a:r>
            <a:r>
              <a:rPr lang="en-IN" dirty="0" smtClean="0"/>
              <a:t>the proposed </a:t>
            </a:r>
            <a:r>
              <a:rPr lang="en-IN" dirty="0"/>
              <a:t>architecture.</a:t>
            </a:r>
          </a:p>
        </p:txBody>
      </p:sp>
    </p:spTree>
    <p:extLst>
      <p:ext uri="{BB962C8B-B14F-4D97-AF65-F5344CB8AC3E}">
        <p14:creationId xmlns:p14="http://schemas.microsoft.com/office/powerpoint/2010/main" xmlns="" val="49043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799618" cy="4599709"/>
          </a:xfrm>
        </p:spPr>
        <p:txBody>
          <a:bodyPr/>
          <a:lstStyle/>
          <a:p>
            <a:pPr algn="just"/>
            <a:r>
              <a:rPr lang="en-IN" dirty="0"/>
              <a:t>This phase involves identifying the network requirements, which are based </a:t>
            </a:r>
            <a:r>
              <a:rPr lang="en-IN" dirty="0" smtClean="0"/>
              <a:t>on the </a:t>
            </a:r>
            <a:r>
              <a:rPr lang="en-IN" dirty="0"/>
              <a:t>goals for the network, where the network will be installed, who will require </a:t>
            </a:r>
            <a:r>
              <a:rPr lang="en-IN" dirty="0" smtClean="0"/>
              <a:t>which network </a:t>
            </a:r>
            <a:r>
              <a:rPr lang="en-IN" dirty="0"/>
              <a:t>services, and so forth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Plan phase also involves assessing the sites where </a:t>
            </a:r>
            <a:r>
              <a:rPr lang="en-IN" dirty="0" smtClean="0"/>
              <a:t>the network </a:t>
            </a:r>
            <a:r>
              <a:rPr lang="en-IN" dirty="0"/>
              <a:t>will be installed and any existing networks, and performing a gap analysis </a:t>
            </a:r>
            <a:r>
              <a:rPr lang="en-IN" dirty="0" smtClean="0"/>
              <a:t>to determine </a:t>
            </a:r>
            <a:r>
              <a:rPr lang="en-IN" dirty="0"/>
              <a:t>if the existing system infrastructure, sites, and operational environment can </a:t>
            </a:r>
            <a:r>
              <a:rPr lang="en-IN" dirty="0" smtClean="0"/>
              <a:t>support the </a:t>
            </a:r>
            <a:r>
              <a:rPr lang="en-IN" dirty="0"/>
              <a:t>proposed system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 project plan helps manage the tasks, responsibilities, </a:t>
            </a:r>
            <a:r>
              <a:rPr lang="en-IN" dirty="0" smtClean="0"/>
              <a:t>critical milestones</a:t>
            </a:r>
            <a:r>
              <a:rPr lang="en-IN" dirty="0"/>
              <a:t>, and resources required to implement the changes to the network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983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sz="3200" dirty="0" smtClean="0"/>
              <a:t>This </a:t>
            </a:r>
            <a:r>
              <a:rPr lang="en-IN" sz="3200" dirty="0"/>
              <a:t>chapter begins with an introduction to the Cisco vision of intelligent networks and </a:t>
            </a:r>
            <a:r>
              <a:rPr lang="en-IN" sz="3200" dirty="0" smtClean="0"/>
              <a:t>the Service </a:t>
            </a:r>
            <a:r>
              <a:rPr lang="en-IN" sz="3200" dirty="0"/>
              <a:t>Oriented Network Architecture (SONA) architectural framework.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3200" dirty="0" smtClean="0"/>
              <a:t>The </a:t>
            </a:r>
            <a:r>
              <a:rPr lang="en-IN" sz="3200" dirty="0"/>
              <a:t>lifecycle of </a:t>
            </a:r>
            <a:r>
              <a:rPr lang="en-IN" sz="3200" dirty="0" smtClean="0"/>
              <a:t>a network </a:t>
            </a:r>
            <a:r>
              <a:rPr lang="en-IN" sz="3200" dirty="0"/>
              <a:t>and a network design methodology based on the lifecycle are presented.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3200" dirty="0" smtClean="0"/>
              <a:t>Each </a:t>
            </a:r>
            <a:r>
              <a:rPr lang="en-IN" sz="3200" dirty="0"/>
              <a:t>phase </a:t>
            </a:r>
            <a:r>
              <a:rPr lang="en-IN" sz="3200" dirty="0" smtClean="0"/>
              <a:t>of the </a:t>
            </a:r>
            <a:r>
              <a:rPr lang="en-IN" sz="3200" dirty="0"/>
              <a:t>network design process is explored in detail, starting with how to identify </a:t>
            </a:r>
            <a:r>
              <a:rPr lang="en-IN" sz="3200" dirty="0" smtClean="0"/>
              <a:t>customer requirements</a:t>
            </a:r>
            <a:r>
              <a:rPr lang="en-IN" sz="3200" dirty="0"/>
              <a:t>, including organizational and technical goals and constraints.</a:t>
            </a:r>
          </a:p>
        </p:txBody>
      </p:sp>
    </p:spTree>
    <p:extLst>
      <p:ext uri="{BB962C8B-B14F-4D97-AF65-F5344CB8AC3E}">
        <p14:creationId xmlns:p14="http://schemas.microsoft.com/office/powerpoint/2010/main" xmlns="" val="386759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IN" dirty="0" smtClean="0"/>
              <a:t>Design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0145"/>
            <a:ext cx="11062855" cy="48768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initial requirements determined in the Plan phase drive the network </a:t>
            </a:r>
            <a:r>
              <a:rPr lang="en-IN" dirty="0" smtClean="0"/>
              <a:t>design specialists</a:t>
            </a:r>
            <a:r>
              <a:rPr lang="en-IN" dirty="0"/>
              <a:t>’ activities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These specialists design the network according to those </a:t>
            </a:r>
            <a:r>
              <a:rPr lang="en-IN" dirty="0" smtClean="0"/>
              <a:t>initial requirements</a:t>
            </a:r>
            <a:r>
              <a:rPr lang="en-IN" dirty="0"/>
              <a:t>, incorporating any additional data gathered during network analysis </a:t>
            </a:r>
            <a:r>
              <a:rPr lang="en-IN" dirty="0" smtClean="0"/>
              <a:t>and network </a:t>
            </a:r>
            <a:r>
              <a:rPr lang="en-IN" dirty="0"/>
              <a:t>audit (when upgrading an existing network) and through discussion with </a:t>
            </a:r>
            <a:r>
              <a:rPr lang="en-IN" dirty="0" smtClean="0"/>
              <a:t>managers and </a:t>
            </a:r>
            <a:r>
              <a:rPr lang="en-IN" dirty="0"/>
              <a:t>network users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network design specification that is produced is a </a:t>
            </a:r>
            <a:r>
              <a:rPr lang="en-IN" dirty="0" smtClean="0"/>
              <a:t>comprehensive detailed </a:t>
            </a:r>
            <a:r>
              <a:rPr lang="en-IN" dirty="0"/>
              <a:t>design that meets current business and technical requirements and </a:t>
            </a:r>
            <a:r>
              <a:rPr lang="en-IN" dirty="0" smtClean="0"/>
              <a:t>incorporates specifications </a:t>
            </a:r>
            <a:r>
              <a:rPr lang="en-IN" dirty="0"/>
              <a:t>to support availability, reliability, security, scalability, and performance.</a:t>
            </a:r>
          </a:p>
        </p:txBody>
      </p:sp>
    </p:spTree>
    <p:extLst>
      <p:ext uri="{BB962C8B-B14F-4D97-AF65-F5344CB8AC3E}">
        <p14:creationId xmlns:p14="http://schemas.microsoft.com/office/powerpoint/2010/main" xmlns="" val="229688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IN" dirty="0" smtClean="0"/>
              <a:t>Implement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744200" cy="4696691"/>
          </a:xfrm>
        </p:spPr>
        <p:txBody>
          <a:bodyPr/>
          <a:lstStyle/>
          <a:p>
            <a:pPr algn="just"/>
            <a:r>
              <a:rPr lang="en-IN" dirty="0"/>
              <a:t>Implementation and verification begins after the design has </a:t>
            </a:r>
            <a:r>
              <a:rPr lang="en-IN" dirty="0" smtClean="0"/>
              <a:t>been approved.</a:t>
            </a:r>
          </a:p>
          <a:p>
            <a:pPr algn="just"/>
            <a:r>
              <a:rPr lang="en-IN" dirty="0"/>
              <a:t>The network and any additional components are built according to the </a:t>
            </a:r>
            <a:r>
              <a:rPr lang="en-IN" dirty="0" smtClean="0"/>
              <a:t>design specifications</a:t>
            </a:r>
            <a:r>
              <a:rPr lang="en-IN" dirty="0"/>
              <a:t>, with the goal of integrating devices without disrupting the existing network </a:t>
            </a:r>
            <a:r>
              <a:rPr lang="en-IN" dirty="0" smtClean="0"/>
              <a:t>or creating </a:t>
            </a:r>
            <a:r>
              <a:rPr lang="en-IN" dirty="0"/>
              <a:t>points of vulnerability.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41230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Operate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Operation is the final test of the design’s appropriateness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Operate </a:t>
            </a:r>
            <a:r>
              <a:rPr lang="en-IN" dirty="0" smtClean="0"/>
              <a:t>phase involves </a:t>
            </a:r>
            <a:r>
              <a:rPr lang="en-IN" dirty="0"/>
              <a:t>maintaining network health through day-to-day operations, which might </a:t>
            </a:r>
            <a:r>
              <a:rPr lang="en-IN" dirty="0" smtClean="0"/>
              <a:t>include maintaining </a:t>
            </a:r>
            <a:r>
              <a:rPr lang="en-IN" dirty="0"/>
              <a:t>high availability and reducing </a:t>
            </a:r>
            <a:r>
              <a:rPr lang="en-IN" dirty="0" smtClean="0"/>
              <a:t>expenses.</a:t>
            </a:r>
          </a:p>
          <a:p>
            <a:pPr algn="just"/>
            <a:r>
              <a:rPr lang="en-IN" dirty="0"/>
              <a:t>The fault detection and correction </a:t>
            </a:r>
            <a:r>
              <a:rPr lang="en-IN" dirty="0" smtClean="0"/>
              <a:t>and performance </a:t>
            </a:r>
            <a:r>
              <a:rPr lang="en-IN" dirty="0"/>
              <a:t>monitoring that occur in daily operations provide initial data for the </a:t>
            </a:r>
            <a:r>
              <a:rPr lang="en-IN" dirty="0" smtClean="0"/>
              <a:t>network lifecycle’s </a:t>
            </a:r>
            <a:r>
              <a:rPr lang="en-IN" dirty="0"/>
              <a:t>Optimize phase.</a:t>
            </a:r>
          </a:p>
        </p:txBody>
      </p:sp>
    </p:spTree>
    <p:extLst>
      <p:ext uri="{BB962C8B-B14F-4D97-AF65-F5344CB8AC3E}">
        <p14:creationId xmlns:p14="http://schemas.microsoft.com/office/powerpoint/2010/main" xmlns="" val="295134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IN" dirty="0" smtClean="0"/>
              <a:t>Optimize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Optimize phase is based on proactive network management, the </a:t>
            </a:r>
            <a:r>
              <a:rPr lang="en-IN" dirty="0" smtClean="0"/>
              <a:t>goal of </a:t>
            </a:r>
            <a:r>
              <a:rPr lang="en-IN" dirty="0"/>
              <a:t>which is to identify and resolve issues before real problems arise and the organization </a:t>
            </a:r>
            <a:r>
              <a:rPr lang="en-IN" dirty="0" smtClean="0"/>
              <a:t>is affected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Reactive </a:t>
            </a:r>
            <a:r>
              <a:rPr lang="en-IN" dirty="0"/>
              <a:t>fault detection and correction (troubleshooting) are necessary </a:t>
            </a:r>
            <a:r>
              <a:rPr lang="en-IN" dirty="0" smtClean="0"/>
              <a:t>when proactive </a:t>
            </a:r>
            <a:r>
              <a:rPr lang="en-IN" dirty="0"/>
              <a:t>management cannot predict and mitigate the failures.</a:t>
            </a:r>
          </a:p>
        </p:txBody>
      </p:sp>
    </p:spTree>
    <p:extLst>
      <p:ext uri="{BB962C8B-B14F-4D97-AF65-F5344CB8AC3E}">
        <p14:creationId xmlns:p14="http://schemas.microsoft.com/office/powerpoint/2010/main" xmlns="" val="35658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>
            <a:normAutofit/>
          </a:bodyPr>
          <a:lstStyle/>
          <a:p>
            <a:r>
              <a:rPr lang="en-IN" sz="3600" b="1" dirty="0"/>
              <a:t>Benefits of the Lifecycle Approach to Network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316182"/>
            <a:ext cx="10834254" cy="5320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Lowering the total cost of network </a:t>
            </a:r>
            <a:r>
              <a:rPr lang="en-IN" sz="1600" b="1" dirty="0" smtClean="0"/>
              <a:t>ownership</a:t>
            </a:r>
            <a:r>
              <a:rPr lang="en-IN" sz="1600" dirty="0" smtClean="0"/>
              <a:t>:</a:t>
            </a:r>
          </a:p>
          <a:p>
            <a:r>
              <a:rPr lang="en-IN" sz="1600" dirty="0" smtClean="0"/>
              <a:t>Identifying </a:t>
            </a:r>
            <a:r>
              <a:rPr lang="en-IN" sz="1600" dirty="0"/>
              <a:t>and validating technology </a:t>
            </a:r>
            <a:r>
              <a:rPr lang="en-IN" sz="1600" dirty="0" smtClean="0"/>
              <a:t>requirements</a:t>
            </a:r>
          </a:p>
          <a:p>
            <a:r>
              <a:rPr lang="en-IN" sz="1600" b="1" dirty="0" smtClean="0"/>
              <a:t> </a:t>
            </a:r>
            <a:r>
              <a:rPr lang="en-IN" sz="1600" dirty="0"/>
              <a:t>Planning for infrastructure changes and resource </a:t>
            </a:r>
            <a:r>
              <a:rPr lang="en-IN" sz="1600" dirty="0" smtClean="0"/>
              <a:t>requirements</a:t>
            </a:r>
          </a:p>
          <a:p>
            <a:r>
              <a:rPr lang="en-IN" sz="1600" dirty="0" smtClean="0"/>
              <a:t>Developing </a:t>
            </a:r>
            <a:r>
              <a:rPr lang="en-IN" sz="1600" dirty="0"/>
              <a:t>a sound network design aligned with technical requirements </a:t>
            </a:r>
            <a:r>
              <a:rPr lang="en-IN" sz="1600" dirty="0" smtClean="0"/>
              <a:t>and business goals</a:t>
            </a:r>
          </a:p>
          <a:p>
            <a:r>
              <a:rPr lang="en-IN" sz="1600" dirty="0" smtClean="0"/>
              <a:t>Accelerating </a:t>
            </a:r>
            <a:r>
              <a:rPr lang="en-IN" sz="1600" dirty="0"/>
              <a:t>successful </a:t>
            </a:r>
            <a:r>
              <a:rPr lang="en-IN" sz="1600" dirty="0" smtClean="0"/>
              <a:t>implementation</a:t>
            </a:r>
          </a:p>
          <a:p>
            <a:r>
              <a:rPr lang="en-IN" sz="1600" b="1" dirty="0" smtClean="0"/>
              <a:t> </a:t>
            </a:r>
            <a:r>
              <a:rPr lang="en-IN" sz="1600" dirty="0"/>
              <a:t>Improving the efficiency of the network and of the staff supporting </a:t>
            </a:r>
            <a:r>
              <a:rPr lang="en-IN" sz="1600" dirty="0" smtClean="0"/>
              <a:t>it</a:t>
            </a:r>
          </a:p>
          <a:p>
            <a:r>
              <a:rPr lang="en-IN" sz="1600" b="1" dirty="0" smtClean="0"/>
              <a:t> </a:t>
            </a:r>
            <a:r>
              <a:rPr lang="en-IN" sz="1600" dirty="0"/>
              <a:t>Reducing operating expenses by improving the efficiency of operation </a:t>
            </a:r>
            <a:r>
              <a:rPr lang="en-IN" sz="1600" dirty="0" smtClean="0"/>
              <a:t>processes and </a:t>
            </a:r>
            <a:r>
              <a:rPr lang="en-IN" sz="1600" dirty="0"/>
              <a:t>tools</a:t>
            </a:r>
          </a:p>
          <a:p>
            <a:pPr marL="0" indent="0">
              <a:buNone/>
            </a:pPr>
            <a:r>
              <a:rPr lang="en-IN" sz="1600" dirty="0"/>
              <a:t>■ </a:t>
            </a:r>
            <a:r>
              <a:rPr lang="en-IN" sz="1600" b="1" dirty="0"/>
              <a:t>Increasing network availability</a:t>
            </a:r>
            <a:r>
              <a:rPr lang="en-IN" sz="1600" dirty="0" smtClean="0"/>
              <a:t>:</a:t>
            </a:r>
          </a:p>
          <a:p>
            <a:r>
              <a:rPr lang="en-IN" sz="1600" b="1" dirty="0" smtClean="0"/>
              <a:t> </a:t>
            </a:r>
            <a:r>
              <a:rPr lang="en-IN" sz="1600" dirty="0"/>
              <a:t>Assessing the state of the network’s security and its ability to support the </a:t>
            </a:r>
            <a:r>
              <a:rPr lang="en-IN" sz="1600" dirty="0" smtClean="0"/>
              <a:t>proposed design</a:t>
            </a:r>
            <a:endParaRPr lang="en-IN" sz="1600" dirty="0"/>
          </a:p>
          <a:p>
            <a:r>
              <a:rPr lang="en-IN" sz="1600" b="1" dirty="0" smtClean="0"/>
              <a:t> </a:t>
            </a:r>
            <a:r>
              <a:rPr lang="en-IN" sz="1600" dirty="0"/>
              <a:t>Specifying the correct set of hardware and software releases and keeping </a:t>
            </a:r>
            <a:r>
              <a:rPr lang="en-IN" sz="1600" dirty="0" smtClean="0"/>
              <a:t>them operational </a:t>
            </a:r>
            <a:r>
              <a:rPr lang="en-IN" sz="1600" dirty="0"/>
              <a:t>and </a:t>
            </a:r>
            <a:r>
              <a:rPr lang="en-IN" sz="1600" dirty="0" smtClean="0"/>
              <a:t>current</a:t>
            </a:r>
          </a:p>
          <a:p>
            <a:r>
              <a:rPr lang="en-IN" sz="1600" dirty="0" smtClean="0"/>
              <a:t>Producing </a:t>
            </a:r>
            <a:r>
              <a:rPr lang="en-IN" sz="1600" dirty="0"/>
              <a:t>a sound operational design and validating network </a:t>
            </a:r>
            <a:r>
              <a:rPr lang="en-IN" sz="1600" dirty="0" smtClean="0"/>
              <a:t>operation</a:t>
            </a:r>
          </a:p>
          <a:p>
            <a:r>
              <a:rPr lang="en-IN" sz="1600" b="1" dirty="0" smtClean="0"/>
              <a:t> </a:t>
            </a:r>
            <a:r>
              <a:rPr lang="en-IN" sz="1600" dirty="0"/>
              <a:t>Staging and testing the proposed system before </a:t>
            </a:r>
            <a:r>
              <a:rPr lang="en-IN" sz="1600" dirty="0" smtClean="0"/>
              <a:t>deployment</a:t>
            </a:r>
          </a:p>
          <a:p>
            <a:r>
              <a:rPr lang="en-IN" sz="1600" b="1" dirty="0" smtClean="0"/>
              <a:t> </a:t>
            </a:r>
            <a:r>
              <a:rPr lang="en-IN" sz="1600" dirty="0"/>
              <a:t>Improving staff </a:t>
            </a:r>
            <a:r>
              <a:rPr lang="en-IN" sz="1600" dirty="0" smtClean="0"/>
              <a:t>skills</a:t>
            </a:r>
          </a:p>
          <a:p>
            <a:r>
              <a:rPr lang="en-IN" sz="1600" dirty="0" smtClean="0"/>
              <a:t>Proactively </a:t>
            </a:r>
            <a:r>
              <a:rPr lang="en-IN" sz="1600" dirty="0"/>
              <a:t>monitoring the system and assessing availability trends and </a:t>
            </a:r>
            <a:r>
              <a:rPr lang="en-IN" sz="1600" dirty="0" smtClean="0"/>
              <a:t>alerts</a:t>
            </a:r>
          </a:p>
          <a:p>
            <a:r>
              <a:rPr lang="en-IN" sz="1600" dirty="0" smtClean="0"/>
              <a:t>Proactively </a:t>
            </a:r>
            <a:r>
              <a:rPr lang="en-IN" sz="1600" dirty="0"/>
              <a:t>identifying security breaches and defining remediation plans</a:t>
            </a:r>
          </a:p>
        </p:txBody>
      </p:sp>
    </p:spTree>
    <p:extLst>
      <p:ext uri="{BB962C8B-B14F-4D97-AF65-F5344CB8AC3E}">
        <p14:creationId xmlns:p14="http://schemas.microsoft.com/office/powerpoint/2010/main" xmlns="" val="3308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647218" cy="65116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b="1" dirty="0"/>
              <a:t>Improving business </a:t>
            </a:r>
            <a:r>
              <a:rPr lang="en-IN" b="1" dirty="0" smtClean="0"/>
              <a:t>agility</a:t>
            </a:r>
            <a:r>
              <a:rPr lang="en-IN" dirty="0" smtClean="0"/>
              <a:t>:</a:t>
            </a:r>
          </a:p>
          <a:p>
            <a:pPr algn="just"/>
            <a:r>
              <a:rPr lang="en-IN" dirty="0" smtClean="0"/>
              <a:t>Establishing </a:t>
            </a:r>
            <a:r>
              <a:rPr lang="en-IN" dirty="0"/>
              <a:t>business requirements and technology </a:t>
            </a:r>
            <a:r>
              <a:rPr lang="en-IN" dirty="0" smtClean="0"/>
              <a:t>strategies</a:t>
            </a:r>
          </a:p>
          <a:p>
            <a:pPr algn="just"/>
            <a:r>
              <a:rPr lang="en-IN" b="1" dirty="0" smtClean="0"/>
              <a:t> </a:t>
            </a:r>
            <a:r>
              <a:rPr lang="en-IN" dirty="0"/>
              <a:t>Readying sites to support the system to be </a:t>
            </a:r>
            <a:r>
              <a:rPr lang="en-IN" dirty="0" smtClean="0"/>
              <a:t>implemented</a:t>
            </a:r>
          </a:p>
          <a:p>
            <a:pPr algn="just"/>
            <a:r>
              <a:rPr lang="en-IN" dirty="0" smtClean="0"/>
              <a:t>Integrating </a:t>
            </a:r>
            <a:r>
              <a:rPr lang="en-IN" dirty="0"/>
              <a:t>technical requirements and business goals into a detailed design </a:t>
            </a:r>
            <a:r>
              <a:rPr lang="en-IN" dirty="0" smtClean="0"/>
              <a:t>and demonstrating </a:t>
            </a:r>
            <a:r>
              <a:rPr lang="en-IN" dirty="0"/>
              <a:t>that the network is functioning as </a:t>
            </a:r>
            <a:r>
              <a:rPr lang="en-IN" dirty="0" smtClean="0"/>
              <a:t>specified </a:t>
            </a:r>
          </a:p>
          <a:p>
            <a:pPr algn="just"/>
            <a:r>
              <a:rPr lang="en-IN" dirty="0" smtClean="0"/>
              <a:t>Expertly </a:t>
            </a:r>
            <a:r>
              <a:rPr lang="en-IN" dirty="0"/>
              <a:t>installing, configuring, and integrating system </a:t>
            </a:r>
            <a:r>
              <a:rPr lang="en-IN" dirty="0" smtClean="0"/>
              <a:t>components</a:t>
            </a:r>
          </a:p>
          <a:p>
            <a:pPr algn="just"/>
            <a:r>
              <a:rPr lang="en-IN" dirty="0" smtClean="0"/>
              <a:t>Continually </a:t>
            </a:r>
            <a:r>
              <a:rPr lang="en-IN" dirty="0"/>
              <a:t>enhancing performance</a:t>
            </a:r>
          </a:p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b="1" dirty="0"/>
              <a:t>Accelerating access to applications and services</a:t>
            </a:r>
            <a:r>
              <a:rPr lang="en-IN" dirty="0"/>
              <a:t>:</a:t>
            </a:r>
          </a:p>
          <a:p>
            <a:pPr algn="just"/>
            <a:r>
              <a:rPr lang="en-IN" dirty="0" smtClean="0"/>
              <a:t>Assessing </a:t>
            </a:r>
            <a:r>
              <a:rPr lang="en-IN" dirty="0"/>
              <a:t>and improving operational preparedness to support current and </a:t>
            </a:r>
            <a:r>
              <a:rPr lang="en-IN" dirty="0" smtClean="0"/>
              <a:t>planned network </a:t>
            </a:r>
            <a:r>
              <a:rPr lang="en-IN" dirty="0"/>
              <a:t>technologies and services</a:t>
            </a:r>
          </a:p>
          <a:p>
            <a:pPr algn="just"/>
            <a:r>
              <a:rPr lang="en-IN" dirty="0" smtClean="0"/>
              <a:t>Improving </a:t>
            </a:r>
            <a:r>
              <a:rPr lang="en-IN" dirty="0"/>
              <a:t>service-delivery efficiency and effectiveness by increasing </a:t>
            </a:r>
            <a:r>
              <a:rPr lang="en-IN" dirty="0" smtClean="0"/>
              <a:t>availability, resource </a:t>
            </a:r>
            <a:r>
              <a:rPr lang="en-IN" dirty="0"/>
              <a:t>capacity, and </a:t>
            </a:r>
            <a:r>
              <a:rPr lang="en-IN" dirty="0" smtClean="0"/>
              <a:t>performance</a:t>
            </a:r>
          </a:p>
          <a:p>
            <a:pPr algn="just"/>
            <a:r>
              <a:rPr lang="en-IN" b="1" dirty="0" smtClean="0"/>
              <a:t> </a:t>
            </a:r>
            <a:r>
              <a:rPr lang="en-IN" dirty="0"/>
              <a:t>Improving the availability, reliability, and stability of the network and the</a:t>
            </a:r>
          </a:p>
          <a:p>
            <a:pPr marL="0" indent="0" algn="just">
              <a:buNone/>
            </a:pPr>
            <a:r>
              <a:rPr lang="en-IN" dirty="0" smtClean="0"/>
              <a:t>   applications </a:t>
            </a:r>
            <a:r>
              <a:rPr lang="en-IN" dirty="0"/>
              <a:t>running on it</a:t>
            </a:r>
          </a:p>
          <a:p>
            <a:pPr algn="just"/>
            <a:r>
              <a:rPr lang="en-IN" dirty="0" smtClean="0"/>
              <a:t>Managing </a:t>
            </a:r>
            <a:r>
              <a:rPr lang="en-IN" dirty="0"/>
              <a:t>and resolving problems affecting the system and keeping </a:t>
            </a:r>
            <a:r>
              <a:rPr lang="en-IN" dirty="0" smtClean="0"/>
              <a:t>software applications </a:t>
            </a:r>
            <a:r>
              <a:rPr lang="en-IN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xmlns="" val="1867156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46364"/>
            <a:ext cx="10716491" cy="613756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design methodology presented here includes three basic steps; some of the </a:t>
            </a:r>
            <a:r>
              <a:rPr lang="en-IN" dirty="0" smtClean="0"/>
              <a:t>design methodology </a:t>
            </a:r>
            <a:r>
              <a:rPr lang="en-IN" dirty="0"/>
              <a:t>steps are intrinsic to the PPDIOO Design phase, whereas other steps are related </a:t>
            </a:r>
            <a:r>
              <a:rPr lang="en-IN" dirty="0" smtClean="0"/>
              <a:t>to other </a:t>
            </a:r>
            <a:r>
              <a:rPr lang="en-IN" dirty="0"/>
              <a:t>PPDIOO phases</a:t>
            </a:r>
            <a:r>
              <a:rPr lang="en-IN" dirty="0" smtClean="0"/>
              <a:t>:</a:t>
            </a:r>
          </a:p>
          <a:p>
            <a:pPr algn="just"/>
            <a:r>
              <a:rPr lang="en-IN" b="1" dirty="0"/>
              <a:t>Step 1 Identify customer requirements</a:t>
            </a:r>
            <a:r>
              <a:rPr lang="en-IN" dirty="0"/>
              <a:t>: In this step, which is </a:t>
            </a:r>
            <a:r>
              <a:rPr lang="en-IN" dirty="0" smtClean="0"/>
              <a:t>typically completed </a:t>
            </a:r>
            <a:r>
              <a:rPr lang="en-IN" dirty="0"/>
              <a:t>during the PPDIOO Prepare phase, key decision makers </a:t>
            </a:r>
            <a:r>
              <a:rPr lang="en-IN" dirty="0" smtClean="0"/>
              <a:t>identify the </a:t>
            </a:r>
            <a:r>
              <a:rPr lang="en-IN" dirty="0"/>
              <a:t>initial requirements. Based on these requirements, a </a:t>
            </a:r>
            <a:r>
              <a:rPr lang="en-IN" dirty="0" smtClean="0"/>
              <a:t>high-level conceptual </a:t>
            </a:r>
            <a:r>
              <a:rPr lang="en-IN" dirty="0"/>
              <a:t>architecture is proposed.</a:t>
            </a:r>
          </a:p>
          <a:p>
            <a:pPr algn="just"/>
            <a:r>
              <a:rPr lang="en-IN" b="1" dirty="0"/>
              <a:t>Step 2 Characterize the existing network and sites</a:t>
            </a:r>
            <a:r>
              <a:rPr lang="en-IN" dirty="0"/>
              <a:t>: The Plan phase </a:t>
            </a:r>
            <a:r>
              <a:rPr lang="en-IN" dirty="0" smtClean="0"/>
              <a:t>involves characterizing </a:t>
            </a:r>
            <a:r>
              <a:rPr lang="en-IN" dirty="0"/>
              <a:t>sites and assessing any existing networks, and performing </a:t>
            </a:r>
            <a:r>
              <a:rPr lang="en-IN" dirty="0" smtClean="0"/>
              <a:t>a gap </a:t>
            </a:r>
            <a:r>
              <a:rPr lang="en-IN" dirty="0"/>
              <a:t>analysis to determine whether the existing system infrastructure, </a:t>
            </a:r>
            <a:r>
              <a:rPr lang="en-IN" dirty="0" smtClean="0"/>
              <a:t>sites, and </a:t>
            </a:r>
            <a:r>
              <a:rPr lang="en-IN" dirty="0"/>
              <a:t>operational environment can support the proposed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875590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1673"/>
            <a:ext cx="11173691" cy="61652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/>
              <a:t>Step 3 Design the network topology and solutions</a:t>
            </a:r>
            <a:r>
              <a:rPr lang="en-IN" dirty="0"/>
              <a:t>: In this step, the </a:t>
            </a:r>
            <a:r>
              <a:rPr lang="en-IN" dirty="0" smtClean="0"/>
              <a:t>detailed design </a:t>
            </a:r>
            <a:r>
              <a:rPr lang="en-IN" dirty="0"/>
              <a:t>of the network is created. Decisions are made about </a:t>
            </a:r>
            <a:r>
              <a:rPr lang="en-IN" dirty="0" smtClean="0"/>
              <a:t>networked infrastructure</a:t>
            </a:r>
            <a:r>
              <a:rPr lang="en-IN" dirty="0"/>
              <a:t>, infrastructure services, and applications. The data </a:t>
            </a:r>
            <a:r>
              <a:rPr lang="en-IN" dirty="0" smtClean="0"/>
              <a:t>for making </a:t>
            </a:r>
            <a:r>
              <a:rPr lang="en-IN" dirty="0"/>
              <a:t>these </a:t>
            </a:r>
            <a:r>
              <a:rPr lang="en-IN" dirty="0" smtClean="0"/>
              <a:t>decisions </a:t>
            </a:r>
            <a:r>
              <a:rPr lang="en-IN" dirty="0"/>
              <a:t>is gathered during the first two steps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When the design is complete, the design implementation process is executed; this process </a:t>
            </a:r>
            <a:r>
              <a:rPr lang="en-IN" dirty="0" smtClean="0"/>
              <a:t>includes the </a:t>
            </a:r>
            <a:r>
              <a:rPr lang="en-IN" dirty="0"/>
              <a:t>following steps</a:t>
            </a:r>
            <a:r>
              <a:rPr lang="en-IN" dirty="0" smtClean="0"/>
              <a:t>:</a:t>
            </a:r>
          </a:p>
          <a:p>
            <a:pPr marL="0" indent="0" algn="just">
              <a:buNone/>
            </a:pPr>
            <a:r>
              <a:rPr lang="en-IN" b="1" dirty="0"/>
              <a:t>Step 1 Plan the implementation</a:t>
            </a:r>
            <a:r>
              <a:rPr lang="en-IN" dirty="0"/>
              <a:t>: During this step, the </a:t>
            </a:r>
            <a:r>
              <a:rPr lang="en-IN" dirty="0" smtClean="0"/>
              <a:t>implementation procedures </a:t>
            </a:r>
            <a:r>
              <a:rPr lang="en-IN" dirty="0"/>
              <a:t>are prepared in advance to expedite and clarify the </a:t>
            </a:r>
            <a:r>
              <a:rPr lang="en-IN" dirty="0" smtClean="0"/>
              <a:t>actual implementation</a:t>
            </a:r>
            <a:r>
              <a:rPr lang="en-IN" dirty="0"/>
              <a:t>. Cost assessment is also undertaken at this time. This </a:t>
            </a:r>
            <a:r>
              <a:rPr lang="en-IN" dirty="0" smtClean="0"/>
              <a:t>step is </a:t>
            </a:r>
            <a:r>
              <a:rPr lang="en-IN" dirty="0"/>
              <a:t>performed during the PPDIOO Design </a:t>
            </a:r>
            <a:r>
              <a:rPr lang="en-IN" dirty="0" smtClean="0"/>
              <a:t>phase. </a:t>
            </a:r>
          </a:p>
          <a:p>
            <a:pPr marL="0" indent="0" algn="just">
              <a:buNone/>
            </a:pPr>
            <a:r>
              <a:rPr lang="en-IN" b="1" dirty="0" smtClean="0"/>
              <a:t>Step </a:t>
            </a:r>
            <a:r>
              <a:rPr lang="en-IN" b="1" dirty="0"/>
              <a:t>2 Implement and verify the design</a:t>
            </a:r>
            <a:r>
              <a:rPr lang="en-IN" dirty="0"/>
              <a:t>: The actual implementation </a:t>
            </a:r>
            <a:r>
              <a:rPr lang="en-IN" dirty="0" smtClean="0"/>
              <a:t>and verification </a:t>
            </a:r>
            <a:r>
              <a:rPr lang="en-IN" dirty="0"/>
              <a:t>of the design take place during this step by building a </a:t>
            </a:r>
            <a:r>
              <a:rPr lang="en-IN" dirty="0" smtClean="0"/>
              <a:t>network. This </a:t>
            </a:r>
            <a:r>
              <a:rPr lang="en-IN" dirty="0"/>
              <a:t>step maps directly to the Implement phase of the </a:t>
            </a:r>
            <a:r>
              <a:rPr lang="en-IN" dirty="0" smtClean="0"/>
              <a:t>PPDIOO 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736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74072"/>
            <a:ext cx="10827327" cy="5985163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/>
              <a:t>Step 3 Monitor and optionally redesign</a:t>
            </a:r>
            <a:r>
              <a:rPr lang="en-IN" dirty="0"/>
              <a:t>: The network is put into operation </a:t>
            </a:r>
            <a:r>
              <a:rPr lang="en-IN" dirty="0" smtClean="0"/>
              <a:t>after it </a:t>
            </a:r>
            <a:r>
              <a:rPr lang="en-IN" dirty="0"/>
              <a:t>is built. During operation, the network is constantly monitored </a:t>
            </a:r>
            <a:r>
              <a:rPr lang="en-IN" dirty="0" smtClean="0"/>
              <a:t>and checked </a:t>
            </a:r>
            <a:r>
              <a:rPr lang="en-IN" dirty="0"/>
              <a:t>for errors.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If </a:t>
            </a:r>
            <a:r>
              <a:rPr lang="en-IN" dirty="0"/>
              <a:t>troubleshooting problems become too frequent </a:t>
            </a:r>
            <a:r>
              <a:rPr lang="en-IN" dirty="0" smtClean="0"/>
              <a:t>or even </a:t>
            </a:r>
            <a:r>
              <a:rPr lang="en-IN" dirty="0"/>
              <a:t>impossible to manage, a network redesign might be required; this </a:t>
            </a:r>
            <a:r>
              <a:rPr lang="en-IN" dirty="0" smtClean="0"/>
              <a:t>can be </a:t>
            </a:r>
            <a:r>
              <a:rPr lang="en-IN" dirty="0"/>
              <a:t>avoided if all previous steps have been completed properly.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step </a:t>
            </a:r>
            <a:r>
              <a:rPr lang="en-IN" dirty="0" smtClean="0"/>
              <a:t>is, in </a:t>
            </a:r>
            <a:r>
              <a:rPr lang="en-IN" dirty="0"/>
              <a:t>fact, a part of the Operate and Optimize phases of the </a:t>
            </a:r>
            <a:r>
              <a:rPr lang="en-IN" dirty="0" smtClean="0"/>
              <a:t>PPDIOO methodology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0671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IN" b="1" dirty="0"/>
              <a:t>Identifying Customer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1492"/>
            <a:ext cx="11076709" cy="498763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To design a network that meets customers’ needs, the organizational goals, </a:t>
            </a:r>
            <a:r>
              <a:rPr lang="en-IN" dirty="0" smtClean="0"/>
              <a:t>organizational constraints</a:t>
            </a:r>
            <a:r>
              <a:rPr lang="en-IN" dirty="0"/>
              <a:t>, technical goals, and technical constraints must be identified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b="1" dirty="0"/>
              <a:t>Assessing the Scope of a Network Design Project</a:t>
            </a:r>
          </a:p>
          <a:p>
            <a:pPr marL="0" indent="0" algn="just">
              <a:buNone/>
            </a:pPr>
            <a:r>
              <a:rPr lang="en-IN" dirty="0"/>
              <a:t>When assessing the scope of a network design, consider the following:</a:t>
            </a:r>
          </a:p>
          <a:p>
            <a:pPr marL="0" indent="0" algn="just">
              <a:buNone/>
            </a:pPr>
            <a:r>
              <a:rPr lang="en-IN" dirty="0"/>
              <a:t>■ Whether the design is for a new network or is a modification of an existing network.</a:t>
            </a:r>
          </a:p>
          <a:p>
            <a:pPr marL="0" indent="0" algn="just">
              <a:buNone/>
            </a:pPr>
            <a:r>
              <a:rPr lang="en-IN" dirty="0"/>
              <a:t>■ Whether the design is for an entire enterprise network, a subset of the network, or a </a:t>
            </a:r>
            <a:r>
              <a:rPr lang="en-IN" dirty="0" smtClean="0"/>
              <a:t>single segment </a:t>
            </a:r>
            <a:r>
              <a:rPr lang="en-IN" dirty="0"/>
              <a:t>or module. For example, the designer must ascertain whether the design is for a </a:t>
            </a:r>
            <a:r>
              <a:rPr lang="en-IN" dirty="0" smtClean="0"/>
              <a:t>set of </a:t>
            </a:r>
            <a:r>
              <a:rPr lang="en-IN" dirty="0"/>
              <a:t>Campus LANs, a WAN, or a remote-access network.</a:t>
            </a:r>
          </a:p>
          <a:p>
            <a:pPr marL="0" indent="0" algn="just">
              <a:buNone/>
            </a:pPr>
            <a:r>
              <a:rPr lang="en-IN" dirty="0"/>
              <a:t>■ Whether the design addresses a single function or the network’s entire functionality.</a:t>
            </a:r>
          </a:p>
        </p:txBody>
      </p:sp>
    </p:spTree>
    <p:extLst>
      <p:ext uri="{BB962C8B-B14F-4D97-AF65-F5344CB8AC3E}">
        <p14:creationId xmlns:p14="http://schemas.microsoft.com/office/powerpoint/2010/main" xmlns="" val="194475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Business Drivers for a New </a:t>
            </a:r>
            <a:r>
              <a:rPr lang="en-IN" sz="4000" dirty="0" smtClean="0">
                <a:latin typeface="+mn-lt"/>
              </a:rPr>
              <a:t>Network Architecture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/>
            <a:r>
              <a:rPr lang="en-IN" dirty="0"/>
              <a:t>New business requirements, the growth of applications, and the evolution of IT combine to </a:t>
            </a:r>
            <a:r>
              <a:rPr lang="en-IN" dirty="0" smtClean="0"/>
              <a:t>drive the </a:t>
            </a:r>
            <a:r>
              <a:rPr lang="en-IN" dirty="0"/>
              <a:t>need for a new network architecture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C</a:t>
            </a:r>
            <a:r>
              <a:rPr lang="en-IN" dirty="0" smtClean="0"/>
              <a:t>ompetition and </a:t>
            </a:r>
            <a:r>
              <a:rPr lang="en-IN" dirty="0"/>
              <a:t>time-to-market pressures are prompting enterprises to look for new IT solutions that </a:t>
            </a:r>
            <a:r>
              <a:rPr lang="en-IN" dirty="0" smtClean="0"/>
              <a:t>can help </a:t>
            </a:r>
            <a:r>
              <a:rPr lang="en-IN" dirty="0"/>
              <a:t>them better respond to market and customer demands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Consumers are asking for </a:t>
            </a:r>
            <a:r>
              <a:rPr lang="en-IN" dirty="0" smtClean="0"/>
              <a:t>new products </a:t>
            </a:r>
            <a:r>
              <a:rPr lang="en-IN" dirty="0"/>
              <a:t>and service offerings—and they want them </a:t>
            </a:r>
            <a:r>
              <a:rPr lang="en-IN" dirty="0" smtClean="0"/>
              <a:t>fast, </a:t>
            </a:r>
            <a:r>
              <a:rPr lang="en-IN" dirty="0"/>
              <a:t>enhanced customization flexibility, and greater security, all at a lower cost.</a:t>
            </a:r>
          </a:p>
        </p:txBody>
      </p:sp>
    </p:spTree>
    <p:extLst>
      <p:ext uri="{BB962C8B-B14F-4D97-AF65-F5344CB8AC3E}">
        <p14:creationId xmlns:p14="http://schemas.microsoft.com/office/powerpoint/2010/main" xmlns="" val="236701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290945"/>
            <a:ext cx="11346873" cy="573578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Open Systems Interconnection (OSI) reference model is important during the design phase.</a:t>
            </a:r>
          </a:p>
          <a:p>
            <a:pPr algn="just"/>
            <a:r>
              <a:rPr lang="en-IN" dirty="0"/>
              <a:t>The network designer should review the project scope from the protocol layer perspective </a:t>
            </a:r>
            <a:r>
              <a:rPr lang="en-IN" dirty="0" smtClean="0"/>
              <a:t>and decide </a:t>
            </a:r>
            <a:r>
              <a:rPr lang="en-IN" dirty="0"/>
              <a:t>whether the design is needed for only the network layer, or if other layers are also involved.</a:t>
            </a:r>
          </a:p>
          <a:p>
            <a:pPr algn="just"/>
            <a:r>
              <a:rPr lang="en-IN" dirty="0"/>
              <a:t>For example:</a:t>
            </a:r>
          </a:p>
          <a:p>
            <a:pPr marL="0" indent="0" algn="just">
              <a:buNone/>
            </a:pPr>
            <a:r>
              <a:rPr lang="en-IN" dirty="0"/>
              <a:t>■ The network layer includes the routing and addressing design.</a:t>
            </a:r>
          </a:p>
          <a:p>
            <a:pPr marL="0" indent="0" algn="just">
              <a:buNone/>
            </a:pPr>
            <a:r>
              <a:rPr lang="en-IN" dirty="0"/>
              <a:t>■ The application layer includes the design of application data transport (such as </a:t>
            </a:r>
            <a:r>
              <a:rPr lang="en-IN" dirty="0" smtClean="0"/>
              <a:t>transporting voice</a:t>
            </a:r>
            <a:r>
              <a:rPr lang="en-IN" dirty="0"/>
              <a:t>).</a:t>
            </a:r>
          </a:p>
          <a:p>
            <a:pPr marL="0" indent="0" algn="just">
              <a:buNone/>
            </a:pPr>
            <a:r>
              <a:rPr lang="en-IN" dirty="0"/>
              <a:t>■ The physical and data link layers include decisions about the connection types and </a:t>
            </a:r>
            <a:r>
              <a:rPr lang="en-IN" dirty="0" smtClean="0"/>
              <a:t>the technologies </a:t>
            </a:r>
            <a:r>
              <a:rPr lang="en-IN" dirty="0"/>
              <a:t>to be used, such as Gigabit Ethernet, Asynchronous Transfer Mode, and </a:t>
            </a:r>
            <a:r>
              <a:rPr lang="en-IN" dirty="0" smtClean="0"/>
              <a:t>Frame Relay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7382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64"/>
            <a:ext cx="10785764" cy="6555107"/>
          </a:xfrm>
        </p:spPr>
        <p:txBody>
          <a:bodyPr/>
          <a:lstStyle/>
          <a:p>
            <a:pPr algn="just"/>
            <a:r>
              <a:rPr lang="en-IN" sz="2400" dirty="0"/>
              <a:t>Initial design requirements are typically extracted from the Request for Proposal (RFP) or </a:t>
            </a:r>
            <a:r>
              <a:rPr lang="en-IN" sz="2400" dirty="0" smtClean="0"/>
              <a:t>Request for </a:t>
            </a:r>
            <a:r>
              <a:rPr lang="en-IN" sz="2400" dirty="0"/>
              <a:t>Information (RFI) documents that the customer issues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 first step in the design process should be </a:t>
            </a:r>
            <a:r>
              <a:rPr lang="en-IN" sz="2400" dirty="0" err="1"/>
              <a:t>predocumenting</a:t>
            </a:r>
            <a:r>
              <a:rPr lang="en-IN" sz="2400" dirty="0"/>
              <a:t> (sifting, processing, </a:t>
            </a:r>
            <a:r>
              <a:rPr lang="en-IN" sz="2400" dirty="0" smtClean="0"/>
              <a:t>reordering, translating</a:t>
            </a:r>
            <a:r>
              <a:rPr lang="en-IN" sz="2400" dirty="0"/>
              <a:t>, and so forth) the design requirements and reviewing them with the customer </a:t>
            </a:r>
            <a:r>
              <a:rPr lang="en-IN" sz="2400" dirty="0" smtClean="0"/>
              <a:t>for verification </a:t>
            </a:r>
            <a:r>
              <a:rPr lang="en-IN" sz="2400" dirty="0"/>
              <a:t>and approval, obtaining direct customer input, in either oral or written form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0" y="2466109"/>
            <a:ext cx="7481454" cy="42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630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46364"/>
            <a:ext cx="11118273" cy="5830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Step 1 </a:t>
            </a:r>
            <a:r>
              <a:rPr lang="en-IN" dirty="0"/>
              <a:t>Extract the initial customer requirements (from the RFP or RFI).</a:t>
            </a:r>
          </a:p>
          <a:p>
            <a:pPr marL="0" indent="0" algn="just">
              <a:buNone/>
            </a:pPr>
            <a:r>
              <a:rPr lang="en-IN" b="1" dirty="0"/>
              <a:t>Step 2 </a:t>
            </a:r>
            <a:r>
              <a:rPr lang="en-IN" dirty="0"/>
              <a:t>Query the customer for a verbal description of the </a:t>
            </a:r>
            <a:r>
              <a:rPr lang="en-IN" dirty="0" smtClean="0"/>
              <a:t>initial requirements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r>
              <a:rPr lang="en-IN" b="1" dirty="0"/>
              <a:t>Step 3 </a:t>
            </a:r>
            <a:r>
              <a:rPr lang="en-IN" dirty="0"/>
              <a:t>Produce a draft document that describes the design requirements.</a:t>
            </a:r>
          </a:p>
          <a:p>
            <a:pPr marL="0" indent="0" algn="just">
              <a:buNone/>
            </a:pPr>
            <a:r>
              <a:rPr lang="en-IN" b="1" dirty="0"/>
              <a:t>Step 4 </a:t>
            </a:r>
            <a:r>
              <a:rPr lang="en-IN" dirty="0"/>
              <a:t>Verify the design requirements with the customer, and obtain </a:t>
            </a:r>
            <a:r>
              <a:rPr lang="en-IN" dirty="0" smtClean="0"/>
              <a:t>customer approval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r>
              <a:rPr lang="en-IN" b="1" dirty="0"/>
              <a:t>Step 5 </a:t>
            </a:r>
            <a:r>
              <a:rPr lang="en-IN" dirty="0"/>
              <a:t>Revise the document as necessary to eliminate errors and omissions.</a:t>
            </a:r>
          </a:p>
          <a:p>
            <a:pPr marL="0" indent="0" algn="just">
              <a:buNone/>
            </a:pPr>
            <a:r>
              <a:rPr lang="en-IN" dirty="0"/>
              <a:t>Steps 2 to 5 are repeated if the customer has additional comments about the draft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2055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8" y="540327"/>
            <a:ext cx="2570020" cy="221672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Gathering Network Requirement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128" y="240434"/>
            <a:ext cx="8437417" cy="63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34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Step 1 </a:t>
            </a:r>
            <a:r>
              <a:rPr lang="en-IN" dirty="0"/>
              <a:t>Identify the planned network applications and network services.</a:t>
            </a:r>
          </a:p>
          <a:p>
            <a:pPr marL="0" indent="0" algn="just">
              <a:buNone/>
            </a:pPr>
            <a:r>
              <a:rPr lang="en-IN" b="1" dirty="0"/>
              <a:t>Step 2 </a:t>
            </a:r>
            <a:r>
              <a:rPr lang="en-IN" dirty="0"/>
              <a:t>Determine the organizational goals.</a:t>
            </a:r>
          </a:p>
          <a:p>
            <a:pPr marL="0" indent="0" algn="just">
              <a:buNone/>
            </a:pPr>
            <a:r>
              <a:rPr lang="en-IN" b="1" dirty="0"/>
              <a:t>Step 3 </a:t>
            </a:r>
            <a:r>
              <a:rPr lang="en-IN" dirty="0"/>
              <a:t>Determine the possible organizational constraints.</a:t>
            </a:r>
          </a:p>
          <a:p>
            <a:pPr marL="0" indent="0" algn="just">
              <a:buNone/>
            </a:pPr>
            <a:r>
              <a:rPr lang="en-IN" b="1" dirty="0"/>
              <a:t>Step 4 </a:t>
            </a:r>
            <a:r>
              <a:rPr lang="en-IN" dirty="0"/>
              <a:t>Determine the technical goals.</a:t>
            </a:r>
          </a:p>
          <a:p>
            <a:pPr marL="0" indent="0" algn="just">
              <a:buNone/>
            </a:pPr>
            <a:r>
              <a:rPr lang="en-IN" b="1" dirty="0"/>
              <a:t>Step 5 </a:t>
            </a:r>
            <a:r>
              <a:rPr lang="en-IN" dirty="0"/>
              <a:t>Determine the technical constraints that must be taken into account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These steps provide the designer with data that must be carefully interpreted, </a:t>
            </a:r>
            <a:r>
              <a:rPr lang="en-IN" dirty="0" smtClean="0"/>
              <a:t>analysed, and presented </a:t>
            </a:r>
            <a:r>
              <a:rPr lang="en-IN" dirty="0"/>
              <a:t>to support the design proposal. Throughout these steps, the designer takes </a:t>
            </a:r>
            <a:r>
              <a:rPr lang="en-IN" dirty="0" smtClean="0"/>
              <a:t>thorough notes</a:t>
            </a:r>
            <a:r>
              <a:rPr lang="en-IN" dirty="0"/>
              <a:t>, produces documentation, and presents the findings to the customer for further discussion.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152937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952500"/>
          </a:xfrm>
        </p:spPr>
        <p:txBody>
          <a:bodyPr>
            <a:normAutofit/>
          </a:bodyPr>
          <a:lstStyle/>
          <a:p>
            <a:r>
              <a:rPr lang="en-IN" sz="3200" b="1" dirty="0"/>
              <a:t>Planned Applications and Network Services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 designer must determine which applications the customer is planning to use and </a:t>
            </a:r>
            <a:r>
              <a:rPr lang="en-IN" sz="2400" dirty="0" smtClean="0"/>
              <a:t>the importance </a:t>
            </a:r>
            <a:r>
              <a:rPr lang="en-IN" sz="2400" dirty="0"/>
              <a:t>of each of these applications. Using a table helps organize and categorize </a:t>
            </a:r>
            <a:r>
              <a:rPr lang="en-IN" sz="2400" dirty="0" smtClean="0"/>
              <a:t>the applications </a:t>
            </a:r>
            <a:r>
              <a:rPr lang="en-IN" sz="2400" dirty="0"/>
              <a:t>and services planned; the table should contain the following information</a:t>
            </a:r>
            <a:r>
              <a:rPr lang="en-IN" sz="2400" dirty="0" smtClean="0"/>
              <a:t>:</a:t>
            </a:r>
          </a:p>
          <a:p>
            <a:pPr marL="0" indent="0" algn="just">
              <a:buNone/>
            </a:pPr>
            <a:r>
              <a:rPr lang="en-IN" sz="2400" b="1" dirty="0"/>
              <a:t>Planned application types</a:t>
            </a:r>
            <a:r>
              <a:rPr lang="en-IN" sz="2400" dirty="0"/>
              <a:t>: Include e-mail, groupware (tools that aid group work), </a:t>
            </a:r>
            <a:r>
              <a:rPr lang="en-IN" sz="2400" dirty="0" smtClean="0"/>
              <a:t>voice networking</a:t>
            </a:r>
            <a:r>
              <a:rPr lang="en-IN" sz="2400" dirty="0"/>
              <a:t>, web browsing, video on demand (</a:t>
            </a:r>
            <a:r>
              <a:rPr lang="en-IN" sz="2400" dirty="0" err="1"/>
              <a:t>VoD</a:t>
            </a:r>
            <a:r>
              <a:rPr lang="en-IN" sz="2400" dirty="0"/>
              <a:t>), databases, file sharing and </a:t>
            </a:r>
            <a:r>
              <a:rPr lang="en-IN" sz="2400" dirty="0" smtClean="0"/>
              <a:t>transfer, computer-aided </a:t>
            </a:r>
            <a:r>
              <a:rPr lang="en-IN" sz="2400" dirty="0"/>
              <a:t>manufacturing, and so forth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 smtClean="0"/>
              <a:t>■ </a:t>
            </a:r>
            <a:r>
              <a:rPr lang="en-IN" sz="2400" b="1" dirty="0"/>
              <a:t>Applications</a:t>
            </a:r>
            <a:r>
              <a:rPr lang="en-IN" sz="2400" dirty="0"/>
              <a:t>: Specific applications that will be used, such as Microsoft Internet </a:t>
            </a:r>
            <a:r>
              <a:rPr lang="en-IN" sz="2400" dirty="0" smtClean="0"/>
              <a:t>Explorer, Cisco </a:t>
            </a:r>
            <a:r>
              <a:rPr lang="en-IN" sz="2400" dirty="0"/>
              <a:t>Unified </a:t>
            </a:r>
            <a:r>
              <a:rPr lang="en-IN" sz="2400" dirty="0" smtClean="0"/>
              <a:t>Meeting Place</a:t>
            </a:r>
            <a:r>
              <a:rPr lang="en-IN" sz="2400" dirty="0"/>
              <a:t>, and so forth.</a:t>
            </a:r>
          </a:p>
          <a:p>
            <a:pPr marL="0" indent="0" algn="just">
              <a:buNone/>
            </a:pPr>
            <a:r>
              <a:rPr lang="en-IN" sz="2400" dirty="0"/>
              <a:t>■ </a:t>
            </a:r>
            <a:r>
              <a:rPr lang="en-IN" sz="2400" b="1" dirty="0"/>
              <a:t>Level of importance</a:t>
            </a:r>
            <a:r>
              <a:rPr lang="en-IN" sz="2400" dirty="0"/>
              <a:t>: The importance of the applications—whether critical or important </a:t>
            </a:r>
            <a:r>
              <a:rPr lang="en-IN" sz="2400" dirty="0" smtClean="0"/>
              <a:t>or not </a:t>
            </a:r>
            <a:r>
              <a:rPr lang="en-IN" sz="2400" dirty="0"/>
              <a:t>important—is noted.</a:t>
            </a:r>
          </a:p>
          <a:p>
            <a:pPr marL="0" indent="0" algn="just">
              <a:buNone/>
            </a:pPr>
            <a:r>
              <a:rPr lang="en-IN" sz="2400" dirty="0"/>
              <a:t>■ </a:t>
            </a:r>
            <a:r>
              <a:rPr lang="en-IN" sz="2400" b="1" dirty="0"/>
              <a:t>Comments</a:t>
            </a:r>
            <a:r>
              <a:rPr lang="en-IN" sz="2400" dirty="0"/>
              <a:t>: Additional notes taken during the data-gathering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552492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558800"/>
            <a:ext cx="799298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43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54000"/>
            <a:ext cx="10998200" cy="5922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 planned infrastructure services table is similar to the planned application table. It </a:t>
            </a:r>
            <a:r>
              <a:rPr lang="en-IN" sz="2400" dirty="0" smtClean="0"/>
              <a:t>lists infrastructure </a:t>
            </a:r>
            <a:r>
              <a:rPr lang="en-IN" sz="2400" dirty="0"/>
              <a:t>services that are planned for the network and additional comments about </a:t>
            </a:r>
            <a:r>
              <a:rPr lang="en-IN" sz="2400" dirty="0" smtClean="0"/>
              <a:t>those services.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320800"/>
            <a:ext cx="7721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4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Organizational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508000"/>
            <a:ext cx="10947400" cy="6197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/>
              <a:t>This is an opportunity to determine what is important to the customer. Some sample questions </a:t>
            </a:r>
            <a:r>
              <a:rPr lang="en-IN" sz="2400" dirty="0" smtClean="0"/>
              <a:t>a designer </a:t>
            </a:r>
            <a:r>
              <a:rPr lang="en-IN" sz="2400" dirty="0"/>
              <a:t>might ask to help determine organizational goals include the following:</a:t>
            </a:r>
          </a:p>
          <a:p>
            <a:pPr marL="0" indent="0" algn="just">
              <a:buNone/>
            </a:pPr>
            <a:r>
              <a:rPr lang="en-IN" sz="2400" dirty="0"/>
              <a:t>■ What are you trying to accomplish with this project?</a:t>
            </a:r>
          </a:p>
          <a:p>
            <a:pPr marL="0" indent="0" algn="just">
              <a:buNone/>
            </a:pPr>
            <a:r>
              <a:rPr lang="en-IN" sz="2400" dirty="0"/>
              <a:t>■ What business challenges are you currently facing?</a:t>
            </a:r>
          </a:p>
          <a:p>
            <a:pPr marL="0" indent="0" algn="just">
              <a:buNone/>
            </a:pPr>
            <a:r>
              <a:rPr lang="en-IN" sz="2400" dirty="0"/>
              <a:t>■ What are the consequences of </a:t>
            </a:r>
            <a:r>
              <a:rPr lang="en-IN" sz="2400" i="1" dirty="0"/>
              <a:t>not </a:t>
            </a:r>
            <a:r>
              <a:rPr lang="en-IN" sz="2400" dirty="0"/>
              <a:t>resolving these issues?</a:t>
            </a:r>
          </a:p>
          <a:p>
            <a:pPr marL="0" indent="0" algn="just">
              <a:buNone/>
            </a:pPr>
            <a:r>
              <a:rPr lang="en-IN" sz="2400" dirty="0"/>
              <a:t>■ How would you measure or quantify success if you could fix or correct the identified</a:t>
            </a:r>
          </a:p>
          <a:p>
            <a:pPr marL="0" indent="0" algn="just">
              <a:buNone/>
            </a:pPr>
            <a:r>
              <a:rPr lang="en-IN" sz="2400" dirty="0"/>
              <a:t>problems and issues?</a:t>
            </a:r>
          </a:p>
          <a:p>
            <a:pPr marL="0" indent="0" algn="just">
              <a:buNone/>
            </a:pPr>
            <a:r>
              <a:rPr lang="en-IN" sz="2400" dirty="0"/>
              <a:t>■ What applications are most critical to your organization?</a:t>
            </a:r>
          </a:p>
          <a:p>
            <a:pPr marL="0" indent="0" algn="just">
              <a:buNone/>
            </a:pPr>
            <a:r>
              <a:rPr lang="en-IN" sz="2400" dirty="0"/>
              <a:t>■ What is the major objective of this project?</a:t>
            </a:r>
          </a:p>
          <a:p>
            <a:pPr marL="0" indent="0" algn="just">
              <a:buNone/>
            </a:pPr>
            <a:r>
              <a:rPr lang="en-IN" sz="2400" dirty="0"/>
              <a:t>■ What is driving the change?</a:t>
            </a:r>
          </a:p>
          <a:p>
            <a:pPr marL="0" indent="0" algn="just">
              <a:buNone/>
            </a:pPr>
            <a:r>
              <a:rPr lang="en-IN" sz="2400" dirty="0"/>
              <a:t>■ Do you need to support any government or safety or legal mandates?</a:t>
            </a:r>
          </a:p>
          <a:p>
            <a:pPr marL="0" indent="0" algn="just">
              <a:buNone/>
            </a:pPr>
            <a:r>
              <a:rPr lang="en-IN" sz="2400" dirty="0"/>
              <a:t>■ What are your main concerns with the implementation of a new solution?</a:t>
            </a:r>
          </a:p>
          <a:p>
            <a:pPr marL="0" indent="0" algn="just">
              <a:buNone/>
            </a:pPr>
            <a:r>
              <a:rPr lang="en-IN" sz="2400" dirty="0"/>
              <a:t>■ What technologies or services are needed to support your objectives?</a:t>
            </a:r>
          </a:p>
        </p:txBody>
      </p:sp>
    </p:spTree>
    <p:extLst>
      <p:ext uri="{BB962C8B-B14F-4D97-AF65-F5344CB8AC3E}">
        <p14:creationId xmlns:p14="http://schemas.microsoft.com/office/powerpoint/2010/main" xmlns="" val="3032285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300"/>
            <a:ext cx="10515600" cy="58086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■ </a:t>
            </a:r>
            <a:r>
              <a:rPr lang="en-IN" sz="2400" dirty="0"/>
              <a:t>What other technology projects and business initiatives will affect your group in the next </a:t>
            </a:r>
            <a:r>
              <a:rPr lang="en-IN" sz="2400" dirty="0" smtClean="0"/>
              <a:t>two to </a:t>
            </a:r>
            <a:r>
              <a:rPr lang="en-IN" sz="2400" dirty="0"/>
              <a:t>five years?</a:t>
            </a:r>
          </a:p>
          <a:p>
            <a:pPr marL="0" indent="0">
              <a:buNone/>
            </a:pPr>
            <a:r>
              <a:rPr lang="en-IN" sz="2400" dirty="0"/>
              <a:t>■ What skill sets does your technical staff currently have?</a:t>
            </a:r>
          </a:p>
          <a:p>
            <a:pPr marL="0" indent="0">
              <a:buNone/>
            </a:pPr>
            <a:r>
              <a:rPr lang="en-IN" sz="2400" dirty="0"/>
              <a:t>■ What is your goal for return on investment?</a:t>
            </a:r>
          </a:p>
        </p:txBody>
      </p:sp>
    </p:spTree>
    <p:extLst>
      <p:ext uri="{BB962C8B-B14F-4D97-AF65-F5344CB8AC3E}">
        <p14:creationId xmlns:p14="http://schemas.microsoft.com/office/powerpoint/2010/main" xmlns="" val="102352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28" y="0"/>
            <a:ext cx="11098550" cy="5209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5164" y="5666509"/>
            <a:ext cx="791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Evolution from Connectivity to Intelligent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92868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Following are examples of the types of data that can be gathered about some </a:t>
            </a:r>
            <a:r>
              <a:rPr lang="en-IN" sz="2400" dirty="0" smtClean="0"/>
              <a:t>common organizational </a:t>
            </a:r>
            <a:r>
              <a:rPr lang="en-IN" sz="2400" dirty="0"/>
              <a:t>goals:</a:t>
            </a:r>
          </a:p>
          <a:p>
            <a:pPr marL="0" indent="0" algn="just">
              <a:buNone/>
            </a:pPr>
            <a:r>
              <a:rPr lang="en-IN" sz="2400" dirty="0"/>
              <a:t>■ </a:t>
            </a:r>
            <a:r>
              <a:rPr lang="en-IN" sz="2400" b="1" dirty="0"/>
              <a:t>Increase competitiveness</a:t>
            </a:r>
            <a:r>
              <a:rPr lang="en-IN" sz="2400" dirty="0"/>
              <a:t>: List competitive organizations and their advantages </a:t>
            </a:r>
            <a:r>
              <a:rPr lang="en-IN" sz="2400" dirty="0" smtClean="0"/>
              <a:t>and weaknesses</a:t>
            </a:r>
            <a:r>
              <a:rPr lang="en-IN" sz="2400" dirty="0"/>
              <a:t>. Note possible improvements that might increase competitiveness </a:t>
            </a:r>
            <a:r>
              <a:rPr lang="en-IN" sz="2400" dirty="0" smtClean="0"/>
              <a:t>or effectiveness</a:t>
            </a:r>
            <a:r>
              <a:rPr lang="en-IN" sz="2400" dirty="0"/>
              <a:t>.</a:t>
            </a:r>
          </a:p>
          <a:p>
            <a:pPr marL="0" indent="0" algn="just">
              <a:buNone/>
            </a:pPr>
            <a:r>
              <a:rPr lang="en-IN" sz="2400" dirty="0"/>
              <a:t>■ </a:t>
            </a:r>
            <a:r>
              <a:rPr lang="en-IN" sz="2400" b="1" dirty="0"/>
              <a:t>Reduce costs</a:t>
            </a:r>
            <a:r>
              <a:rPr lang="en-IN" sz="2400" dirty="0"/>
              <a:t>: Reducing operational costs can result in increased profitability (even </a:t>
            </a:r>
            <a:r>
              <a:rPr lang="en-IN" sz="2400" dirty="0" smtClean="0"/>
              <a:t>without a </a:t>
            </a:r>
            <a:r>
              <a:rPr lang="en-IN" sz="2400" dirty="0"/>
              <a:t>revenue increase) or increased services with the same revenue. List current expenses to </a:t>
            </a:r>
            <a:r>
              <a:rPr lang="en-IN" sz="2400" dirty="0" smtClean="0"/>
              <a:t>help determine </a:t>
            </a:r>
            <a:r>
              <a:rPr lang="en-IN" sz="2400" dirty="0"/>
              <a:t>where costs could be reduced</a:t>
            </a:r>
            <a:r>
              <a:rPr lang="en-IN" sz="2400" dirty="0" smtClean="0"/>
              <a:t>. </a:t>
            </a:r>
          </a:p>
          <a:p>
            <a:pPr marL="0" indent="0" algn="just">
              <a:buNone/>
            </a:pPr>
            <a:r>
              <a:rPr lang="en-IN" sz="2400" dirty="0" smtClean="0"/>
              <a:t>■ </a:t>
            </a:r>
            <a:r>
              <a:rPr lang="en-IN" sz="2400" b="1" dirty="0"/>
              <a:t>Improve customer support</a:t>
            </a:r>
            <a:r>
              <a:rPr lang="en-IN" sz="2400" dirty="0"/>
              <a:t>: Customer support services help provide a </a:t>
            </a:r>
            <a:r>
              <a:rPr lang="en-IN" sz="2400" dirty="0" smtClean="0"/>
              <a:t>competitive advantage</a:t>
            </a:r>
            <a:r>
              <a:rPr lang="en-IN" sz="2400" dirty="0"/>
              <a:t>. List current customer support services, with comments about possible and </a:t>
            </a:r>
            <a:r>
              <a:rPr lang="en-IN" sz="2400" dirty="0" smtClean="0"/>
              <a:t>desired improvements</a:t>
            </a:r>
            <a:r>
              <a:rPr lang="en-IN" sz="2400" dirty="0"/>
              <a:t>.</a:t>
            </a:r>
          </a:p>
          <a:p>
            <a:pPr marL="0" indent="0" algn="just">
              <a:buNone/>
            </a:pPr>
            <a:r>
              <a:rPr lang="en-IN" sz="2400" dirty="0" smtClean="0"/>
              <a:t>■ </a:t>
            </a:r>
            <a:r>
              <a:rPr lang="en-IN" sz="2400" b="1" dirty="0"/>
              <a:t>Add new customer services</a:t>
            </a:r>
            <a:r>
              <a:rPr lang="en-IN" sz="2400" dirty="0"/>
              <a:t>: List current customer services, and note future and </a:t>
            </a:r>
            <a:r>
              <a:rPr lang="en-IN" sz="2400" dirty="0" smtClean="0"/>
              <a:t>desired (requested</a:t>
            </a:r>
            <a:r>
              <a:rPr lang="en-IN" sz="2400" dirty="0"/>
              <a:t>) services.</a:t>
            </a:r>
          </a:p>
        </p:txBody>
      </p:sp>
    </p:spTree>
    <p:extLst>
      <p:ext uri="{BB962C8B-B14F-4D97-AF65-F5344CB8AC3E}">
        <p14:creationId xmlns:p14="http://schemas.microsoft.com/office/powerpoint/2010/main" xmlns="" val="21386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984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Organizational Constraints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11200"/>
            <a:ext cx="11658600" cy="5930900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When assessing organizational goals, it is important to </a:t>
            </a:r>
            <a:r>
              <a:rPr lang="en-IN" sz="2400" dirty="0" err="1"/>
              <a:t>analyze</a:t>
            </a:r>
            <a:r>
              <a:rPr lang="en-IN" sz="2400" dirty="0"/>
              <a:t> any organizational constraints </a:t>
            </a:r>
            <a:r>
              <a:rPr lang="en-IN" sz="2400" dirty="0" smtClean="0"/>
              <a:t>that might </a:t>
            </a:r>
            <a:r>
              <a:rPr lang="en-IN" sz="2400" dirty="0"/>
              <a:t>affect the network design. Some sample questions the designer might ask to help </a:t>
            </a:r>
            <a:r>
              <a:rPr lang="en-IN" sz="2400" dirty="0" smtClean="0"/>
              <a:t>determine organizational </a:t>
            </a:r>
            <a:r>
              <a:rPr lang="en-IN" sz="2400" dirty="0"/>
              <a:t>constraints include the following</a:t>
            </a:r>
            <a:r>
              <a:rPr lang="en-IN" sz="2400" dirty="0" smtClean="0"/>
              <a:t>:</a:t>
            </a:r>
          </a:p>
          <a:p>
            <a:pPr marL="0" indent="0" algn="just">
              <a:buNone/>
            </a:pPr>
            <a:r>
              <a:rPr lang="en-IN" sz="2400" dirty="0"/>
              <a:t>■ What in your current processes works well?</a:t>
            </a:r>
          </a:p>
          <a:p>
            <a:pPr marL="0" indent="0" algn="just">
              <a:buNone/>
            </a:pPr>
            <a:r>
              <a:rPr lang="en-IN" sz="2400" dirty="0"/>
              <a:t>■ What in your current processes does not work well?</a:t>
            </a:r>
          </a:p>
          <a:p>
            <a:pPr marL="0" indent="0" algn="just">
              <a:buNone/>
            </a:pPr>
            <a:r>
              <a:rPr lang="en-IN" sz="2400" dirty="0"/>
              <a:t>■ Which processes are </a:t>
            </a:r>
            <a:r>
              <a:rPr lang="en-IN" sz="2400" dirty="0" err="1"/>
              <a:t>labor-intensive</a:t>
            </a:r>
            <a:r>
              <a:rPr lang="en-IN" sz="2400" dirty="0"/>
              <a:t>?</a:t>
            </a:r>
          </a:p>
          <a:p>
            <a:pPr marL="0" indent="0" algn="just">
              <a:buNone/>
            </a:pPr>
            <a:r>
              <a:rPr lang="en-IN" sz="2400" dirty="0"/>
              <a:t>■ What are the barriers for implementation in your organization?</a:t>
            </a:r>
          </a:p>
          <a:p>
            <a:pPr marL="0" indent="0" algn="just">
              <a:buNone/>
            </a:pPr>
            <a:r>
              <a:rPr lang="en-IN" sz="2400" dirty="0"/>
              <a:t>■ What are your major concerns with the implementation of a new solution?</a:t>
            </a:r>
          </a:p>
          <a:p>
            <a:pPr marL="0" indent="0" algn="just">
              <a:buNone/>
            </a:pPr>
            <a:r>
              <a:rPr lang="en-IN" sz="2400" dirty="0"/>
              <a:t>■ What financial and timing elements must be considered?</a:t>
            </a:r>
          </a:p>
          <a:p>
            <a:pPr marL="0" indent="0" algn="just">
              <a:buNone/>
            </a:pPr>
            <a:r>
              <a:rPr lang="en-IN" sz="2400" dirty="0"/>
              <a:t>■ What projects already have budget approval?</a:t>
            </a:r>
          </a:p>
          <a:p>
            <a:pPr marL="0" indent="0" algn="just">
              <a:buNone/>
            </a:pPr>
            <a:r>
              <a:rPr lang="en-IN" sz="2400" dirty="0"/>
              <a:t>■ Are other planned technology projects and business initiatives compatible with your </a:t>
            </a:r>
            <a:r>
              <a:rPr lang="en-IN" sz="2400" dirty="0" smtClean="0"/>
              <a:t>current infrastructure </a:t>
            </a:r>
            <a:r>
              <a:rPr lang="en-IN" sz="2400" dirty="0"/>
              <a:t>and technology solutions?</a:t>
            </a:r>
          </a:p>
          <a:p>
            <a:pPr marL="0" indent="0" algn="just">
              <a:buNone/>
            </a:pPr>
            <a:r>
              <a:rPr lang="en-IN" sz="2400" dirty="0"/>
              <a:t>■ What qualifications does your current staff have? Do you plan to hire more staff? If so, for</a:t>
            </a:r>
          </a:p>
          <a:p>
            <a:pPr marL="0" indent="0" algn="just">
              <a:buNone/>
            </a:pPr>
            <a:r>
              <a:rPr lang="en-IN" sz="2400" dirty="0"/>
              <a:t>what roles</a:t>
            </a:r>
            <a:r>
              <a:rPr lang="en-IN" sz="2400" dirty="0" smtClean="0"/>
              <a:t>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6872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00"/>
            <a:ext cx="10515600" cy="5999163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/>
              <a:t>■ Do you have a budget for technical development for your staff?</a:t>
            </a:r>
          </a:p>
          <a:p>
            <a:pPr marL="0" indent="0" algn="just">
              <a:buNone/>
            </a:pPr>
            <a:r>
              <a:rPr lang="en-IN" sz="2400" dirty="0"/>
              <a:t>■ Are there any policies in place that might affect the project</a:t>
            </a:r>
            <a:r>
              <a:rPr lang="en-IN" sz="2400" dirty="0" smtClean="0"/>
              <a:t>?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Typical constraints include the following</a:t>
            </a:r>
            <a:r>
              <a:rPr lang="en-IN" sz="2400" dirty="0" smtClean="0"/>
              <a:t>: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Budget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Personnel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Policies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Schedule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20776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544" y="431800"/>
            <a:ext cx="8972033" cy="54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7944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Technical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600"/>
            <a:ext cx="10515600" cy="54403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technical goals of the project must also be determined before the design starts. Some </a:t>
            </a:r>
            <a:r>
              <a:rPr lang="en-IN" dirty="0" smtClean="0"/>
              <a:t>sample questions </a:t>
            </a:r>
            <a:r>
              <a:rPr lang="en-IN" dirty="0"/>
              <a:t>the designer might ask to help determine technical goals include the following:</a:t>
            </a:r>
          </a:p>
          <a:p>
            <a:pPr marL="0" indent="0">
              <a:buNone/>
            </a:pPr>
            <a:r>
              <a:rPr lang="en-IN" dirty="0"/>
              <a:t>■ What are your technology priorities?</a:t>
            </a:r>
          </a:p>
          <a:p>
            <a:pPr marL="0" indent="0">
              <a:buNone/>
            </a:pPr>
            <a:r>
              <a:rPr lang="en-IN" dirty="0"/>
              <a:t>■ How does your technology budgeting process work?</a:t>
            </a:r>
          </a:p>
          <a:p>
            <a:pPr marL="0" indent="0">
              <a:buNone/>
            </a:pPr>
            <a:r>
              <a:rPr lang="en-IN" dirty="0"/>
              <a:t>■ What infrastructure issues exist or will exist related to your applications rollouts?</a:t>
            </a:r>
          </a:p>
          <a:p>
            <a:pPr marL="0" indent="0">
              <a:buNone/>
            </a:pPr>
            <a:r>
              <a:rPr lang="en-IN" dirty="0"/>
              <a:t>■ What skill sets does your technical staff need to acquire?</a:t>
            </a:r>
          </a:p>
          <a:p>
            <a:pPr marL="0" indent="0">
              <a:buNone/>
            </a:pPr>
            <a:r>
              <a:rPr lang="en-IN" dirty="0"/>
              <a:t>■ Does your current network have any performance issues?</a:t>
            </a:r>
          </a:p>
          <a:p>
            <a:pPr marL="0" indent="0">
              <a:buNone/>
            </a:pPr>
            <a:r>
              <a:rPr lang="en-IN" dirty="0"/>
              <a:t>■ Which portions of your network are considered mission-critical?</a:t>
            </a:r>
          </a:p>
          <a:p>
            <a:pPr marL="0" indent="0">
              <a:buNone/>
            </a:pPr>
            <a:r>
              <a:rPr lang="en-IN" dirty="0"/>
              <a:t>■ Do you anticipate significant growth in the number of network users over the next few years?</a:t>
            </a:r>
          </a:p>
          <a:p>
            <a:pPr marL="0" indent="0">
              <a:buNone/>
            </a:pPr>
            <a:r>
              <a:rPr lang="en-IN" dirty="0"/>
              <a:t>■ How is your network managed now?</a:t>
            </a:r>
          </a:p>
        </p:txBody>
      </p:sp>
    </p:spTree>
    <p:extLst>
      <p:ext uri="{BB962C8B-B14F-4D97-AF65-F5344CB8AC3E}">
        <p14:creationId xmlns:p14="http://schemas.microsoft.com/office/powerpoint/2010/main" xmlns="" val="3101527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304800"/>
            <a:ext cx="10841182" cy="64146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The following list describes some common technical goals</a:t>
            </a:r>
            <a:r>
              <a:rPr lang="en-IN" sz="2400" dirty="0" smtClean="0"/>
              <a:t>: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400" dirty="0" smtClean="0"/>
              <a:t>Improve </a:t>
            </a:r>
            <a:r>
              <a:rPr lang="en-IN" sz="2400" dirty="0"/>
              <a:t>network performance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400" dirty="0" smtClean="0"/>
              <a:t>Improve </a:t>
            </a:r>
            <a:r>
              <a:rPr lang="en-IN" sz="2400" dirty="0"/>
              <a:t>security and reliability of mission-critical applications and </a:t>
            </a:r>
            <a:r>
              <a:rPr lang="en-IN" sz="2400" dirty="0" smtClean="0"/>
              <a:t>data</a:t>
            </a:r>
            <a:endParaRPr lang="en-IN" sz="2400" dirty="0"/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Decrease expected downtime and related expenses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Modernize outdated technologies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Improve scalability of the network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Simplify network </a:t>
            </a:r>
            <a:r>
              <a:rPr lang="en-IN" sz="2400" dirty="0" smtClean="0"/>
              <a:t>management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97" y="3540655"/>
            <a:ext cx="7278912" cy="31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462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Technical Constraints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872837"/>
            <a:ext cx="11118273" cy="57080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dirty="0"/>
              <a:t>Network designers might face various technical constraints during the design process. </a:t>
            </a:r>
            <a:r>
              <a:rPr lang="en-IN" sz="2400" dirty="0" smtClean="0"/>
              <a:t>Some sample </a:t>
            </a:r>
            <a:r>
              <a:rPr lang="en-IN" sz="2400" dirty="0"/>
              <a:t>questions the designer might ask to help determine technical constraints include </a:t>
            </a:r>
            <a:r>
              <a:rPr lang="en-IN" sz="2400" dirty="0" smtClean="0"/>
              <a:t>the following</a:t>
            </a:r>
            <a:r>
              <a:rPr lang="en-IN" sz="2400" dirty="0"/>
              <a:t>:</a:t>
            </a:r>
          </a:p>
          <a:p>
            <a:pPr marL="0" indent="0" algn="just">
              <a:buNone/>
            </a:pPr>
            <a:r>
              <a:rPr lang="en-IN" sz="2400" dirty="0"/>
              <a:t>■ How do you determine your technology priorities?</a:t>
            </a:r>
          </a:p>
          <a:p>
            <a:pPr marL="0" indent="0" algn="just">
              <a:buNone/>
            </a:pPr>
            <a:r>
              <a:rPr lang="en-IN" sz="2400" dirty="0"/>
              <a:t>■ Do you have a technology refresh process? If so, is that an obstacle, or does it support </a:t>
            </a:r>
            <a:r>
              <a:rPr lang="en-IN" sz="2400" dirty="0" smtClean="0"/>
              <a:t>the proposed </a:t>
            </a:r>
            <a:r>
              <a:rPr lang="en-IN" sz="2400" dirty="0"/>
              <a:t>project</a:t>
            </a:r>
            <a:r>
              <a:rPr lang="en-IN" sz="2400" dirty="0" smtClean="0"/>
              <a:t>?</a:t>
            </a:r>
          </a:p>
          <a:p>
            <a:pPr marL="0" indent="0" algn="just">
              <a:buNone/>
            </a:pPr>
            <a:r>
              <a:rPr lang="en-IN" sz="2400" dirty="0"/>
              <a:t>■ What urgent technical problems require immediate resolution or mitigation?</a:t>
            </a:r>
          </a:p>
          <a:p>
            <a:pPr marL="0" indent="0" algn="just">
              <a:buNone/>
            </a:pPr>
            <a:r>
              <a:rPr lang="en-IN" sz="2400" dirty="0"/>
              <a:t>■ Do you have a plan for technical development for your staff in specific areas?</a:t>
            </a:r>
          </a:p>
          <a:p>
            <a:pPr marL="0" indent="0" algn="just">
              <a:buNone/>
            </a:pPr>
            <a:r>
              <a:rPr lang="en-IN" sz="2400" dirty="0"/>
              <a:t>■ Do any applications </a:t>
            </a:r>
            <a:r>
              <a:rPr lang="en-IN" sz="2400" dirty="0" smtClean="0"/>
              <a:t>require </a:t>
            </a:r>
            <a:r>
              <a:rPr lang="en-IN" sz="2400" dirty="0"/>
              <a:t>special network features (protocols and so forth</a:t>
            </a:r>
            <a:r>
              <a:rPr lang="en-IN" sz="2400" dirty="0" smtClean="0"/>
              <a:t>)?</a:t>
            </a:r>
          </a:p>
          <a:p>
            <a:pPr marL="0" indent="0" algn="just">
              <a:buNone/>
            </a:pPr>
            <a:r>
              <a:rPr lang="en-IN" sz="2400" dirty="0"/>
              <a:t>Good network design addresses constraints by identifying possible trade-offs, such as the following</a:t>
            </a:r>
            <a:r>
              <a:rPr lang="en-IN" sz="2400" dirty="0" smtClean="0"/>
              <a:t>: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Existing Equipment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Bandwidth Availability 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Application Compact ability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Lack of qualified personnel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50520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6" y="1302327"/>
            <a:ext cx="9504219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2047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129599"/>
            <a:ext cx="10515600" cy="784802"/>
          </a:xfrm>
        </p:spPr>
        <p:txBody>
          <a:bodyPr>
            <a:normAutofit/>
          </a:bodyPr>
          <a:lstStyle/>
          <a:p>
            <a:r>
              <a:rPr lang="en-IN" b="1" dirty="0"/>
              <a:t>Characterizing the Existing Network and 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914400"/>
            <a:ext cx="11319164" cy="573578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The second step of the design methodology is characterizing the existing network and </a:t>
            </a:r>
            <a:r>
              <a:rPr lang="en-IN" sz="2400" dirty="0" smtClean="0"/>
              <a:t>sites.</a:t>
            </a:r>
          </a:p>
          <a:p>
            <a:pPr algn="just"/>
            <a:r>
              <a:rPr lang="en-IN" sz="2400" dirty="0" smtClean="0"/>
              <a:t>Information </a:t>
            </a:r>
            <a:r>
              <a:rPr lang="en-IN" sz="2400" dirty="0"/>
              <a:t>collected and documented in this step is important, because the design might </a:t>
            </a:r>
            <a:r>
              <a:rPr lang="en-IN" sz="2400" dirty="0" smtClean="0"/>
              <a:t>depend on </a:t>
            </a:r>
            <a:r>
              <a:rPr lang="en-IN" sz="2400" dirty="0"/>
              <a:t>the existing network’s hardware, software, and link capacity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In many cases, a network already exists and the new design relies on restructuring and upgrading the existing network and sites.</a:t>
            </a:r>
          </a:p>
          <a:p>
            <a:pPr algn="just"/>
            <a:r>
              <a:rPr lang="en-IN" sz="2400" dirty="0"/>
              <a:t>The first step in characterizing the existing network and sites is to gather as much information about them as possible, typically based on the following input:</a:t>
            </a:r>
          </a:p>
          <a:p>
            <a:pPr algn="just"/>
            <a:r>
              <a:rPr lang="en-IN" sz="2400" b="1" dirty="0"/>
              <a:t>Step 1 Customer input</a:t>
            </a:r>
            <a:r>
              <a:rPr lang="en-IN" sz="2400" dirty="0"/>
              <a:t>: Review existing documentation about the network, and use verbal input from the customer to obtain a first impression about the network. Although this step is mandatory, it is usually insufficient, and some results might be incorrect.</a:t>
            </a:r>
          </a:p>
          <a:p>
            <a:pPr algn="just"/>
            <a:r>
              <a:rPr lang="en-IN" sz="2400" b="1" dirty="0"/>
              <a:t>Step 2 Network audit</a:t>
            </a:r>
            <a:r>
              <a:rPr lang="en-IN" sz="2400" dirty="0"/>
              <a:t>: Perform a network audit, also called an assessment, which reveals details of the network and augments the customer’s description.</a:t>
            </a:r>
          </a:p>
          <a:p>
            <a:pPr algn="just"/>
            <a:r>
              <a:rPr lang="en-IN" sz="2400" b="1" dirty="0"/>
              <a:t>Step 3 Traffic analysis</a:t>
            </a:r>
            <a:r>
              <a:rPr lang="en-IN" sz="2400" dirty="0"/>
              <a:t>: If possible, use traffic analysis to provide information about the applications and protocols used and to reveal any shortcomings in the network.</a:t>
            </a:r>
          </a:p>
        </p:txBody>
      </p:sp>
    </p:spTree>
    <p:extLst>
      <p:ext uri="{BB962C8B-B14F-4D97-AF65-F5344CB8AC3E}">
        <p14:creationId xmlns:p14="http://schemas.microsoft.com/office/powerpoint/2010/main" xmlns="" val="2969357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35527"/>
            <a:ext cx="11416146" cy="62899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/>
              <a:t>The following sections describe each of these steps and the tools used.</a:t>
            </a:r>
          </a:p>
          <a:p>
            <a:pPr algn="just"/>
            <a:r>
              <a:rPr lang="en-IN" sz="2000" b="1" dirty="0"/>
              <a:t>Customer Input</a:t>
            </a:r>
          </a:p>
          <a:p>
            <a:pPr marL="0" indent="0" algn="just">
              <a:buNone/>
            </a:pPr>
            <a:r>
              <a:rPr lang="en-IN" sz="2000" dirty="0"/>
              <a:t>Customer input includes all pertinent network and site documentation. Some items the </a:t>
            </a:r>
            <a:r>
              <a:rPr lang="en-IN" sz="2000" dirty="0" smtClean="0"/>
              <a:t>designer could </a:t>
            </a:r>
            <a:r>
              <a:rPr lang="en-IN" sz="2000" dirty="0"/>
              <a:t>request, depending on the scope of the project, include the following:</a:t>
            </a:r>
          </a:p>
          <a:p>
            <a:pPr marL="0" indent="0" algn="just">
              <a:buNone/>
            </a:pPr>
            <a:r>
              <a:rPr lang="en-IN" sz="2000" dirty="0"/>
              <a:t>■ Site contact information (especially needed if remote deployments are planned)</a:t>
            </a:r>
          </a:p>
          <a:p>
            <a:pPr marL="0" indent="0" algn="just">
              <a:buNone/>
            </a:pPr>
            <a:r>
              <a:rPr lang="en-IN" sz="2000" dirty="0"/>
              <a:t>■ Existing network infrastructure (from physical diagrams and documents, and site surveys </a:t>
            </a:r>
            <a:r>
              <a:rPr lang="en-IN" sz="2000" dirty="0" smtClean="0"/>
              <a:t>as needed</a:t>
            </a:r>
            <a:r>
              <a:rPr lang="en-IN" sz="2000" dirty="0"/>
              <a:t>), including the following</a:t>
            </a:r>
            <a:r>
              <a:rPr lang="en-IN" sz="2000" dirty="0" smtClean="0"/>
              <a:t>:</a:t>
            </a:r>
          </a:p>
          <a:p>
            <a:pPr marL="0" indent="0" algn="just">
              <a:buNone/>
            </a:pPr>
            <a:r>
              <a:rPr lang="en-IN" sz="2000" b="1" dirty="0"/>
              <a:t>— </a:t>
            </a:r>
            <a:r>
              <a:rPr lang="en-IN" sz="2000" dirty="0"/>
              <a:t>Locations and types of servers, including a list of network applications supported</a:t>
            </a:r>
          </a:p>
          <a:p>
            <a:pPr marL="0" indent="0" algn="just">
              <a:buNone/>
            </a:pPr>
            <a:r>
              <a:rPr lang="en-IN" sz="2000" b="1" dirty="0"/>
              <a:t>— </a:t>
            </a:r>
            <a:r>
              <a:rPr lang="en-IN" sz="2000" dirty="0"/>
              <a:t>Locations and types of network devices</a:t>
            </a:r>
          </a:p>
          <a:p>
            <a:pPr marL="0" indent="0" algn="just">
              <a:buNone/>
            </a:pPr>
            <a:r>
              <a:rPr lang="en-IN" sz="2000" b="1" dirty="0"/>
              <a:t>— </a:t>
            </a:r>
            <a:r>
              <a:rPr lang="en-IN" sz="2000" dirty="0"/>
              <a:t>Cabling that is currently in place, including network interface connection tables </a:t>
            </a:r>
            <a:r>
              <a:rPr lang="en-IN" sz="2000" dirty="0" smtClean="0"/>
              <a:t>and worksheets</a:t>
            </a:r>
            <a:endParaRPr lang="en-IN" sz="2000" dirty="0"/>
          </a:p>
          <a:p>
            <a:pPr marL="0" indent="0" algn="just">
              <a:buNone/>
            </a:pPr>
            <a:r>
              <a:rPr lang="en-IN" sz="2000" b="1" dirty="0"/>
              <a:t>— </a:t>
            </a:r>
            <a:r>
              <a:rPr lang="en-IN" sz="2000" dirty="0"/>
              <a:t>Wiring closet locations</a:t>
            </a:r>
          </a:p>
          <a:p>
            <a:pPr marL="0" indent="0" algn="just">
              <a:buNone/>
            </a:pPr>
            <a:r>
              <a:rPr lang="en-IN" sz="2000" b="1" dirty="0"/>
              <a:t>— </a:t>
            </a:r>
            <a:r>
              <a:rPr lang="en-IN" sz="2000" dirty="0"/>
              <a:t>Environmental controls, including heating, ventilation, and air </a:t>
            </a:r>
            <a:r>
              <a:rPr lang="en-IN" sz="2000" dirty="0" smtClean="0"/>
              <a:t>conditioning requirements</a:t>
            </a:r>
            <a:r>
              <a:rPr lang="en-IN" sz="2000" dirty="0"/>
              <a:t>, and filtration</a:t>
            </a:r>
          </a:p>
          <a:p>
            <a:pPr marL="0" indent="0" algn="just">
              <a:buNone/>
            </a:pPr>
            <a:r>
              <a:rPr lang="en-IN" sz="2000" b="1" dirty="0"/>
              <a:t>— </a:t>
            </a:r>
            <a:r>
              <a:rPr lang="en-IN" sz="2000" dirty="0"/>
              <a:t>Locations of telephone service demarcation points</a:t>
            </a:r>
          </a:p>
          <a:p>
            <a:pPr marL="0" indent="0" algn="just">
              <a:buNone/>
            </a:pPr>
            <a:r>
              <a:rPr lang="en-IN" sz="2000" b="1" dirty="0"/>
              <a:t>— </a:t>
            </a:r>
            <a:r>
              <a:rPr lang="en-IN" sz="2000" dirty="0"/>
              <a:t>WAN speeds and locations of the WAN connection feeds</a:t>
            </a:r>
          </a:p>
          <a:p>
            <a:pPr marL="0" indent="0" algn="just">
              <a:buNone/>
            </a:pPr>
            <a:r>
              <a:rPr lang="en-IN" sz="2000" b="1" dirty="0"/>
              <a:t>— </a:t>
            </a:r>
            <a:r>
              <a:rPr lang="en-IN" sz="2000" dirty="0"/>
              <a:t>Locations of power receptacles, and availability of additional receptacles and </a:t>
            </a:r>
            <a:r>
              <a:rPr lang="en-IN" sz="2000" dirty="0" smtClean="0"/>
              <a:t>power sources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7307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5886018"/>
          </a:xfrm>
        </p:spPr>
        <p:txBody>
          <a:bodyPr/>
          <a:lstStyle/>
          <a:p>
            <a:pPr algn="just"/>
            <a:r>
              <a:rPr lang="en-IN" dirty="0"/>
              <a:t>The network is the common single element that connects and enables </a:t>
            </a:r>
            <a:r>
              <a:rPr lang="en-IN" i="1" dirty="0"/>
              <a:t>all </a:t>
            </a:r>
            <a:r>
              <a:rPr lang="en-IN" dirty="0"/>
              <a:t>components of the </a:t>
            </a:r>
            <a:r>
              <a:rPr lang="en-IN" dirty="0" smtClean="0"/>
              <a:t>IT infrastructure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Organizations need their networks to evolve to intelligent systems that participate actively in </a:t>
            </a:r>
            <a:r>
              <a:rPr lang="en-IN" dirty="0" smtClean="0"/>
              <a:t>the delivery </a:t>
            </a:r>
            <a:r>
              <a:rPr lang="en-IN" dirty="0"/>
              <a:t>of applications to effectively reach the goals of improved productivity, reduced time </a:t>
            </a:r>
            <a:r>
              <a:rPr lang="en-IN" dirty="0" smtClean="0"/>
              <a:t>to market</a:t>
            </a:r>
            <a:r>
              <a:rPr lang="en-IN" dirty="0"/>
              <a:t>, greater revenue, lower expenses, and stronger customer relationships.</a:t>
            </a:r>
          </a:p>
        </p:txBody>
      </p:sp>
    </p:spTree>
    <p:extLst>
      <p:ext uri="{BB962C8B-B14F-4D97-AF65-F5344CB8AC3E}">
        <p14:creationId xmlns:p14="http://schemas.microsoft.com/office/powerpoint/2010/main" xmlns="" val="384016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8654"/>
            <a:ext cx="10931236" cy="60267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■ </a:t>
            </a:r>
            <a:r>
              <a:rPr lang="en-IN" sz="2400" dirty="0"/>
              <a:t>Existing network infrastructure from logical topology diagrams, including the addressing scheme and routing protocols in use, and the infrastructure services supported, such as voice, storage, and wireless services</a:t>
            </a:r>
          </a:p>
          <a:p>
            <a:pPr marL="0" indent="0" algn="just">
              <a:buNone/>
            </a:pPr>
            <a:r>
              <a:rPr lang="en-IN" sz="2400" dirty="0"/>
              <a:t>■ Information about the expected network functionality</a:t>
            </a:r>
          </a:p>
          <a:p>
            <a:pPr marL="0" indent="0" algn="just">
              <a:buNone/>
            </a:pPr>
            <a:r>
              <a:rPr lang="en-IN" sz="2400" dirty="0" smtClean="0"/>
              <a:t>■ </a:t>
            </a:r>
            <a:r>
              <a:rPr lang="en-IN" sz="2400" b="1" dirty="0" smtClean="0"/>
              <a:t>Network </a:t>
            </a:r>
            <a:r>
              <a:rPr lang="en-IN" sz="2400" b="1" dirty="0"/>
              <a:t>topology</a:t>
            </a:r>
            <a:r>
              <a:rPr lang="en-IN" sz="2400" dirty="0"/>
              <a:t>: Includes devices, physical and logical links, external </a:t>
            </a:r>
            <a:r>
              <a:rPr lang="en-IN" sz="2400" dirty="0" smtClean="0"/>
              <a:t>connections, bandwidth </a:t>
            </a:r>
            <a:r>
              <a:rPr lang="en-IN" sz="2400" dirty="0"/>
              <a:t>of connections, frame types (data link encapsulations), IP addressing, </a:t>
            </a:r>
            <a:r>
              <a:rPr lang="en-IN" sz="2400" dirty="0" smtClean="0"/>
              <a:t>routing protocols</a:t>
            </a:r>
            <a:r>
              <a:rPr lang="en-IN" sz="2400" dirty="0"/>
              <a:t>, and so forth.</a:t>
            </a:r>
          </a:p>
          <a:p>
            <a:pPr marL="0" indent="0" algn="just">
              <a:buNone/>
            </a:pPr>
            <a:r>
              <a:rPr lang="en-IN" sz="2400" dirty="0"/>
              <a:t>■ </a:t>
            </a:r>
            <a:r>
              <a:rPr lang="en-IN" sz="2400" b="1" dirty="0"/>
              <a:t>Network services</a:t>
            </a:r>
            <a:r>
              <a:rPr lang="en-IN" sz="2400" dirty="0"/>
              <a:t>: Includes security, </a:t>
            </a:r>
            <a:r>
              <a:rPr lang="en-IN" sz="2400" dirty="0" err="1"/>
              <a:t>QoS</a:t>
            </a:r>
            <a:r>
              <a:rPr lang="en-IN" sz="2400" dirty="0"/>
              <a:t>, high availability, voice, storage, wireless, </a:t>
            </a:r>
            <a:r>
              <a:rPr lang="en-IN" sz="2400" dirty="0" smtClean="0"/>
              <a:t>and so </a:t>
            </a:r>
            <a:r>
              <a:rPr lang="en-IN" sz="2400" dirty="0"/>
              <a:t>forth.</a:t>
            </a:r>
          </a:p>
          <a:p>
            <a:pPr marL="0" indent="0" algn="just">
              <a:buNone/>
            </a:pPr>
            <a:r>
              <a:rPr lang="en-IN" sz="2400" dirty="0"/>
              <a:t>■ </a:t>
            </a:r>
            <a:r>
              <a:rPr lang="en-IN" sz="2400" b="1" dirty="0"/>
              <a:t>Network applications</a:t>
            </a:r>
            <a:r>
              <a:rPr lang="en-IN" sz="2400" dirty="0"/>
              <a:t>: Examples include unified messaging and video delivery.</a:t>
            </a:r>
          </a:p>
        </p:txBody>
      </p:sp>
    </p:spTree>
    <p:extLst>
      <p:ext uri="{BB962C8B-B14F-4D97-AF65-F5344CB8AC3E}">
        <p14:creationId xmlns:p14="http://schemas.microsoft.com/office/powerpoint/2010/main" xmlns="" val="32050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145" y="0"/>
            <a:ext cx="7079672" cy="70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2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2400"/>
            <a:ext cx="10965873" cy="69272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Using the Top-Down Approach to Network Design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845127"/>
            <a:ext cx="11402290" cy="56803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+mj-lt"/>
              </a:rPr>
              <a:t>Designing a large or even medium-sized network can be a complex </a:t>
            </a:r>
            <a:r>
              <a:rPr lang="en-IN" dirty="0" smtClean="0">
                <a:latin typeface="+mj-lt"/>
              </a:rPr>
              <a:t>project.</a:t>
            </a:r>
          </a:p>
          <a:p>
            <a:pPr algn="just"/>
            <a:r>
              <a:rPr lang="en-IN" dirty="0" smtClean="0">
                <a:latin typeface="+mj-lt"/>
              </a:rPr>
              <a:t>Procedures </a:t>
            </a:r>
            <a:r>
              <a:rPr lang="en-IN" dirty="0">
                <a:latin typeface="+mj-lt"/>
              </a:rPr>
              <a:t>have </a:t>
            </a:r>
            <a:r>
              <a:rPr lang="en-IN" dirty="0" smtClean="0">
                <a:latin typeface="+mj-lt"/>
              </a:rPr>
              <a:t>been developed </a:t>
            </a:r>
            <a:r>
              <a:rPr lang="en-IN" dirty="0">
                <a:latin typeface="+mj-lt"/>
              </a:rPr>
              <a:t>to facilitate the design process by dividing it into smaller, more manageable steps.</a:t>
            </a:r>
          </a:p>
          <a:p>
            <a:pPr algn="just"/>
            <a:r>
              <a:rPr lang="en-IN" dirty="0">
                <a:latin typeface="+mj-lt"/>
              </a:rPr>
              <a:t>Identifying the separate steps or tasks ensures a smooth process and reduces potential risks</a:t>
            </a:r>
            <a:r>
              <a:rPr lang="en-IN" dirty="0" smtClean="0">
                <a:latin typeface="+mj-lt"/>
              </a:rPr>
              <a:t>.</a:t>
            </a:r>
          </a:p>
          <a:p>
            <a:pPr algn="just"/>
            <a:r>
              <a:rPr lang="en-IN" dirty="0">
                <a:latin typeface="+mj-lt"/>
              </a:rPr>
              <a:t>A </a:t>
            </a:r>
            <a:r>
              <a:rPr lang="en-IN" i="1" dirty="0">
                <a:latin typeface="+mj-lt"/>
              </a:rPr>
              <a:t>top-down design </a:t>
            </a:r>
            <a:r>
              <a:rPr lang="en-IN" dirty="0">
                <a:latin typeface="+mj-lt"/>
              </a:rPr>
              <a:t>allows the designer to “see the big picture” before getting to the details. </a:t>
            </a:r>
            <a:endParaRPr lang="en-IN" dirty="0" smtClean="0">
              <a:latin typeface="+mj-lt"/>
            </a:endParaRPr>
          </a:p>
          <a:p>
            <a:pPr algn="just"/>
            <a:r>
              <a:rPr lang="en-IN" dirty="0" smtClean="0">
                <a:latin typeface="+mj-lt"/>
              </a:rPr>
              <a:t>Top down design </a:t>
            </a:r>
            <a:r>
              <a:rPr lang="en-IN" dirty="0">
                <a:latin typeface="+mj-lt"/>
              </a:rPr>
              <a:t>clarifies the design goals and initiates the design from the perspective of the </a:t>
            </a:r>
            <a:r>
              <a:rPr lang="en-IN" dirty="0" smtClean="0">
                <a:latin typeface="+mj-lt"/>
              </a:rPr>
              <a:t>required applications</a:t>
            </a:r>
            <a:r>
              <a:rPr lang="en-IN" dirty="0">
                <a:latin typeface="+mj-lt"/>
              </a:rPr>
              <a:t>. </a:t>
            </a:r>
            <a:endParaRPr lang="en-IN" dirty="0" smtClean="0">
              <a:latin typeface="+mj-lt"/>
            </a:endParaRPr>
          </a:p>
          <a:p>
            <a:pPr algn="just"/>
            <a:r>
              <a:rPr lang="en-IN" dirty="0" smtClean="0">
                <a:latin typeface="+mj-lt"/>
              </a:rPr>
              <a:t>The </a:t>
            </a:r>
            <a:r>
              <a:rPr lang="en-IN" dirty="0">
                <a:latin typeface="+mj-lt"/>
              </a:rPr>
              <a:t>top-down approach adapts the physical infrastructure to the needs of </a:t>
            </a:r>
            <a:r>
              <a:rPr lang="en-IN" dirty="0" smtClean="0">
                <a:latin typeface="+mj-lt"/>
              </a:rPr>
              <a:t>the applications</a:t>
            </a:r>
            <a:r>
              <a:rPr lang="en-IN" dirty="0">
                <a:latin typeface="+mj-lt"/>
              </a:rPr>
              <a:t>. </a:t>
            </a:r>
            <a:endParaRPr lang="en-IN" dirty="0" smtClean="0">
              <a:latin typeface="+mj-lt"/>
            </a:endParaRPr>
          </a:p>
          <a:p>
            <a:pPr algn="just"/>
            <a:r>
              <a:rPr lang="en-IN" dirty="0" smtClean="0">
                <a:latin typeface="+mj-lt"/>
              </a:rPr>
              <a:t>Network </a:t>
            </a:r>
            <a:r>
              <a:rPr lang="en-IN" dirty="0">
                <a:latin typeface="+mj-lt"/>
              </a:rPr>
              <a:t>devices are chosen only after a thorough requirements analysis. </a:t>
            </a:r>
            <a:endParaRPr lang="en-IN" dirty="0" smtClean="0">
              <a:latin typeface="+mj-lt"/>
            </a:endParaRPr>
          </a:p>
          <a:p>
            <a:pPr algn="just"/>
            <a:r>
              <a:rPr lang="en-IN" dirty="0" smtClean="0">
                <a:latin typeface="+mj-lt"/>
              </a:rPr>
              <a:t>Structured</a:t>
            </a: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design </a:t>
            </a:r>
            <a:r>
              <a:rPr lang="en-IN" dirty="0">
                <a:latin typeface="+mj-lt"/>
              </a:rPr>
              <a:t>practices should be integrated with the top-down approach, especially in very </a:t>
            </a:r>
            <a:r>
              <a:rPr lang="en-IN" dirty="0" smtClean="0">
                <a:latin typeface="+mj-lt"/>
              </a:rPr>
              <a:t>complex networks</a:t>
            </a:r>
            <a:r>
              <a:rPr lang="en-IN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19208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75709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Top-Down Approach Compared to Bottom-Up Approach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0" y="757093"/>
            <a:ext cx="11762509" cy="6100907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A top-down approach to design has many benefits compared to a bottom-up approach, </a:t>
            </a:r>
            <a:r>
              <a:rPr lang="en-IN" sz="2400" dirty="0" smtClean="0"/>
              <a:t>including the </a:t>
            </a:r>
            <a:r>
              <a:rPr lang="en-IN" sz="2400" dirty="0"/>
              <a:t>following:</a:t>
            </a:r>
          </a:p>
          <a:p>
            <a:pPr marL="0" indent="0" algn="just">
              <a:buNone/>
            </a:pPr>
            <a:r>
              <a:rPr lang="en-IN" sz="2400" dirty="0"/>
              <a:t>■ Incorporating the customer organization’s requirements</a:t>
            </a:r>
          </a:p>
          <a:p>
            <a:pPr marL="0" indent="0" algn="just">
              <a:buNone/>
            </a:pPr>
            <a:r>
              <a:rPr lang="en-IN" sz="2400" dirty="0"/>
              <a:t>■ Providing the customer and the designer with the “big picture” of the desired network</a:t>
            </a:r>
          </a:p>
          <a:p>
            <a:pPr marL="0" indent="0" algn="just">
              <a:buNone/>
            </a:pPr>
            <a:r>
              <a:rPr lang="en-IN" sz="2400" dirty="0"/>
              <a:t>■ Providing a design that is appropriate for both current requirements and future development</a:t>
            </a:r>
          </a:p>
          <a:p>
            <a:pPr marL="0" indent="0" algn="just">
              <a:buNone/>
            </a:pPr>
            <a:r>
              <a:rPr lang="en-IN" sz="2400" dirty="0"/>
              <a:t>The disadvantage of the top-down approach is that it is more time-consuming than the </a:t>
            </a:r>
            <a:r>
              <a:rPr lang="en-IN" sz="2400" dirty="0" smtClean="0"/>
              <a:t>bottom-up approach</a:t>
            </a:r>
            <a:r>
              <a:rPr lang="en-IN" sz="2400" dirty="0"/>
              <a:t>; it necessitates a requirement analysis so that the design can be adapted to the </a:t>
            </a:r>
            <a:r>
              <a:rPr lang="en-IN" sz="2400" dirty="0" smtClean="0"/>
              <a:t>identified needs.</a:t>
            </a:r>
          </a:p>
          <a:p>
            <a:pPr algn="just"/>
            <a:r>
              <a:rPr lang="en-IN" sz="2400" dirty="0"/>
              <a:t>A benefit of the bottom-up approach—selecting the devices and technologies and then </a:t>
            </a:r>
            <a:r>
              <a:rPr lang="en-IN" sz="2400" dirty="0" smtClean="0"/>
              <a:t>moving toward </a:t>
            </a:r>
            <a:r>
              <a:rPr lang="en-IN" sz="2400" dirty="0"/>
              <a:t>services and applications—is that it allows a quick response to a design request. </a:t>
            </a:r>
            <a:endParaRPr lang="en-IN" sz="2400" dirty="0" smtClean="0"/>
          </a:p>
          <a:p>
            <a:pPr algn="just"/>
            <a:r>
              <a:rPr lang="en-IN" sz="2400" dirty="0" smtClean="0"/>
              <a:t>This design </a:t>
            </a:r>
            <a:r>
              <a:rPr lang="en-IN" sz="2400" dirty="0"/>
              <a:t>approach facilitates designs based on the designer’s previous experience.</a:t>
            </a:r>
          </a:p>
          <a:p>
            <a:pPr algn="just"/>
            <a:r>
              <a:rPr lang="en-IN" sz="2400" dirty="0"/>
              <a:t>The major disadvantage of the bottom-up approach is that it can result in an inappropriate </a:t>
            </a:r>
            <a:r>
              <a:rPr lang="en-IN" sz="2400" dirty="0" smtClean="0"/>
              <a:t>design, leading </a:t>
            </a:r>
            <a:r>
              <a:rPr lang="en-IN" sz="2400" dirty="0"/>
              <a:t>to costly redesign.</a:t>
            </a:r>
          </a:p>
        </p:txBody>
      </p:sp>
    </p:spTree>
    <p:extLst>
      <p:ext uri="{BB962C8B-B14F-4D97-AF65-F5344CB8AC3E}">
        <p14:creationId xmlns:p14="http://schemas.microsoft.com/office/powerpoint/2010/main" xmlns="" val="19503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143453"/>
            <a:ext cx="10515600" cy="5215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The Design Implementation Process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7418"/>
            <a:ext cx="10744200" cy="558338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After the design is complete, </a:t>
            </a:r>
            <a:r>
              <a:rPr lang="en-IN" sz="2400" dirty="0" smtClean="0"/>
              <a:t>the </a:t>
            </a:r>
            <a:r>
              <a:rPr lang="en-IN" sz="2400" dirty="0"/>
              <a:t>design implementation process is executed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b="1" dirty="0"/>
              <a:t>Planning a Design </a:t>
            </a:r>
            <a:r>
              <a:rPr lang="en-IN" sz="2400" b="1" dirty="0" smtClean="0"/>
              <a:t>Implementation</a:t>
            </a:r>
          </a:p>
          <a:p>
            <a:pPr algn="just"/>
            <a:r>
              <a:rPr lang="en-IN" sz="2400" dirty="0"/>
              <a:t>Planning and documenting the design implementation is the first step in this process. The </a:t>
            </a:r>
            <a:r>
              <a:rPr lang="en-IN" sz="2400" dirty="0" smtClean="0"/>
              <a:t>design implementation </a:t>
            </a:r>
            <a:r>
              <a:rPr lang="en-IN" sz="2400" dirty="0"/>
              <a:t>description should be as detailed as possible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 more detailed the </a:t>
            </a:r>
            <a:r>
              <a:rPr lang="en-IN" sz="2400" dirty="0" smtClean="0"/>
              <a:t>design documentation</a:t>
            </a:r>
            <a:r>
              <a:rPr lang="en-IN" sz="2400" dirty="0"/>
              <a:t>, the less knowledgeable the network engineer must be to implement the design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If a design is composed of multiple complex implementation steps, plan to implement each step separately rather than all at once </a:t>
            </a:r>
          </a:p>
          <a:p>
            <a:pPr algn="just"/>
            <a:r>
              <a:rPr lang="en-IN" sz="2400" dirty="0"/>
              <a:t>In case of failure, incremental implementation reduces troubleshooting and reduces the time needed to revert to a previous state.</a:t>
            </a:r>
          </a:p>
          <a:p>
            <a:pPr algn="just"/>
            <a:r>
              <a:rPr lang="en-IN" sz="2400" dirty="0"/>
              <a:t>Implementation of </a:t>
            </a:r>
            <a:r>
              <a:rPr lang="en-IN" sz="2400" dirty="0" smtClean="0"/>
              <a:t>a network </a:t>
            </a:r>
            <a:r>
              <a:rPr lang="en-IN" sz="2400" dirty="0"/>
              <a:t>design consists of several phases (install hardware, configure systems, launch </a:t>
            </a:r>
            <a:r>
              <a:rPr lang="en-IN" sz="2400" dirty="0" smtClean="0"/>
              <a:t>into production</a:t>
            </a:r>
            <a:r>
              <a:rPr lang="en-IN" sz="2400" dirty="0"/>
              <a:t>, and so forth</a:t>
            </a:r>
            <a:r>
              <a:rPr lang="en-IN" sz="2400" dirty="0" smtClean="0"/>
              <a:t>).</a:t>
            </a:r>
          </a:p>
          <a:p>
            <a:pPr marL="0" indent="0" algn="just">
              <a:buNone/>
            </a:pPr>
            <a:r>
              <a:rPr lang="en-IN" sz="2400" b="1" dirty="0"/>
              <a:t>Implementing and Verifying the </a:t>
            </a:r>
            <a:r>
              <a:rPr lang="en-IN" sz="2400" b="1" dirty="0" smtClean="0"/>
              <a:t>Design</a:t>
            </a:r>
          </a:p>
          <a:p>
            <a:pPr marL="0" indent="0" algn="just">
              <a:buNone/>
            </a:pPr>
            <a:r>
              <a:rPr lang="en-IN" sz="2400" b="1" dirty="0"/>
              <a:t>Monitoring and Redesigning the Network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2573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>
            <a:normAutofit/>
          </a:bodyPr>
          <a:lstStyle/>
          <a:p>
            <a:r>
              <a:rPr lang="en-IN" b="1" dirty="0"/>
              <a:t>Intelligence in the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928"/>
            <a:ext cx="10515600" cy="502703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Integrating intelligence into the network involves aligning network and business </a:t>
            </a:r>
            <a:r>
              <a:rPr lang="en-IN" dirty="0" smtClean="0"/>
              <a:t>requirements.</a:t>
            </a:r>
          </a:p>
          <a:p>
            <a:pPr algn="just"/>
            <a:r>
              <a:rPr lang="en-IN" dirty="0" smtClean="0"/>
              <a:t>To accommodate </a:t>
            </a:r>
            <a:r>
              <a:rPr lang="en-IN" dirty="0"/>
              <a:t>today’s and tomorrow’s network requirements, the Cisco vision of the </a:t>
            </a:r>
            <a:r>
              <a:rPr lang="en-IN" dirty="0" smtClean="0"/>
              <a:t>future includes </a:t>
            </a:r>
            <a:r>
              <a:rPr lang="en-IN" dirty="0"/>
              <a:t>the Intelligent Information Network (IIN), a strategy that addresses how the network </a:t>
            </a:r>
            <a:r>
              <a:rPr lang="en-IN" dirty="0" smtClean="0"/>
              <a:t>is integrated </a:t>
            </a:r>
            <a:r>
              <a:rPr lang="en-IN" dirty="0"/>
              <a:t>with businesses and business priorities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This vision encompasses the following features</a:t>
            </a:r>
            <a:r>
              <a:rPr lang="en-IN" dirty="0" smtClean="0"/>
              <a:t>:</a:t>
            </a:r>
          </a:p>
          <a:p>
            <a:r>
              <a:rPr lang="en-IN" b="1" dirty="0"/>
              <a:t>Integration of networked resources and information assets that have been </a:t>
            </a:r>
            <a:r>
              <a:rPr lang="en-IN" b="1" dirty="0" smtClean="0"/>
              <a:t>largely unlinked</a:t>
            </a:r>
            <a:r>
              <a:rPr lang="en-IN" dirty="0"/>
              <a:t>: The modern converged networks with integrated voice, video, and data require </a:t>
            </a:r>
            <a:r>
              <a:rPr lang="en-IN" dirty="0" smtClean="0"/>
              <a:t>that IT </a:t>
            </a:r>
            <a:r>
              <a:rPr lang="en-IN" dirty="0"/>
              <a:t>departments (and other departments traditionally responsible for other technologies) </a:t>
            </a:r>
            <a:r>
              <a:rPr lang="en-IN" dirty="0" smtClean="0"/>
              <a:t>more closely </a:t>
            </a:r>
            <a:r>
              <a:rPr lang="en-IN" dirty="0"/>
              <a:t>link the IT infrastructure with the network.</a:t>
            </a:r>
          </a:p>
        </p:txBody>
      </p:sp>
    </p:spTree>
    <p:extLst>
      <p:ext uri="{BB962C8B-B14F-4D97-AF65-F5344CB8AC3E}">
        <p14:creationId xmlns:p14="http://schemas.microsoft.com/office/powerpoint/2010/main" xmlns="" val="18540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algn="just"/>
            <a:r>
              <a:rPr lang="en-IN" b="1" dirty="0"/>
              <a:t>Intelligence across multiple products and infrastructure layers</a:t>
            </a:r>
            <a:r>
              <a:rPr lang="en-IN" dirty="0"/>
              <a:t>: The intelligence built </a:t>
            </a:r>
            <a:r>
              <a:rPr lang="en-IN" dirty="0" smtClean="0"/>
              <a:t>in to </a:t>
            </a:r>
            <a:r>
              <a:rPr lang="en-IN" dirty="0"/>
              <a:t>each component of the network is extended </a:t>
            </a:r>
            <a:r>
              <a:rPr lang="en-IN" dirty="0" err="1"/>
              <a:t>networkwide</a:t>
            </a:r>
            <a:r>
              <a:rPr lang="en-IN" dirty="0"/>
              <a:t> and applies end-to-end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/>
              <a:t>Active participation of the network in the delivery of services and applications</a:t>
            </a:r>
            <a:r>
              <a:rPr lang="en-IN" dirty="0"/>
              <a:t>: </a:t>
            </a:r>
            <a:r>
              <a:rPr lang="en-IN" dirty="0" smtClean="0"/>
              <a:t>With added </a:t>
            </a:r>
            <a:r>
              <a:rPr lang="en-IN" dirty="0"/>
              <a:t>intelligence, it is possible for the network to actively manage, monitor, and </a:t>
            </a:r>
            <a:r>
              <a:rPr lang="en-IN" dirty="0" smtClean="0"/>
              <a:t>optimize service </a:t>
            </a:r>
            <a:r>
              <a:rPr lang="en-IN" dirty="0"/>
              <a:t>and application delivery across the entire IT </a:t>
            </a:r>
            <a:r>
              <a:rPr lang="en-IN" dirty="0" smtClean="0"/>
              <a:t>environment.</a:t>
            </a:r>
          </a:p>
          <a:p>
            <a:pPr algn="just"/>
            <a:endParaRPr lang="en-IN" dirty="0"/>
          </a:p>
          <a:p>
            <a:pPr marL="0" indent="0">
              <a:buNone/>
            </a:pPr>
            <a:r>
              <a:rPr lang="en-IN" dirty="0"/>
              <a:t>The intelligent network offers much more than basic connectivity, bandwidth for </a:t>
            </a:r>
            <a:r>
              <a:rPr lang="en-IN" dirty="0" smtClean="0"/>
              <a:t>users, and </a:t>
            </a:r>
            <a:r>
              <a:rPr lang="en-IN" dirty="0"/>
              <a:t>access to applications. It offers end-to-end functionality and centralized, </a:t>
            </a:r>
            <a:r>
              <a:rPr lang="en-IN" dirty="0" smtClean="0"/>
              <a:t>unified control </a:t>
            </a:r>
            <a:r>
              <a:rPr lang="en-IN" dirty="0"/>
              <a:t>that promotes true business transparency and agility.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77206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55" y="2157700"/>
            <a:ext cx="6742490" cy="36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286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818"/>
            <a:ext cx="10515600" cy="5969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Phase 1: Integrated transport</a:t>
            </a:r>
            <a:r>
              <a:rPr lang="en-IN" dirty="0"/>
              <a:t>: Everything (data, voice, and video) consolidates onto an </a:t>
            </a:r>
            <a:r>
              <a:rPr lang="en-IN" dirty="0" smtClean="0"/>
              <a:t>IP network </a:t>
            </a:r>
            <a:r>
              <a:rPr lang="en-IN" dirty="0"/>
              <a:t>for secure network convergence. By integrating data, voice, and video transport </a:t>
            </a:r>
            <a:r>
              <a:rPr lang="en-IN" dirty="0" smtClean="0"/>
              <a:t>into a </a:t>
            </a:r>
            <a:r>
              <a:rPr lang="en-IN" dirty="0"/>
              <a:t>single standards-based modular network, organizations can simplify network </a:t>
            </a:r>
            <a:r>
              <a:rPr lang="en-IN" dirty="0" smtClean="0"/>
              <a:t>management and </a:t>
            </a:r>
            <a:r>
              <a:rPr lang="en-IN" dirty="0"/>
              <a:t>generate </a:t>
            </a:r>
            <a:r>
              <a:rPr lang="en-IN" dirty="0" smtClean="0"/>
              <a:t>enterprise wide </a:t>
            </a:r>
            <a:r>
              <a:rPr lang="en-IN" dirty="0"/>
              <a:t>efficiencies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/>
              <a:t>Phase 2: Integrated services</a:t>
            </a:r>
            <a:r>
              <a:rPr lang="en-IN" dirty="0"/>
              <a:t>: When the network infrastructure is converged, IT </a:t>
            </a:r>
            <a:r>
              <a:rPr lang="en-IN" dirty="0" smtClean="0"/>
              <a:t>resources can </a:t>
            </a:r>
            <a:r>
              <a:rPr lang="en-IN" dirty="0"/>
              <a:t>be pooled and shared, or </a:t>
            </a:r>
            <a:r>
              <a:rPr lang="en-IN" i="1" dirty="0"/>
              <a:t>virtualized</a:t>
            </a:r>
            <a:r>
              <a:rPr lang="en-IN" dirty="0"/>
              <a:t>, to flexibly address the changing needs of </a:t>
            </a:r>
            <a:r>
              <a:rPr lang="en-IN" dirty="0" smtClean="0"/>
              <a:t>the organization</a:t>
            </a:r>
            <a:r>
              <a:rPr lang="en-IN" dirty="0"/>
              <a:t>. By extending this virtualization concept to encompass server, storage, </a:t>
            </a:r>
            <a:r>
              <a:rPr lang="en-IN" dirty="0" smtClean="0"/>
              <a:t>and network </a:t>
            </a:r>
            <a:r>
              <a:rPr lang="en-IN" dirty="0"/>
              <a:t>elements, an organization can transparently use all its resources more efficiently</a:t>
            </a:r>
            <a:r>
              <a:rPr lang="en-IN" dirty="0" smtClean="0"/>
              <a:t>.</a:t>
            </a:r>
          </a:p>
          <a:p>
            <a:r>
              <a:rPr lang="en-IN" b="1" dirty="0"/>
              <a:t>Phase 3: Integrated applications</a:t>
            </a:r>
            <a:r>
              <a:rPr lang="en-IN" dirty="0"/>
              <a:t>: This phase focuses on making the network </a:t>
            </a:r>
            <a:r>
              <a:rPr lang="en-IN" dirty="0" smtClean="0"/>
              <a:t>application aware so </a:t>
            </a:r>
            <a:r>
              <a:rPr lang="en-IN" dirty="0"/>
              <a:t>that it can optimize application performance and more efficiently deliver </a:t>
            </a:r>
            <a:r>
              <a:rPr lang="en-IN" dirty="0" smtClean="0"/>
              <a:t>networked applications </a:t>
            </a:r>
            <a:r>
              <a:rPr lang="en-IN" dirty="0"/>
              <a:t>to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415286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4537</Words>
  <Application>Microsoft Office PowerPoint</Application>
  <PresentationFormat>Custom</PresentationFormat>
  <Paragraphs>290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Chapter I</vt:lpstr>
      <vt:lpstr>Slide 2</vt:lpstr>
      <vt:lpstr>Business Drivers for a New Network Architecture</vt:lpstr>
      <vt:lpstr>Slide 4</vt:lpstr>
      <vt:lpstr>Slide 5</vt:lpstr>
      <vt:lpstr>Intelligence in the Network</vt:lpstr>
      <vt:lpstr>Slide 7</vt:lpstr>
      <vt:lpstr>IIN</vt:lpstr>
      <vt:lpstr>Slide 9</vt:lpstr>
      <vt:lpstr>Cisco SONA Framework</vt:lpstr>
      <vt:lpstr>Slide 11</vt:lpstr>
      <vt:lpstr>Slide 12</vt:lpstr>
      <vt:lpstr>Slide 13</vt:lpstr>
      <vt:lpstr>Slide 14</vt:lpstr>
      <vt:lpstr>Slide 15</vt:lpstr>
      <vt:lpstr>Network Design Methodology </vt:lpstr>
      <vt:lpstr>Slide 17</vt:lpstr>
      <vt:lpstr>Prepare Phase</vt:lpstr>
      <vt:lpstr>Plan Phase</vt:lpstr>
      <vt:lpstr>Design Phase</vt:lpstr>
      <vt:lpstr>Implement Phase</vt:lpstr>
      <vt:lpstr>Operate Phase</vt:lpstr>
      <vt:lpstr>Optimize Phase</vt:lpstr>
      <vt:lpstr>Benefits of the Lifecycle Approach to Network Design</vt:lpstr>
      <vt:lpstr>Slide 25</vt:lpstr>
      <vt:lpstr>Slide 26</vt:lpstr>
      <vt:lpstr>Slide 27</vt:lpstr>
      <vt:lpstr>Slide 28</vt:lpstr>
      <vt:lpstr>Identifying Customer Requirements</vt:lpstr>
      <vt:lpstr>Slide 30</vt:lpstr>
      <vt:lpstr>Slide 31</vt:lpstr>
      <vt:lpstr>Slide 32</vt:lpstr>
      <vt:lpstr>Gathering Network Requirement</vt:lpstr>
      <vt:lpstr>Slide 34</vt:lpstr>
      <vt:lpstr>Planned Applications and Network Services</vt:lpstr>
      <vt:lpstr>Slide 36</vt:lpstr>
      <vt:lpstr>Slide 37</vt:lpstr>
      <vt:lpstr>Organizational Goals</vt:lpstr>
      <vt:lpstr>Slide 39</vt:lpstr>
      <vt:lpstr>Slide 40</vt:lpstr>
      <vt:lpstr>Organizational Constraints </vt:lpstr>
      <vt:lpstr>Slide 42</vt:lpstr>
      <vt:lpstr>Slide 43</vt:lpstr>
      <vt:lpstr>Technical Goals</vt:lpstr>
      <vt:lpstr>Slide 45</vt:lpstr>
      <vt:lpstr>Technical Constraints </vt:lpstr>
      <vt:lpstr>Slide 47</vt:lpstr>
      <vt:lpstr>Characterizing the Existing Network and Sites</vt:lpstr>
      <vt:lpstr>Slide 49</vt:lpstr>
      <vt:lpstr>Slide 50</vt:lpstr>
      <vt:lpstr>Slide 51</vt:lpstr>
      <vt:lpstr>Using the Top-Down Approach to Network Design</vt:lpstr>
      <vt:lpstr>Top-Down Approach Compared to Bottom-Up Approach</vt:lpstr>
      <vt:lpstr>The Design Implementation Process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a Methodology to Network Design</dc:title>
  <dc:creator>IT-STAFF</dc:creator>
  <cp:lastModifiedBy>ADMIN</cp:lastModifiedBy>
  <cp:revision>57</cp:revision>
  <dcterms:created xsi:type="dcterms:W3CDTF">2019-06-24T09:17:29Z</dcterms:created>
  <dcterms:modified xsi:type="dcterms:W3CDTF">2019-10-12T12:57:41Z</dcterms:modified>
</cp:coreProperties>
</file>