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2453-9668-4D3D-A272-8E257AC67185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448C-5A57-47CE-8F57-62D389237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955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11E44-2074-4C7A-A01D-100A490AC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7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99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29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80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2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92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89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65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209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58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57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605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ADC2-DFA3-4806-9F70-8230173C4822}" type="datetimeFigureOut">
              <a:rPr lang="en-IN" smtClean="0"/>
              <a:pPr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3F03-DAA5-4F12-955B-622B3F767C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907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634" y="2809495"/>
            <a:ext cx="9144000" cy="1904172"/>
          </a:xfrm>
        </p:spPr>
        <p:txBody>
          <a:bodyPr>
            <a:normAutofit fontScale="90000"/>
          </a:bodyPr>
          <a:lstStyle/>
          <a:p>
            <a:r>
              <a:rPr lang="en-IN" sz="8000" b="1" dirty="0" smtClean="0"/>
              <a:t>CH – 02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sz="6700" b="1" dirty="0" smtClean="0"/>
              <a:t>Intelligent Agents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9012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0" y="1371600"/>
            <a:ext cx="8153400" cy="519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1471" y="370210"/>
            <a:ext cx="123828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6230" y="370210"/>
            <a:ext cx="10375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033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599" y="1071879"/>
            <a:ext cx="6858000" cy="1600200"/>
          </a:xfrm>
          <a:custGeom>
            <a:avLst/>
            <a:gdLst/>
            <a:ahLst/>
            <a:cxnLst/>
            <a:rect l="l" t="t" r="r" b="b"/>
            <a:pathLst>
              <a:path w="6858000" h="16002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469"/>
                </a:lnTo>
                <a:lnTo>
                  <a:pt x="0" y="2866"/>
                </a:lnTo>
                <a:lnTo>
                  <a:pt x="0" y="6657"/>
                </a:lnTo>
                <a:lnTo>
                  <a:pt x="0" y="14041"/>
                </a:lnTo>
                <a:lnTo>
                  <a:pt x="0" y="26213"/>
                </a:lnTo>
                <a:lnTo>
                  <a:pt x="0" y="44372"/>
                </a:lnTo>
                <a:lnTo>
                  <a:pt x="0" y="69715"/>
                </a:lnTo>
                <a:lnTo>
                  <a:pt x="0" y="103438"/>
                </a:lnTo>
                <a:lnTo>
                  <a:pt x="0" y="146741"/>
                </a:lnTo>
                <a:lnTo>
                  <a:pt x="0" y="200818"/>
                </a:lnTo>
                <a:lnTo>
                  <a:pt x="0" y="266869"/>
                </a:lnTo>
                <a:lnTo>
                  <a:pt x="0" y="346090"/>
                </a:lnTo>
                <a:lnTo>
                  <a:pt x="0" y="439678"/>
                </a:lnTo>
                <a:lnTo>
                  <a:pt x="0" y="1598930"/>
                </a:lnTo>
                <a:lnTo>
                  <a:pt x="1270" y="1600200"/>
                </a:lnTo>
                <a:lnTo>
                  <a:pt x="2126" y="1600200"/>
                </a:lnTo>
                <a:lnTo>
                  <a:pt x="8125" y="1600200"/>
                </a:lnTo>
                <a:lnTo>
                  <a:pt x="24407" y="1600200"/>
                </a:lnTo>
                <a:lnTo>
                  <a:pt x="56113" y="1600200"/>
                </a:lnTo>
                <a:lnTo>
                  <a:pt x="108386" y="1600200"/>
                </a:lnTo>
                <a:lnTo>
                  <a:pt x="186367" y="1600200"/>
                </a:lnTo>
                <a:lnTo>
                  <a:pt x="295197" y="1600200"/>
                </a:lnTo>
                <a:lnTo>
                  <a:pt x="440019" y="1600200"/>
                </a:lnTo>
                <a:lnTo>
                  <a:pt x="625973" y="1600200"/>
                </a:lnTo>
                <a:lnTo>
                  <a:pt x="858202" y="1600200"/>
                </a:lnTo>
                <a:lnTo>
                  <a:pt x="1141847" y="1600200"/>
                </a:lnTo>
                <a:lnTo>
                  <a:pt x="1482049" y="1600200"/>
                </a:lnTo>
                <a:lnTo>
                  <a:pt x="1883950" y="1600200"/>
                </a:lnTo>
                <a:lnTo>
                  <a:pt x="2352692" y="1600200"/>
                </a:lnTo>
                <a:lnTo>
                  <a:pt x="2893417" y="1600200"/>
                </a:lnTo>
                <a:lnTo>
                  <a:pt x="3511265" y="1600200"/>
                </a:lnTo>
                <a:lnTo>
                  <a:pt x="4211379" y="1600200"/>
                </a:lnTo>
                <a:lnTo>
                  <a:pt x="4998900" y="1600200"/>
                </a:lnTo>
                <a:lnTo>
                  <a:pt x="5878970" y="1600200"/>
                </a:lnTo>
                <a:lnTo>
                  <a:pt x="6856730" y="1600200"/>
                </a:lnTo>
                <a:lnTo>
                  <a:pt x="6858000" y="1598930"/>
                </a:lnTo>
                <a:lnTo>
                  <a:pt x="6858000" y="1597660"/>
                </a:lnTo>
                <a:lnTo>
                  <a:pt x="6857999" y="1597460"/>
                </a:lnTo>
                <a:lnTo>
                  <a:pt x="6858000" y="1596063"/>
                </a:lnTo>
                <a:lnTo>
                  <a:pt x="6858000" y="1592272"/>
                </a:lnTo>
                <a:lnTo>
                  <a:pt x="6858000" y="1584888"/>
                </a:lnTo>
                <a:lnTo>
                  <a:pt x="6858000" y="1572716"/>
                </a:lnTo>
                <a:lnTo>
                  <a:pt x="6857999" y="1554557"/>
                </a:lnTo>
                <a:lnTo>
                  <a:pt x="6858000" y="1529214"/>
                </a:lnTo>
                <a:lnTo>
                  <a:pt x="6858000" y="1495491"/>
                </a:lnTo>
                <a:lnTo>
                  <a:pt x="6858000" y="1452188"/>
                </a:lnTo>
                <a:lnTo>
                  <a:pt x="6857999" y="1398111"/>
                </a:lnTo>
                <a:lnTo>
                  <a:pt x="6858000" y="1332060"/>
                </a:lnTo>
                <a:lnTo>
                  <a:pt x="6858000" y="1252839"/>
                </a:lnTo>
                <a:lnTo>
                  <a:pt x="6858000" y="1159251"/>
                </a:lnTo>
                <a:lnTo>
                  <a:pt x="6858000" y="1050098"/>
                </a:lnTo>
                <a:lnTo>
                  <a:pt x="6858000" y="0"/>
                </a:lnTo>
                <a:lnTo>
                  <a:pt x="6856730" y="0"/>
                </a:lnTo>
                <a:lnTo>
                  <a:pt x="6855873" y="0"/>
                </a:lnTo>
                <a:lnTo>
                  <a:pt x="6849874" y="0"/>
                </a:lnTo>
                <a:lnTo>
                  <a:pt x="6833592" y="0"/>
                </a:lnTo>
                <a:lnTo>
                  <a:pt x="6801886" y="0"/>
                </a:lnTo>
                <a:lnTo>
                  <a:pt x="6749613" y="0"/>
                </a:lnTo>
                <a:lnTo>
                  <a:pt x="6671632" y="0"/>
                </a:lnTo>
                <a:lnTo>
                  <a:pt x="6562802" y="0"/>
                </a:lnTo>
                <a:lnTo>
                  <a:pt x="6417980" y="0"/>
                </a:lnTo>
                <a:lnTo>
                  <a:pt x="6232026" y="0"/>
                </a:lnTo>
                <a:lnTo>
                  <a:pt x="5999797" y="0"/>
                </a:lnTo>
                <a:lnTo>
                  <a:pt x="5716152" y="0"/>
                </a:lnTo>
                <a:lnTo>
                  <a:pt x="5375950" y="0"/>
                </a:lnTo>
                <a:lnTo>
                  <a:pt x="4974049" y="0"/>
                </a:lnTo>
                <a:lnTo>
                  <a:pt x="4505307" y="0"/>
                </a:lnTo>
                <a:lnTo>
                  <a:pt x="3964582" y="0"/>
                </a:lnTo>
                <a:lnTo>
                  <a:pt x="3346734" y="0"/>
                </a:lnTo>
                <a:lnTo>
                  <a:pt x="2646620" y="0"/>
                </a:lnTo>
                <a:lnTo>
                  <a:pt x="1859099" y="0"/>
                </a:lnTo>
                <a:lnTo>
                  <a:pt x="979029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6215440" cy="2078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marL="175260">
              <a:lnSpc>
                <a:spcPct val="95825"/>
              </a:lnSpc>
              <a:spcBef>
                <a:spcPts val="1859"/>
              </a:spcBef>
            </a:pPr>
            <a:r>
              <a:rPr b="1" dirty="0">
                <a:latin typeface="Times New Roman"/>
                <a:cs typeface="Times New Roman"/>
              </a:rPr>
              <a:t>fu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tion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IM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E-R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F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-AGENT(</a:t>
            </a:r>
            <a:r>
              <a:rPr i="1" dirty="0">
                <a:latin typeface="Times New Roman"/>
                <a:cs typeface="Times New Roman"/>
              </a:rPr>
              <a:t>perc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pt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et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</a:t>
            </a:r>
            <a:endParaRPr>
              <a:latin typeface="Times New Roman"/>
              <a:cs typeface="Times New Roman"/>
            </a:endParaRPr>
          </a:p>
          <a:p>
            <a:pPr marL="632460" marR="1854274">
              <a:lnSpc>
                <a:spcPts val="1770"/>
              </a:lnSpc>
              <a:spcBef>
                <a:spcPts val="1813"/>
              </a:spcBef>
            </a:pPr>
            <a:r>
              <a:rPr i="1" dirty="0">
                <a:latin typeface="Times New Roman"/>
                <a:cs typeface="Times New Roman"/>
              </a:rPr>
              <a:t>sta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 INT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T_IN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UT(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ept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i="1" dirty="0">
                <a:latin typeface="Times New Roman"/>
                <a:cs typeface="Times New Roman"/>
              </a:rPr>
              <a:t>rule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U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E_M</a:t>
            </a:r>
            <a:r>
              <a:rPr spc="-9" dirty="0">
                <a:latin typeface="Times New Roman"/>
                <a:cs typeface="Times New Roman"/>
              </a:rPr>
              <a:t>A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9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sta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e,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tion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U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E_ACTIO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[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]</a:t>
            </a:r>
            <a:endParaRPr>
              <a:latin typeface="Times New Roman"/>
              <a:cs typeface="Times New Roman"/>
            </a:endParaRPr>
          </a:p>
          <a:p>
            <a:pPr marL="632460" marR="39430">
              <a:lnSpc>
                <a:spcPts val="1805"/>
              </a:lnSpc>
              <a:spcBef>
                <a:spcPts val="1"/>
              </a:spcBef>
            </a:pP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et</a:t>
            </a:r>
            <a:r>
              <a:rPr sz="2700" b="1" spc="-9" baseline="1610" dirty="0">
                <a:latin typeface="Times New Roman"/>
                <a:cs typeface="Times New Roman"/>
              </a:rPr>
              <a:t>u</a:t>
            </a: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n </a:t>
            </a:r>
            <a:r>
              <a:rPr sz="2700" i="1" baseline="1610" dirty="0">
                <a:latin typeface="Times New Roman"/>
                <a:cs typeface="Times New Roman"/>
              </a:rPr>
              <a:t>a</a:t>
            </a:r>
            <a:r>
              <a:rPr sz="2700" i="1" spc="9" baseline="1610" dirty="0">
                <a:latin typeface="Times New Roman"/>
                <a:cs typeface="Times New Roman"/>
              </a:rPr>
              <a:t>c</a:t>
            </a:r>
            <a:r>
              <a:rPr sz="2700" i="1" baseline="1610" dirty="0">
                <a:latin typeface="Times New Roman"/>
                <a:cs typeface="Times New Roman"/>
              </a:rPr>
              <a:t>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230" y="1296871"/>
            <a:ext cx="40234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stati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: 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i="1" dirty="0">
                <a:latin typeface="Times New Roman"/>
                <a:cs typeface="Times New Roman"/>
              </a:rPr>
              <a:t>, 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if</a:t>
            </a:r>
            <a:r>
              <a:rPr spc="9" dirty="0">
                <a:latin typeface="Times New Roman"/>
                <a:cs typeface="Times New Roman"/>
              </a:rPr>
              <a:t> c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d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on-a</a:t>
            </a:r>
            <a:r>
              <a:rPr spc="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tion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0070" y="30120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351" y="3032368"/>
            <a:ext cx="5918199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-r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 marR="53339">
              <a:lnSpc>
                <a:spcPts val="3020"/>
              </a:lnSpc>
              <a:spcBef>
                <a:spcPts val="2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ry li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int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llig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3710" y="3032368"/>
            <a:ext cx="119734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urn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070" y="386802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5350" y="3888348"/>
            <a:ext cx="7093302" cy="200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will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k 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ly if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ision</a:t>
            </a:r>
            <a:endParaRPr sz="2800">
              <a:latin typeface="Times New Roman"/>
              <a:cs typeface="Times New Roman"/>
            </a:endParaRPr>
          </a:p>
          <a:p>
            <a:pPr marL="12700" marR="53340">
              <a:lnSpc>
                <a:spcPts val="3020"/>
              </a:lnSpc>
              <a:spcBef>
                <a:spcPts val="2"/>
              </a:spcBef>
            </a:pPr>
            <a:r>
              <a:rPr sz="2800" spc="-4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30"/>
              </a:lnSpc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 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ly if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fu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9" dirty="0">
                <a:latin typeface="Times New Roman"/>
                <a:cs typeface="Times New Roman"/>
              </a:rPr>
              <a:t>ob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endParaRPr sz="2800">
              <a:latin typeface="Times New Roman"/>
              <a:cs typeface="Times New Roman"/>
            </a:endParaRPr>
          </a:p>
          <a:p>
            <a:pPr marL="12700" marR="639704">
              <a:lnSpc>
                <a:spcPts val="3020"/>
              </a:lnSpc>
              <a:spcBef>
                <a:spcPts val="697"/>
              </a:spcBef>
            </a:pPr>
            <a:r>
              <a:rPr sz="2800" spc="9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fini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oo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id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ld be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z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070" y="510881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0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44113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1" y="1183486"/>
            <a:ext cx="177829" cy="748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6751" y="1199995"/>
            <a:ext cx="8371073" cy="2152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686" algn="just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hou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k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dirty="0">
                <a:latin typeface="Times New Roman"/>
                <a:cs typeface="Times New Roman"/>
              </a:rPr>
              <a:t>p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k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p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4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e now</a:t>
            </a:r>
            <a:endParaRPr sz="2400">
              <a:latin typeface="Times New Roman"/>
              <a:cs typeface="Times New Roman"/>
            </a:endParaRPr>
          </a:p>
          <a:p>
            <a:pPr marL="12700" marR="220473" algn="just">
              <a:lnSpc>
                <a:spcPts val="2590"/>
              </a:lnSpc>
              <a:spcBef>
                <a:spcPts val="700"/>
              </a:spcBef>
            </a:pP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hou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tai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 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nds on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pt h</a:t>
            </a:r>
            <a:r>
              <a:rPr sz="2400" spc="4" dirty="0">
                <a:latin typeface="Times New Roman"/>
                <a:cs typeface="Times New Roman"/>
              </a:rPr>
              <a:t>ist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lect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14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of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ob</a:t>
            </a:r>
            <a:r>
              <a:rPr sz="2400" spc="4" dirty="0">
                <a:latin typeface="Times New Roman"/>
                <a:cs typeface="Times New Roman"/>
              </a:rPr>
              <a:t>se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99"/>
              </a:spcBef>
            </a:pPr>
            <a:r>
              <a:rPr sz="2400" spc="-4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pd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rn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ti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go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by 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 k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dge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be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p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ogr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1471" y="267700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8670" y="339582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8069" y="3412336"/>
            <a:ext cx="7704988" cy="643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0"/>
              </a:lnSpc>
              <a:spcBef>
                <a:spcPts val="178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vo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tl</a:t>
            </a:r>
            <a:r>
              <a:rPr sz="2400" dirty="0">
                <a:latin typeface="Times New Roman"/>
                <a:cs typeface="Times New Roman"/>
              </a:rPr>
              <a:t>y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670" y="41006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070" y="4117185"/>
            <a:ext cx="48412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4389" y="4117185"/>
            <a:ext cx="935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ct</a:t>
            </a:r>
            <a:r>
              <a:rPr sz="2400" spc="1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5459" y="4117185"/>
            <a:ext cx="8831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ff</a:t>
            </a:r>
            <a:r>
              <a:rPr sz="2400" spc="4" dirty="0">
                <a:latin typeface="Times New Roman"/>
                <a:cs typeface="Times New Roman"/>
              </a:rPr>
              <a:t>ect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4459" y="4117185"/>
            <a:ext cx="443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4040" y="4117185"/>
            <a:ext cx="782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1" y="49058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6750" y="4922365"/>
            <a:ext cx="5127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–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 b</a:t>
            </a:r>
            <a:r>
              <a:rPr sz="2400" spc="4" dirty="0">
                <a:latin typeface="Times New Roman"/>
                <a:cs typeface="Times New Roman"/>
              </a:rPr>
              <a:t>ase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xmlns="" val="2029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1219200"/>
            <a:ext cx="8001000" cy="509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1470" y="370210"/>
            <a:ext cx="221361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860" y="370210"/>
            <a:ext cx="103505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5690" y="370210"/>
            <a:ext cx="11271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199" y="1142999"/>
            <a:ext cx="8229600" cy="2514600"/>
          </a:xfrm>
          <a:custGeom>
            <a:avLst/>
            <a:gdLst/>
            <a:ahLst/>
            <a:cxnLst/>
            <a:rect l="l" t="t" r="r" b="b"/>
            <a:pathLst>
              <a:path w="8229600" h="25146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584"/>
                </a:lnTo>
                <a:lnTo>
                  <a:pt x="0" y="3782"/>
                </a:lnTo>
                <a:lnTo>
                  <a:pt x="0" y="9748"/>
                </a:lnTo>
                <a:lnTo>
                  <a:pt x="0" y="21366"/>
                </a:lnTo>
                <a:lnTo>
                  <a:pt x="0" y="40520"/>
                </a:lnTo>
                <a:lnTo>
                  <a:pt x="0" y="69095"/>
                </a:lnTo>
                <a:lnTo>
                  <a:pt x="0" y="108974"/>
                </a:lnTo>
                <a:lnTo>
                  <a:pt x="0" y="162041"/>
                </a:lnTo>
                <a:lnTo>
                  <a:pt x="0" y="230181"/>
                </a:lnTo>
                <a:lnTo>
                  <a:pt x="0" y="315277"/>
                </a:lnTo>
                <a:lnTo>
                  <a:pt x="0" y="419213"/>
                </a:lnTo>
                <a:lnTo>
                  <a:pt x="0" y="543874"/>
                </a:lnTo>
                <a:lnTo>
                  <a:pt x="0" y="691144"/>
                </a:lnTo>
                <a:lnTo>
                  <a:pt x="0" y="862906"/>
                </a:lnTo>
                <a:lnTo>
                  <a:pt x="0" y="1061045"/>
                </a:lnTo>
                <a:lnTo>
                  <a:pt x="0" y="1287444"/>
                </a:lnTo>
                <a:lnTo>
                  <a:pt x="0" y="1543988"/>
                </a:lnTo>
                <a:lnTo>
                  <a:pt x="0" y="1832561"/>
                </a:lnTo>
                <a:lnTo>
                  <a:pt x="0" y="2155047"/>
                </a:lnTo>
                <a:lnTo>
                  <a:pt x="0" y="2513330"/>
                </a:lnTo>
                <a:lnTo>
                  <a:pt x="1270" y="2514600"/>
                </a:lnTo>
                <a:lnTo>
                  <a:pt x="2298" y="2514600"/>
                </a:lnTo>
                <a:lnTo>
                  <a:pt x="9497" y="2514600"/>
                </a:lnTo>
                <a:lnTo>
                  <a:pt x="29036" y="2514600"/>
                </a:lnTo>
                <a:lnTo>
                  <a:pt x="67086" y="2514600"/>
                </a:lnTo>
                <a:lnTo>
                  <a:pt x="129817" y="2514600"/>
                </a:lnTo>
                <a:lnTo>
                  <a:pt x="223400" y="2514600"/>
                </a:lnTo>
                <a:lnTo>
                  <a:pt x="354005" y="2514600"/>
                </a:lnTo>
                <a:lnTo>
                  <a:pt x="527801" y="2514600"/>
                </a:lnTo>
                <a:lnTo>
                  <a:pt x="750960" y="2514600"/>
                </a:lnTo>
                <a:lnTo>
                  <a:pt x="1029652" y="2514600"/>
                </a:lnTo>
                <a:lnTo>
                  <a:pt x="1370047" y="2514600"/>
                </a:lnTo>
                <a:lnTo>
                  <a:pt x="1778314" y="2514600"/>
                </a:lnTo>
                <a:lnTo>
                  <a:pt x="2260626" y="2514600"/>
                </a:lnTo>
                <a:lnTo>
                  <a:pt x="2823151" y="2514600"/>
                </a:lnTo>
                <a:lnTo>
                  <a:pt x="3472060" y="2514600"/>
                </a:lnTo>
                <a:lnTo>
                  <a:pt x="4213524" y="2514600"/>
                </a:lnTo>
                <a:lnTo>
                  <a:pt x="5053713" y="2514600"/>
                </a:lnTo>
                <a:lnTo>
                  <a:pt x="5998796" y="2514600"/>
                </a:lnTo>
                <a:lnTo>
                  <a:pt x="7054945" y="2514600"/>
                </a:lnTo>
                <a:lnTo>
                  <a:pt x="8228330" y="2514600"/>
                </a:lnTo>
                <a:lnTo>
                  <a:pt x="8229600" y="2513330"/>
                </a:lnTo>
                <a:lnTo>
                  <a:pt x="8229600" y="2513015"/>
                </a:lnTo>
                <a:lnTo>
                  <a:pt x="8229600" y="2510817"/>
                </a:lnTo>
                <a:lnTo>
                  <a:pt x="8229600" y="2504851"/>
                </a:lnTo>
                <a:lnTo>
                  <a:pt x="8229600" y="2493233"/>
                </a:lnTo>
                <a:lnTo>
                  <a:pt x="8229600" y="2474079"/>
                </a:lnTo>
                <a:lnTo>
                  <a:pt x="8229599" y="2445504"/>
                </a:lnTo>
                <a:lnTo>
                  <a:pt x="8229600" y="2405625"/>
                </a:lnTo>
                <a:lnTo>
                  <a:pt x="8229600" y="2352558"/>
                </a:lnTo>
                <a:lnTo>
                  <a:pt x="8229600" y="2284418"/>
                </a:lnTo>
                <a:lnTo>
                  <a:pt x="8229599" y="2199322"/>
                </a:lnTo>
                <a:lnTo>
                  <a:pt x="8229600" y="2095386"/>
                </a:lnTo>
                <a:lnTo>
                  <a:pt x="8229600" y="1970725"/>
                </a:lnTo>
                <a:lnTo>
                  <a:pt x="8229600" y="1823455"/>
                </a:lnTo>
                <a:lnTo>
                  <a:pt x="8229600" y="1651693"/>
                </a:lnTo>
                <a:lnTo>
                  <a:pt x="8229600" y="0"/>
                </a:lnTo>
                <a:lnTo>
                  <a:pt x="8228330" y="0"/>
                </a:lnTo>
                <a:lnTo>
                  <a:pt x="8227301" y="0"/>
                </a:lnTo>
                <a:lnTo>
                  <a:pt x="8220102" y="0"/>
                </a:lnTo>
                <a:lnTo>
                  <a:pt x="8200563" y="0"/>
                </a:lnTo>
                <a:lnTo>
                  <a:pt x="8162513" y="0"/>
                </a:lnTo>
                <a:lnTo>
                  <a:pt x="8099782" y="0"/>
                </a:lnTo>
                <a:lnTo>
                  <a:pt x="8006199" y="0"/>
                </a:lnTo>
                <a:lnTo>
                  <a:pt x="7875594" y="0"/>
                </a:lnTo>
                <a:lnTo>
                  <a:pt x="7701798" y="0"/>
                </a:lnTo>
                <a:lnTo>
                  <a:pt x="7478639" y="0"/>
                </a:lnTo>
                <a:lnTo>
                  <a:pt x="7199947" y="0"/>
                </a:lnTo>
                <a:lnTo>
                  <a:pt x="6859552" y="0"/>
                </a:lnTo>
                <a:lnTo>
                  <a:pt x="6451285" y="0"/>
                </a:lnTo>
                <a:lnTo>
                  <a:pt x="5968973" y="0"/>
                </a:lnTo>
                <a:lnTo>
                  <a:pt x="5406448" y="0"/>
                </a:lnTo>
                <a:lnTo>
                  <a:pt x="4757539" y="0"/>
                </a:lnTo>
                <a:lnTo>
                  <a:pt x="4016075" y="0"/>
                </a:lnTo>
                <a:lnTo>
                  <a:pt x="3175886" y="0"/>
                </a:lnTo>
                <a:lnTo>
                  <a:pt x="2230803" y="0"/>
                </a:lnTo>
                <a:lnTo>
                  <a:pt x="1174654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1470" y="370210"/>
            <a:ext cx="44113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670" y="1295601"/>
            <a:ext cx="66179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f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dirty="0">
                <a:latin typeface="Times New Roman"/>
                <a:cs typeface="Times New Roman"/>
              </a:rPr>
              <a:t>nct</a:t>
            </a:r>
            <a:r>
              <a:rPr b="1" spc="9" dirty="0">
                <a:latin typeface="Times New Roman"/>
                <a:cs typeface="Times New Roman"/>
              </a:rPr>
              <a:t>i</a:t>
            </a:r>
            <a:r>
              <a:rPr b="1" dirty="0">
                <a:latin typeface="Times New Roman"/>
                <a:cs typeface="Times New Roman"/>
              </a:rPr>
              <a:t>on </a:t>
            </a:r>
            <a:r>
              <a:rPr dirty="0">
                <a:latin typeface="Times New Roman"/>
                <a:cs typeface="Times New Roman"/>
              </a:rPr>
              <a:t>REFL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-A</a:t>
            </a:r>
            <a:r>
              <a:rPr spc="-9" dirty="0">
                <a:latin typeface="Times New Roman"/>
                <a:cs typeface="Times New Roman"/>
              </a:rPr>
              <a:t>G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-9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ITH-</a:t>
            </a:r>
            <a:r>
              <a:rPr spc="-9" dirty="0">
                <a:latin typeface="Times New Roman"/>
                <a:cs typeface="Times New Roman"/>
              </a:rPr>
              <a:t>S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ATE(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et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 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ction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870" y="1520391"/>
            <a:ext cx="656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-9" dirty="0">
                <a:latin typeface="Times New Roman"/>
                <a:cs typeface="Times New Roman"/>
              </a:rPr>
              <a:t>t</a:t>
            </a:r>
            <a:r>
              <a:rPr b="1" dirty="0">
                <a:latin typeface="Times New Roman"/>
                <a:cs typeface="Times New Roman"/>
              </a:rPr>
              <a:t>ati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0271" y="1520391"/>
            <a:ext cx="4212513" cy="70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state, </a:t>
            </a:r>
            <a:r>
              <a:rPr sz="2700" i="1" spc="2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a d</a:t>
            </a:r>
            <a:r>
              <a:rPr sz="2700" spc="9" baseline="-1610" dirty="0"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latin typeface="Times New Roman"/>
                <a:cs typeface="Times New Roman"/>
              </a:rPr>
              <a:t>s</a:t>
            </a:r>
            <a:r>
              <a:rPr sz="2700" spc="9" baseline="-1610" dirty="0">
                <a:latin typeface="Times New Roman"/>
                <a:cs typeface="Times New Roman"/>
              </a:rPr>
              <a:t>c</a:t>
            </a:r>
            <a:r>
              <a:rPr sz="2700" baseline="-1610" dirty="0">
                <a:latin typeface="Times New Roman"/>
                <a:cs typeface="Times New Roman"/>
              </a:rPr>
              <a:t>ript</a:t>
            </a:r>
            <a:r>
              <a:rPr sz="2700" spc="9" baseline="-1610" dirty="0">
                <a:latin typeface="Times New Roman"/>
                <a:cs typeface="Times New Roman"/>
              </a:rPr>
              <a:t>i</a:t>
            </a:r>
            <a:r>
              <a:rPr sz="2700" baseline="-1610" dirty="0">
                <a:latin typeface="Times New Roman"/>
                <a:cs typeface="Times New Roman"/>
              </a:rPr>
              <a:t>on of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the</a:t>
            </a:r>
            <a:r>
              <a:rPr sz="2700" spc="9" baseline="-1610" dirty="0">
                <a:latin typeface="Times New Roman"/>
                <a:cs typeface="Times New Roman"/>
              </a:rPr>
              <a:t> c</a:t>
            </a:r>
            <a:r>
              <a:rPr sz="2700" baseline="-1610" dirty="0">
                <a:latin typeface="Times New Roman"/>
                <a:cs typeface="Times New Roman"/>
              </a:rPr>
              <a:t>urrent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world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spc="-9" baseline="-1610" dirty="0">
                <a:latin typeface="Times New Roman"/>
                <a:cs typeface="Times New Roman"/>
              </a:rPr>
              <a:t>s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a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  <a:p>
            <a:pPr marL="12700" marR="39430">
              <a:lnSpc>
                <a:spcPts val="1764"/>
              </a:lnSpc>
            </a:pP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9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i="1" dirty="0">
                <a:latin typeface="Times New Roman"/>
                <a:cs typeface="Times New Roman"/>
              </a:rPr>
              <a:t>, </a:t>
            </a:r>
            <a:r>
              <a:rPr i="1" spc="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s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t of</a:t>
            </a:r>
            <a:r>
              <a:rPr spc="9" dirty="0">
                <a:latin typeface="Times New Roman"/>
                <a:cs typeface="Times New Roman"/>
              </a:rPr>
              <a:t> c</a:t>
            </a:r>
            <a:r>
              <a:rPr spc="-9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nd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on-a</a:t>
            </a:r>
            <a:r>
              <a:rPr spc="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tion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12700" marR="39430">
              <a:lnSpc>
                <a:spcPts val="1805"/>
              </a:lnSpc>
              <a:spcBef>
                <a:spcPts val="2"/>
              </a:spcBef>
            </a:pPr>
            <a:r>
              <a:rPr sz="2700" i="1" baseline="1610" dirty="0">
                <a:latin typeface="Times New Roman"/>
                <a:cs typeface="Times New Roman"/>
              </a:rPr>
              <a:t>act</a:t>
            </a:r>
            <a:r>
              <a:rPr sz="2700" i="1" spc="9" baseline="1610" dirty="0">
                <a:latin typeface="Times New Roman"/>
                <a:cs typeface="Times New Roman"/>
              </a:rPr>
              <a:t>i</a:t>
            </a:r>
            <a:r>
              <a:rPr sz="2700" i="1" baseline="1610" dirty="0">
                <a:latin typeface="Times New Roman"/>
                <a:cs typeface="Times New Roman"/>
              </a:rPr>
              <a:t>on, </a:t>
            </a:r>
            <a:r>
              <a:rPr sz="2700" i="1" spc="1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the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spc="-9" baseline="1610" dirty="0">
                <a:latin typeface="Times New Roman"/>
                <a:cs typeface="Times New Roman"/>
              </a:rPr>
              <a:t>m</a:t>
            </a:r>
            <a:r>
              <a:rPr sz="2700" baseline="1610" dirty="0">
                <a:latin typeface="Times New Roman"/>
                <a:cs typeface="Times New Roman"/>
              </a:rPr>
              <a:t>ost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rec</a:t>
            </a:r>
            <a:r>
              <a:rPr sz="2700" spc="9" baseline="1610" dirty="0">
                <a:latin typeface="Times New Roman"/>
                <a:cs typeface="Times New Roman"/>
              </a:rPr>
              <a:t>e</a:t>
            </a:r>
            <a:r>
              <a:rPr sz="2700" baseline="1610" dirty="0">
                <a:latin typeface="Times New Roman"/>
                <a:cs typeface="Times New Roman"/>
              </a:rPr>
              <a:t>nt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a</a:t>
            </a:r>
            <a:r>
              <a:rPr sz="2700" spc="9" baseline="1610" dirty="0">
                <a:latin typeface="Times New Roman"/>
                <a:cs typeface="Times New Roman"/>
              </a:rPr>
              <a:t>c</a:t>
            </a:r>
            <a:r>
              <a:rPr sz="2700" baseline="1610" dirty="0">
                <a:latin typeface="Times New Roman"/>
                <a:cs typeface="Times New Roman"/>
              </a:rPr>
              <a:t>ti</a:t>
            </a:r>
            <a:r>
              <a:rPr sz="2700" spc="9" baseline="1610" dirty="0">
                <a:latin typeface="Times New Roman"/>
                <a:cs typeface="Times New Roman"/>
              </a:rPr>
              <a:t>o</a:t>
            </a:r>
            <a:r>
              <a:rPr sz="2700" baseline="1610" dirty="0">
                <a:latin typeface="Times New Roman"/>
                <a:cs typeface="Times New Roman"/>
              </a:rPr>
              <a:t>n,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ini</a:t>
            </a:r>
            <a:r>
              <a:rPr sz="2700" spc="9" baseline="1610" dirty="0">
                <a:latin typeface="Times New Roman"/>
                <a:cs typeface="Times New Roman"/>
              </a:rPr>
              <a:t>t</a:t>
            </a:r>
            <a:r>
              <a:rPr sz="2700" baseline="1610" dirty="0">
                <a:latin typeface="Times New Roman"/>
                <a:cs typeface="Times New Roman"/>
              </a:rPr>
              <a:t>i</a:t>
            </a:r>
            <a:r>
              <a:rPr sz="2700" spc="9" baseline="1610" dirty="0">
                <a:latin typeface="Times New Roman"/>
                <a:cs typeface="Times New Roman"/>
              </a:rPr>
              <a:t>a</a:t>
            </a:r>
            <a:r>
              <a:rPr sz="2700" baseline="1610" dirty="0">
                <a:latin typeface="Times New Roman"/>
                <a:cs typeface="Times New Roman"/>
              </a:rPr>
              <a:t>lly</a:t>
            </a:r>
            <a:r>
              <a:rPr sz="2700" spc="3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none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870" y="2418281"/>
            <a:ext cx="4654475" cy="928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i="1" dirty="0">
                <a:latin typeface="Times New Roman"/>
                <a:cs typeface="Times New Roman"/>
              </a:rPr>
              <a:t>state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UP</a:t>
            </a:r>
            <a:r>
              <a:rPr dirty="0">
                <a:latin typeface="Times New Roman"/>
                <a:cs typeface="Times New Roman"/>
              </a:rPr>
              <a:t>DAT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_I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PUT(</a:t>
            </a:r>
            <a:r>
              <a:rPr i="1" dirty="0">
                <a:latin typeface="Times New Roman"/>
                <a:cs typeface="Times New Roman"/>
              </a:rPr>
              <a:t>stat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ac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ion,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 marR="34289">
              <a:lnSpc>
                <a:spcPts val="2035"/>
              </a:lnSpc>
              <a:spcBef>
                <a:spcPts val="1474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act</a:t>
            </a:r>
            <a:r>
              <a:rPr sz="2700" i="1" spc="9" baseline="-1610" dirty="0">
                <a:latin typeface="Times New Roman"/>
                <a:cs typeface="Times New Roman"/>
              </a:rPr>
              <a:t>i</a:t>
            </a:r>
            <a:r>
              <a:rPr sz="2700" i="1" baseline="-1610" dirty="0">
                <a:latin typeface="Times New Roman"/>
                <a:cs typeface="Times New Roman"/>
              </a:rPr>
              <a:t>on</a:t>
            </a:r>
            <a:r>
              <a:rPr sz="2700" i="1" spc="9" baseline="-1610" dirty="0">
                <a:latin typeface="Times New Roman"/>
                <a:cs typeface="Times New Roman"/>
              </a:rPr>
              <a:t> </a:t>
            </a:r>
            <a:r>
              <a:rPr sz="2700" spc="-4" baseline="-1610" dirty="0">
                <a:latin typeface="Times New Roman"/>
                <a:cs typeface="Times New Roman"/>
              </a:rPr>
              <a:t>&lt;</a:t>
            </a:r>
            <a:r>
              <a:rPr sz="2700" baseline="-1610" dirty="0">
                <a:latin typeface="Times New Roman"/>
                <a:cs typeface="Times New Roman"/>
              </a:rPr>
              <a:t>--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RULE_AC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I</a:t>
            </a:r>
            <a:r>
              <a:rPr sz="2700" spc="-9" baseline="-1610" dirty="0">
                <a:latin typeface="Times New Roman"/>
                <a:cs typeface="Times New Roman"/>
              </a:rPr>
              <a:t>O</a:t>
            </a:r>
            <a:r>
              <a:rPr sz="2700" baseline="-1610" dirty="0">
                <a:latin typeface="Times New Roman"/>
                <a:cs typeface="Times New Roman"/>
              </a:rPr>
              <a:t>N[</a:t>
            </a:r>
            <a:r>
              <a:rPr sz="2700" i="1" baseline="-1610" dirty="0">
                <a:latin typeface="Times New Roman"/>
                <a:cs typeface="Times New Roman"/>
              </a:rPr>
              <a:t>r</a:t>
            </a:r>
            <a:r>
              <a:rPr sz="2700" i="1" spc="-9" baseline="-1610" dirty="0">
                <a:latin typeface="Times New Roman"/>
                <a:cs typeface="Times New Roman"/>
              </a:rPr>
              <a:t>u</a:t>
            </a:r>
            <a:r>
              <a:rPr sz="2700" i="1" spc="9" baseline="-1610" dirty="0">
                <a:latin typeface="Times New Roman"/>
                <a:cs typeface="Times New Roman"/>
              </a:rPr>
              <a:t>l</a:t>
            </a:r>
            <a:r>
              <a:rPr sz="2700" i="1" baseline="-1610" dirty="0">
                <a:latin typeface="Times New Roman"/>
                <a:cs typeface="Times New Roman"/>
              </a:rPr>
              <a:t>e</a:t>
            </a:r>
            <a:r>
              <a:rPr sz="2700" baseline="-1610" dirty="0">
                <a:latin typeface="Times New Roman"/>
                <a:cs typeface="Times New Roman"/>
              </a:rPr>
              <a:t>]</a:t>
            </a:r>
            <a:endParaRPr>
              <a:latin typeface="Times New Roman"/>
              <a:cs typeface="Times New Roman"/>
            </a:endParaRPr>
          </a:p>
          <a:p>
            <a:pPr marL="12700" marR="34289">
              <a:lnSpc>
                <a:spcPts val="1805"/>
              </a:lnSpc>
            </a:pP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spc="-9" baseline="1610" dirty="0">
                <a:latin typeface="Times New Roman"/>
                <a:cs typeface="Times New Roman"/>
              </a:rPr>
              <a:t>e</a:t>
            </a:r>
            <a:r>
              <a:rPr sz="2700" b="1" baseline="1610" dirty="0">
                <a:latin typeface="Times New Roman"/>
                <a:cs typeface="Times New Roman"/>
              </a:rPr>
              <a:t>tu</a:t>
            </a: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n </a:t>
            </a:r>
            <a:r>
              <a:rPr sz="2700" i="1" baseline="1610" dirty="0">
                <a:latin typeface="Times New Roman"/>
                <a:cs typeface="Times New Roman"/>
              </a:rPr>
              <a:t>act</a:t>
            </a:r>
            <a:r>
              <a:rPr sz="2700" i="1" spc="9" baseline="1610" dirty="0">
                <a:latin typeface="Times New Roman"/>
                <a:cs typeface="Times New Roman"/>
              </a:rPr>
              <a:t>i</a:t>
            </a:r>
            <a:r>
              <a:rPr sz="2700" i="1" baseline="1610" dirty="0">
                <a:latin typeface="Times New Roman"/>
                <a:cs typeface="Times New Roman"/>
              </a:rPr>
              <a:t>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870" y="2643071"/>
            <a:ext cx="3520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9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RULE_MATCH(</a:t>
            </a:r>
            <a:r>
              <a:rPr i="1" dirty="0">
                <a:latin typeface="Times New Roman"/>
                <a:cs typeface="Times New Roman"/>
              </a:rPr>
              <a:t>stat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es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4000" y="349890"/>
            <a:ext cx="308804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140" y="1239128"/>
            <a:ext cx="7428342" cy="230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Knowing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out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9" dirty="0">
                <a:latin typeface="Times New Roman"/>
                <a:cs typeface="Times New Roman"/>
              </a:rPr>
              <a:t>rr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ir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is n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lw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ys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ugh to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to do </a:t>
            </a:r>
            <a:r>
              <a:rPr sz="2800" spc="9" dirty="0">
                <a:latin typeface="Times New Roman"/>
                <a:cs typeface="Times New Roman"/>
              </a:rPr>
              <a:t>(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. d</a:t>
            </a:r>
            <a:r>
              <a:rPr sz="2800" spc="-4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ision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ro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 j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tion)</a:t>
            </a:r>
            <a:endParaRPr sz="2800">
              <a:latin typeface="Times New Roman"/>
              <a:cs typeface="Times New Roman"/>
            </a:endParaRPr>
          </a:p>
          <a:p>
            <a:pPr marL="12700" marR="110489">
              <a:lnSpc>
                <a:spcPts val="2750"/>
              </a:lnSpc>
              <a:spcBef>
                <a:spcPts val="700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in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si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ns th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ct val="95825"/>
              </a:lnSpc>
              <a:spcBef>
                <a:spcPts val="14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pr</a:t>
            </a:r>
            <a:r>
              <a:rPr sz="2800" dirty="0">
                <a:latin typeface="Times New Roman"/>
                <a:cs typeface="Times New Roman"/>
              </a:rPr>
              <a:t>og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2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ine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590" y="23554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5590" y="31428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141" y="3513698"/>
            <a:ext cx="6910401" cy="73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lts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ossi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ns 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to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ose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dirty="0">
                <a:latin typeface="Times New Roman"/>
                <a:cs typeface="Times New Roman"/>
              </a:rPr>
              <a:t>tions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ve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7449" y="3513698"/>
            <a:ext cx="355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590" y="4280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140" y="4301098"/>
            <a:ext cx="11849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Usu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7211" y="4301098"/>
            <a:ext cx="122423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ir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51" y="4301098"/>
            <a:ext cx="9842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061" y="4301098"/>
            <a:ext cx="59308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0" y="4301098"/>
            <a:ext cx="132588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ni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73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1295400"/>
            <a:ext cx="8229600" cy="523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19431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079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000" y="349890"/>
            <a:ext cx="681549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ex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2141" y="1239128"/>
            <a:ext cx="7202545" cy="3004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gh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-b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s 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t, is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ible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ge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 its d</a:t>
            </a:r>
            <a:r>
              <a:rPr sz="2800" spc="-4" dirty="0">
                <a:latin typeface="Times New Roman"/>
                <a:cs typeface="Times New Roman"/>
              </a:rPr>
              <a:t>ec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ion is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pli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ly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ifi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81279">
              <a:lnSpc>
                <a:spcPts val="2760"/>
              </a:lnSpc>
              <a:spcBef>
                <a:spcPts val="692"/>
              </a:spcBef>
            </a:pP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or the 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fl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9" dirty="0">
                <a:latin typeface="Times New Roman"/>
                <a:cs typeface="Times New Roman"/>
              </a:rPr>
              <a:t>-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wou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d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write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ny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diti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n-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ul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 marR="662587">
              <a:lnSpc>
                <a:spcPts val="2750"/>
              </a:lnSpc>
              <a:spcBef>
                <a:spcPts val="69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'</a:t>
            </a:r>
            <a:r>
              <a:rPr sz="2800" dirty="0">
                <a:latin typeface="Times New Roman"/>
                <a:cs typeface="Times New Roman"/>
              </a:rPr>
              <a:t>s 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si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8280" y="1239128"/>
            <a:ext cx="2765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590" y="27059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5590" y="34933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590" y="4280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2141" y="4301098"/>
            <a:ext cx="1543425" cy="73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 sit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9161" y="4301098"/>
            <a:ext cx="10502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" dirty="0">
                <a:latin typeface="Times New Roman"/>
                <a:cs typeface="Times New Roman"/>
              </a:rPr>
              <a:t>'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341" y="4301098"/>
            <a:ext cx="7708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ul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391" y="4301098"/>
            <a:ext cx="76808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ust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899" y="4301098"/>
            <a:ext cx="41564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809" y="4301098"/>
            <a:ext cx="12636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3350" y="4301098"/>
            <a:ext cx="4956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8809" y="4301098"/>
            <a:ext cx="23657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919" y="4301098"/>
            <a:ext cx="67082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49890"/>
            <a:ext cx="33572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il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140" y="1239128"/>
            <a:ext cx="7350128" cy="414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0752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Go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ot r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ou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h to 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igh 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ity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vior in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nts –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j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st p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ide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bin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y disti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u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  <a:spcBef>
                <a:spcPts val="527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uld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llow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ison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di</a:t>
            </a:r>
            <a:r>
              <a:rPr sz="2800" spc="9" dirty="0">
                <a:latin typeface="Times New Roman"/>
                <a:cs typeface="Times New Roman"/>
              </a:rPr>
              <a:t>ff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rld 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rdi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to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tly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ow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would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ke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if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ould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– Uti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lity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ing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ul)</a:t>
            </a:r>
            <a:endParaRPr sz="2800">
              <a:latin typeface="Times New Roman"/>
              <a:cs typeface="Times New Roman"/>
            </a:endParaRPr>
          </a:p>
          <a:p>
            <a:pPr marL="12700" marR="13007">
              <a:lnSpc>
                <a:spcPts val="2750"/>
              </a:lnSpc>
              <a:spcBef>
                <a:spcPts val="781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lity f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tion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ps 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whi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ib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590" y="27059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590" y="4191878"/>
            <a:ext cx="203234" cy="8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1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1294130"/>
            <a:ext cx="8382000" cy="533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221234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il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032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1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 flipV="1">
            <a:off x="1524000" y="6858001"/>
            <a:ext cx="9036050" cy="4571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3505200"/>
            <a:ext cx="5029200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0" y="370210"/>
            <a:ext cx="16764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0" y="10308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4851" y="1051168"/>
            <a:ext cx="615691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is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ythi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 th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960" y="1490825"/>
            <a:ext cx="223520" cy="114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4900" y="1507336"/>
            <a:ext cx="586155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6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ugh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upon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hrough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4901" y="2317595"/>
            <a:ext cx="24333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3301" y="2317595"/>
            <a:ext cx="7323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1169" y="2317595"/>
            <a:ext cx="495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1549" y="2317595"/>
            <a:ext cx="11055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799" y="2317595"/>
            <a:ext cx="359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8560" y="2317595"/>
            <a:ext cx="594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99" y="2317595"/>
            <a:ext cx="936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0340" y="2317595"/>
            <a:ext cx="5622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8031" y="2317595"/>
            <a:ext cx="4606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0" y="2646525"/>
            <a:ext cx="918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460" y="2646525"/>
            <a:ext cx="443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040" y="2646525"/>
            <a:ext cx="9841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2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49890"/>
            <a:ext cx="27019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2141" y="1239128"/>
            <a:ext cx="7476865" cy="256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962">
              <a:lnSpc>
                <a:spcPts val="2750"/>
              </a:lnSpc>
              <a:spcBef>
                <a:spcPts val="28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ur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– ins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 of 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 </a:t>
            </a:r>
            <a:r>
              <a:rPr sz="2800" spc="9" dirty="0">
                <a:latin typeface="Times New Roman"/>
                <a:cs typeface="Times New Roman"/>
              </a:rPr>
              <a:t>pr</a:t>
            </a:r>
            <a:r>
              <a:rPr sz="2800" dirty="0">
                <a:latin typeface="Times New Roman"/>
                <a:cs typeface="Times New Roman"/>
              </a:rPr>
              <a:t>og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9" dirty="0">
                <a:latin typeface="Times New Roman"/>
                <a:cs typeface="Times New Roman"/>
              </a:rPr>
              <a:t>mi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in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llig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is t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 m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wo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k,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uild 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ni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  <a:spcBef>
                <a:spcPts val="527"/>
              </a:spcBef>
            </a:pP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ing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iti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own 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to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re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th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iti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ge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ig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t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590" y="23554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1295400"/>
            <a:ext cx="7620000" cy="535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155702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ni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5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0" y="381000"/>
            <a:ext cx="53757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9" dirty="0">
                <a:latin typeface="Times New Roman"/>
                <a:cs typeface="Times New Roman"/>
              </a:rPr>
              <a:t>ec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19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9" dirty="0">
                <a:latin typeface="Times New Roman"/>
                <a:cs typeface="Times New Roman"/>
              </a:rPr>
              <a:t> env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9" dirty="0">
                <a:latin typeface="Times New Roman"/>
                <a:cs typeface="Times New Roman"/>
              </a:rPr>
              <a:t>en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5490" y="370210"/>
            <a:ext cx="13507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5760" y="13000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4851" y="1319138"/>
            <a:ext cx="10462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EA</a:t>
            </a:r>
            <a:r>
              <a:rPr sz="2800" spc="-4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4850" y="1758795"/>
            <a:ext cx="349250" cy="2034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 marR="30480" algn="ctr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636"/>
              </a:spcBef>
            </a:pP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0930" y="1775305"/>
            <a:ext cx="4681220" cy="201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69" marR="53339">
              <a:lnSpc>
                <a:spcPts val="2550"/>
              </a:lnSpc>
              <a:spcBef>
                <a:spcPts val="127"/>
              </a:spcBef>
            </a:pPr>
            <a:r>
              <a:rPr sz="24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302"/>
              </a:spcBef>
            </a:pP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430"/>
              </a:spcBef>
            </a:pPr>
            <a:r>
              <a:rPr sz="24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430"/>
              </a:spcBef>
            </a:pPr>
            <a:r>
              <a:rPr sz="24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ning 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 st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0" y="3391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1040" y="3412098"/>
            <a:ext cx="184399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ust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850" y="3795638"/>
            <a:ext cx="18961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to s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9850" y="3795638"/>
            <a:ext cx="51470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090" y="3795638"/>
            <a:ext cx="6515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sk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4761" y="3795638"/>
            <a:ext cx="187552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9441" y="3795638"/>
            <a:ext cx="11852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511" y="3795638"/>
            <a:ext cx="37460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8050" y="3795638"/>
            <a:ext cx="75184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851" y="4179178"/>
            <a:ext cx="37460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660" y="4179178"/>
            <a:ext cx="12474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ssib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5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57347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 au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oma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ax</a:t>
            </a:r>
            <a:r>
              <a:rPr sz="3200" dirty="0">
                <a:latin typeface="Times New Roman"/>
                <a:cs typeface="Times New Roman"/>
              </a:rPr>
              <a:t>i </a:t>
            </a:r>
            <a:r>
              <a:rPr sz="3200" spc="9" dirty="0">
                <a:latin typeface="Times New Roman"/>
                <a:cs typeface="Times New Roman"/>
              </a:rPr>
              <a:t>d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ve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62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309" y="1278735"/>
            <a:ext cx="8232038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316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2309" y="2332835"/>
            <a:ext cx="7103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3078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09" y="3094835"/>
            <a:ext cx="71615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accele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or, b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ho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3840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2310" y="3856835"/>
            <a:ext cx="2318253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1490" y="3856835"/>
            <a:ext cx="807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291" y="3856835"/>
            <a:ext cx="16890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8469" y="3856835"/>
            <a:ext cx="7048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8399" y="3856835"/>
            <a:ext cx="1297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419" y="3856835"/>
            <a:ext cx="8845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1470" y="370210"/>
            <a:ext cx="62101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9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9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no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2309" y="1315565"/>
            <a:ext cx="6054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ealt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hy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2749" y="1315565"/>
            <a:ext cx="18356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200" y="2133600"/>
            <a:ext cx="44868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ho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09" y="2986886"/>
            <a:ext cx="8093710" cy="65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(qu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gno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413369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1201" y="4114800"/>
            <a:ext cx="2383789" cy="65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4150205"/>
            <a:ext cx="8013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7629" y="415020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60" y="4150205"/>
            <a:ext cx="13982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40" y="4150205"/>
            <a:ext cx="11480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799" y="4150205"/>
            <a:ext cx="1074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705727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s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lite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</a:t>
            </a:r>
            <a:r>
              <a:rPr sz="3200" spc="9" dirty="0">
                <a:latin typeface="Times New Roman"/>
                <a:cs typeface="Times New Roman"/>
              </a:rPr>
              <a:t>ag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ana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spc="-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310" y="1315565"/>
            <a:ext cx="63563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2309" y="2151225"/>
            <a:ext cx="57143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nk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atell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10" y="2986885"/>
            <a:ext cx="41097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7109" y="298688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6039" y="2986885"/>
            <a:ext cx="7486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2310" y="3821275"/>
            <a:ext cx="1104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560" y="3821275"/>
            <a:ext cx="6971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141" y="3821275"/>
            <a:ext cx="6815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3810000"/>
            <a:ext cx="8183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6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01470" y="370210"/>
            <a:ext cx="499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-</a:t>
            </a:r>
            <a:r>
              <a:rPr sz="3200" spc="9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ki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ob</a:t>
            </a:r>
            <a:r>
              <a:rPr sz="3200" dirty="0">
                <a:latin typeface="Times New Roman"/>
                <a:cs typeface="Times New Roman"/>
              </a:rPr>
              <a:t>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2310" y="1315565"/>
            <a:ext cx="55333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0780" y="1315565"/>
            <a:ext cx="9190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58200" y="1295400"/>
            <a:ext cx="5796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2309" y="2151225"/>
            <a:ext cx="49263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3720" y="2151225"/>
            <a:ext cx="5796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10" y="2986885"/>
            <a:ext cx="28532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8539" y="2986885"/>
            <a:ext cx="11798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310" y="3821275"/>
            <a:ext cx="1104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561" y="3821275"/>
            <a:ext cx="10934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1" y="3810000"/>
            <a:ext cx="630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379" y="3821275"/>
            <a:ext cx="7321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49" y="3821275"/>
            <a:ext cx="9707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9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000" y="381000"/>
            <a:ext cx="572079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4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ac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l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1200" y="1295400"/>
            <a:ext cx="59671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Max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5120" y="1315565"/>
            <a:ext cx="875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2309" y="2151225"/>
            <a:ext cx="36200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of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09" y="2986885"/>
            <a:ext cx="3209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6679" y="2986885"/>
            <a:ext cx="13690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cise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0820" y="2986885"/>
            <a:ext cx="1572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ugg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8159" y="2986885"/>
            <a:ext cx="1531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2310" y="3821275"/>
            <a:ext cx="11057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561" y="3821275"/>
            <a:ext cx="12738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4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3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1262225"/>
            <a:ext cx="177829" cy="223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850" y="1278735"/>
            <a:ext cx="3634740" cy="185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11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has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24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24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25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669" y="1278735"/>
            <a:ext cx="1393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3183735"/>
            <a:ext cx="8515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1" y="3183735"/>
            <a:ext cx="731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970" y="3183735"/>
            <a:ext cx="4178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881" y="3183735"/>
            <a:ext cx="13750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7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1278735"/>
            <a:ext cx="5117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ob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 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2040735"/>
            <a:ext cx="7278268" cy="3519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6981" algn="just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  <a:spcBef>
                <a:spcPts val="554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of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  <a:spcBef>
                <a:spcPts val="2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70361">
              <a:lnSpc>
                <a:spcPts val="2300"/>
              </a:lnSpc>
              <a:spcBef>
                <a:spcPts val="386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uum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29894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5761" y="3954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761" y="492109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0" y="370210"/>
            <a:ext cx="12414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5760" y="10308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851" y="1051168"/>
            <a:ext cx="20799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2960" y="1490825"/>
            <a:ext cx="223520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4900" y="1507336"/>
            <a:ext cx="654481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0" y="27859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806308"/>
            <a:ext cx="216254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 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960" y="3244696"/>
            <a:ext cx="223520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4901" y="3261206"/>
            <a:ext cx="5798413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nge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ous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60" y="45398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850" y="4560179"/>
            <a:ext cx="341630" cy="1174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87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0809">
              <a:lnSpc>
                <a:spcPct val="95825"/>
              </a:lnSpc>
              <a:spcBef>
                <a:spcPts val="14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30809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0291" y="4560179"/>
            <a:ext cx="6617709" cy="119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so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tw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  <a:p>
            <a:pPr marL="67309">
              <a:lnSpc>
                <a:spcPct val="95825"/>
              </a:lnSpc>
              <a:spcBef>
                <a:spcPts val="27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67309" marR="14473">
              <a:lnSpc>
                <a:spcPct val="95825"/>
              </a:lnSpc>
              <a:spcBef>
                <a:spcPts val="4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0" y="5016346"/>
            <a:ext cx="130860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2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0" y="1278736"/>
            <a:ext cx="4841240" cy="321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ete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isti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astic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057400"/>
            <a:ext cx="7772400" cy="441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39700">
              <a:lnSpc>
                <a:spcPts val="2300"/>
              </a:lnSpc>
              <a:spcBef>
                <a:spcPts val="305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0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pr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bout un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a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01374">
              <a:lnSpc>
                <a:spcPts val="2300"/>
              </a:lnSpc>
              <a:spcBef>
                <a:spcPts val="70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01374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3623">
              <a:lnSpc>
                <a:spcPts val="2310"/>
              </a:lnSpc>
              <a:spcBef>
                <a:spcPts val="69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6400" y="3505200"/>
            <a:ext cx="381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>
                <a:latin typeface="Times New Roman"/>
                <a:cs typeface="Times New Roman"/>
              </a:rPr>
              <a:t>•</a:t>
            </a:r>
            <a:r>
              <a:rPr lang="en-US" sz="2400" dirty="0">
                <a:latin typeface="Times New Roman"/>
                <a:cs typeface="Times New Roman"/>
              </a:rPr>
              <a:t>  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flipV="1">
            <a:off x="1524001" y="4495801"/>
            <a:ext cx="289589" cy="274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1" y="5410200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7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0" y="1278735"/>
            <a:ext cx="4765040" cy="550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tial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040735"/>
            <a:ext cx="7257283" cy="1880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9"/>
              </a:lnSpc>
              <a:spcBef>
                <a:spcPts val="16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"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on),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nds 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itsel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573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4335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4352135"/>
            <a:ext cx="4838796" cy="100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295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fect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ure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ecisi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69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980" y="4352135"/>
            <a:ext cx="10883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8449" y="4352135"/>
            <a:ext cx="749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761" y="5008726"/>
            <a:ext cx="177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0" y="1315565"/>
            <a:ext cx="3774440" cy="74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tat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dyn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1" y="2134715"/>
            <a:ext cx="177829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851" y="2151225"/>
            <a:ext cx="38404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0409" y="2151225"/>
            <a:ext cx="37439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567785"/>
            <a:ext cx="8651743" cy="182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74396">
              <a:lnSpc>
                <a:spcPts val="2590"/>
              </a:lnSpc>
              <a:spcBef>
                <a:spcPts val="6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ook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or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bout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1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5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do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626965"/>
            <a:ext cx="177829" cy="748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850" y="4390235"/>
            <a:ext cx="5801866" cy="140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but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1146">
              <a:lnSpc>
                <a:spcPts val="2590"/>
              </a:lnSpc>
              <a:spcBef>
                <a:spcPts val="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272">
              <a:lnSpc>
                <a:spcPts val="2590"/>
              </a:lnSpc>
              <a:spcBef>
                <a:spcPts val="698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ord pu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zzle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1289" y="4390235"/>
            <a:ext cx="23311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512048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6369" y="5136996"/>
            <a:ext cx="24536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5090" y="5136996"/>
            <a:ext cx="2748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13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5760" y="1315565"/>
            <a:ext cx="4231640" cy="513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isc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nuou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6121" y="2151225"/>
            <a:ext cx="3618229" cy="65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9429" y="2151225"/>
            <a:ext cx="43370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tates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28814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6120" y="2897985"/>
            <a:ext cx="3364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2895600"/>
            <a:ext cx="41889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3226915"/>
            <a:ext cx="28605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2509" y="3226915"/>
            <a:ext cx="5118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9" y="3226915"/>
            <a:ext cx="10121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6671" y="3226915"/>
            <a:ext cx="6295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940" y="3226915"/>
            <a:ext cx="952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0520" y="3226915"/>
            <a:ext cx="4780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4389" y="3226915"/>
            <a:ext cx="14102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121" y="3555845"/>
            <a:ext cx="826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7971" y="3555845"/>
            <a:ext cx="5118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860" y="3555845"/>
            <a:ext cx="936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0" y="1315565"/>
            <a:ext cx="4384040" cy="513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nt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ltia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2134715"/>
            <a:ext cx="177829" cy="1164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850" y="2151226"/>
            <a:ext cx="8247784" cy="1201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op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9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Cro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92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61" y="37158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810000"/>
            <a:ext cx="89154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etit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 </a:t>
            </a:r>
            <a:r>
              <a:rPr sz="2400" b="1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While taxi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p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tial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op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b="1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 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</a:p>
        </p:txBody>
      </p:sp>
    </p:spTree>
    <p:extLst>
      <p:ext uri="{BB962C8B-B14F-4D97-AF65-F5344CB8AC3E}">
        <p14:creationId xmlns:p14="http://schemas.microsoft.com/office/powerpoint/2010/main" xmlns="" val="1031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4000" y="139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4000" y="20751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0" y="27508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0" y="3429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000" y="41071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4000" y="47828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0" y="5560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21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512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322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878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5688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599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680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01470" y="370210"/>
            <a:ext cx="221476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86200" y="381000"/>
            <a:ext cx="9468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1470" y="5650431"/>
            <a:ext cx="139722" cy="561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•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53"/>
              </a:spcBef>
            </a:pPr>
            <a:r>
              <a:rPr dirty="0">
                <a:latin typeface="Times New Roman"/>
                <a:cs typeface="Times New Roman"/>
              </a:rPr>
              <a:t>•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6750" y="5661861"/>
            <a:ext cx="6667560" cy="781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envi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rgely</a:t>
            </a:r>
            <a:r>
              <a:rPr spc="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the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gent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ign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  <a:spcBef>
                <a:spcPts val="636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orld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(of 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p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rvabl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sto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hasti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l, d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na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uou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-ag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1099" y="139700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Ta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2100" y="139700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5120" y="1397001"/>
            <a:ext cx="130810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3221" y="1397001"/>
            <a:ext cx="130555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48781" y="1397001"/>
            <a:ext cx="130809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6879" y="139700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59901" y="139700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1099" y="2075179"/>
            <a:ext cx="1301001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s</a:t>
            </a:r>
            <a:r>
              <a:rPr sz="1200" spc="4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</a:t>
            </a:r>
            <a:r>
              <a:rPr sz="1200" spc="4" dirty="0">
                <a:latin typeface="Times New Roman"/>
                <a:cs typeface="Times New Roman"/>
              </a:rPr>
              <a:t>z</a:t>
            </a:r>
            <a:r>
              <a:rPr sz="1200" spc="-4" dirty="0">
                <a:latin typeface="Times New Roman"/>
                <a:cs typeface="Times New Roman"/>
              </a:rPr>
              <a:t>z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83071" marR="412800">
              <a:lnSpc>
                <a:spcPct val="100041"/>
              </a:lnSpc>
              <a:spcBef>
                <a:spcPts val="3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h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w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a </a:t>
            </a:r>
            <a:r>
              <a:rPr sz="1200" spc="-4" dirty="0">
                <a:latin typeface="Times New Roman"/>
                <a:cs typeface="Times New Roman"/>
              </a:rPr>
              <a:t>cl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100" y="2075179"/>
            <a:ext cx="130302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5120" y="2075179"/>
            <a:ext cx="130810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-4" dirty="0">
                <a:latin typeface="Times New Roman"/>
                <a:cs typeface="Times New Roman"/>
              </a:rPr>
              <a:t>te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3221" y="2075179"/>
            <a:ext cx="1305559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8781" y="2075179"/>
            <a:ext cx="1308099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6879" y="2075179"/>
            <a:ext cx="130302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59901" y="2075179"/>
            <a:ext cx="1301001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1099" y="275082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ok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50"/>
              </a:spcBef>
            </a:pPr>
            <a:r>
              <a:rPr sz="1200" spc="-9" dirty="0">
                <a:latin typeface="Times New Roman"/>
                <a:cs typeface="Times New Roman"/>
              </a:rPr>
              <a:t>B</a:t>
            </a:r>
            <a:r>
              <a:rPr sz="1200" spc="-4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mm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2100" y="275082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5120" y="2750821"/>
            <a:ext cx="130810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3221" y="2750821"/>
            <a:ext cx="130555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8781" y="2750821"/>
            <a:ext cx="130809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6879" y="275082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9901" y="275082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1099" y="3429000"/>
            <a:ext cx="1301001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39"/>
              </a:spcBef>
            </a:pPr>
            <a:r>
              <a:rPr sz="1200" spc="-4" dirty="0">
                <a:latin typeface="Times New Roman"/>
                <a:cs typeface="Times New Roman"/>
              </a:rPr>
              <a:t>Ta</a:t>
            </a:r>
            <a:r>
              <a:rPr sz="1200" spc="9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9" dirty="0">
                <a:latin typeface="Times New Roman"/>
                <a:cs typeface="Times New Roman"/>
              </a:rPr>
              <a:t>d</a:t>
            </a:r>
            <a:r>
              <a:rPr sz="1200" spc="-4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6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2100" y="3429000"/>
            <a:ext cx="130302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5120" y="3429000"/>
            <a:ext cx="130810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221" y="3429000"/>
            <a:ext cx="1305559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8781" y="3429000"/>
            <a:ext cx="1308099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6879" y="3429000"/>
            <a:ext cx="130302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9901" y="3429000"/>
            <a:ext cx="1301001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1099" y="4107180"/>
            <a:ext cx="1301001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-p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r</a:t>
            </a:r>
            <a:r>
              <a:rPr sz="1200" dirty="0">
                <a:latin typeface="Times New Roman"/>
                <a:cs typeface="Times New Roman"/>
              </a:rPr>
              <a:t>obot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2100" y="4107180"/>
            <a:ext cx="130302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5120" y="4107180"/>
            <a:ext cx="130810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221" y="4107180"/>
            <a:ext cx="1305559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8781" y="4107180"/>
            <a:ext cx="1308099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6879" y="4107180"/>
            <a:ext cx="130302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9901" y="4107180"/>
            <a:ext cx="1301001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1099" y="4782820"/>
            <a:ext cx="1301001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 marR="599872">
              <a:lnSpc>
                <a:spcPct val="99274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R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ry 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10"/>
              </a:spcBef>
            </a:pP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act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ve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ts val="1070"/>
              </a:lnSpc>
              <a:spcBef>
                <a:spcPts val="103"/>
              </a:spcBef>
            </a:pPr>
            <a:r>
              <a:rPr spc="-4" baseline="-12078" dirty="0">
                <a:latin typeface="Times New Roman"/>
                <a:cs typeface="Times New Roman"/>
              </a:rPr>
              <a:t>E</a:t>
            </a:r>
            <a:r>
              <a:rPr baseline="-12078" dirty="0">
                <a:latin typeface="Times New Roman"/>
                <a:cs typeface="Times New Roman"/>
              </a:rPr>
              <a:t>n</a:t>
            </a:r>
            <a:r>
              <a:rPr spc="-9" baseline="-12078" dirty="0">
                <a:latin typeface="Times New Roman"/>
                <a:cs typeface="Times New Roman"/>
              </a:rPr>
              <a:t>g</a:t>
            </a:r>
            <a:r>
              <a:rPr spc="-4" baseline="-12078" dirty="0">
                <a:latin typeface="Times New Roman"/>
                <a:cs typeface="Times New Roman"/>
              </a:rPr>
              <a:t>l</a:t>
            </a:r>
            <a:r>
              <a:rPr spc="4" baseline="-12078" dirty="0">
                <a:latin typeface="Times New Roman"/>
                <a:cs typeface="Times New Roman"/>
              </a:rPr>
              <a:t>is</a:t>
            </a:r>
            <a:r>
              <a:rPr baseline="-12078" dirty="0">
                <a:latin typeface="Times New Roman"/>
                <a:cs typeface="Times New Roman"/>
              </a:rPr>
              <a:t>h </a:t>
            </a:r>
            <a:r>
              <a:rPr spc="-4" baseline="-12078" dirty="0">
                <a:latin typeface="Times New Roman"/>
                <a:cs typeface="Times New Roman"/>
              </a:rPr>
              <a:t>T</a:t>
            </a:r>
            <a:r>
              <a:rPr baseline="-12078" dirty="0">
                <a:latin typeface="Times New Roman"/>
                <a:cs typeface="Times New Roman"/>
              </a:rPr>
              <a:t>u</a:t>
            </a:r>
            <a:r>
              <a:rPr spc="-4" baseline="-12078" dirty="0">
                <a:latin typeface="Times New Roman"/>
                <a:cs typeface="Times New Roman"/>
              </a:rPr>
              <a:t>t</a:t>
            </a:r>
            <a:r>
              <a:rPr spc="9" baseline="-12078" dirty="0">
                <a:latin typeface="Times New Roman"/>
                <a:cs typeface="Times New Roman"/>
              </a:rPr>
              <a:t>o</a:t>
            </a:r>
            <a:r>
              <a:rPr baseline="-12078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2100" y="4782820"/>
            <a:ext cx="130302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5120" y="4782820"/>
            <a:ext cx="130810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221" y="4782820"/>
            <a:ext cx="1305559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8781" y="4782820"/>
            <a:ext cx="1308099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6879" y="4782820"/>
            <a:ext cx="130302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9901" y="4782820"/>
            <a:ext cx="1301001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7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Summary: agent types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181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(1) Table-driven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use a percept sequence/action table in memory to find the next action. They are implemented by a (large) lookup table.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(2) Simple reflex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are based on condition-action rules, implemented with an appropriate production system. They are </a:t>
            </a:r>
            <a:r>
              <a:rPr lang="en-US" sz="1800" b="1" u="sng" dirty="0"/>
              <a:t>stateless devices which do not have memory of past world states.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(3) Agents with memory</a:t>
            </a:r>
            <a:r>
              <a:rPr lang="en-US" sz="1800" dirty="0">
                <a:solidFill>
                  <a:srgbClr val="FF0000"/>
                </a:solidFill>
              </a:rPr>
              <a:t> - </a:t>
            </a:r>
            <a:r>
              <a:rPr lang="en-US" sz="1800" b="1" dirty="0">
                <a:solidFill>
                  <a:srgbClr val="FF0000"/>
                </a:solidFill>
              </a:rPr>
              <a:t>Model-based reflex agents</a:t>
            </a:r>
          </a:p>
          <a:p>
            <a:pPr lvl="1" eaLnBrk="1" hangingPunct="1">
              <a:defRPr/>
            </a:pPr>
            <a:r>
              <a:rPr lang="en-US" sz="1800" b="1" dirty="0"/>
              <a:t>have internal state, which is used to keep track of past states of the world.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(4) Agents with goals</a:t>
            </a:r>
            <a:r>
              <a:rPr lang="en-US" sz="1800" dirty="0">
                <a:solidFill>
                  <a:srgbClr val="FF0000"/>
                </a:solidFill>
              </a:rPr>
              <a:t> – </a:t>
            </a:r>
            <a:r>
              <a:rPr lang="en-US" sz="1800" b="1" dirty="0">
                <a:solidFill>
                  <a:srgbClr val="FF0000"/>
                </a:solidFill>
              </a:rPr>
              <a:t>Goal-based agents</a:t>
            </a:r>
          </a:p>
          <a:p>
            <a:pPr lvl="1" eaLnBrk="1" hangingPunct="1">
              <a:defRPr/>
            </a:pPr>
            <a:r>
              <a:rPr lang="en-US" sz="1800" b="1" dirty="0"/>
              <a:t>are agents that, in addition to state information, have goal information that describes desirable situations. Agents of this kind take future events into consideration.</a:t>
            </a:r>
            <a:r>
              <a:rPr lang="en-US" sz="1800" dirty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(5) Utility-based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base their decisions on classic axiomatic utility theory in order to act rationally</a:t>
            </a:r>
            <a:r>
              <a:rPr lang="en-US" sz="1800" b="1" dirty="0">
                <a:solidFill>
                  <a:srgbClr val="3333CC"/>
                </a:solidFill>
              </a:rPr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(6) Learning 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they have the ability to improve performance through learning.</a:t>
            </a:r>
          </a:p>
        </p:txBody>
      </p:sp>
    </p:spTree>
    <p:extLst>
      <p:ext uri="{BB962C8B-B14F-4D97-AF65-F5344CB8AC3E}">
        <p14:creationId xmlns:p14="http://schemas.microsoft.com/office/powerpoint/2010/main" xmlns="" val="30963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152400"/>
            <a:ext cx="2057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Summary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8991600" cy="5867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agent</a:t>
            </a:r>
            <a:r>
              <a:rPr lang="en-US" sz="1800" b="1" dirty="0"/>
              <a:t> perceives and acts in an environment, has an architecture, and is implemented by an agent program.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 </a:t>
            </a:r>
            <a:r>
              <a:rPr lang="en-US" sz="1800" b="1" dirty="0">
                <a:solidFill>
                  <a:schemeClr val="accent2"/>
                </a:solidFill>
              </a:rPr>
              <a:t>rational agent</a:t>
            </a:r>
            <a:r>
              <a:rPr lang="en-US" sz="1800" b="1" dirty="0"/>
              <a:t> always chooses the action which </a:t>
            </a:r>
            <a:r>
              <a:rPr lang="en-US" sz="1800" b="1" dirty="0">
                <a:solidFill>
                  <a:srgbClr val="FF0000"/>
                </a:solidFill>
              </a:rPr>
              <a:t>maximizes its expected performance</a:t>
            </a:r>
            <a:r>
              <a:rPr lang="en-US" sz="1800" b="1" dirty="0"/>
              <a:t>, given its percept sequence so far.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autonomous agent</a:t>
            </a:r>
            <a:r>
              <a:rPr lang="en-US" sz="1800" b="1" dirty="0"/>
              <a:t> uses its own experience rather than built-in knowledge of the environment by the designer.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agent program</a:t>
            </a:r>
            <a:r>
              <a:rPr lang="en-US" sz="1800" b="1" dirty="0"/>
              <a:t> maps from percept to action and updates its internal state.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Reflex agents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(simple / model-based) </a:t>
            </a:r>
            <a:r>
              <a:rPr lang="en-US" sz="1800" b="1" dirty="0"/>
              <a:t>respond immediately to percepts.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Goal-based agents</a:t>
            </a:r>
            <a:r>
              <a:rPr lang="en-US" sz="1800" b="1" dirty="0"/>
              <a:t> act in order to achieve their goal(s), possible sequence of steps.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Utility-based agents</a:t>
            </a:r>
            <a:r>
              <a:rPr lang="en-US" sz="1800" b="1" dirty="0"/>
              <a:t> maximize their own utility function.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Learning agents</a:t>
            </a:r>
            <a:r>
              <a:rPr lang="en-US" sz="1800" b="1" dirty="0"/>
              <a:t> improve their performance through learning.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Representing knowledge</a:t>
            </a:r>
            <a:r>
              <a:rPr lang="en-US" sz="1800" b="1" dirty="0"/>
              <a:t> is important for successful agent design.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The most challenging environments are </a:t>
            </a:r>
            <a:r>
              <a:rPr lang="en-US" sz="1800" b="1" dirty="0">
                <a:solidFill>
                  <a:schemeClr val="accent2"/>
                </a:solidFill>
              </a:rPr>
              <a:t>partially observable, stochastic, sequential, dynamic, </a:t>
            </a:r>
            <a:r>
              <a:rPr lang="en-US" sz="1800" b="1" dirty="0"/>
              <a:t>and</a:t>
            </a:r>
            <a:r>
              <a:rPr lang="en-US" sz="1800" b="1" dirty="0">
                <a:solidFill>
                  <a:schemeClr val="accent2"/>
                </a:solidFill>
              </a:rPr>
              <a:t> continuous, </a:t>
            </a:r>
            <a:r>
              <a:rPr lang="en-US" sz="1800" b="1" dirty="0"/>
              <a:t>and contain</a:t>
            </a:r>
            <a:r>
              <a:rPr lang="en-US" sz="1800" b="1" dirty="0">
                <a:solidFill>
                  <a:schemeClr val="accent2"/>
                </a:solidFill>
              </a:rPr>
              <a:t> multiple intelligent agents.</a:t>
            </a:r>
          </a:p>
          <a:p>
            <a:pPr eaLnBrk="1" hangingPunct="1"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8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6934200" y="1"/>
            <a:ext cx="3733800" cy="168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0170" algn="r">
              <a:lnSpc>
                <a:spcPct val="95825"/>
              </a:lnSpc>
              <a:spcBef>
                <a:spcPts val="439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65274" y="0"/>
            <a:ext cx="379040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1470" y="370210"/>
            <a:ext cx="425517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a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9" dirty="0">
                <a:latin typeface="Times New Roman"/>
                <a:cs typeface="Times New Roman"/>
              </a:rPr>
              <a:t> env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onme</a:t>
            </a:r>
            <a:r>
              <a:rPr sz="320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471" y="10704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59" y="1086965"/>
            <a:ext cx="8363354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nput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1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5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pt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ory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4816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471" y="18324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71" y="3559656"/>
            <a:ext cx="177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560" y="2590802"/>
            <a:ext cx="8267439" cy="312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nt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ps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305"/>
              </a:spcBef>
              <a:buFont typeface="Arial" pitchFamily="34" charset="0"/>
              <a:buChar char="•"/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292989" marR="3478248" algn="ctr">
              <a:lnSpc>
                <a:spcPct val="96761"/>
              </a:lnSpc>
              <a:spcBef>
                <a:spcPts val="170"/>
              </a:spcBef>
              <a:buFont typeface="Arial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spc="4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i="1" dirty="0">
                <a:latin typeface="Trebuchet MS"/>
                <a:cs typeface="Trebuchet MS"/>
              </a:rPr>
              <a:t>P</a:t>
            </a:r>
            <a:r>
              <a:rPr sz="2400" i="1" spc="-42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*</a:t>
            </a:r>
            <a:r>
              <a:rPr sz="2400" i="1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rebuchet MS"/>
                <a:cs typeface="Trebuchet MS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 marR="594002">
              <a:lnSpc>
                <a:spcPts val="2300"/>
              </a:lnSpc>
              <a:spcBef>
                <a:spcPts val="700"/>
              </a:spcBef>
              <a:buFont typeface="Arial" pitchFamily="34" charset="0"/>
              <a:buChar char="•"/>
            </a:pP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94002">
              <a:lnSpc>
                <a:spcPts val="2300"/>
              </a:lnSpc>
              <a:spcBef>
                <a:spcPts val="700"/>
              </a:spcBef>
            </a:pP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nt prog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phy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itect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ure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oduce </a:t>
            </a:r>
            <a:r>
              <a:rPr sz="24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85"/>
              </a:spcBef>
              <a:buFont typeface="Arial" pitchFamily="34" charset="0"/>
              <a:buChar char="•"/>
            </a:pPr>
            <a:endParaRPr lang="en-US" sz="2400" spc="4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85"/>
              </a:spcBef>
            </a:pP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re +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ogr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1" y="52868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6400" y="914400"/>
            <a:ext cx="245745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0" y="2209800"/>
            <a:ext cx="8382000" cy="1270"/>
          </a:xfrm>
          <a:custGeom>
            <a:avLst/>
            <a:gdLst/>
            <a:ahLst/>
            <a:cxnLst/>
            <a:rect l="l" t="t" r="r" b="b"/>
            <a:pathLst>
              <a:path w="8382000" h="1270">
                <a:moveTo>
                  <a:pt x="0" y="0"/>
                </a:moveTo>
                <a:lnTo>
                  <a:pt x="8382000" y="12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400" y="2547621"/>
            <a:ext cx="8382000" cy="1269"/>
          </a:xfrm>
          <a:custGeom>
            <a:avLst/>
            <a:gdLst/>
            <a:ahLst/>
            <a:cxnLst/>
            <a:rect l="l" t="t" r="r" b="b"/>
            <a:pathLst>
              <a:path w="8382000" h="1269">
                <a:moveTo>
                  <a:pt x="0" y="0"/>
                </a:moveTo>
                <a:lnTo>
                  <a:pt x="8382000" y="12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400" y="5579110"/>
            <a:ext cx="8382000" cy="1270"/>
          </a:xfrm>
          <a:custGeom>
            <a:avLst/>
            <a:gdLst/>
            <a:ahLst/>
            <a:cxnLst/>
            <a:rect l="l" t="t" r="r" b="b"/>
            <a:pathLst>
              <a:path w="8382000" h="1270">
                <a:moveTo>
                  <a:pt x="0" y="0"/>
                </a:moveTo>
                <a:lnTo>
                  <a:pt x="8382000" y="12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6401" y="2209800"/>
            <a:ext cx="1269" cy="3369310"/>
          </a:xfrm>
          <a:custGeom>
            <a:avLst/>
            <a:gdLst/>
            <a:ahLst/>
            <a:cxnLst/>
            <a:rect l="l" t="t" r="r" b="b"/>
            <a:pathLst>
              <a:path w="1269" h="3369310">
                <a:moveTo>
                  <a:pt x="0" y="0"/>
                </a:moveTo>
                <a:lnTo>
                  <a:pt x="1269" y="33693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58000" y="2209800"/>
            <a:ext cx="1270" cy="3369310"/>
          </a:xfrm>
          <a:custGeom>
            <a:avLst/>
            <a:gdLst/>
            <a:ahLst/>
            <a:cxnLst/>
            <a:rect l="l" t="t" r="r" b="b"/>
            <a:pathLst>
              <a:path w="1270" h="3369310">
                <a:moveTo>
                  <a:pt x="0" y="0"/>
                </a:moveTo>
                <a:lnTo>
                  <a:pt x="1270" y="33693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58400" y="2209800"/>
            <a:ext cx="1270" cy="3369310"/>
          </a:xfrm>
          <a:custGeom>
            <a:avLst/>
            <a:gdLst/>
            <a:ahLst/>
            <a:cxnLst/>
            <a:rect l="l" t="t" r="r" b="b"/>
            <a:pathLst>
              <a:path w="1270" h="3369310">
                <a:moveTo>
                  <a:pt x="0" y="0"/>
                </a:moveTo>
                <a:lnTo>
                  <a:pt x="1270" y="33693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470" y="370210"/>
            <a:ext cx="27820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" dirty="0">
                <a:latin typeface="Times New Roman"/>
                <a:cs typeface="Times New Roman"/>
              </a:rPr>
              <a:t>cu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9" dirty="0">
                <a:latin typeface="Times New Roman"/>
                <a:cs typeface="Times New Roman"/>
              </a:rPr>
              <a:t>m</a:t>
            </a:r>
            <a:r>
              <a:rPr sz="3200" spc="4" dirty="0">
                <a:latin typeface="Times New Roman"/>
                <a:cs typeface="Times New Roman"/>
              </a:rPr>
              <a:t>-</a:t>
            </a:r>
            <a:r>
              <a:rPr sz="3200" spc="9" dirty="0">
                <a:latin typeface="Times New Roman"/>
                <a:cs typeface="Times New Roman"/>
              </a:rPr>
              <a:t>c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eane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9281" y="370210"/>
            <a:ext cx="103631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470" y="1030052"/>
            <a:ext cx="152424" cy="1004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3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0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020" y="1044022"/>
            <a:ext cx="3785870" cy="641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s: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3"/>
              </a:spcBef>
            </a:pP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s: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s, e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3161" y="1405972"/>
            <a:ext cx="101803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y]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020" y="1769192"/>
            <a:ext cx="14478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s: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5090" y="1769192"/>
            <a:ext cx="12877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Su</a:t>
            </a:r>
            <a:r>
              <a:rPr sz="2000"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4140" y="1769192"/>
            <a:ext cx="6731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i="1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1" y="2288741"/>
            <a:ext cx="2894315" cy="324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63772" algn="just">
              <a:lnSpc>
                <a:spcPts val="1939"/>
              </a:lnSpc>
              <a:spcBef>
                <a:spcPts val="97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rc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quence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493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[B,C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[B,Dir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966469">
              <a:lnSpc>
                <a:spcPts val="2069"/>
              </a:lnSpc>
              <a:spcBef>
                <a:spcPts val="55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966469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Dirt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6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…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,[A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140" algn="just">
              <a:lnSpc>
                <a:spcPct val="95825"/>
              </a:lnSpc>
              <a:spcBef>
                <a:spcPts val="56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,[A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470" y="2288741"/>
            <a:ext cx="772222" cy="324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493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5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…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560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5813468"/>
            <a:ext cx="3276600" cy="1044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29" marR="41910">
              <a:lnSpc>
                <a:spcPts val="2345"/>
              </a:lnSpc>
              <a:spcBef>
                <a:spcPts val="117"/>
              </a:spcBef>
            </a:pP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s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f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5729">
              <a:lnSpc>
                <a:spcPct val="95825"/>
              </a:lnSpc>
              <a:spcBef>
                <a:spcPts val="422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ar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321" y="6159465"/>
            <a:ext cx="304501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k,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ove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4321" y="6159465"/>
            <a:ext cx="69678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94091" y="6159465"/>
            <a:ext cx="1833879" cy="711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2345"/>
              </a:lnSpc>
              <a:spcBef>
                <a:spcPts val="117"/>
              </a:spcBef>
            </a:pP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ot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ar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xmlns="" val="22659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0" y="370210"/>
            <a:ext cx="26105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</a:t>
            </a:r>
            <a:r>
              <a:rPr sz="3200" spc="9" dirty="0">
                <a:latin typeface="Times New Roman"/>
                <a:cs typeface="Times New Roman"/>
              </a:rPr>
              <a:t>na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9" dirty="0">
                <a:latin typeface="Times New Roman"/>
                <a:cs typeface="Times New Roman"/>
              </a:rPr>
              <a:t>age</a:t>
            </a:r>
            <a:r>
              <a:rPr sz="320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470" y="95385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0559" y="967823"/>
            <a:ext cx="8232140" cy="553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p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spc="-4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75241" y="967822"/>
            <a:ext cx="3743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470" y="195334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60" y="1967312"/>
            <a:ext cx="74899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ht ac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ucc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470" y="267851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0560" y="2693752"/>
            <a:ext cx="81325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ce 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ucc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an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eha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70" y="3404953"/>
            <a:ext cx="152424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4114801"/>
            <a:ext cx="8610938" cy="173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p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of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1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1470" y="559062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560" y="5604592"/>
            <a:ext cx="75229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7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1470" y="370210"/>
            <a:ext cx="189484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</a:t>
            </a:r>
            <a:r>
              <a:rPr sz="3200" spc="9" dirty="0">
                <a:latin typeface="Times New Roman"/>
                <a:cs typeface="Times New Roman"/>
              </a:rPr>
              <a:t>na</a:t>
            </a:r>
            <a:r>
              <a:rPr sz="3200" dirty="0">
                <a:latin typeface="Times New Roman"/>
                <a:cs typeface="Times New Roman"/>
              </a:rPr>
              <a:t>li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5760" y="129881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2310" y="1319138"/>
            <a:ext cx="823463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tion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ny g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ti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ds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960" y="1758796"/>
            <a:ext cx="223520" cy="15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2360" y="1775306"/>
            <a:ext cx="539648" cy="15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</a:p>
          <a:p>
            <a:pPr marL="12700" algn="just">
              <a:lnSpc>
                <a:spcPct val="109375"/>
              </a:lnSpc>
              <a:spcBef>
                <a:spcPts val="556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23539" y="1775306"/>
            <a:ext cx="5754370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kno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84259" y="177530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3189" y="1775305"/>
            <a:ext cx="9872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cces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3540" y="2585565"/>
            <a:ext cx="1927453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18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48860" y="2585565"/>
            <a:ext cx="2291943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</a:p>
          <a:p>
            <a:pPr marL="20320" marR="4572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8670" y="415528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069" y="4171795"/>
            <a:ext cx="25119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5210" y="4171795"/>
            <a:ext cx="39547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3799" y="4171795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5890" y="4171795"/>
            <a:ext cx="10054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8069" y="4500725"/>
            <a:ext cx="7513826" cy="131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sele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bu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kno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dge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64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1470" y="370210"/>
            <a:ext cx="204537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</a:t>
            </a:r>
            <a:r>
              <a:rPr sz="3200" spc="9" dirty="0">
                <a:latin typeface="Times New Roman"/>
                <a:cs typeface="Times New Roman"/>
              </a:rPr>
              <a:t>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0" y="13000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2310" y="1319138"/>
            <a:ext cx="6942827" cy="765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a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ble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ow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3340">
              <a:lnSpc>
                <a:spcPts val="3030"/>
              </a:lnSpc>
              <a:spcBef>
                <a:spcPts val="3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f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 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unt of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0" y="2185279"/>
            <a:ext cx="203234" cy="839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2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10" y="2664068"/>
            <a:ext cx="40008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2970" y="2664068"/>
            <a:ext cx="15405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2371" y="2664068"/>
            <a:ext cx="159993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lity: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2960" y="3073246"/>
            <a:ext cx="223520" cy="145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2361" y="3091025"/>
            <a:ext cx="3315709" cy="1080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20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2361" y="4217515"/>
            <a:ext cx="1667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679" y="4217515"/>
            <a:ext cx="8514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461 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©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2599" y="3200399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412"/>
                </a:lnTo>
                <a:lnTo>
                  <a:pt x="0" y="2410"/>
                </a:lnTo>
                <a:lnTo>
                  <a:pt x="0" y="5119"/>
                </a:lnTo>
                <a:lnTo>
                  <a:pt x="0" y="10393"/>
                </a:lnTo>
                <a:lnTo>
                  <a:pt x="0" y="19089"/>
                </a:lnTo>
                <a:lnTo>
                  <a:pt x="0" y="32062"/>
                </a:lnTo>
                <a:lnTo>
                  <a:pt x="0" y="50167"/>
                </a:lnTo>
                <a:lnTo>
                  <a:pt x="0" y="74259"/>
                </a:lnTo>
                <a:lnTo>
                  <a:pt x="0" y="105194"/>
                </a:lnTo>
                <a:lnTo>
                  <a:pt x="0" y="143827"/>
                </a:lnTo>
                <a:lnTo>
                  <a:pt x="0" y="191014"/>
                </a:lnTo>
                <a:lnTo>
                  <a:pt x="0" y="247609"/>
                </a:lnTo>
                <a:lnTo>
                  <a:pt x="0" y="1141730"/>
                </a:lnTo>
                <a:lnTo>
                  <a:pt x="0" y="1143000"/>
                </a:lnTo>
                <a:lnTo>
                  <a:pt x="1270" y="1143000"/>
                </a:lnTo>
                <a:lnTo>
                  <a:pt x="2326" y="1143000"/>
                </a:lnTo>
                <a:lnTo>
                  <a:pt x="9725" y="1143000"/>
                </a:lnTo>
                <a:lnTo>
                  <a:pt x="29807" y="1143000"/>
                </a:lnTo>
                <a:lnTo>
                  <a:pt x="68915" y="1143000"/>
                </a:lnTo>
                <a:lnTo>
                  <a:pt x="133389" y="1143000"/>
                </a:lnTo>
                <a:lnTo>
                  <a:pt x="229572" y="1143000"/>
                </a:lnTo>
                <a:lnTo>
                  <a:pt x="363806" y="1143000"/>
                </a:lnTo>
                <a:lnTo>
                  <a:pt x="542432" y="1143000"/>
                </a:lnTo>
                <a:lnTo>
                  <a:pt x="771792" y="1143000"/>
                </a:lnTo>
                <a:lnTo>
                  <a:pt x="1058227" y="1143000"/>
                </a:lnTo>
                <a:lnTo>
                  <a:pt x="1408080" y="1143000"/>
                </a:lnTo>
                <a:lnTo>
                  <a:pt x="1827692" y="1143000"/>
                </a:lnTo>
                <a:lnTo>
                  <a:pt x="2323405" y="1143000"/>
                </a:lnTo>
                <a:lnTo>
                  <a:pt x="2901561" y="1143000"/>
                </a:lnTo>
                <a:lnTo>
                  <a:pt x="3568501" y="1143000"/>
                </a:lnTo>
                <a:lnTo>
                  <a:pt x="4330567" y="1143000"/>
                </a:lnTo>
                <a:lnTo>
                  <a:pt x="5194102" y="1143000"/>
                </a:lnTo>
                <a:lnTo>
                  <a:pt x="6165446" y="1143000"/>
                </a:lnTo>
                <a:lnTo>
                  <a:pt x="7250941" y="1143000"/>
                </a:lnTo>
                <a:lnTo>
                  <a:pt x="8456930" y="1143000"/>
                </a:lnTo>
                <a:lnTo>
                  <a:pt x="8458200" y="1141730"/>
                </a:lnTo>
                <a:lnTo>
                  <a:pt x="8458200" y="1141587"/>
                </a:lnTo>
                <a:lnTo>
                  <a:pt x="8458200" y="1140589"/>
                </a:lnTo>
                <a:lnTo>
                  <a:pt x="8458200" y="1137880"/>
                </a:lnTo>
                <a:lnTo>
                  <a:pt x="8458200" y="1132606"/>
                </a:lnTo>
                <a:lnTo>
                  <a:pt x="8458200" y="1123910"/>
                </a:lnTo>
                <a:lnTo>
                  <a:pt x="8458199" y="1110937"/>
                </a:lnTo>
                <a:lnTo>
                  <a:pt x="8458200" y="1092832"/>
                </a:lnTo>
                <a:lnTo>
                  <a:pt x="8458200" y="1068740"/>
                </a:lnTo>
                <a:lnTo>
                  <a:pt x="8458200" y="1037805"/>
                </a:lnTo>
                <a:lnTo>
                  <a:pt x="8458199" y="999172"/>
                </a:lnTo>
                <a:lnTo>
                  <a:pt x="8458200" y="951985"/>
                </a:lnTo>
                <a:lnTo>
                  <a:pt x="8458200" y="895390"/>
                </a:lnTo>
                <a:lnTo>
                  <a:pt x="8458200" y="828531"/>
                </a:lnTo>
                <a:lnTo>
                  <a:pt x="8458200" y="750552"/>
                </a:lnTo>
                <a:lnTo>
                  <a:pt x="8458200" y="0"/>
                </a:lnTo>
                <a:lnTo>
                  <a:pt x="8456930" y="0"/>
                </a:lnTo>
                <a:lnTo>
                  <a:pt x="8455873" y="0"/>
                </a:lnTo>
                <a:lnTo>
                  <a:pt x="8448474" y="0"/>
                </a:lnTo>
                <a:lnTo>
                  <a:pt x="8428392" y="0"/>
                </a:lnTo>
                <a:lnTo>
                  <a:pt x="8389284" y="0"/>
                </a:lnTo>
                <a:lnTo>
                  <a:pt x="8324810" y="0"/>
                </a:lnTo>
                <a:lnTo>
                  <a:pt x="8228627" y="0"/>
                </a:lnTo>
                <a:lnTo>
                  <a:pt x="8094393" y="0"/>
                </a:lnTo>
                <a:lnTo>
                  <a:pt x="7915767" y="0"/>
                </a:lnTo>
                <a:lnTo>
                  <a:pt x="7686407" y="0"/>
                </a:lnTo>
                <a:lnTo>
                  <a:pt x="7399972" y="0"/>
                </a:lnTo>
                <a:lnTo>
                  <a:pt x="7050119" y="0"/>
                </a:lnTo>
                <a:lnTo>
                  <a:pt x="6630507" y="0"/>
                </a:lnTo>
                <a:lnTo>
                  <a:pt x="1207258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1"/>
            <a:ext cx="3437294" cy="1177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19" dirty="0">
                <a:latin typeface="Times New Roman"/>
                <a:cs typeface="Times New Roman"/>
              </a:rPr>
              <a:t>p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spc="4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" dirty="0">
                <a:latin typeface="Times New Roman"/>
                <a:cs typeface="Times New Roman"/>
              </a:rPr>
              <a:t>gen</a:t>
            </a:r>
            <a:r>
              <a:rPr sz="3200" dirty="0"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marL="15240" marR="60960">
              <a:lnSpc>
                <a:spcPct val="95825"/>
              </a:lnSpc>
              <a:spcBef>
                <a:spcPts val="2475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0560" y="1187058"/>
            <a:ext cx="7188883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the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cur</a:t>
            </a:r>
            <a:r>
              <a:rPr sz="28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61335">
              <a:lnSpc>
                <a:spcPts val="2880"/>
              </a:lnSpc>
            </a:pP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ig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ing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 of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4200" spc="-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 h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4200" spc="-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010" y="24443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560" y="2464678"/>
            <a:ext cx="657198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29" y="3236162"/>
            <a:ext cx="7059990" cy="928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fu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tion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EX-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ACU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M-A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T(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loca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700" i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atus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ction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770"/>
              </a:lnSpc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us =</a:t>
            </a:r>
            <a:r>
              <a:rPr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irty</a:t>
            </a:r>
            <a:r>
              <a:rPr i="1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re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urn Suck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770"/>
              </a:lnSpc>
            </a:pP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lse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b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b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805"/>
              </a:lnSpc>
              <a:spcBef>
                <a:spcPts val="1"/>
              </a:spcBef>
            </a:pP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lse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700" i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2700" i="1" spc="4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b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700" b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700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4721469"/>
            <a:ext cx="203234" cy="835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2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560" y="4741789"/>
            <a:ext cx="5250555" cy="1202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890"/>
              </a:lnSpc>
              <a:spcBef>
                <a:spcPts val="658"/>
              </a:spcBef>
            </a:pP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 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-is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br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ing b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5981" y="5196448"/>
            <a:ext cx="196753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itiat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2348</Words>
  <Application>Microsoft Office PowerPoint</Application>
  <PresentationFormat>Custom</PresentationFormat>
  <Paragraphs>598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 – 02  Intelligent Agents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Summary: agent types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– 02   Intelligent Agents</dc:title>
  <dc:creator>IT-STAFF</dc:creator>
  <cp:lastModifiedBy>Omkar</cp:lastModifiedBy>
  <cp:revision>31</cp:revision>
  <dcterms:created xsi:type="dcterms:W3CDTF">2018-07-06T04:16:58Z</dcterms:created>
  <dcterms:modified xsi:type="dcterms:W3CDTF">2019-07-23T05:39:47Z</dcterms:modified>
</cp:coreProperties>
</file>