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67" r:id="rId17"/>
    <p:sldId id="273" r:id="rId18"/>
    <p:sldId id="278" r:id="rId19"/>
    <p:sldId id="272" r:id="rId20"/>
    <p:sldId id="274" r:id="rId21"/>
    <p:sldId id="275" r:id="rId22"/>
    <p:sldId id="277" r:id="rId23"/>
    <p:sldId id="279" r:id="rId24"/>
    <p:sldId id="282" r:id="rId25"/>
    <p:sldId id="293" r:id="rId26"/>
    <p:sldId id="280" r:id="rId27"/>
    <p:sldId id="281" r:id="rId28"/>
    <p:sldId id="285" r:id="rId29"/>
    <p:sldId id="287" r:id="rId30"/>
    <p:sldId id="289" r:id="rId31"/>
    <p:sldId id="290" r:id="rId32"/>
    <p:sldId id="291" r:id="rId33"/>
    <p:sldId id="292" r:id="rId34"/>
  </p:sldIdLst>
  <p:sldSz cx="9144000" cy="6858000" type="screen4x3"/>
  <p:notesSz cx="7004050" cy="9290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88065" autoAdjust="0"/>
  </p:normalViewPr>
  <p:slideViewPr>
    <p:cSldViewPr>
      <p:cViewPr varScale="1">
        <p:scale>
          <a:sx n="65" d="100"/>
          <a:sy n="65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fld id="{C5F093D9-AF31-4B5E-939E-1335310D36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4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5C528-D5BA-4EB5-AC75-88D81FFA0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9AA88E-9E31-466B-A215-D02582A66B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44286-5F88-440A-866A-5ADF3A623C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4403-1B64-43C0-BA18-22F9DA5AE0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2F271-BCEA-441E-AF25-69E4CD8D3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1AF6A-C60C-4214-95FC-39E34F83EA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5BD7D-0DDC-4578-B9D6-F04A679DD0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E469E-89D7-4424-B096-1E1D596F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DD1B0-965A-473A-86B1-885B1650EC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978AD5-8C81-4EA2-84FE-BA1C517D0F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D25D9-8D72-4CAA-B00B-8AC0954889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9E03E-525C-4FE6-9FA6-9F4423C514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AI: Chapter 8: First-Order Logic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9CFF79A-FA4C-4D27-B37D-B42B4606F2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5B762-449D-4098-A902-EA2EFC8D3885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8478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First-Order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ACB8AB-4CFC-48BA-A03C-20EA45438E5E}" type="slidenum">
              <a:rPr lang="en-US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Truth in First-Order Logic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Sentences are true with respect to a model and an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Model contains -&gt; 1 object (domain elements) and relations among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Interpretation specifies referents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constant symbols</a:t>
            </a:r>
            <a:r>
              <a:rPr lang="en-US" sz="2000" dirty="0" smtClean="0"/>
              <a:t> -&gt; </a:t>
            </a:r>
            <a:r>
              <a:rPr lang="en-US" sz="2000" dirty="0" smtClean="0">
                <a:solidFill>
                  <a:srgbClr val="0000FF"/>
                </a:solidFill>
              </a:rPr>
              <a:t>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predicate symbols</a:t>
            </a:r>
            <a:r>
              <a:rPr lang="en-US" sz="2000" dirty="0" smtClean="0"/>
              <a:t> -&gt; </a:t>
            </a:r>
            <a:r>
              <a:rPr lang="en-US" sz="2000" dirty="0" smtClean="0">
                <a:solidFill>
                  <a:srgbClr val="0000FF"/>
                </a:solidFill>
              </a:rPr>
              <a:t>relations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function symbols</a:t>
            </a:r>
            <a:r>
              <a:rPr lang="en-US" sz="2000" dirty="0" smtClean="0"/>
              <a:t> -&gt; </a:t>
            </a:r>
            <a:r>
              <a:rPr lang="en-US" sz="2000" dirty="0" smtClean="0">
                <a:solidFill>
                  <a:srgbClr val="0000FF"/>
                </a:solidFill>
              </a:rPr>
              <a:t>functional relations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atomic sentence predicate( term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term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 is 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 objects referred to by term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term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are in the relation referred to by predicate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F19CBE-6AF4-4B57-9089-D193D39A8A2E}" type="slidenum">
              <a:rPr lang="en-US"/>
              <a:pPr/>
              <a:t>11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First-Order Logic Example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53657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4B246C-9E58-4CCE-B7AE-384564144C22}" type="slidenum">
              <a:rPr lang="en-US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Quantification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Are used for expressing properties of entire collection of objects, rather than just a single object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 &lt;variables&gt; &lt;sentence&gt;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x  P is true in a model m iff P is true for all objects x in model.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For Example: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“All Princess are Person” …can be represented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 x  Princes Person(x)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BB750-F405-48E8-8B44-467C59D50C7A}" type="slidenum">
              <a:rPr lang="en-US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Common Mistake to Avoid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Typically </a:t>
            </a:r>
            <a:r>
              <a:rPr lang="en-US" smtClean="0">
                <a:sym typeface="Symbol" pitchFamily="18" charset="2"/>
              </a:rPr>
              <a:t> is the main connective with 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Common mistake: using  as the main connective with 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x At(x, IIT)  Genius(x)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Everyone at IIT is Genius…….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3CE920-6FA7-49BE-BC2E-B654F1284333}" type="slidenum">
              <a:rPr lang="en-US"/>
              <a:pPr/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Existential Quantification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 &lt;variables&gt; &lt;sentence&gt;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 x   P is true in a model m iff P is true for at least one possible object in the model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Equivalent to the disjunction of instantiations of 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ym typeface="Symbol" pitchFamily="18" charset="2"/>
              </a:rPr>
              <a:t> “Princess John has crown on his Head “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 x Crown(x)  OnHead (x, John)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B9288-39F3-49C0-A389-3E6C08CF9DF3}" type="slidenum">
              <a:rPr lang="en-US"/>
              <a:pPr/>
              <a:t>15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Another Common Mistake to Avoid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Typically, </a:t>
            </a:r>
            <a:r>
              <a:rPr lang="en-US" smtClean="0">
                <a:sym typeface="Symbol" pitchFamily="18" charset="2"/>
              </a:rPr>
              <a:t> is the main connective with 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Common mistake: using  as the main connective with 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 x Crown(x)  OnHead (x, John)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778F1-70EB-4D9E-9713-4D84E5E00024}" type="slidenum">
              <a:rPr lang="en-US"/>
              <a:pPr/>
              <a:t>16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Everyone likes McDonalds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x,  likes(x, </a:t>
            </a:r>
            <a:r>
              <a:rPr lang="en-US" sz="2000" smtClean="0"/>
              <a:t>McDonalds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Someone likes </a:t>
            </a:r>
            <a:r>
              <a:rPr lang="en-US" sz="2400" smtClean="0"/>
              <a:t>McDonalds</a:t>
            </a:r>
            <a:endParaRPr lang="en-US" sz="240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x,  likes(x, </a:t>
            </a:r>
            <a:r>
              <a:rPr lang="en-US" sz="2000" smtClean="0"/>
              <a:t>McDonalds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All children like </a:t>
            </a:r>
            <a:r>
              <a:rPr lang="en-US" sz="2400" smtClean="0"/>
              <a:t>McDonalds</a:t>
            </a:r>
            <a:endParaRPr lang="en-US" sz="240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x,  child(x)  likes(x, </a:t>
            </a:r>
            <a:r>
              <a:rPr lang="en-US" sz="2000" smtClean="0"/>
              <a:t>McDonalds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Everyone likes </a:t>
            </a:r>
            <a:r>
              <a:rPr lang="en-US" sz="2400" smtClean="0"/>
              <a:t>McDonalds</a:t>
            </a:r>
            <a:r>
              <a:rPr lang="en-US" sz="2400" smtClean="0">
                <a:sym typeface="Symbol" pitchFamily="18" charset="2"/>
              </a:rPr>
              <a:t> unless they are allergic to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x, allergic (x, </a:t>
            </a:r>
            <a:r>
              <a:rPr lang="en-US" sz="2000" smtClean="0"/>
              <a:t>McDonalds</a:t>
            </a:r>
            <a:r>
              <a:rPr lang="en-US" sz="2000" smtClean="0">
                <a:sym typeface="Symbol" pitchFamily="18" charset="2"/>
              </a:rPr>
              <a:t>)  likes(x, </a:t>
            </a:r>
            <a:r>
              <a:rPr lang="en-US" sz="2000" smtClean="0"/>
              <a:t>McDonalds</a:t>
            </a:r>
            <a:r>
              <a:rPr lang="en-US" sz="200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DE054B-A558-4A04-BD7E-EFEBB7C07D6F}" type="slidenum">
              <a:rPr lang="en-US"/>
              <a:pPr/>
              <a:t>17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Quantifiers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x y is the same as y x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x y is the same as y x 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x y is not the same as y x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x y Loves(x, y)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“There is a person who loves everyone in the world”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y x Loves(x, y)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“Everyone in the world is loved by at least one person”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3A791-349D-469F-9619-AB195C1389B8}" type="slidenum">
              <a:rPr lang="en-US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Quantifiers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Everyone likes some kind of food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y x,  food(x) </a:t>
            </a:r>
            <a:r>
              <a:rPr lang="en-US" b="1" smtClean="0">
                <a:sym typeface="Symbol" pitchFamily="18" charset="2"/>
              </a:rPr>
              <a:t> </a:t>
            </a:r>
            <a:r>
              <a:rPr lang="en-US" smtClean="0">
                <a:sym typeface="Symbol" pitchFamily="18" charset="2"/>
              </a:rPr>
              <a:t>likes(y, x)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There is a kind of food that everyone likes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x y,  food(x) </a:t>
            </a:r>
            <a:r>
              <a:rPr lang="en-US" b="1" smtClean="0">
                <a:sym typeface="Symbol" pitchFamily="18" charset="2"/>
              </a:rPr>
              <a:t> </a:t>
            </a:r>
            <a:r>
              <a:rPr lang="en-US" smtClean="0">
                <a:sym typeface="Symbol" pitchFamily="18" charset="2"/>
              </a:rPr>
              <a:t>likes(y, x)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Someone likes all kinds of food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y x,  food(x) </a:t>
            </a:r>
            <a:r>
              <a:rPr lang="en-US" b="1" smtClean="0">
                <a:sym typeface="Symbol" pitchFamily="18" charset="2"/>
              </a:rPr>
              <a:t> </a:t>
            </a:r>
            <a:r>
              <a:rPr lang="en-US" smtClean="0">
                <a:sym typeface="Symbol" pitchFamily="18" charset="2"/>
              </a:rPr>
              <a:t>likes(y, x)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Every food has someone who likes it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x y,  food(x) </a:t>
            </a:r>
            <a:r>
              <a:rPr lang="en-US" b="1" smtClean="0">
                <a:sym typeface="Symbol" pitchFamily="18" charset="2"/>
              </a:rPr>
              <a:t> </a:t>
            </a:r>
            <a:r>
              <a:rPr lang="en-US" smtClean="0">
                <a:sym typeface="Symbol" pitchFamily="18" charset="2"/>
              </a:rPr>
              <a:t>likes(y, x)</a:t>
            </a: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94627C-F70C-4D35-8F64-F8A5C2389FEF}" type="slidenum">
              <a:rPr lang="en-US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Quantifier Duality</a:t>
            </a:r>
          </a:p>
          <a:p>
            <a:pPr lvl="1" eaLnBrk="1" hangingPunct="1"/>
            <a:r>
              <a:rPr lang="en-US" smtClean="0"/>
              <a:t>Not everyone like McDonalds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(x,  likes(x, </a:t>
            </a:r>
            <a:r>
              <a:rPr lang="en-US" smtClean="0"/>
              <a:t>McDonalds</a:t>
            </a:r>
            <a:r>
              <a:rPr lang="en-US" smtClean="0">
                <a:sym typeface="Symbol" pitchFamily="18" charset="2"/>
              </a:rPr>
              <a:t>))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x, likes(x, </a:t>
            </a:r>
            <a:r>
              <a:rPr lang="en-US" smtClean="0"/>
              <a:t>McDonalds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en-US" smtClean="0">
                <a:sym typeface="Symbol" pitchFamily="18" charset="2"/>
              </a:rPr>
              <a:t>No one likes </a:t>
            </a:r>
            <a:r>
              <a:rPr lang="en-US" smtClean="0"/>
              <a:t>McDonalds</a:t>
            </a:r>
            <a:endParaRPr lang="en-US" smtClean="0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(x,  likes(x, </a:t>
            </a:r>
            <a:r>
              <a:rPr lang="en-US" smtClean="0"/>
              <a:t>McDonalds</a:t>
            </a:r>
            <a:r>
              <a:rPr lang="en-US" smtClean="0">
                <a:sym typeface="Symbol" pitchFamily="18" charset="2"/>
              </a:rPr>
              <a:t>))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x, likes(x, </a:t>
            </a:r>
            <a:r>
              <a:rPr lang="en-US" smtClean="0"/>
              <a:t>McDonalds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841B2-59A7-4FBD-92AE-6F3C30B2C1C2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Representation</a:t>
            </a:r>
          </a:p>
          <a:p>
            <a:pPr eaLnBrk="1" hangingPunct="1"/>
            <a:r>
              <a:rPr lang="en-US" smtClean="0"/>
              <a:t>Syntax and Semantics of First-Order Logic</a:t>
            </a:r>
          </a:p>
          <a:p>
            <a:pPr eaLnBrk="1" hangingPunct="1"/>
            <a:r>
              <a:rPr lang="en-US" smtClean="0"/>
              <a:t>Using First Order Logic</a:t>
            </a:r>
          </a:p>
          <a:p>
            <a:pPr eaLnBrk="1" hangingPunct="1"/>
            <a:r>
              <a:rPr lang="en-US" smtClean="0"/>
              <a:t>Knowledge Engineering in First-Order Logic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1EF278-13B6-45CD-B03F-92FDDB3FF34B}" type="slidenum">
              <a:rPr lang="en-US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 with Sentences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Brothers are siblings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x,y  Brother(x,y)  Sibling(x, y)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Sibling is “symmetric” 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x,y  Sibling(x,y)  Sibling(y, x)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BCFB8E-B334-419C-993B-898E388C56A4}" type="slidenum">
              <a:rPr lang="en-US"/>
              <a:pPr/>
              <a:t>21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 with Sentences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One’s mother is one’s female parent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x,y  Mother(x,y)  (Female(x)  Parent(x,y))</a:t>
            </a:r>
          </a:p>
          <a:p>
            <a:pPr lvl="1" eaLnBrk="1" hangingPunct="1">
              <a:buFontTx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A first cousin is a child of a parent’s sibling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x,y FirstCousin(x,y)  p,ps Parent(p,x)  Sibling(ps,p)  (Parent(ps,y)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7A99-B35F-46F3-B4B4-06287A3D78D6}" type="slidenum">
              <a:rPr lang="en-US"/>
              <a:pPr/>
              <a:t>22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Other Comments About Quantification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say “everyone likes McDonalds”, the following is too broad!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x,  likes(x, </a:t>
            </a:r>
            <a:r>
              <a:rPr lang="en-US" sz="2000" dirty="0" smtClean="0"/>
              <a:t>McDonalds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example:  likes (</a:t>
            </a:r>
            <a:r>
              <a:rPr lang="en-US" sz="2000" dirty="0" smtClean="0"/>
              <a:t>McDonalds</a:t>
            </a:r>
            <a:r>
              <a:rPr lang="en-US" sz="2000" dirty="0" smtClean="0">
                <a:sym typeface="Symbol" pitchFamily="18" charset="2"/>
              </a:rPr>
              <a:t>, </a:t>
            </a:r>
            <a:r>
              <a:rPr lang="en-US" sz="2000" dirty="0" smtClean="0"/>
              <a:t>McDonalds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We mean:  Every one (who is a human) likes McDonalds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x, person(x)  likes(x, </a:t>
            </a:r>
            <a:r>
              <a:rPr lang="en-US" sz="2000" dirty="0" smtClean="0"/>
              <a:t>McDonalds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Essentially, the left side of the rule declares the class of the variable x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Constraints like this are often called “domain constraints”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238436-2E30-4642-9CDA-7D8C2B3BD631}" type="slidenum">
              <a:rPr lang="en-US"/>
              <a:pPr/>
              <a:t>23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Equality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We allow the usual infix = operator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Here two terms refer to the same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Father(John) = Henry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x,  sibling(x, y)  (x=y) //when objects are </a:t>
            </a:r>
            <a:r>
              <a:rPr lang="en-US" sz="2400" smtClean="0">
                <a:sym typeface="Symbol" pitchFamily="18" charset="2"/>
              </a:rPr>
              <a:t>not same</a:t>
            </a:r>
            <a:endParaRPr lang="en-US" sz="2400" dirty="0" smtClean="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ym typeface="Symbol" pitchFamily="18" charset="2"/>
              </a:rPr>
              <a:t>Example: (Sibling in terms of Parent)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</a:t>
            </a:r>
            <a:r>
              <a:rPr lang="en-US" sz="2400" dirty="0" err="1" smtClean="0">
                <a:sym typeface="Symbol" pitchFamily="18" charset="2"/>
              </a:rPr>
              <a:t>x,y</a:t>
            </a:r>
            <a:r>
              <a:rPr lang="en-US" sz="2400" dirty="0" smtClean="0">
                <a:sym typeface="Symbol" pitchFamily="18" charset="2"/>
              </a:rPr>
              <a:t> Sibling(</a:t>
            </a:r>
            <a:r>
              <a:rPr lang="en-US" sz="2400" dirty="0" err="1" smtClean="0">
                <a:sym typeface="Symbol" pitchFamily="18" charset="2"/>
              </a:rPr>
              <a:t>x,y</a:t>
            </a:r>
            <a:r>
              <a:rPr lang="en-US" sz="2400" dirty="0" smtClean="0">
                <a:sym typeface="Symbol" pitchFamily="18" charset="2"/>
              </a:rPr>
              <a:t>)  [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¬(x=y)  </a:t>
            </a:r>
            <a:r>
              <a:rPr lang="en-US" sz="2400" dirty="0" smtClean="0">
                <a:sym typeface="Symbol" pitchFamily="18" charset="2"/>
              </a:rPr>
              <a:t></a:t>
            </a:r>
            <a:r>
              <a:rPr lang="en-US" sz="2400" dirty="0" err="1" smtClean="0">
                <a:sym typeface="Symbol" pitchFamily="18" charset="2"/>
              </a:rPr>
              <a:t>m,f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¬(m=f)  Parent(</a:t>
            </a:r>
            <a:r>
              <a:rPr lang="en-US" sz="2400" dirty="0" err="1" smtClean="0">
                <a:cs typeface="Tahoma" pitchFamily="34" charset="0"/>
                <a:sym typeface="Symbol" pitchFamily="18" charset="2"/>
              </a:rPr>
              <a:t>m,x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)  Parent(</a:t>
            </a:r>
            <a:r>
              <a:rPr lang="en-US" sz="2400" dirty="0" err="1" smtClean="0">
                <a:cs typeface="Tahoma" pitchFamily="34" charset="0"/>
                <a:sym typeface="Symbol" pitchFamily="18" charset="2"/>
              </a:rPr>
              <a:t>f,x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)  Parent(</a:t>
            </a:r>
            <a:r>
              <a:rPr lang="en-US" sz="2400" dirty="0" err="1" smtClean="0">
                <a:cs typeface="Tahoma" pitchFamily="34" charset="0"/>
                <a:sym typeface="Symbol" pitchFamily="18" charset="2"/>
              </a:rPr>
              <a:t>m,y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)  Parent (</a:t>
            </a:r>
            <a:r>
              <a:rPr lang="en-US" sz="2400" dirty="0" err="1" smtClean="0">
                <a:cs typeface="Tahoma" pitchFamily="34" charset="0"/>
                <a:sym typeface="Symbol" pitchFamily="18" charset="2"/>
              </a:rPr>
              <a:t>f,y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86EAF-C46E-40A7-8056-C635416FCB61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Domains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Kinship domain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Numbers, sets, and lists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Wumpus World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F271-BCEA-441E-AF25-69E4CD8D3FF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1332E7-12BA-41DA-ACD1-E4D199EE9293}" type="slidenum">
              <a:rPr lang="en-US"/>
              <a:pPr/>
              <a:t>26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Interacting with FOL KBs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Tell the system assertions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Facts 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Tell (KB,  person (John)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Rules: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Tell (</a:t>
            </a:r>
            <a:r>
              <a:rPr lang="en-US" dirty="0" err="1" smtClean="0"/>
              <a:t>KB,</a:t>
            </a:r>
            <a:r>
              <a:rPr lang="en-US" dirty="0" err="1" smtClean="0">
                <a:sym typeface="Symbol" pitchFamily="18" charset="2"/>
              </a:rPr>
              <a:t>x</a:t>
            </a:r>
            <a:r>
              <a:rPr lang="en-US" dirty="0" smtClean="0">
                <a:sym typeface="Symbol" pitchFamily="18" charset="2"/>
              </a:rPr>
              <a:t>, person(x)  likes(x, McDonalds)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Ask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Ask (KB, person(John))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Ask (KB, likes(John, McDonalds))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Ask (KB, likes(x, McDonalds))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330560-05B9-4C55-9E1E-CF766EFE0DA7}" type="slidenum">
              <a:rPr lang="en-US"/>
              <a:pPr/>
              <a:t>27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Answers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 is in the KB</a:t>
            </a:r>
          </a:p>
          <a:p>
            <a:pPr lvl="1" eaLnBrk="1" hangingPunct="1"/>
            <a:r>
              <a:rPr lang="en-US" smtClean="0"/>
              <a:t>Yes.</a:t>
            </a:r>
          </a:p>
          <a:p>
            <a:pPr eaLnBrk="1" hangingPunct="1"/>
            <a:r>
              <a:rPr lang="en-US" smtClean="0"/>
              <a:t>Fact is not in the KB</a:t>
            </a:r>
          </a:p>
          <a:p>
            <a:pPr lvl="1" eaLnBrk="1" hangingPunct="1"/>
            <a:r>
              <a:rPr lang="en-US" smtClean="0"/>
              <a:t>Yes  (if it can be proven from the KB)</a:t>
            </a:r>
          </a:p>
          <a:p>
            <a:pPr lvl="1" eaLnBrk="1" hangingPunct="1"/>
            <a:r>
              <a:rPr lang="en-US" smtClean="0"/>
              <a:t>No (otherwise)</a:t>
            </a:r>
          </a:p>
          <a:p>
            <a:pPr eaLnBrk="1" hangingPunct="1"/>
            <a:r>
              <a:rPr lang="en-US" smtClean="0"/>
              <a:t>Fact contains variables</a:t>
            </a:r>
          </a:p>
          <a:p>
            <a:pPr lvl="1" eaLnBrk="1" hangingPunct="1"/>
            <a:r>
              <a:rPr lang="en-US" smtClean="0"/>
              <a:t>List of bindings for which the fact can be proven, e.g. ((x Fred) (x Mary) …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475BE-2D86-45E8-AB79-821FA3FE16E4}" type="slidenum">
              <a:rPr lang="en-US"/>
              <a:pPr/>
              <a:t>28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Interacting with FOL KBs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Suppose  a </a:t>
            </a:r>
            <a:r>
              <a:rPr lang="en-US" sz="2800" dirty="0" err="1" smtClean="0"/>
              <a:t>wumpus</a:t>
            </a:r>
            <a:r>
              <a:rPr lang="en-US" sz="2800" dirty="0" smtClean="0"/>
              <a:t>-world agent is using a FOL KB and perceive a smell and breeze (but no glitter) at t=5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TELL(KB, Percept([Smell, Breeze, None],5))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ASK(KB, </a:t>
            </a:r>
            <a:r>
              <a:rPr lang="en-US" sz="2800" dirty="0" smtClean="0">
                <a:sym typeface="Symbol" pitchFamily="18" charset="2"/>
              </a:rPr>
              <a:t>a  Action(a, 5))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i.e. does the KB entail any particular action at t=5?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Answer: Yes, {a/Shoot}    &lt;- substitution (binding list)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0C7F3-58B6-4EC3-A352-FE3AB1611C1E}" type="slidenum">
              <a:rPr lang="en-US"/>
              <a:pPr/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Knowledge Base for Wumpus World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“Perception”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 b, g, t Percept([Smell, b, g], t)  Smelt(t)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 s, b, t Percept([s, b, Glitter], t)  </a:t>
            </a:r>
            <a:r>
              <a:rPr lang="en-US" sz="2400" dirty="0" err="1" smtClean="0">
                <a:sym typeface="Symbol" pitchFamily="18" charset="2"/>
              </a:rPr>
              <a:t>AtGold</a:t>
            </a:r>
            <a:r>
              <a:rPr lang="en-US" sz="2400" dirty="0" smtClean="0">
                <a:sym typeface="Symbol" pitchFamily="18" charset="2"/>
              </a:rPr>
              <a:t>(t)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“Reflex”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 t </a:t>
            </a:r>
            <a:r>
              <a:rPr lang="en-US" sz="2400" dirty="0" err="1" smtClean="0">
                <a:sym typeface="Symbol" pitchFamily="18" charset="2"/>
              </a:rPr>
              <a:t>AtGold</a:t>
            </a:r>
            <a:r>
              <a:rPr lang="en-US" sz="2400" dirty="0" smtClean="0">
                <a:sym typeface="Symbol" pitchFamily="18" charset="2"/>
              </a:rPr>
              <a:t>(t)  Action(Grab, t)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ym typeface="Symbol" pitchFamily="18" charset="2"/>
              </a:rPr>
              <a:t>“Reflex with internal state”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 t </a:t>
            </a:r>
            <a:r>
              <a:rPr lang="en-US" sz="2400" dirty="0" err="1" smtClean="0">
                <a:sym typeface="Symbol" pitchFamily="18" charset="2"/>
              </a:rPr>
              <a:t>AtGold</a:t>
            </a:r>
            <a:r>
              <a:rPr lang="en-US" sz="2400" dirty="0" smtClean="0">
                <a:sym typeface="Symbol" pitchFamily="18" charset="2"/>
              </a:rPr>
              <a:t>(t)  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¬</a:t>
            </a:r>
            <a:r>
              <a:rPr lang="en-US" sz="2400" dirty="0" smtClean="0">
                <a:sym typeface="Symbol" pitchFamily="18" charset="2"/>
              </a:rPr>
              <a:t>Holding(Gold, t)  Action(Grab, t)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ym typeface="Symbol" pitchFamily="18" charset="2"/>
              </a:rPr>
              <a:t>Holding( Gold, t ) cannot be 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Keeping track of change is essential!!!!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9BE9E-B84C-40A7-80FA-FAF4D14C2103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First-Order Logic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AKA First-Order Predicate Logic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AKA First-Order Predicate Calculus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Much more powerful the propositional (Boolean)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Greater expressive power than propositional logic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We no longer need a separate rule for each square to say which other squares are breezy/pits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Allows for facts, objects, and relations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programming terms, allows classes, functions and variables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2E5F5-86A7-4917-BEA4-E078D05CE440}" type="slidenum">
              <a:rPr lang="en-US"/>
              <a:pPr/>
              <a:t>30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Deducing Hidden Properties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ym typeface="Symbol" panose="05050102010706020507" pitchFamily="18" charset="2"/>
              </a:rPr>
              <a:t>Squares are  breezy near a pit: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sym typeface="Symbol" panose="05050102010706020507" pitchFamily="18" charset="2"/>
              </a:rPr>
              <a:t>Diagnostic Rule – infer cause from effect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>
                <a:sym typeface="Symbol" panose="05050102010706020507" pitchFamily="18" charset="2"/>
              </a:rPr>
              <a:t>y Breezy(y)  x Pit(x)  Adjacent( x, y 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sym typeface="Symbol" panose="05050102010706020507" pitchFamily="18" charset="2"/>
              </a:rPr>
              <a:t>Causal Rule – infer effect from cause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>
                <a:sym typeface="Symbol" panose="05050102010706020507" pitchFamily="18" charset="2"/>
              </a:rPr>
              <a:t></a:t>
            </a:r>
            <a:r>
              <a:rPr lang="en-US" sz="1800" dirty="0" err="1" smtClean="0">
                <a:sym typeface="Symbol" panose="05050102010706020507" pitchFamily="18" charset="2"/>
              </a:rPr>
              <a:t>x,y</a:t>
            </a:r>
            <a:r>
              <a:rPr lang="en-US" sz="1800" dirty="0" smtClean="0">
                <a:sym typeface="Symbol" panose="05050102010706020507" pitchFamily="18" charset="2"/>
              </a:rPr>
              <a:t> Pit(x)  Adjacent(</a:t>
            </a:r>
            <a:r>
              <a:rPr lang="en-US" sz="1800" dirty="0" err="1" smtClean="0">
                <a:sym typeface="Symbol" panose="05050102010706020507" pitchFamily="18" charset="2"/>
              </a:rPr>
              <a:t>x,y</a:t>
            </a:r>
            <a:r>
              <a:rPr lang="en-US" sz="1800" dirty="0" smtClean="0">
                <a:sym typeface="Symbol" panose="05050102010706020507" pitchFamily="18" charset="2"/>
              </a:rPr>
              <a:t>)  Breezy(</a:t>
            </a:r>
            <a:r>
              <a:rPr lang="en-US" sz="1800" dirty="0" err="1" smtClean="0">
                <a:sym typeface="Symbol" panose="05050102010706020507" pitchFamily="18" charset="2"/>
              </a:rPr>
              <a:t>x,y</a:t>
            </a:r>
            <a:r>
              <a:rPr lang="en-US" sz="1800" dirty="0" smtClean="0">
                <a:sym typeface="Symbol" panose="05050102010706020507" pitchFamily="18" charset="2"/>
              </a:rPr>
              <a:t>)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ym typeface="Symbol" panose="05050102010706020507" pitchFamily="18" charset="2"/>
              </a:rPr>
              <a:t>Neither is complete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sym typeface="Symbol" panose="05050102010706020507" pitchFamily="18" charset="2"/>
              </a:rPr>
              <a:t>E.g. the causal rule doesn’t say whether squares far away from pits can be breezy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C16DD0-6862-44FE-A2C0-73FC8C4321CC}" type="slidenum">
              <a:rPr lang="en-US"/>
              <a:pPr/>
              <a:t>31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Deducing Hidden Properties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Definition for the Breezy predicate:</a:t>
            </a:r>
          </a:p>
          <a:p>
            <a:pPr lvl="1" eaLnBrk="1" hangingPunct="1"/>
            <a:r>
              <a:rPr lang="en-US" sz="2400" smtClean="0"/>
              <a:t>If a square is breezy, some adjacent square must contain a pit</a:t>
            </a:r>
          </a:p>
          <a:p>
            <a:pPr lvl="2" eaLnBrk="1" hangingPunct="1"/>
            <a:r>
              <a:rPr lang="en-US" sz="2000" smtClean="0">
                <a:sym typeface="Symbol" pitchFamily="18" charset="2"/>
              </a:rPr>
              <a:t>y Breezy(y)  x Pit(x)  Adjacent( x, y )</a:t>
            </a:r>
          </a:p>
          <a:p>
            <a:pPr lvl="2" eaLnBrk="1" hangingPunct="1"/>
            <a:endParaRPr lang="en-US" sz="2000" smtClean="0"/>
          </a:p>
          <a:p>
            <a:pPr lvl="1" eaLnBrk="1" hangingPunct="1"/>
            <a:r>
              <a:rPr lang="en-US" sz="2400" smtClean="0"/>
              <a:t>If a square is not breezy, no adjacent pit contains a pit</a:t>
            </a:r>
          </a:p>
          <a:p>
            <a:pPr lvl="2" eaLnBrk="1" hangingPunct="1"/>
            <a:r>
              <a:rPr lang="en-US" sz="2000" smtClean="0">
                <a:sym typeface="Symbol" pitchFamily="18" charset="2"/>
              </a:rPr>
              <a:t>y </a:t>
            </a:r>
            <a:r>
              <a:rPr lang="en-US" sz="2000" smtClean="0">
                <a:cs typeface="Tahoma" pitchFamily="34" charset="0"/>
                <a:sym typeface="Symbol" pitchFamily="18" charset="2"/>
              </a:rPr>
              <a:t>¬</a:t>
            </a:r>
            <a:r>
              <a:rPr lang="en-US" sz="2000" smtClean="0">
                <a:sym typeface="Symbol" pitchFamily="18" charset="2"/>
              </a:rPr>
              <a:t>Breezy(y)  </a:t>
            </a:r>
            <a:r>
              <a:rPr lang="en-US" sz="2000" smtClean="0">
                <a:cs typeface="Tahoma" pitchFamily="34" charset="0"/>
                <a:sym typeface="Symbol" pitchFamily="18" charset="2"/>
              </a:rPr>
              <a:t>¬</a:t>
            </a:r>
            <a:r>
              <a:rPr lang="en-US" sz="2000" smtClean="0">
                <a:sym typeface="Symbol" pitchFamily="18" charset="2"/>
              </a:rPr>
              <a:t>x Pit(x)  Adjacent( x, y )</a:t>
            </a:r>
          </a:p>
          <a:p>
            <a:pPr lvl="2" eaLnBrk="1" hangingPunct="1"/>
            <a:endParaRPr lang="en-US" sz="2000" smtClean="0"/>
          </a:p>
          <a:p>
            <a:pPr lvl="1" eaLnBrk="1" hangingPunct="1"/>
            <a:r>
              <a:rPr lang="en-US" sz="2400" b="1" smtClean="0"/>
              <a:t>Combining these two…</a:t>
            </a:r>
          </a:p>
          <a:p>
            <a:pPr lvl="2" eaLnBrk="1" hangingPunct="1"/>
            <a:r>
              <a:rPr lang="en-US" sz="2000" b="1" smtClean="0">
                <a:sym typeface="Symbol" pitchFamily="18" charset="2"/>
              </a:rPr>
              <a:t>y Breezy(y)  x Pit(x)  Adjacent( x, y 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963423-558F-407D-B5ED-88C6247D3F0C}" type="slidenum">
              <a:rPr lang="en-US"/>
              <a:pPr/>
              <a:t>32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Keeping Track of Change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Often, facts hold in situations, rather than eternally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E.g. Holding( Gold, now ) rather than just Holding( Gold 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Situation calculus is one way to represent change in FOL: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Adds a situation argument to each non-eternal predicate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E.g. Now in Holding(Gold, Now) denotes a situation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F171E-1D89-4FC0-AB49-1D92DF9A2C6B}" type="slidenum">
              <a:rPr lang="en-US"/>
              <a:pPr/>
              <a:t>33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Keeping Track of Change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Situations are connected by the </a:t>
            </a:r>
            <a:r>
              <a:rPr lang="en-US" i="1" u="sng" smtClean="0"/>
              <a:t>Result</a:t>
            </a:r>
            <a:r>
              <a:rPr lang="en-US" smtClean="0"/>
              <a:t> function Result( a, s ) is the situation that results from doing </a:t>
            </a:r>
            <a:r>
              <a:rPr lang="en-US" i="1" smtClean="0"/>
              <a:t>a</a:t>
            </a:r>
            <a:r>
              <a:rPr lang="en-US" smtClean="0"/>
              <a:t> in </a:t>
            </a:r>
            <a:r>
              <a:rPr lang="en-US" u="sng" smtClean="0"/>
              <a:t>s</a:t>
            </a: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133600"/>
            <a:ext cx="27622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E6314D-59DA-4116-9C2A-04239656B70F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Pros and Cons of Propositional Logic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+ Propositional logic is declarative: pieces of syntax correspond to facts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+ Propositional logic allows for partial / disjunctive / negated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+ Propositional logic is compositional: the meaning of B</a:t>
            </a:r>
            <a:r>
              <a:rPr lang="en-US" sz="2400" baseline="-25000" smtClean="0"/>
              <a:t>11</a:t>
            </a:r>
            <a:r>
              <a:rPr lang="en-US" sz="2400" smtClean="0"/>
              <a:t> ^ P</a:t>
            </a:r>
            <a:r>
              <a:rPr lang="en-US" sz="2400" baseline="-25000" smtClean="0"/>
              <a:t>12</a:t>
            </a:r>
            <a:r>
              <a:rPr lang="en-US" sz="2400" smtClean="0"/>
              <a:t> is derived from the meaning of B</a:t>
            </a:r>
            <a:r>
              <a:rPr lang="en-US" sz="2400" baseline="-25000" smtClean="0"/>
              <a:t>11</a:t>
            </a:r>
            <a:r>
              <a:rPr lang="en-US" sz="2400" smtClean="0"/>
              <a:t> and P</a:t>
            </a:r>
            <a:r>
              <a:rPr lang="en-US" sz="2400" baseline="-25000" smtClean="0"/>
              <a:t>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- Propositional logic has very limited expressive power: (unlike natural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E.g. cannot say Pits cause Breezes in adjacent squares except by writing one sentence for each square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B751F8-D5A6-4058-9214-9D1CC253B396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 of First-Order Logic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First-Order Logic assumes that the world contains: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Objects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E.g. people, houses, numbers, theories, colors, football games,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E.g. red, round, prime, bogus, multistoried, brother of, bigger than, inside, part of, has color, occurred after, owns, comes between,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E.g. father of, best friend, one more than, beginning of, 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619A74-3BD6-4F6E-8E0F-F464C267AF66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Logics in General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Ontological Commitment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Epistemological Commitment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Propositional 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/ False / 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First-Order 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Fact, objects,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/ False / 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Temporal 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Facts, objects, relations,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/ False / 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Probability Theory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Degree of belief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[0,1]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Fuzzy 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Degree of truth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[0,1]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Known interval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8DA4-651B-4CB7-BF7F-493A7DF1D6E1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of First-Order Logic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		KingJohn, 2, …</a:t>
            </a:r>
          </a:p>
          <a:p>
            <a:pPr eaLnBrk="1" hangingPunct="1"/>
            <a:r>
              <a:rPr lang="en-US" smtClean="0"/>
              <a:t>Predicates		Brother, &gt;, …</a:t>
            </a:r>
          </a:p>
          <a:p>
            <a:pPr eaLnBrk="1" hangingPunct="1"/>
            <a:r>
              <a:rPr lang="en-US" smtClean="0"/>
              <a:t>Functions		Sqrt, LeftArmOf, …</a:t>
            </a:r>
          </a:p>
          <a:p>
            <a:pPr eaLnBrk="1" hangingPunct="1"/>
            <a:r>
              <a:rPr lang="en-US" smtClean="0"/>
              <a:t>Variables		x, y, a, b, …</a:t>
            </a:r>
          </a:p>
          <a:p>
            <a:pPr eaLnBrk="1" hangingPunct="1"/>
            <a:r>
              <a:rPr lang="en-US" smtClean="0"/>
              <a:t>Connectives		</a:t>
            </a:r>
            <a:r>
              <a:rPr lang="en-US" smtClean="0">
                <a:sym typeface="Symbol" pitchFamily="18" charset="2"/>
              </a:rPr>
              <a:t>  </a:t>
            </a:r>
            <a:r>
              <a:rPr lang="en-US" smtClean="0">
                <a:cs typeface="Tahoma" pitchFamily="34" charset="0"/>
                <a:sym typeface="Symbol" pitchFamily="18" charset="2"/>
              </a:rPr>
              <a:t>¬  </a:t>
            </a:r>
          </a:p>
          <a:p>
            <a:pPr eaLnBrk="1" hangingPunct="1"/>
            <a:r>
              <a:rPr lang="en-US" smtClean="0"/>
              <a:t>Equality			=</a:t>
            </a:r>
          </a:p>
          <a:p>
            <a:pPr eaLnBrk="1" hangingPunct="1"/>
            <a:r>
              <a:rPr lang="en-US" smtClean="0"/>
              <a:t>Quantifiers		</a:t>
            </a:r>
            <a:r>
              <a:rPr lang="en-US" smtClean="0">
                <a:latin typeface="Symbol" pitchFamily="18" charset="2"/>
              </a:rPr>
              <a:t>$ "</a:t>
            </a: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1E679-B5FD-443B-B642-C71C25D3092F}" type="slidenum">
              <a:rPr lang="en-US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Components of First-Order Logic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Constant, e.g. 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Function of constant, e.g. Color(Block1)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Atomic Sentence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Predicate relating objects (no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Brother (John, Richard)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Married (Mother(John), Father(John))</a:t>
            </a:r>
          </a:p>
          <a:p>
            <a:pPr lvl="2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Complex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Atomic sentences + logical connectives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Brother (John, Richard)</a:t>
            </a:r>
            <a:r>
              <a:rPr lang="en-US" sz="2000" smtClean="0">
                <a:sym typeface="Symbol" pitchFamily="18" charset="2"/>
              </a:rPr>
              <a:t> </a:t>
            </a:r>
            <a:r>
              <a:rPr lang="en-US" sz="2000" smtClean="0"/>
              <a:t>Brother (John, Father(John))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F751E-BF97-465C-8CC2-CF955CD43BBD}" type="slidenum">
              <a:rPr lang="en-US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Components of First-Order Logic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Quantifiers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quantifier defines a variable for the duration of the following expression, and indicates the truth of the expression… 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Universal quantifier “for all”  </a:t>
            </a:r>
            <a:r>
              <a:rPr lang="en-US" sz="2800" smtClean="0">
                <a:sym typeface="Symbol" pitchFamily="18" charset="2"/>
              </a:rPr>
              <a:t>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The expression is true for every possible value of the variable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ym typeface="Symbol" pitchFamily="18" charset="2"/>
              </a:rPr>
              <a:t>Existential quantifier “there exists” 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The expression is true for at least one value of the variable</a:t>
            </a:r>
            <a:endParaRPr 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</TotalTime>
  <Words>1743</Words>
  <Application>Microsoft Office PowerPoint</Application>
  <PresentationFormat>On-screen Show (4:3)</PresentationFormat>
  <Paragraphs>293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Symbol</vt:lpstr>
      <vt:lpstr>Tahoma</vt:lpstr>
      <vt:lpstr>Default Design</vt:lpstr>
      <vt:lpstr>First-Order Logic</vt:lpstr>
      <vt:lpstr>Contents</vt:lpstr>
      <vt:lpstr>First-Order Logic</vt:lpstr>
      <vt:lpstr>Pros and Cons of Propositional Logic</vt:lpstr>
      <vt:lpstr>Pros of First-Order Logic</vt:lpstr>
      <vt:lpstr>Logics in General</vt:lpstr>
      <vt:lpstr>Syntax of First-Order Logic</vt:lpstr>
      <vt:lpstr>Components of First-Order Logic</vt:lpstr>
      <vt:lpstr>Components of First-Order Logic</vt:lpstr>
      <vt:lpstr>Truth in First-Order Logic</vt:lpstr>
      <vt:lpstr>First-Order Logic Example</vt:lpstr>
      <vt:lpstr>Universal Quantification</vt:lpstr>
      <vt:lpstr>A Common Mistake to Avoid</vt:lpstr>
      <vt:lpstr>Existential Quantification</vt:lpstr>
      <vt:lpstr>Another Common Mistake to Avoid</vt:lpstr>
      <vt:lpstr>Examples</vt:lpstr>
      <vt:lpstr>Properties of Quantifiers</vt:lpstr>
      <vt:lpstr>Nesting Quantifiers</vt:lpstr>
      <vt:lpstr>Examples</vt:lpstr>
      <vt:lpstr>Fun with Sentences</vt:lpstr>
      <vt:lpstr>Fun with Sentences</vt:lpstr>
      <vt:lpstr>Other Comments About Quantification</vt:lpstr>
      <vt:lpstr>Equality</vt:lpstr>
      <vt:lpstr>Example Domains</vt:lpstr>
      <vt:lpstr>PowerPoint Presentation</vt:lpstr>
      <vt:lpstr>Interacting with FOL KBs</vt:lpstr>
      <vt:lpstr>Types of Answers</vt:lpstr>
      <vt:lpstr>Interacting with FOL KBs</vt:lpstr>
      <vt:lpstr>Knowledge Base for Wumpus World</vt:lpstr>
      <vt:lpstr>Deducing Hidden Properties</vt:lpstr>
      <vt:lpstr>Deducing Hidden Properties</vt:lpstr>
      <vt:lpstr>Keeping Track of Change</vt:lpstr>
      <vt:lpstr>Keeping Track of Change</vt:lpstr>
    </vt:vector>
  </TitlesOfParts>
  <Company>Kent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Chapter 7</dc:title>
  <dc:creator>Michael Scherger</dc:creator>
  <cp:lastModifiedBy>IT-STAFF</cp:lastModifiedBy>
  <cp:revision>143</cp:revision>
  <dcterms:created xsi:type="dcterms:W3CDTF">2004-08-18T14:48:16Z</dcterms:created>
  <dcterms:modified xsi:type="dcterms:W3CDTF">2018-09-18T05:30:49Z</dcterms:modified>
</cp:coreProperties>
</file>