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5.wmf"/><Relationship Id="rId1" Type="http://schemas.openxmlformats.org/officeDocument/2006/relationships/image" Target="../media/image17.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4F8F8-E8FF-4C77-B6D8-2E86D2E027F6}" type="datetimeFigureOut">
              <a:rPr lang="en-US" smtClean="0"/>
              <a:t>8/30/2018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EA81C6-9F2C-4465-8FBD-8C03C921FC4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B83046-08FD-4EFE-B20C-99BB2E9FB8F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83046-08FD-4EFE-B20C-99BB2E9FB8F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83046-08FD-4EFE-B20C-99BB2E9FB8F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83046-08FD-4EFE-B20C-99BB2E9FB8F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83046-08FD-4EFE-B20C-99BB2E9FB8F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B83046-08FD-4EFE-B20C-99BB2E9FB8F4}"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B83046-08FD-4EFE-B20C-99BB2E9FB8F4}"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B83046-08FD-4EFE-B20C-99BB2E9FB8F4}"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83046-08FD-4EFE-B20C-99BB2E9FB8F4}"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83046-08FD-4EFE-B20C-99BB2E9FB8F4}"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83046-08FD-4EFE-B20C-99BB2E9FB8F4}"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3B0D4-A152-4A8C-AC50-0933978F3D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83046-08FD-4EFE-B20C-99BB2E9FB8F4}" type="datetimeFigureOut">
              <a:rPr lang="en-US" smtClean="0"/>
              <a:t>8/30/2018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3B0D4-A152-4A8C-AC50-0933978F3D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nchor="ctr">
            <a:normAutofit/>
          </a:bodyPr>
          <a:lstStyle/>
          <a:p>
            <a:pPr eaLnBrk="1" hangingPunct="1"/>
            <a:r>
              <a:rPr lang="en-GB" altLang="en-US" sz="3600" dirty="0" smtClean="0"/>
              <a:t>Uncertain Knowledge and Reasoning</a:t>
            </a:r>
            <a:endParaRPr lang="en-GB" altLang="en-US" sz="3600"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GB" altLang="en-US" smtClean="0"/>
              <a:t>Combining Probabilities: the product rule</a:t>
            </a:r>
          </a:p>
        </p:txBody>
      </p:sp>
      <p:sp>
        <p:nvSpPr>
          <p:cNvPr id="12291" name="Rectangle 3"/>
          <p:cNvSpPr>
            <a:spLocks noGrp="1" noChangeArrowheads="1"/>
          </p:cNvSpPr>
          <p:nvPr>
            <p:ph type="body" idx="1"/>
          </p:nvPr>
        </p:nvSpPr>
        <p:spPr/>
        <p:txBody>
          <a:bodyPr>
            <a:normAutofit fontScale="77500" lnSpcReduction="20000"/>
          </a:bodyPr>
          <a:lstStyle/>
          <a:p>
            <a:pPr eaLnBrk="1" hangingPunct="1"/>
            <a:r>
              <a:rPr lang="en-GB" altLang="en-US" dirty="0" smtClean="0"/>
              <a:t>How we can work out the likelihood of two events </a:t>
            </a:r>
            <a:r>
              <a:rPr lang="en-GB" altLang="en-US" dirty="0" err="1" smtClean="0"/>
              <a:t>occuring</a:t>
            </a:r>
            <a:r>
              <a:rPr lang="en-GB" altLang="en-US" dirty="0" smtClean="0"/>
              <a:t> together given their base and conditional probabilities?</a:t>
            </a:r>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r>
              <a:rPr lang="en-GB" altLang="en-US" dirty="0" smtClean="0"/>
              <a:t>So in our toy example 1:</a:t>
            </a:r>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r>
              <a:rPr lang="en-GB" altLang="en-US" dirty="0" smtClean="0"/>
              <a:t>But this doesn’t help us answer our question:</a:t>
            </a:r>
          </a:p>
          <a:p>
            <a:pPr eaLnBrk="1" hangingPunct="1">
              <a:buFont typeface="Wingdings" pitchFamily="2" charset="2"/>
              <a:buNone/>
            </a:pPr>
            <a:r>
              <a:rPr lang="en-GB" altLang="en-US" dirty="0" smtClean="0"/>
              <a:t>		“I have toothache. Do I have a cavity?”</a:t>
            </a:r>
          </a:p>
          <a:p>
            <a:pPr eaLnBrk="1" hangingPunct="1">
              <a:buFont typeface="Wingdings" pitchFamily="2" charset="2"/>
              <a:buNone/>
            </a:pPr>
            <a:endParaRPr lang="en-GB" altLang="en-US" dirty="0" smtClean="0"/>
          </a:p>
        </p:txBody>
      </p:sp>
      <p:graphicFrame>
        <p:nvGraphicFramePr>
          <p:cNvPr id="12292" name="Object 4"/>
          <p:cNvGraphicFramePr>
            <a:graphicFrameLocks noChangeAspect="1"/>
          </p:cNvGraphicFramePr>
          <p:nvPr/>
        </p:nvGraphicFramePr>
        <p:xfrm>
          <a:off x="2057400" y="2514600"/>
          <a:ext cx="4935537" cy="428625"/>
        </p:xfrm>
        <a:graphic>
          <a:graphicData uri="http://schemas.openxmlformats.org/presentationml/2006/ole">
            <p:oleObj spid="_x0000_s4098" name="Equation" r:id="rId3" imgW="2336800" imgH="203200" progId="Equation.3">
              <p:embed/>
            </p:oleObj>
          </a:graphicData>
        </a:graphic>
      </p:graphicFrame>
      <p:graphicFrame>
        <p:nvGraphicFramePr>
          <p:cNvPr id="12293" name="Object 5"/>
          <p:cNvGraphicFramePr>
            <a:graphicFrameLocks noChangeAspect="1"/>
          </p:cNvGraphicFramePr>
          <p:nvPr/>
        </p:nvGraphicFramePr>
        <p:xfrm>
          <a:off x="1447800" y="4114800"/>
          <a:ext cx="7080250" cy="428625"/>
        </p:xfrm>
        <a:graphic>
          <a:graphicData uri="http://schemas.openxmlformats.org/presentationml/2006/ole">
            <p:oleObj spid="_x0000_s4099" name="Equation" r:id="rId4" imgW="3352800" imgH="203200" progId="Equation.3">
              <p:embed/>
            </p:oleObj>
          </a:graphicData>
        </a:graphic>
      </p:graphicFrame>
      <p:graphicFrame>
        <p:nvGraphicFramePr>
          <p:cNvPr id="12294" name="Object 6"/>
          <p:cNvGraphicFramePr>
            <a:graphicFrameLocks noChangeAspect="1"/>
          </p:cNvGraphicFramePr>
          <p:nvPr/>
        </p:nvGraphicFramePr>
        <p:xfrm>
          <a:off x="1981200" y="4800600"/>
          <a:ext cx="4719637" cy="428625"/>
        </p:xfrm>
        <a:graphic>
          <a:graphicData uri="http://schemas.openxmlformats.org/presentationml/2006/ole">
            <p:oleObj spid="_x0000_s4100" name="Equation" r:id="rId5" imgW="2235200" imgH="203200" progId="Equation.3">
              <p:embed/>
            </p:oleObj>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smtClean="0"/>
              <a:t>Bayes’ rule</a:t>
            </a:r>
          </a:p>
        </p:txBody>
      </p:sp>
      <p:sp>
        <p:nvSpPr>
          <p:cNvPr id="13315" name="Rectangle 3"/>
          <p:cNvSpPr>
            <a:spLocks noGrp="1" noChangeArrowheads="1"/>
          </p:cNvSpPr>
          <p:nvPr>
            <p:ph type="body" idx="1"/>
          </p:nvPr>
        </p:nvSpPr>
        <p:spPr>
          <a:xfrm>
            <a:off x="457200" y="1905000"/>
            <a:ext cx="8229600" cy="4343400"/>
          </a:xfrm>
        </p:spPr>
        <p:txBody>
          <a:bodyPr>
            <a:normAutofit fontScale="70000" lnSpcReduction="20000"/>
          </a:bodyPr>
          <a:lstStyle/>
          <a:p>
            <a:pPr eaLnBrk="1" hangingPunct="1">
              <a:lnSpc>
                <a:spcPct val="90000"/>
              </a:lnSpc>
            </a:pPr>
            <a:r>
              <a:rPr lang="en-GB" altLang="en-US" dirty="0" smtClean="0"/>
              <a:t>We can rearrange the two parts of the product rule: </a:t>
            </a:r>
          </a:p>
          <a:p>
            <a:pPr eaLnBrk="1" hangingPunct="1">
              <a:lnSpc>
                <a:spcPct val="90000"/>
              </a:lnSpc>
            </a:pPr>
            <a:endParaRPr lang="en-GB" altLang="en-US" dirty="0" smtClean="0"/>
          </a:p>
          <a:p>
            <a:pPr eaLnBrk="1" hangingPunct="1">
              <a:lnSpc>
                <a:spcPct val="90000"/>
              </a:lnSpc>
            </a:pPr>
            <a:endParaRPr lang="en-GB" altLang="en-US" dirty="0" smtClean="0"/>
          </a:p>
          <a:p>
            <a:pPr eaLnBrk="1" hangingPunct="1">
              <a:lnSpc>
                <a:spcPct val="90000"/>
              </a:lnSpc>
            </a:pPr>
            <a:endParaRPr lang="en-GB" altLang="en-US" dirty="0" smtClean="0"/>
          </a:p>
          <a:p>
            <a:pPr eaLnBrk="1" hangingPunct="1">
              <a:lnSpc>
                <a:spcPct val="90000"/>
              </a:lnSpc>
            </a:pPr>
            <a:endParaRPr lang="en-GB" altLang="en-US" dirty="0" smtClean="0"/>
          </a:p>
          <a:p>
            <a:pPr eaLnBrk="1" hangingPunct="1">
              <a:lnSpc>
                <a:spcPct val="90000"/>
              </a:lnSpc>
            </a:pPr>
            <a:endParaRPr lang="en-GB" altLang="en-US" dirty="0" smtClean="0"/>
          </a:p>
          <a:p>
            <a:pPr eaLnBrk="1" hangingPunct="1">
              <a:lnSpc>
                <a:spcPct val="90000"/>
              </a:lnSpc>
            </a:pPr>
            <a:endParaRPr lang="en-GB" altLang="en-US" dirty="0" smtClean="0"/>
          </a:p>
          <a:p>
            <a:pPr eaLnBrk="1" hangingPunct="1">
              <a:lnSpc>
                <a:spcPct val="90000"/>
              </a:lnSpc>
            </a:pPr>
            <a:endParaRPr lang="en-GB" altLang="en-US" dirty="0" smtClean="0"/>
          </a:p>
          <a:p>
            <a:pPr eaLnBrk="1" hangingPunct="1">
              <a:lnSpc>
                <a:spcPct val="90000"/>
              </a:lnSpc>
            </a:pPr>
            <a:r>
              <a:rPr lang="en-GB" altLang="en-US" dirty="0" smtClean="0"/>
              <a:t>This is known as </a:t>
            </a:r>
            <a:r>
              <a:rPr lang="en-GB" altLang="en-US" dirty="0" err="1" smtClean="0"/>
              <a:t>Bayes</a:t>
            </a:r>
            <a:r>
              <a:rPr lang="en-GB" altLang="en-US" dirty="0" smtClean="0"/>
              <a:t>’ rule.</a:t>
            </a:r>
          </a:p>
          <a:p>
            <a:pPr eaLnBrk="1" hangingPunct="1">
              <a:lnSpc>
                <a:spcPct val="90000"/>
              </a:lnSpc>
            </a:pPr>
            <a:endParaRPr lang="en-GB" altLang="en-US" dirty="0" smtClean="0"/>
          </a:p>
          <a:p>
            <a:pPr eaLnBrk="1" hangingPunct="1">
              <a:lnSpc>
                <a:spcPct val="90000"/>
              </a:lnSpc>
            </a:pPr>
            <a:r>
              <a:rPr lang="en-GB" altLang="en-US" dirty="0" smtClean="0"/>
              <a:t>It is the cornerstone of modern probabilistic AI.</a:t>
            </a:r>
          </a:p>
          <a:p>
            <a:pPr eaLnBrk="1" hangingPunct="1">
              <a:lnSpc>
                <a:spcPct val="90000"/>
              </a:lnSpc>
            </a:pPr>
            <a:endParaRPr lang="en-GB" altLang="en-US" dirty="0" smtClean="0"/>
          </a:p>
          <a:p>
            <a:pPr eaLnBrk="1" hangingPunct="1">
              <a:lnSpc>
                <a:spcPct val="90000"/>
              </a:lnSpc>
            </a:pPr>
            <a:r>
              <a:rPr lang="en-GB" altLang="en-US" dirty="0" smtClean="0"/>
              <a:t>But why is it useful?</a:t>
            </a:r>
          </a:p>
        </p:txBody>
      </p:sp>
      <p:graphicFrame>
        <p:nvGraphicFramePr>
          <p:cNvPr id="13316" name="Object 4"/>
          <p:cNvGraphicFramePr>
            <a:graphicFrameLocks noChangeAspect="1"/>
          </p:cNvGraphicFramePr>
          <p:nvPr/>
        </p:nvGraphicFramePr>
        <p:xfrm>
          <a:off x="1828800" y="1219200"/>
          <a:ext cx="4935537" cy="428625"/>
        </p:xfrm>
        <a:graphic>
          <a:graphicData uri="http://schemas.openxmlformats.org/presentationml/2006/ole">
            <p:oleObj spid="_x0000_s5122" name="Equation" r:id="rId3" imgW="2336800" imgH="203200" progId="Equation.3">
              <p:embed/>
            </p:oleObj>
          </a:graphicData>
        </a:graphic>
      </p:graphicFrame>
      <p:graphicFrame>
        <p:nvGraphicFramePr>
          <p:cNvPr id="13317" name="Object 5"/>
          <p:cNvGraphicFramePr>
            <a:graphicFrameLocks noChangeAspect="1"/>
          </p:cNvGraphicFramePr>
          <p:nvPr/>
        </p:nvGraphicFramePr>
        <p:xfrm>
          <a:off x="2590800" y="2438400"/>
          <a:ext cx="3540125" cy="428625"/>
        </p:xfrm>
        <a:graphic>
          <a:graphicData uri="http://schemas.openxmlformats.org/presentationml/2006/ole">
            <p:oleObj spid="_x0000_s5123" name="Equation" r:id="rId4" imgW="1676400" imgH="203200" progId="Equation.3">
              <p:embed/>
            </p:oleObj>
          </a:graphicData>
        </a:graphic>
      </p:graphicFrame>
      <p:graphicFrame>
        <p:nvGraphicFramePr>
          <p:cNvPr id="13318" name="Object 6"/>
          <p:cNvGraphicFramePr>
            <a:graphicFrameLocks noChangeAspect="1"/>
          </p:cNvGraphicFramePr>
          <p:nvPr/>
        </p:nvGraphicFramePr>
        <p:xfrm>
          <a:off x="2895600" y="3200400"/>
          <a:ext cx="2976562" cy="884237"/>
        </p:xfrm>
        <a:graphic>
          <a:graphicData uri="http://schemas.openxmlformats.org/presentationml/2006/ole">
            <p:oleObj spid="_x0000_s5124" name="Equation" r:id="rId5" imgW="1409700" imgH="419100" progId="Equation.3">
              <p:embed/>
            </p:oleObj>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ltLang="en-US" smtClean="0"/>
              <a:t>Bayes’ rule</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en-GB" altLang="en-US" sz="2000" smtClean="0"/>
              <a:t>We can think about some events as being “hidden” causes: not necessarily directly observed (e.g. a cavity).</a:t>
            </a:r>
          </a:p>
          <a:p>
            <a:pPr eaLnBrk="1" hangingPunct="1"/>
            <a:endParaRPr lang="en-GB" altLang="en-US" sz="2000" smtClean="0"/>
          </a:p>
          <a:p>
            <a:pPr eaLnBrk="1" hangingPunct="1"/>
            <a:r>
              <a:rPr lang="en-GB" altLang="en-US" sz="2000" smtClean="0"/>
              <a:t>If we model how likely observable effects are given hidden causes (how likely toothache is given a cavity)</a:t>
            </a:r>
          </a:p>
          <a:p>
            <a:pPr eaLnBrk="1" hangingPunct="1"/>
            <a:endParaRPr lang="en-GB" altLang="en-US" sz="2000" smtClean="0"/>
          </a:p>
          <a:p>
            <a:pPr eaLnBrk="1" hangingPunct="1"/>
            <a:r>
              <a:rPr lang="en-GB" altLang="en-US" sz="2000" smtClean="0"/>
              <a:t>Then Bayes’ rule allows us to use that model to infer the likelihood of the hidden cause (and thus answer our question)</a:t>
            </a:r>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r>
              <a:rPr lang="en-GB" altLang="en-US" sz="2000" smtClean="0"/>
              <a:t>In fact good models of 			 are often available to us in real domains (e.g. medical diagnosis)</a:t>
            </a:r>
          </a:p>
        </p:txBody>
      </p:sp>
      <p:graphicFrame>
        <p:nvGraphicFramePr>
          <p:cNvPr id="14340" name="Object 4"/>
          <p:cNvGraphicFramePr>
            <a:graphicFrameLocks noChangeAspect="1"/>
          </p:cNvGraphicFramePr>
          <p:nvPr/>
        </p:nvGraphicFramePr>
        <p:xfrm>
          <a:off x="1550988" y="3792538"/>
          <a:ext cx="5764212" cy="884237"/>
        </p:xfrm>
        <a:graphic>
          <a:graphicData uri="http://schemas.openxmlformats.org/presentationml/2006/ole">
            <p:oleObj spid="_x0000_s6146" name="Equation" r:id="rId3" imgW="2730500" imgH="419100" progId="Equation.3">
              <p:embed/>
            </p:oleObj>
          </a:graphicData>
        </a:graphic>
      </p:graphicFrame>
      <p:graphicFrame>
        <p:nvGraphicFramePr>
          <p:cNvPr id="14341" name="Object 5"/>
          <p:cNvGraphicFramePr>
            <a:graphicFrameLocks noChangeAspect="1"/>
          </p:cNvGraphicFramePr>
          <p:nvPr/>
        </p:nvGraphicFramePr>
        <p:xfrm>
          <a:off x="3371850" y="5176838"/>
          <a:ext cx="2146300" cy="428625"/>
        </p:xfrm>
        <a:graphic>
          <a:graphicData uri="http://schemas.openxmlformats.org/presentationml/2006/ole">
            <p:oleObj spid="_x0000_s6147" name="Equation" r:id="rId4" imgW="1016000" imgH="203200" progId="Equation.3">
              <p:embed/>
            </p:oleObj>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GB" altLang="en-US" smtClean="0"/>
              <a:t>Bayes’ rule can capture causal models</a:t>
            </a:r>
          </a:p>
        </p:txBody>
      </p:sp>
      <p:sp>
        <p:nvSpPr>
          <p:cNvPr id="15363" name="Rectangle 3"/>
          <p:cNvSpPr>
            <a:spLocks noGrp="1" noChangeArrowheads="1"/>
          </p:cNvSpPr>
          <p:nvPr>
            <p:ph type="body" idx="1"/>
          </p:nvPr>
        </p:nvSpPr>
        <p:spPr>
          <a:xfrm>
            <a:off x="228600" y="1524000"/>
            <a:ext cx="8686800" cy="2332038"/>
          </a:xfrm>
        </p:spPr>
        <p:txBody>
          <a:bodyPr>
            <a:normAutofit fontScale="92500" lnSpcReduction="20000"/>
          </a:bodyPr>
          <a:lstStyle/>
          <a:p>
            <a:pPr eaLnBrk="1" hangingPunct="1">
              <a:lnSpc>
                <a:spcPct val="90000"/>
              </a:lnSpc>
            </a:pPr>
            <a:endParaRPr lang="en-GB" altLang="en-US" sz="2000" dirty="0" smtClean="0"/>
          </a:p>
          <a:p>
            <a:pPr eaLnBrk="1" hangingPunct="1">
              <a:lnSpc>
                <a:spcPct val="90000"/>
              </a:lnSpc>
            </a:pPr>
            <a:r>
              <a:rPr lang="en-GB" altLang="en-US" sz="2000" dirty="0" smtClean="0"/>
              <a:t>Suppose a doctor knows that a meningitis causes a stiff neck in 50% of cases</a:t>
            </a:r>
          </a:p>
          <a:p>
            <a:pPr eaLnBrk="1" hangingPunct="1">
              <a:lnSpc>
                <a:spcPct val="90000"/>
              </a:lnSpc>
            </a:pPr>
            <a:r>
              <a:rPr lang="en-GB" altLang="en-US" sz="2000" dirty="0" smtClean="0"/>
              <a:t>She </a:t>
            </a:r>
            <a:r>
              <a:rPr lang="en-GB" altLang="en-US" sz="2000" dirty="0" smtClean="0"/>
              <a:t>also knows that the probability in the general population of someone having a stiff neck at any time is 1/20</a:t>
            </a:r>
          </a:p>
          <a:p>
            <a:pPr eaLnBrk="1" hangingPunct="1">
              <a:lnSpc>
                <a:spcPct val="90000"/>
              </a:lnSpc>
            </a:pPr>
            <a:endParaRPr lang="en-GB" altLang="en-US" sz="2000" dirty="0" smtClean="0"/>
          </a:p>
          <a:p>
            <a:pPr eaLnBrk="1" hangingPunct="1">
              <a:lnSpc>
                <a:spcPct val="90000"/>
              </a:lnSpc>
            </a:pPr>
            <a:endParaRPr lang="en-GB" altLang="en-US" sz="2000" dirty="0" smtClean="0"/>
          </a:p>
          <a:p>
            <a:pPr eaLnBrk="1" hangingPunct="1">
              <a:lnSpc>
                <a:spcPct val="90000"/>
              </a:lnSpc>
            </a:pPr>
            <a:r>
              <a:rPr lang="en-GB" altLang="en-US" sz="2000" dirty="0" smtClean="0"/>
              <a:t>She also has to know the incidence of meningitis in the population (1/50,000)</a:t>
            </a:r>
          </a:p>
          <a:p>
            <a:pPr eaLnBrk="1" hangingPunct="1">
              <a:lnSpc>
                <a:spcPct val="90000"/>
              </a:lnSpc>
            </a:pPr>
            <a:endParaRPr lang="en-GB" altLang="en-US" sz="2000" dirty="0" smtClean="0"/>
          </a:p>
          <a:p>
            <a:pPr eaLnBrk="1" hangingPunct="1">
              <a:lnSpc>
                <a:spcPct val="90000"/>
              </a:lnSpc>
            </a:pPr>
            <a:r>
              <a:rPr lang="en-GB" altLang="en-US" sz="2000" dirty="0" smtClean="0"/>
              <a:t>Using </a:t>
            </a:r>
            <a:r>
              <a:rPr lang="en-GB" altLang="en-US" sz="2000" dirty="0" err="1" smtClean="0"/>
              <a:t>Bayes</a:t>
            </a:r>
            <a:r>
              <a:rPr lang="en-GB" altLang="en-US" sz="2000" dirty="0" smtClean="0"/>
              <a:t>’ rule she can calculate the probability the patient has meningitis:</a:t>
            </a:r>
          </a:p>
        </p:txBody>
      </p:sp>
      <p:graphicFrame>
        <p:nvGraphicFramePr>
          <p:cNvPr id="15364" name="Object 4"/>
          <p:cNvGraphicFramePr>
            <a:graphicFrameLocks noChangeAspect="1"/>
          </p:cNvGraphicFramePr>
          <p:nvPr/>
        </p:nvGraphicFramePr>
        <p:xfrm>
          <a:off x="609600" y="4648200"/>
          <a:ext cx="7669212" cy="884237"/>
        </p:xfrm>
        <a:graphic>
          <a:graphicData uri="http://schemas.openxmlformats.org/presentationml/2006/ole">
            <p:oleObj spid="_x0000_s7170" name="Equation" r:id="rId3" imgW="3632040" imgH="419040" progId="Equation.3">
              <p:embed/>
            </p:oleObj>
          </a:graphicData>
        </a:graphic>
      </p:graphicFrame>
      <p:graphicFrame>
        <p:nvGraphicFramePr>
          <p:cNvPr id="15365" name="Object 5"/>
          <p:cNvGraphicFramePr>
            <a:graphicFrameLocks noChangeAspect="1"/>
          </p:cNvGraphicFramePr>
          <p:nvPr/>
        </p:nvGraphicFramePr>
        <p:xfrm>
          <a:off x="1676400" y="5715000"/>
          <a:ext cx="5764212" cy="884237"/>
        </p:xfrm>
        <a:graphic>
          <a:graphicData uri="http://schemas.openxmlformats.org/presentationml/2006/ole">
            <p:oleObj spid="_x0000_s7171" name="Equation" r:id="rId4" imgW="2730500" imgH="419100" progId="Equation.3">
              <p:embed/>
            </p:oleObj>
          </a:graphicData>
        </a:graphic>
      </p:graphicFrame>
      <p:graphicFrame>
        <p:nvGraphicFramePr>
          <p:cNvPr id="15367" name="Object 7"/>
          <p:cNvGraphicFramePr>
            <a:graphicFrameLocks noChangeAspect="1"/>
          </p:cNvGraphicFramePr>
          <p:nvPr/>
        </p:nvGraphicFramePr>
        <p:xfrm>
          <a:off x="3657600" y="2514600"/>
          <a:ext cx="1555750" cy="428625"/>
        </p:xfrm>
        <a:graphic>
          <a:graphicData uri="http://schemas.openxmlformats.org/presentationml/2006/ole">
            <p:oleObj spid="_x0000_s7173" name="Equation" r:id="rId5" imgW="736600" imgH="203200" progId="Equation.3">
              <p:embed/>
            </p:oleObj>
          </a:graphicData>
        </a:graphic>
      </p:graphicFrame>
      <p:graphicFrame>
        <p:nvGraphicFramePr>
          <p:cNvPr id="15368" name="Object 8"/>
          <p:cNvGraphicFramePr>
            <a:graphicFrameLocks noChangeAspect="1"/>
          </p:cNvGraphicFramePr>
          <p:nvPr/>
        </p:nvGraphicFramePr>
        <p:xfrm>
          <a:off x="3352800" y="4038600"/>
          <a:ext cx="2144712" cy="428625"/>
        </p:xfrm>
        <a:graphic>
          <a:graphicData uri="http://schemas.openxmlformats.org/presentationml/2006/ole">
            <p:oleObj spid="_x0000_s7174" name="Equation" r:id="rId6" imgW="1016000" imgH="203200" progId="Equation.3">
              <p:embed/>
            </p:oleObj>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The power of causal models</a:t>
            </a:r>
          </a:p>
        </p:txBody>
      </p:sp>
      <p:sp>
        <p:nvSpPr>
          <p:cNvPr id="16387" name="Rectangle 3"/>
          <p:cNvSpPr>
            <a:spLocks noGrp="1" noChangeArrowheads="1"/>
          </p:cNvSpPr>
          <p:nvPr>
            <p:ph type="body" idx="1"/>
          </p:nvPr>
        </p:nvSpPr>
        <p:spPr/>
        <p:txBody>
          <a:bodyPr>
            <a:normAutofit lnSpcReduction="10000"/>
          </a:bodyPr>
          <a:lstStyle/>
          <a:p>
            <a:pPr eaLnBrk="1" hangingPunct="1"/>
            <a:r>
              <a:rPr lang="en-GB" altLang="en-US" sz="2000" smtClean="0"/>
              <a:t>Why wouldn’t the doctor be better off if she just knew the likelihood of meningitis given a stiff neck? I.e. information in the diagnostic direction from symptoms to causes?</a:t>
            </a:r>
          </a:p>
          <a:p>
            <a:pPr eaLnBrk="1" hangingPunct="1"/>
            <a:endParaRPr lang="en-GB" altLang="en-US" sz="2000" smtClean="0"/>
          </a:p>
          <a:p>
            <a:pPr eaLnBrk="1" hangingPunct="1"/>
            <a:r>
              <a:rPr lang="en-GB" altLang="en-US" sz="2000" smtClean="0"/>
              <a:t>Because diagnostic knowledge is often more fragile than causal knowledge</a:t>
            </a:r>
          </a:p>
          <a:p>
            <a:pPr eaLnBrk="1" hangingPunct="1"/>
            <a:endParaRPr lang="en-GB" altLang="en-US" sz="2000" smtClean="0"/>
          </a:p>
          <a:p>
            <a:pPr eaLnBrk="1" hangingPunct="1"/>
            <a:r>
              <a:rPr lang="en-GB" altLang="en-US" sz="2000" smtClean="0"/>
              <a:t>Suppose there was a meningitis epidemic? The rate of meningitis goes up 20 times within a group</a:t>
            </a:r>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r>
              <a:rPr lang="en-GB" altLang="en-US" sz="2000" smtClean="0"/>
              <a:t>The causal model is unaffected by the change in P(m), whereas the diagnostic model P(m|s)=1/5000 is now badly wrong.</a:t>
            </a:r>
          </a:p>
        </p:txBody>
      </p:sp>
      <p:graphicFrame>
        <p:nvGraphicFramePr>
          <p:cNvPr id="16388" name="Object 4"/>
          <p:cNvGraphicFramePr>
            <a:graphicFrameLocks noChangeAspect="1"/>
          </p:cNvGraphicFramePr>
          <p:nvPr/>
        </p:nvGraphicFramePr>
        <p:xfrm>
          <a:off x="915988" y="4068763"/>
          <a:ext cx="7186612" cy="884237"/>
        </p:xfrm>
        <a:graphic>
          <a:graphicData uri="http://schemas.openxmlformats.org/presentationml/2006/ole">
            <p:oleObj spid="_x0000_s8194" name="Equation" r:id="rId3" imgW="3403600" imgH="419100" progId="Equation.3">
              <p:embed/>
            </p:oleObj>
          </a:graphicData>
        </a:graphic>
      </p:graphicFrame>
      <p:sp>
        <p:nvSpPr>
          <p:cNvPr id="16389" name="Rectangle 5"/>
          <p:cNvSpPr>
            <a:spLocks noChangeArrowheads="1"/>
          </p:cNvSpPr>
          <p:nvPr/>
        </p:nvSpPr>
        <p:spPr bwMode="auto">
          <a:xfrm>
            <a:off x="4933950" y="4029075"/>
            <a:ext cx="1019175" cy="438150"/>
          </a:xfrm>
          <a:prstGeom prst="rect">
            <a:avLst/>
          </a:prstGeom>
          <a:noFill/>
          <a:ln w="38100">
            <a:solidFill>
              <a:srgbClr val="FF0000"/>
            </a:solidFill>
            <a:miter lim="800000"/>
            <a:headEnd/>
            <a:tailEnd/>
          </a:ln>
          <a:effectLst/>
        </p:spPr>
        <p:txBody>
          <a:bodyPr wrap="none" anchor="ctr">
            <a:spAutoFit/>
          </a:bodyPr>
          <a:lstStyle/>
          <a:p>
            <a:pPr>
              <a:spcBef>
                <a:spcPct val="50000"/>
              </a:spcBef>
            </a:pP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GB" altLang="en-US" smtClean="0"/>
              <a:t>Bayes rule: the normalisation short cut</a:t>
            </a:r>
          </a:p>
        </p:txBody>
      </p:sp>
      <p:sp>
        <p:nvSpPr>
          <p:cNvPr id="17411" name="Rectangle 3"/>
          <p:cNvSpPr>
            <a:spLocks noGrp="1" noChangeArrowheads="1"/>
          </p:cNvSpPr>
          <p:nvPr>
            <p:ph type="body" idx="1"/>
          </p:nvPr>
        </p:nvSpPr>
        <p:spPr>
          <a:xfrm>
            <a:off x="228600" y="1177925"/>
            <a:ext cx="8686800" cy="5680075"/>
          </a:xfrm>
        </p:spPr>
        <p:txBody>
          <a:bodyPr>
            <a:normAutofit lnSpcReduction="10000"/>
          </a:bodyPr>
          <a:lstStyle/>
          <a:p>
            <a:pPr eaLnBrk="1" hangingPunct="1">
              <a:lnSpc>
                <a:spcPct val="90000"/>
              </a:lnSpc>
            </a:pPr>
            <a:r>
              <a:rPr lang="en-GB" altLang="en-US" sz="2000" dirty="0" smtClean="0"/>
              <a:t>If we know P(</a:t>
            </a:r>
            <a:r>
              <a:rPr lang="en-GB" altLang="en-US" sz="2000" dirty="0" err="1" smtClean="0"/>
              <a:t>effect|cause</a:t>
            </a:r>
            <a:r>
              <a:rPr lang="en-GB" altLang="en-US" sz="2000" dirty="0" smtClean="0"/>
              <a:t>) for every cause we can avoid having to know P(effect)</a:t>
            </a:r>
          </a:p>
          <a:p>
            <a:pPr eaLnBrk="1" hangingPunct="1">
              <a:lnSpc>
                <a:spcPct val="90000"/>
              </a:lnSpc>
            </a:pPr>
            <a:endParaRPr lang="en-GB" altLang="en-US" sz="2000" dirty="0" smtClean="0"/>
          </a:p>
          <a:p>
            <a:pPr eaLnBrk="1" hangingPunct="1">
              <a:lnSpc>
                <a:spcPct val="90000"/>
              </a:lnSpc>
            </a:pPr>
            <a:endParaRPr lang="en-GB" altLang="en-US" sz="2000" dirty="0" smtClean="0"/>
          </a:p>
          <a:p>
            <a:pPr eaLnBrk="1" hangingPunct="1">
              <a:lnSpc>
                <a:spcPct val="90000"/>
              </a:lnSpc>
            </a:pPr>
            <a:endParaRPr lang="en-GB" altLang="en-US" sz="2000" dirty="0" smtClean="0"/>
          </a:p>
          <a:p>
            <a:pPr eaLnBrk="1" hangingPunct="1">
              <a:lnSpc>
                <a:spcPct val="90000"/>
              </a:lnSpc>
            </a:pPr>
            <a:r>
              <a:rPr lang="en-GB" altLang="en-US" sz="2000" dirty="0" smtClean="0"/>
              <a:t>Suppose for two possible causes of a stiff neck, meningitis (m) and not meningitis (¬m)</a:t>
            </a:r>
          </a:p>
          <a:p>
            <a:pPr eaLnBrk="1" hangingPunct="1">
              <a:lnSpc>
                <a:spcPct val="90000"/>
              </a:lnSpc>
            </a:pPr>
            <a:endParaRPr lang="en-GB" altLang="en-US" sz="2000" dirty="0" smtClean="0"/>
          </a:p>
          <a:p>
            <a:pPr eaLnBrk="1" hangingPunct="1">
              <a:lnSpc>
                <a:spcPct val="90000"/>
              </a:lnSpc>
            </a:pPr>
            <a:endParaRPr lang="en-GB" altLang="en-US" sz="2000" dirty="0" smtClean="0"/>
          </a:p>
          <a:p>
            <a:pPr eaLnBrk="1" hangingPunct="1">
              <a:lnSpc>
                <a:spcPct val="90000"/>
              </a:lnSpc>
            </a:pPr>
            <a:r>
              <a:rPr lang="en-GB" altLang="en-US" sz="2000" dirty="0" smtClean="0"/>
              <a:t>We simply calculate the top line for each one and then normalise (divide by the sum of the top line for all hypothesises</a:t>
            </a:r>
          </a:p>
          <a:p>
            <a:pPr eaLnBrk="1" hangingPunct="1">
              <a:lnSpc>
                <a:spcPct val="90000"/>
              </a:lnSpc>
            </a:pPr>
            <a:endParaRPr lang="en-GB" altLang="en-US" sz="2000" dirty="0" smtClean="0"/>
          </a:p>
          <a:p>
            <a:pPr eaLnBrk="1" hangingPunct="1">
              <a:lnSpc>
                <a:spcPct val="90000"/>
              </a:lnSpc>
            </a:pPr>
            <a:r>
              <a:rPr lang="en-GB" altLang="en-US" sz="2000" dirty="0" smtClean="0"/>
              <a:t>But sometimes it’s harder to find out P(</a:t>
            </a:r>
            <a:r>
              <a:rPr lang="en-GB" altLang="en-US" sz="2000" dirty="0" err="1" smtClean="0"/>
              <a:t>effect|cause</a:t>
            </a:r>
            <a:r>
              <a:rPr lang="en-GB" altLang="en-US" sz="2000" dirty="0" smtClean="0"/>
              <a:t>) for all causes independently than it is simply to find out P(effect)</a:t>
            </a:r>
          </a:p>
          <a:p>
            <a:pPr eaLnBrk="1" hangingPunct="1">
              <a:lnSpc>
                <a:spcPct val="90000"/>
              </a:lnSpc>
            </a:pPr>
            <a:endParaRPr lang="en-GB" altLang="en-US" sz="2000" dirty="0" smtClean="0"/>
          </a:p>
          <a:p>
            <a:pPr eaLnBrk="1" hangingPunct="1">
              <a:lnSpc>
                <a:spcPct val="90000"/>
              </a:lnSpc>
            </a:pPr>
            <a:r>
              <a:rPr lang="en-GB" altLang="en-US" sz="2000" dirty="0" smtClean="0"/>
              <a:t>Note that </a:t>
            </a:r>
            <a:r>
              <a:rPr lang="en-GB" altLang="en-US" sz="2000" dirty="0" err="1" smtClean="0"/>
              <a:t>Bayes</a:t>
            </a:r>
            <a:r>
              <a:rPr lang="en-GB" altLang="en-US" sz="2000" dirty="0" smtClean="0"/>
              <a:t>’ rule here relies on the fact the effect must have arisen because of </a:t>
            </a:r>
            <a:r>
              <a:rPr lang="en-GB" altLang="en-US" sz="2000" dirty="0" smtClean="0">
                <a:solidFill>
                  <a:srgbClr val="FF0000"/>
                </a:solidFill>
              </a:rPr>
              <a:t>one</a:t>
            </a:r>
            <a:r>
              <a:rPr lang="en-GB" altLang="en-US" sz="2000" dirty="0" smtClean="0"/>
              <a:t> of the hypothesised causes. You can’t reason directly about causes you haven’t imagined.</a:t>
            </a:r>
          </a:p>
        </p:txBody>
      </p:sp>
      <p:graphicFrame>
        <p:nvGraphicFramePr>
          <p:cNvPr id="17412" name="Object 4"/>
          <p:cNvGraphicFramePr>
            <a:graphicFrameLocks noChangeAspect="1"/>
          </p:cNvGraphicFramePr>
          <p:nvPr/>
        </p:nvGraphicFramePr>
        <p:xfrm>
          <a:off x="1600200" y="1524000"/>
          <a:ext cx="5443538" cy="1125537"/>
        </p:xfrm>
        <a:graphic>
          <a:graphicData uri="http://schemas.openxmlformats.org/presentationml/2006/ole">
            <p:oleObj spid="_x0000_s9218" name="Equation" r:id="rId3" imgW="2578100" imgH="533400" progId="Equation.3">
              <p:embed/>
            </p:oleObj>
          </a:graphicData>
        </a:graphic>
      </p:graphicFrame>
      <p:graphicFrame>
        <p:nvGraphicFramePr>
          <p:cNvPr id="17413" name="Object 5"/>
          <p:cNvGraphicFramePr>
            <a:graphicFrameLocks noChangeAspect="1"/>
          </p:cNvGraphicFramePr>
          <p:nvPr/>
        </p:nvGraphicFramePr>
        <p:xfrm>
          <a:off x="1219200" y="3200400"/>
          <a:ext cx="6945313" cy="428625"/>
        </p:xfrm>
        <a:graphic>
          <a:graphicData uri="http://schemas.openxmlformats.org/presentationml/2006/ole">
            <p:oleObj spid="_x0000_s9219" name="Equation" r:id="rId4" imgW="3288960" imgH="203040" progId="Equation.3">
              <p:embed/>
            </p:oleObj>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Bayes’ rule: combining evidence</a:t>
            </a:r>
          </a:p>
        </p:txBody>
      </p:sp>
      <p:sp>
        <p:nvSpPr>
          <p:cNvPr id="18435" name="Rectangle 3"/>
          <p:cNvSpPr>
            <a:spLocks noGrp="1" noChangeArrowheads="1"/>
          </p:cNvSpPr>
          <p:nvPr>
            <p:ph type="body" idx="1"/>
          </p:nvPr>
        </p:nvSpPr>
        <p:spPr>
          <a:xfrm>
            <a:off x="457200" y="1371600"/>
            <a:ext cx="8229600" cy="4754563"/>
          </a:xfrm>
        </p:spPr>
        <p:txBody>
          <a:bodyPr>
            <a:normAutofit fontScale="77500" lnSpcReduction="20000"/>
          </a:bodyPr>
          <a:lstStyle/>
          <a:p>
            <a:pPr eaLnBrk="1" hangingPunct="1"/>
            <a:r>
              <a:rPr lang="en-GB" altLang="en-US" dirty="0" smtClean="0"/>
              <a:t>Suppose we have several pieces of evidence we want to combine:</a:t>
            </a:r>
          </a:p>
          <a:p>
            <a:pPr lvl="1" eaLnBrk="1" hangingPunct="1"/>
            <a:r>
              <a:rPr lang="en-GB" altLang="en-US" dirty="0" smtClean="0"/>
              <a:t>John rings and Mary rings</a:t>
            </a:r>
          </a:p>
          <a:p>
            <a:pPr lvl="1" eaLnBrk="1" hangingPunct="1"/>
            <a:r>
              <a:rPr lang="en-GB" altLang="en-US" dirty="0" smtClean="0"/>
              <a:t>I have toothache and the dental probe catches on my tooth</a:t>
            </a:r>
          </a:p>
          <a:p>
            <a:pPr lvl="1" eaLnBrk="1" hangingPunct="1"/>
            <a:endParaRPr lang="en-GB" altLang="en-US" dirty="0" smtClean="0"/>
          </a:p>
          <a:p>
            <a:pPr eaLnBrk="1" hangingPunct="1"/>
            <a:r>
              <a:rPr lang="en-GB" altLang="en-US" dirty="0" smtClean="0"/>
              <a:t>How do we do this?</a:t>
            </a:r>
          </a:p>
          <a:p>
            <a:pPr eaLnBrk="1" hangingPunct="1"/>
            <a:endParaRPr lang="en-GB" altLang="en-US" dirty="0" smtClean="0"/>
          </a:p>
          <a:p>
            <a:pPr eaLnBrk="1" hangingPunct="1"/>
            <a:endParaRPr lang="en-GB" altLang="en-US" dirty="0" smtClean="0"/>
          </a:p>
          <a:p>
            <a:pPr eaLnBrk="1" hangingPunct="1"/>
            <a:r>
              <a:rPr lang="en-GB" altLang="en-US" dirty="0" smtClean="0"/>
              <a:t>As we have more effects our causal model becomes very complicated (for N binary effects there will be 2</a:t>
            </a:r>
            <a:r>
              <a:rPr lang="en-GB" altLang="en-US" baseline="30000" dirty="0" smtClean="0"/>
              <a:t>N</a:t>
            </a:r>
            <a:r>
              <a:rPr lang="en-GB" altLang="en-US" dirty="0" smtClean="0"/>
              <a:t> different combinations of evidence that we need to model given a cause) </a:t>
            </a:r>
          </a:p>
          <a:p>
            <a:pPr eaLnBrk="1" hangingPunct="1"/>
            <a:endParaRPr lang="en-GB" altLang="en-US" dirty="0" smtClean="0"/>
          </a:p>
        </p:txBody>
      </p:sp>
      <p:graphicFrame>
        <p:nvGraphicFramePr>
          <p:cNvPr id="18436" name="Object 4"/>
          <p:cNvGraphicFramePr>
            <a:graphicFrameLocks noChangeAspect="1"/>
          </p:cNvGraphicFramePr>
          <p:nvPr/>
        </p:nvGraphicFramePr>
        <p:xfrm>
          <a:off x="457200" y="3657600"/>
          <a:ext cx="8367712" cy="388937"/>
        </p:xfrm>
        <a:graphic>
          <a:graphicData uri="http://schemas.openxmlformats.org/presentationml/2006/ole">
            <p:oleObj spid="_x0000_s10242" name="Equation" r:id="rId3" imgW="4368800" imgH="203200" progId="Equation.3">
              <p:embed/>
            </p:oleObj>
          </a:graphicData>
        </a:graphic>
      </p:graphicFrame>
      <p:graphicFrame>
        <p:nvGraphicFramePr>
          <p:cNvPr id="18437" name="Object 5"/>
          <p:cNvGraphicFramePr>
            <a:graphicFrameLocks noChangeAspect="1"/>
          </p:cNvGraphicFramePr>
          <p:nvPr/>
        </p:nvGraphicFramePr>
        <p:xfrm>
          <a:off x="685800" y="5538788"/>
          <a:ext cx="3671888" cy="388937"/>
        </p:xfrm>
        <a:graphic>
          <a:graphicData uri="http://schemas.openxmlformats.org/presentationml/2006/ole">
            <p:oleObj spid="_x0000_s10243" name="Equation" r:id="rId4" imgW="1916868" imgH="203112" progId="Equation.3">
              <p:embed/>
            </p:oleObj>
          </a:graphicData>
        </a:graphic>
      </p:graphicFrame>
      <p:graphicFrame>
        <p:nvGraphicFramePr>
          <p:cNvPr id="18438" name="Object 6"/>
          <p:cNvGraphicFramePr>
            <a:graphicFrameLocks noChangeAspect="1"/>
          </p:cNvGraphicFramePr>
          <p:nvPr/>
        </p:nvGraphicFramePr>
        <p:xfrm>
          <a:off x="4513263" y="5548313"/>
          <a:ext cx="4133850" cy="388937"/>
        </p:xfrm>
        <a:graphic>
          <a:graphicData uri="http://schemas.openxmlformats.org/presentationml/2006/ole">
            <p:oleObj spid="_x0000_s10244" name="Equation" r:id="rId5" imgW="2159000" imgH="203200" progId="Equation.3">
              <p:embed/>
            </p:oleObj>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GB" altLang="en-US" smtClean="0"/>
              <a:t>Bayes rule + conditional independence</a:t>
            </a:r>
          </a:p>
        </p:txBody>
      </p:sp>
      <p:sp>
        <p:nvSpPr>
          <p:cNvPr id="19459" name="Rectangle 3"/>
          <p:cNvSpPr>
            <a:spLocks noGrp="1" noChangeArrowheads="1"/>
          </p:cNvSpPr>
          <p:nvPr>
            <p:ph type="body" idx="1"/>
          </p:nvPr>
        </p:nvSpPr>
        <p:spPr/>
        <p:txBody>
          <a:bodyPr>
            <a:normAutofit fontScale="92500" lnSpcReduction="20000"/>
          </a:bodyPr>
          <a:lstStyle/>
          <a:p>
            <a:pPr eaLnBrk="1" hangingPunct="1"/>
            <a:r>
              <a:rPr lang="en-GB" altLang="en-US" sz="2000" smtClean="0"/>
              <a:t>In many practical applications there are not a few evidence variables but hundreds</a:t>
            </a:r>
          </a:p>
          <a:p>
            <a:pPr eaLnBrk="1" hangingPunct="1"/>
            <a:endParaRPr lang="en-GB" altLang="en-US" sz="2000" smtClean="0"/>
          </a:p>
          <a:p>
            <a:pPr eaLnBrk="1" hangingPunct="1"/>
            <a:r>
              <a:rPr lang="en-GB" altLang="en-US" sz="2000" smtClean="0"/>
              <a:t>Thus 2</a:t>
            </a:r>
            <a:r>
              <a:rPr lang="en-GB" altLang="en-US" sz="2000" baseline="30000" smtClean="0"/>
              <a:t>N</a:t>
            </a:r>
            <a:r>
              <a:rPr lang="en-GB" altLang="en-US" sz="2000" smtClean="0"/>
              <a:t> is very big</a:t>
            </a:r>
          </a:p>
          <a:p>
            <a:pPr eaLnBrk="1" hangingPunct="1"/>
            <a:endParaRPr lang="en-GB" altLang="en-US" sz="2000" smtClean="0"/>
          </a:p>
          <a:p>
            <a:pPr eaLnBrk="1" hangingPunct="1"/>
            <a:r>
              <a:rPr lang="en-GB" altLang="en-US" sz="2000" smtClean="0"/>
              <a:t>This nearly led everyone to give up and rely on approximate or qualitative methods for reasoning about uncertainty</a:t>
            </a:r>
          </a:p>
          <a:p>
            <a:pPr eaLnBrk="1" hangingPunct="1"/>
            <a:endParaRPr lang="en-GB" altLang="en-US" sz="2000" smtClean="0"/>
          </a:p>
          <a:p>
            <a:pPr eaLnBrk="1" hangingPunct="1"/>
            <a:r>
              <a:rPr lang="en-GB" altLang="en-US" sz="2000" smtClean="0"/>
              <a:t>But conditional independence helps</a:t>
            </a:r>
          </a:p>
          <a:p>
            <a:pPr eaLnBrk="1" hangingPunct="1"/>
            <a:endParaRPr lang="en-GB" altLang="en-US" sz="2000" smtClean="0"/>
          </a:p>
          <a:p>
            <a:pPr eaLnBrk="1" hangingPunct="1"/>
            <a:r>
              <a:rPr lang="en-GB" altLang="en-US" sz="2000" smtClean="0"/>
              <a:t>Toothache and catch are not independent, but they are independent given the presence or absence of a cavity.</a:t>
            </a:r>
          </a:p>
          <a:p>
            <a:pPr eaLnBrk="1" hangingPunct="1"/>
            <a:endParaRPr lang="en-GB" altLang="en-US" sz="2000" smtClean="0"/>
          </a:p>
          <a:p>
            <a:pPr eaLnBrk="1" hangingPunct="1"/>
            <a:r>
              <a:rPr lang="en-GB" altLang="en-US" sz="2000" smtClean="0"/>
              <a:t>In other words we can use the knowledge that cavities cause toothache and they cause the catch, but the catch and the toothache do not cause each other (they have a single common cause).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smtClean="0"/>
              <a:t>Bayes’ nets</a:t>
            </a:r>
          </a:p>
        </p:txBody>
      </p:sp>
      <p:sp>
        <p:nvSpPr>
          <p:cNvPr id="20483" name="Rectangle 3"/>
          <p:cNvSpPr>
            <a:spLocks noGrp="1" noChangeArrowheads="1"/>
          </p:cNvSpPr>
          <p:nvPr>
            <p:ph type="body" idx="1"/>
          </p:nvPr>
        </p:nvSpPr>
        <p:spPr/>
        <p:txBody>
          <a:bodyPr>
            <a:normAutofit fontScale="92500" lnSpcReduction="10000"/>
          </a:bodyPr>
          <a:lstStyle/>
          <a:p>
            <a:pPr eaLnBrk="1" hangingPunct="1"/>
            <a:r>
              <a:rPr lang="en-GB" altLang="en-US" sz="2000" smtClean="0"/>
              <a:t>This can be captured in a picture, where the arcs capture conditional independence relationships</a:t>
            </a:r>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r>
              <a:rPr lang="en-GB" altLang="en-US" sz="2000" smtClean="0"/>
              <a:t>Or in a new equation:</a:t>
            </a:r>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endParaRPr lang="en-GB" altLang="en-US" sz="2000" smtClean="0"/>
          </a:p>
          <a:p>
            <a:pPr eaLnBrk="1" hangingPunct="1"/>
            <a:r>
              <a:rPr lang="en-GB" altLang="en-US" sz="2000" smtClean="0"/>
              <a:t>Using </a:t>
            </a:r>
            <a:r>
              <a:rPr lang="en-GB" altLang="en-US" sz="2000" smtClean="0">
                <a:solidFill>
                  <a:srgbClr val="FF0000"/>
                </a:solidFill>
              </a:rPr>
              <a:t>conditional independence</a:t>
            </a:r>
            <a:r>
              <a:rPr lang="en-GB" altLang="en-US" sz="2000" smtClean="0"/>
              <a:t> the causal model is much more compact. Rather than the number of parameters being O(2</a:t>
            </a:r>
            <a:r>
              <a:rPr lang="en-GB" altLang="en-US" sz="2000" baseline="30000" smtClean="0"/>
              <a:t>N</a:t>
            </a:r>
            <a:r>
              <a:rPr lang="en-GB" altLang="en-US" sz="2000" smtClean="0"/>
              <a:t>) it is O(N) where N is the number of effects (or evidence variables)</a:t>
            </a:r>
          </a:p>
        </p:txBody>
      </p:sp>
      <p:pic>
        <p:nvPicPr>
          <p:cNvPr id="20484" name="Picture 5" descr="naive-bayes"/>
          <p:cNvPicPr>
            <a:picLocks noChangeAspect="1" noChangeArrowheads="1"/>
          </p:cNvPicPr>
          <p:nvPr/>
        </p:nvPicPr>
        <p:blipFill>
          <a:blip r:embed="rId3" cstate="print"/>
          <a:srcRect/>
          <a:stretch>
            <a:fillRect/>
          </a:stretch>
        </p:blipFill>
        <p:spPr bwMode="auto">
          <a:xfrm>
            <a:off x="2085975" y="1428750"/>
            <a:ext cx="4848225" cy="1200150"/>
          </a:xfrm>
          <a:prstGeom prst="rect">
            <a:avLst/>
          </a:prstGeom>
          <a:noFill/>
          <a:ln w="9525">
            <a:noFill/>
            <a:miter lim="800000"/>
            <a:headEnd/>
            <a:tailEnd/>
          </a:ln>
        </p:spPr>
      </p:pic>
      <p:graphicFrame>
        <p:nvGraphicFramePr>
          <p:cNvPr id="20485" name="Object 6"/>
          <p:cNvGraphicFramePr>
            <a:graphicFrameLocks noChangeAspect="1"/>
          </p:cNvGraphicFramePr>
          <p:nvPr/>
        </p:nvGraphicFramePr>
        <p:xfrm>
          <a:off x="242888" y="3562350"/>
          <a:ext cx="8110537" cy="376238"/>
        </p:xfrm>
        <a:graphic>
          <a:graphicData uri="http://schemas.openxmlformats.org/presentationml/2006/ole">
            <p:oleObj spid="_x0000_s11266" name="Equation" r:id="rId4" imgW="4368800" imgH="203200" progId="Equation.3">
              <p:embed/>
            </p:oleObj>
          </a:graphicData>
        </a:graphic>
      </p:graphicFrame>
      <p:graphicFrame>
        <p:nvGraphicFramePr>
          <p:cNvPr id="20486" name="Object 7"/>
          <p:cNvGraphicFramePr>
            <a:graphicFrameLocks noChangeAspect="1"/>
          </p:cNvGraphicFramePr>
          <p:nvPr/>
        </p:nvGraphicFramePr>
        <p:xfrm>
          <a:off x="3530600" y="4048125"/>
          <a:ext cx="5583238" cy="363538"/>
        </p:xfrm>
        <a:graphic>
          <a:graphicData uri="http://schemas.openxmlformats.org/presentationml/2006/ole">
            <p:oleObj spid="_x0000_s11267" name="Equation" r:id="rId5" imgW="3124200" imgH="203200" progId="Equation.3">
              <p:embed/>
            </p:oleObj>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tLang="en-US" smtClean="0"/>
              <a:t>The Bayesian brain</a:t>
            </a:r>
          </a:p>
        </p:txBody>
      </p:sp>
      <p:sp>
        <p:nvSpPr>
          <p:cNvPr id="21507" name="Rectangle 3"/>
          <p:cNvSpPr>
            <a:spLocks noGrp="1" noChangeArrowheads="1"/>
          </p:cNvSpPr>
          <p:nvPr>
            <p:ph type="body" idx="1"/>
          </p:nvPr>
        </p:nvSpPr>
        <p:spPr>
          <a:xfrm>
            <a:off x="457200" y="1371600"/>
            <a:ext cx="8229600" cy="4754563"/>
          </a:xfrm>
        </p:spPr>
        <p:txBody>
          <a:bodyPr>
            <a:normAutofit fontScale="77500" lnSpcReduction="20000"/>
          </a:bodyPr>
          <a:lstStyle/>
          <a:p>
            <a:pPr eaLnBrk="1" hangingPunct="1"/>
            <a:r>
              <a:rPr lang="en-GB" altLang="en-US" dirty="0" smtClean="0"/>
              <a:t>It turns out that your brain understands </a:t>
            </a:r>
            <a:r>
              <a:rPr lang="en-GB" altLang="en-US" dirty="0" err="1" smtClean="0"/>
              <a:t>Bayes</a:t>
            </a:r>
            <a:r>
              <a:rPr lang="en-GB" altLang="en-US" dirty="0" smtClean="0"/>
              <a:t> rule!</a:t>
            </a:r>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r>
              <a:rPr lang="en-GB" altLang="en-US" dirty="0" smtClean="0"/>
              <a:t>The human has to move their (hidden) hand to a target. Half way through the movement they are given an uncertain clue as to where the hand is. The position their hand moves to by the end is consistent with the brain using </a:t>
            </a:r>
            <a:r>
              <a:rPr lang="en-GB" altLang="en-US" dirty="0" err="1" smtClean="0"/>
              <a:t>Bayes</a:t>
            </a:r>
            <a:r>
              <a:rPr lang="en-GB" altLang="en-US" dirty="0" smtClean="0"/>
              <a:t>’ rule to combine the information it receives</a:t>
            </a:r>
          </a:p>
        </p:txBody>
      </p:sp>
      <p:pic>
        <p:nvPicPr>
          <p:cNvPr id="21508" name="Picture 9"/>
          <p:cNvPicPr>
            <a:picLocks noChangeAspect="1" noChangeArrowheads="1"/>
          </p:cNvPicPr>
          <p:nvPr/>
        </p:nvPicPr>
        <p:blipFill>
          <a:blip r:embed="rId2" cstate="print"/>
          <a:srcRect r="1765"/>
          <a:stretch>
            <a:fillRect/>
          </a:stretch>
        </p:blipFill>
        <p:spPr bwMode="auto">
          <a:xfrm>
            <a:off x="2133600" y="1676400"/>
            <a:ext cx="2976563" cy="2487613"/>
          </a:xfrm>
          <a:prstGeom prst="rect">
            <a:avLst/>
          </a:prstGeom>
          <a:noFill/>
          <a:ln w="25400">
            <a:noFill/>
            <a:miter lim="800000"/>
            <a:headEnd/>
            <a:tailEnd/>
          </a:ln>
          <a:effectLst/>
        </p:spPr>
      </p:pic>
      <p:sp>
        <p:nvSpPr>
          <p:cNvPr id="21509" name="Text Box 11"/>
          <p:cNvSpPr txBox="1">
            <a:spLocks noChangeArrowheads="1"/>
          </p:cNvSpPr>
          <p:nvPr/>
        </p:nvSpPr>
        <p:spPr bwMode="auto">
          <a:xfrm>
            <a:off x="5448300" y="2305050"/>
            <a:ext cx="2295525" cy="549275"/>
          </a:xfrm>
          <a:prstGeom prst="rect">
            <a:avLst/>
          </a:prstGeom>
          <a:noFill/>
          <a:ln w="25400">
            <a:noFill/>
            <a:miter lim="800000"/>
            <a:headEnd/>
            <a:tailEnd/>
          </a:ln>
          <a:effectLst/>
        </p:spPr>
        <p:txBody>
          <a:bodyPr>
            <a:spAutoFit/>
          </a:bodyPr>
          <a:lstStyle/>
          <a:p>
            <a:pPr>
              <a:spcBef>
                <a:spcPct val="50000"/>
              </a:spcBef>
            </a:pPr>
            <a:r>
              <a:rPr lang="en-GB" altLang="en-US" sz="1000">
                <a:solidFill>
                  <a:schemeClr val="tx2"/>
                </a:solidFill>
              </a:rPr>
              <a:t>Reproduced without permission from Kording &amp; Wolpert         Nature Vol 427, 15 Jan 2004</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en-GB" altLang="en-US" dirty="0" smtClean="0"/>
              <a:t>Plan</a:t>
            </a:r>
          </a:p>
        </p:txBody>
      </p:sp>
      <p:sp>
        <p:nvSpPr>
          <p:cNvPr id="4099" name="Rectangle 1027"/>
          <p:cNvSpPr>
            <a:spLocks noGrp="1" noChangeArrowheads="1"/>
          </p:cNvSpPr>
          <p:nvPr>
            <p:ph type="body" idx="1"/>
          </p:nvPr>
        </p:nvSpPr>
        <p:spPr/>
        <p:txBody>
          <a:bodyPr>
            <a:normAutofit lnSpcReduction="10000"/>
          </a:bodyPr>
          <a:lstStyle/>
          <a:p>
            <a:pPr eaLnBrk="1" hangingPunct="1">
              <a:lnSpc>
                <a:spcPct val="90000"/>
              </a:lnSpc>
            </a:pPr>
            <a:r>
              <a:rPr lang="en-GB" altLang="en-US" dirty="0" smtClean="0"/>
              <a:t>Why bother?</a:t>
            </a:r>
          </a:p>
          <a:p>
            <a:pPr eaLnBrk="1" hangingPunct="1">
              <a:lnSpc>
                <a:spcPct val="90000"/>
              </a:lnSpc>
            </a:pPr>
            <a:endParaRPr lang="en-GB" altLang="en-US" dirty="0" smtClean="0"/>
          </a:p>
          <a:p>
            <a:pPr eaLnBrk="1" hangingPunct="1">
              <a:lnSpc>
                <a:spcPct val="90000"/>
              </a:lnSpc>
            </a:pPr>
            <a:r>
              <a:rPr lang="en-GB" altLang="en-US" dirty="0" smtClean="0"/>
              <a:t>Two examples</a:t>
            </a:r>
          </a:p>
          <a:p>
            <a:pPr eaLnBrk="1" hangingPunct="1">
              <a:lnSpc>
                <a:spcPct val="90000"/>
              </a:lnSpc>
            </a:pPr>
            <a:endParaRPr lang="en-GB" altLang="en-US" dirty="0" smtClean="0"/>
          </a:p>
          <a:p>
            <a:pPr eaLnBrk="1" hangingPunct="1">
              <a:lnSpc>
                <a:spcPct val="90000"/>
              </a:lnSpc>
            </a:pPr>
            <a:r>
              <a:rPr lang="en-GB" altLang="en-US" dirty="0" smtClean="0"/>
              <a:t>Basic probability theory</a:t>
            </a:r>
          </a:p>
          <a:p>
            <a:pPr eaLnBrk="1" hangingPunct="1">
              <a:lnSpc>
                <a:spcPct val="90000"/>
              </a:lnSpc>
            </a:pPr>
            <a:endParaRPr lang="en-GB" altLang="en-US" dirty="0" smtClean="0"/>
          </a:p>
          <a:p>
            <a:pPr eaLnBrk="1" hangingPunct="1">
              <a:lnSpc>
                <a:spcPct val="90000"/>
              </a:lnSpc>
            </a:pPr>
            <a:r>
              <a:rPr lang="en-GB" altLang="en-US" dirty="0" err="1" smtClean="0"/>
              <a:t>Bayes</a:t>
            </a:r>
            <a:r>
              <a:rPr lang="en-GB" altLang="en-US" dirty="0" smtClean="0"/>
              <a:t>’ rule</a:t>
            </a:r>
          </a:p>
          <a:p>
            <a:pPr eaLnBrk="1" hangingPunct="1">
              <a:lnSpc>
                <a:spcPct val="90000"/>
              </a:lnSpc>
            </a:pPr>
            <a:endParaRPr lang="en-GB" altLang="en-US" dirty="0" smtClean="0"/>
          </a:p>
          <a:p>
            <a:pPr eaLnBrk="1" hangingPunct="1">
              <a:lnSpc>
                <a:spcPct val="90000"/>
              </a:lnSpc>
            </a:pPr>
            <a:r>
              <a:rPr lang="en-GB" altLang="en-US" dirty="0" smtClean="0"/>
              <a:t>Conclusion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smtClean="0"/>
              <a:t>The non-Bayesian brain</a:t>
            </a:r>
          </a:p>
        </p:txBody>
      </p:sp>
      <p:sp>
        <p:nvSpPr>
          <p:cNvPr id="22531" name="Rectangle 3"/>
          <p:cNvSpPr>
            <a:spLocks noGrp="1" noChangeArrowheads="1"/>
          </p:cNvSpPr>
          <p:nvPr>
            <p:ph type="body" idx="1"/>
          </p:nvPr>
        </p:nvSpPr>
        <p:spPr>
          <a:xfrm>
            <a:off x="152400" y="1066799"/>
            <a:ext cx="3705225" cy="5141913"/>
          </a:xfrm>
        </p:spPr>
        <p:txBody>
          <a:bodyPr>
            <a:normAutofit fontScale="85000" lnSpcReduction="20000"/>
          </a:bodyPr>
          <a:lstStyle/>
          <a:p>
            <a:pPr eaLnBrk="1" hangingPunct="1"/>
            <a:r>
              <a:rPr lang="en-GB" altLang="en-US" dirty="0" smtClean="0"/>
              <a:t>But it is not apparent that </a:t>
            </a:r>
            <a:r>
              <a:rPr lang="en-GB" altLang="en-US" dirty="0" err="1" smtClean="0"/>
              <a:t>Bayes</a:t>
            </a:r>
            <a:r>
              <a:rPr lang="en-GB" altLang="en-US" dirty="0" smtClean="0"/>
              <a:t>’ rule is used everywhere</a:t>
            </a:r>
          </a:p>
          <a:p>
            <a:pPr eaLnBrk="1" hangingPunct="1"/>
            <a:endParaRPr lang="en-GB" altLang="en-US" dirty="0" smtClean="0"/>
          </a:p>
          <a:p>
            <a:pPr eaLnBrk="1" hangingPunct="1"/>
            <a:r>
              <a:rPr lang="en-GB" altLang="en-US" dirty="0" smtClean="0"/>
              <a:t>How will rotation of one wheel affect the other?</a:t>
            </a:r>
          </a:p>
          <a:p>
            <a:pPr eaLnBrk="1" hangingPunct="1"/>
            <a:endParaRPr lang="en-GB" altLang="en-US" dirty="0" smtClean="0"/>
          </a:p>
          <a:p>
            <a:pPr eaLnBrk="1" hangingPunct="1"/>
            <a:r>
              <a:rPr lang="en-GB" altLang="en-US" dirty="0" smtClean="0"/>
              <a:t>Some kinds of inference don’t seem to be obviously explainable using probabilistic reasoning alone</a:t>
            </a:r>
          </a:p>
        </p:txBody>
      </p:sp>
      <p:pic>
        <p:nvPicPr>
          <p:cNvPr id="22532" name="Picture 4"/>
          <p:cNvPicPr>
            <a:picLocks noChangeAspect="1" noChangeArrowheads="1"/>
          </p:cNvPicPr>
          <p:nvPr/>
        </p:nvPicPr>
        <p:blipFill>
          <a:blip r:embed="rId2" cstate="print"/>
          <a:srcRect r="829"/>
          <a:stretch>
            <a:fillRect/>
          </a:stretch>
        </p:blipFill>
        <p:spPr bwMode="auto">
          <a:xfrm>
            <a:off x="4291013" y="1219200"/>
            <a:ext cx="4560887" cy="2054224"/>
          </a:xfrm>
          <a:prstGeom prst="rect">
            <a:avLst/>
          </a:prstGeom>
          <a:noFill/>
          <a:ln w="25400">
            <a:noFill/>
            <a:miter lim="800000"/>
            <a:headEnd/>
            <a:tailEnd/>
          </a:ln>
          <a:effectLst/>
        </p:spPr>
      </p:pic>
      <p:pic>
        <p:nvPicPr>
          <p:cNvPr id="22533" name="Picture 5"/>
          <p:cNvPicPr>
            <a:picLocks noChangeAspect="1" noChangeArrowheads="1"/>
          </p:cNvPicPr>
          <p:nvPr/>
        </p:nvPicPr>
        <p:blipFill>
          <a:blip r:embed="rId3" cstate="print"/>
          <a:srcRect/>
          <a:stretch>
            <a:fillRect/>
          </a:stretch>
        </p:blipFill>
        <p:spPr bwMode="auto">
          <a:xfrm>
            <a:off x="4344988" y="3409950"/>
            <a:ext cx="4435475" cy="2608263"/>
          </a:xfrm>
          <a:prstGeom prst="rect">
            <a:avLst/>
          </a:prstGeom>
          <a:noFill/>
          <a:ln w="25400">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smtClean="0"/>
              <a:t>Summary</a:t>
            </a:r>
          </a:p>
        </p:txBody>
      </p:sp>
      <p:sp>
        <p:nvSpPr>
          <p:cNvPr id="23555" name="Rectangle 3"/>
          <p:cNvSpPr>
            <a:spLocks noGrp="1" noChangeArrowheads="1"/>
          </p:cNvSpPr>
          <p:nvPr>
            <p:ph type="body" idx="1"/>
          </p:nvPr>
        </p:nvSpPr>
        <p:spPr/>
        <p:txBody>
          <a:bodyPr>
            <a:normAutofit fontScale="85000" lnSpcReduction="20000"/>
          </a:bodyPr>
          <a:lstStyle/>
          <a:p>
            <a:pPr eaLnBrk="1" hangingPunct="1"/>
            <a:r>
              <a:rPr lang="en-GB" altLang="en-US" smtClean="0"/>
              <a:t>Reasoning under uncertainty is an important area of AI</a:t>
            </a:r>
          </a:p>
          <a:p>
            <a:pPr eaLnBrk="1" hangingPunct="1"/>
            <a:endParaRPr lang="en-GB" altLang="en-US" smtClean="0"/>
          </a:p>
          <a:p>
            <a:pPr eaLnBrk="1" hangingPunct="1"/>
            <a:r>
              <a:rPr lang="en-GB" altLang="en-US" smtClean="0"/>
              <a:t>It is not the case that statistical methods are the only way</a:t>
            </a:r>
          </a:p>
          <a:p>
            <a:pPr eaLnBrk="1" hangingPunct="1"/>
            <a:endParaRPr lang="en-GB" altLang="en-US" smtClean="0"/>
          </a:p>
          <a:p>
            <a:pPr eaLnBrk="1" hangingPunct="1"/>
            <a:r>
              <a:rPr lang="en-GB" altLang="en-US" smtClean="0"/>
              <a:t>Logics can also cope with uncertainty in a qualitative way</a:t>
            </a:r>
          </a:p>
          <a:p>
            <a:pPr eaLnBrk="1" hangingPunct="1"/>
            <a:endParaRPr lang="en-GB" altLang="en-US" smtClean="0"/>
          </a:p>
          <a:p>
            <a:pPr eaLnBrk="1" hangingPunct="1"/>
            <a:r>
              <a:rPr lang="en-GB" altLang="en-US" smtClean="0"/>
              <a:t>But statistical methods, and particularly Bayesian reasoning has become a cornerstone of modern AI (rightly or wrongly)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GB" altLang="en-US" dirty="0" smtClean="0"/>
              <a:t>Why do we need reasoning under uncertainty?</a:t>
            </a:r>
          </a:p>
        </p:txBody>
      </p:sp>
      <p:sp>
        <p:nvSpPr>
          <p:cNvPr id="5123" name="Rectangle 3"/>
          <p:cNvSpPr>
            <a:spLocks noGrp="1" noChangeArrowheads="1"/>
          </p:cNvSpPr>
          <p:nvPr>
            <p:ph type="body" idx="1"/>
          </p:nvPr>
        </p:nvSpPr>
        <p:spPr/>
        <p:txBody>
          <a:bodyPr>
            <a:normAutofit fontScale="85000" lnSpcReduction="10000"/>
          </a:bodyPr>
          <a:lstStyle/>
          <a:p>
            <a:pPr eaLnBrk="1" hangingPunct="1"/>
            <a:r>
              <a:rPr lang="en-GB" altLang="en-US" smtClean="0"/>
              <a:t>There are many situations where uncertainty arises:</a:t>
            </a:r>
          </a:p>
          <a:p>
            <a:pPr lvl="1" eaLnBrk="1" hangingPunct="1"/>
            <a:endParaRPr lang="en-GB" altLang="en-US" sz="1800" smtClean="0"/>
          </a:p>
          <a:p>
            <a:pPr lvl="1" eaLnBrk="1" hangingPunct="1"/>
            <a:r>
              <a:rPr lang="en-GB" altLang="en-US" sz="1800" smtClean="0"/>
              <a:t>When you travel you reason about the possibility of delays</a:t>
            </a:r>
          </a:p>
          <a:p>
            <a:pPr lvl="1" eaLnBrk="1" hangingPunct="1"/>
            <a:r>
              <a:rPr lang="en-GB" altLang="en-US" sz="1800" smtClean="0"/>
              <a:t>When an insurance company offers a policy it has calculated the risk that you will claim</a:t>
            </a:r>
          </a:p>
          <a:p>
            <a:pPr lvl="1" eaLnBrk="1" hangingPunct="1"/>
            <a:r>
              <a:rPr lang="en-GB" altLang="en-US" sz="1800" smtClean="0"/>
              <a:t>When your brain estimates what an object is it filters random noise and fills in missing details</a:t>
            </a:r>
          </a:p>
          <a:p>
            <a:pPr lvl="1" eaLnBrk="1" hangingPunct="1"/>
            <a:r>
              <a:rPr lang="en-GB" altLang="en-US" sz="1800" smtClean="0"/>
              <a:t>When you play a game you cannot be certain what the other player will do</a:t>
            </a:r>
          </a:p>
          <a:p>
            <a:pPr lvl="1" eaLnBrk="1" hangingPunct="1"/>
            <a:r>
              <a:rPr lang="en-GB" altLang="en-US" sz="1800" smtClean="0"/>
              <a:t>A medical expert system that diagnoses disease has to deal with the results of tests that are sometimes incorrect</a:t>
            </a:r>
          </a:p>
          <a:p>
            <a:pPr lvl="1" eaLnBrk="1" hangingPunct="1"/>
            <a:endParaRPr lang="en-GB" altLang="en-US" sz="1800" smtClean="0"/>
          </a:p>
          <a:p>
            <a:pPr eaLnBrk="1" hangingPunct="1"/>
            <a:r>
              <a:rPr lang="en-GB" altLang="en-US" smtClean="0"/>
              <a:t>Systems which can reason about the effects of uncertainty should do better than those that don’t</a:t>
            </a:r>
          </a:p>
          <a:p>
            <a:pPr eaLnBrk="1" hangingPunct="1"/>
            <a:endParaRPr lang="en-GB" altLang="en-US" smtClean="0"/>
          </a:p>
          <a:p>
            <a:pPr eaLnBrk="1" hangingPunct="1"/>
            <a:r>
              <a:rPr lang="en-GB" altLang="en-US" smtClean="0"/>
              <a:t>But how should uncertainty be represented?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smtClean="0"/>
              <a:t>Two (toy) examples</a:t>
            </a:r>
          </a:p>
        </p:txBody>
      </p:sp>
      <p:sp>
        <p:nvSpPr>
          <p:cNvPr id="6147" name="Rectangle 3"/>
          <p:cNvSpPr>
            <a:spLocks noGrp="1" noChangeArrowheads="1"/>
          </p:cNvSpPr>
          <p:nvPr>
            <p:ph type="body" idx="1"/>
          </p:nvPr>
        </p:nvSpPr>
        <p:spPr/>
        <p:txBody>
          <a:bodyPr>
            <a:normAutofit fontScale="92500" lnSpcReduction="10000"/>
          </a:bodyPr>
          <a:lstStyle/>
          <a:p>
            <a:pPr eaLnBrk="1" hangingPunct="1"/>
            <a:r>
              <a:rPr lang="en-GB" altLang="en-US" sz="2000" smtClean="0"/>
              <a:t>I have toothache. What is the cause?</a:t>
            </a:r>
          </a:p>
          <a:p>
            <a:pPr eaLnBrk="1" hangingPunct="1">
              <a:buFont typeface="Wingdings" pitchFamily="2" charset="2"/>
              <a:buNone/>
            </a:pPr>
            <a:r>
              <a:rPr lang="en-GB" altLang="en-US" sz="2000" smtClean="0"/>
              <a:t>	</a:t>
            </a:r>
            <a:r>
              <a:rPr lang="en-GB" altLang="en-US" sz="2000" smtClean="0">
                <a:solidFill>
                  <a:srgbClr val="FF0000"/>
                </a:solidFill>
              </a:rPr>
              <a:t>There are many possible causes of an observed event.</a:t>
            </a:r>
          </a:p>
          <a:p>
            <a:pPr eaLnBrk="1" hangingPunct="1">
              <a:buFont typeface="Wingdings" pitchFamily="2" charset="2"/>
              <a:buNone/>
            </a:pPr>
            <a:endParaRPr lang="en-GB" altLang="en-US" sz="2000" smtClean="0">
              <a:solidFill>
                <a:srgbClr val="FF0000"/>
              </a:solidFill>
            </a:endParaRPr>
          </a:p>
          <a:p>
            <a:pPr eaLnBrk="1" hangingPunct="1"/>
            <a:r>
              <a:rPr lang="en-GB" altLang="en-US" sz="2000" smtClean="0"/>
              <a:t>If I go to the dentist and he examines me, when the probe catches this indicates there may be a cavity, rather than another cause.</a:t>
            </a:r>
          </a:p>
          <a:p>
            <a:pPr eaLnBrk="1" hangingPunct="1">
              <a:buFont typeface="Wingdings" pitchFamily="2" charset="2"/>
              <a:buNone/>
            </a:pPr>
            <a:r>
              <a:rPr lang="en-GB" altLang="en-US" sz="2000" smtClean="0"/>
              <a:t>	</a:t>
            </a:r>
            <a:r>
              <a:rPr lang="en-GB" altLang="en-US" sz="2000" smtClean="0">
                <a:solidFill>
                  <a:srgbClr val="FF0000"/>
                </a:solidFill>
              </a:rPr>
              <a:t>The likelihood of a hypothesised cause will change as additional pieces of evidence arrive.</a:t>
            </a:r>
          </a:p>
          <a:p>
            <a:pPr eaLnBrk="1" hangingPunct="1">
              <a:buFont typeface="Wingdings" pitchFamily="2" charset="2"/>
              <a:buNone/>
            </a:pPr>
            <a:endParaRPr lang="en-GB" altLang="en-US" sz="2000" smtClean="0"/>
          </a:p>
          <a:p>
            <a:pPr eaLnBrk="1" hangingPunct="1"/>
            <a:r>
              <a:rPr lang="en-GB" altLang="en-US" sz="2000" smtClean="0"/>
              <a:t>Bob lives in San Francisco. He has a burglar alarm on his house, which can be triggered by burglars and earthquakes. He has two neighbours, John and Mary, who will call him if the alarm goes off while he is at work, but each is unreliable in their own way. All these sources of uncertainty can be quantified.  Mary calls, how likely is it that there has been a burglary?</a:t>
            </a:r>
          </a:p>
          <a:p>
            <a:pPr eaLnBrk="1" hangingPunct="1">
              <a:buFont typeface="Wingdings" pitchFamily="2" charset="2"/>
              <a:buNone/>
            </a:pPr>
            <a:r>
              <a:rPr lang="en-GB" altLang="en-US" sz="2000" smtClean="0">
                <a:solidFill>
                  <a:srgbClr val="FF0000"/>
                </a:solidFill>
              </a:rPr>
              <a:t>	Using probabilistic reasoning we can calculate how likely a hypothesised cause is.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GB" altLang="en-US" smtClean="0"/>
              <a:t>Probability Theory: Variables and Events</a:t>
            </a:r>
          </a:p>
        </p:txBody>
      </p:sp>
      <p:sp>
        <p:nvSpPr>
          <p:cNvPr id="7171" name="Rectangle 3"/>
          <p:cNvSpPr>
            <a:spLocks noGrp="1" noChangeArrowheads="1"/>
          </p:cNvSpPr>
          <p:nvPr>
            <p:ph type="body" idx="1"/>
          </p:nvPr>
        </p:nvSpPr>
        <p:spPr/>
        <p:txBody>
          <a:bodyPr>
            <a:normAutofit fontScale="92500" lnSpcReduction="20000"/>
          </a:bodyPr>
          <a:lstStyle/>
          <a:p>
            <a:pPr eaLnBrk="1" hangingPunct="1"/>
            <a:r>
              <a:rPr lang="en-GB" altLang="en-US" sz="2000" smtClean="0"/>
              <a:t>A </a:t>
            </a:r>
            <a:r>
              <a:rPr lang="en-GB" altLang="en-US" sz="2000" smtClean="0">
                <a:solidFill>
                  <a:srgbClr val="FF0000"/>
                </a:solidFill>
              </a:rPr>
              <a:t>random variable</a:t>
            </a:r>
            <a:r>
              <a:rPr lang="en-GB" altLang="en-US" sz="2000" smtClean="0"/>
              <a:t> can be an observation, outcome or event the value of which is uncertain.</a:t>
            </a:r>
          </a:p>
          <a:p>
            <a:pPr eaLnBrk="1" hangingPunct="1"/>
            <a:endParaRPr lang="en-GB" altLang="en-US" sz="2000" smtClean="0"/>
          </a:p>
          <a:p>
            <a:pPr eaLnBrk="1" hangingPunct="1"/>
            <a:r>
              <a:rPr lang="en-GB" altLang="en-US" sz="2000" smtClean="0"/>
              <a:t>e.g a coin. Let’s use </a:t>
            </a:r>
            <a:r>
              <a:rPr lang="en-GB" altLang="en-US" sz="2000" smtClean="0">
                <a:solidFill>
                  <a:srgbClr val="FF0000"/>
                </a:solidFill>
              </a:rPr>
              <a:t>Throw</a:t>
            </a:r>
            <a:r>
              <a:rPr lang="en-GB" altLang="en-US" sz="2000" smtClean="0"/>
              <a:t> as the random variable denoting the outcome when we toss the coin.</a:t>
            </a:r>
          </a:p>
          <a:p>
            <a:pPr eaLnBrk="1" hangingPunct="1"/>
            <a:endParaRPr lang="en-GB" altLang="en-US" sz="2000" smtClean="0"/>
          </a:p>
          <a:p>
            <a:pPr eaLnBrk="1" hangingPunct="1"/>
            <a:r>
              <a:rPr lang="en-GB" altLang="en-US" sz="2000" smtClean="0"/>
              <a:t>The set of possible outcomes for a random variable is called its </a:t>
            </a:r>
            <a:r>
              <a:rPr lang="en-GB" altLang="en-US" sz="2000" smtClean="0">
                <a:solidFill>
                  <a:srgbClr val="FF0000"/>
                </a:solidFill>
              </a:rPr>
              <a:t>domain.</a:t>
            </a:r>
          </a:p>
          <a:p>
            <a:pPr eaLnBrk="1" hangingPunct="1"/>
            <a:endParaRPr lang="en-GB" altLang="en-US" sz="2000" smtClean="0"/>
          </a:p>
          <a:p>
            <a:pPr eaLnBrk="1" hangingPunct="1"/>
            <a:r>
              <a:rPr lang="en-GB" altLang="en-US" sz="2000" smtClean="0"/>
              <a:t>The domain of </a:t>
            </a:r>
            <a:r>
              <a:rPr lang="en-GB" altLang="en-US" sz="2000" smtClean="0">
                <a:solidFill>
                  <a:srgbClr val="FF0000"/>
                </a:solidFill>
              </a:rPr>
              <a:t>Throw</a:t>
            </a:r>
            <a:r>
              <a:rPr lang="en-GB" altLang="en-US" sz="2000" smtClean="0"/>
              <a:t> is </a:t>
            </a:r>
            <a:r>
              <a:rPr lang="en-GB" altLang="en-US" sz="2000" smtClean="0">
                <a:solidFill>
                  <a:srgbClr val="FF0000"/>
                </a:solidFill>
              </a:rPr>
              <a:t>{head, tail}</a:t>
            </a:r>
          </a:p>
          <a:p>
            <a:pPr eaLnBrk="1" hangingPunct="1"/>
            <a:endParaRPr lang="en-GB" altLang="en-US" sz="2000" smtClean="0"/>
          </a:p>
          <a:p>
            <a:pPr eaLnBrk="1" hangingPunct="1"/>
            <a:r>
              <a:rPr lang="en-GB" altLang="en-US" sz="2000" smtClean="0"/>
              <a:t>A </a:t>
            </a:r>
            <a:r>
              <a:rPr lang="en-GB" altLang="en-US" sz="2000" smtClean="0">
                <a:solidFill>
                  <a:srgbClr val="FF0000"/>
                </a:solidFill>
              </a:rPr>
              <a:t>Boolean random variable</a:t>
            </a:r>
            <a:r>
              <a:rPr lang="en-GB" altLang="en-US" sz="2000" smtClean="0"/>
              <a:t> has two outcomes.</a:t>
            </a:r>
          </a:p>
          <a:p>
            <a:pPr eaLnBrk="1" hangingPunct="1"/>
            <a:endParaRPr lang="en-GB" altLang="en-US" sz="2000" smtClean="0"/>
          </a:p>
          <a:p>
            <a:pPr eaLnBrk="1" hangingPunct="1"/>
            <a:r>
              <a:rPr lang="en-GB" altLang="en-US" sz="2000" smtClean="0">
                <a:solidFill>
                  <a:srgbClr val="FF0000"/>
                </a:solidFill>
              </a:rPr>
              <a:t>Cavity</a:t>
            </a:r>
            <a:r>
              <a:rPr lang="en-GB" altLang="en-US" sz="2000" smtClean="0"/>
              <a:t> has the domain </a:t>
            </a:r>
            <a:r>
              <a:rPr lang="en-GB" altLang="en-US" sz="2000" smtClean="0">
                <a:solidFill>
                  <a:srgbClr val="FF0000"/>
                </a:solidFill>
              </a:rPr>
              <a:t>{true, false}</a:t>
            </a:r>
          </a:p>
          <a:p>
            <a:pPr eaLnBrk="1" hangingPunct="1"/>
            <a:endParaRPr lang="en-GB" altLang="en-US" sz="2000" smtClean="0"/>
          </a:p>
          <a:p>
            <a:pPr eaLnBrk="1" hangingPunct="1"/>
            <a:r>
              <a:rPr lang="en-GB" altLang="en-US" sz="2000" smtClean="0">
                <a:solidFill>
                  <a:srgbClr val="FF0000"/>
                </a:solidFill>
              </a:rPr>
              <a:t>Toothache</a:t>
            </a:r>
            <a:r>
              <a:rPr lang="en-GB" altLang="en-US" sz="2000" smtClean="0"/>
              <a:t> has the domain </a:t>
            </a:r>
            <a:r>
              <a:rPr lang="en-GB" altLang="en-US" sz="2000" smtClean="0">
                <a:solidFill>
                  <a:srgbClr val="FF0000"/>
                </a:solidFill>
              </a:rPr>
              <a:t>{true, false}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smtClean="0"/>
              <a:t>Probability Theory: Atomic events</a:t>
            </a:r>
          </a:p>
        </p:txBody>
      </p:sp>
      <p:sp>
        <p:nvSpPr>
          <p:cNvPr id="8195" name="Rectangle 3"/>
          <p:cNvSpPr>
            <a:spLocks noGrp="1" noChangeArrowheads="1"/>
          </p:cNvSpPr>
          <p:nvPr>
            <p:ph type="body" idx="1"/>
          </p:nvPr>
        </p:nvSpPr>
        <p:spPr/>
        <p:txBody>
          <a:bodyPr>
            <a:normAutofit fontScale="92500" lnSpcReduction="20000"/>
          </a:bodyPr>
          <a:lstStyle/>
          <a:p>
            <a:pPr eaLnBrk="1" hangingPunct="1">
              <a:lnSpc>
                <a:spcPct val="90000"/>
              </a:lnSpc>
            </a:pPr>
            <a:r>
              <a:rPr lang="en-GB" altLang="en-US" sz="2000" smtClean="0"/>
              <a:t>We can create new events out of combinations of the outcomes of random variables</a:t>
            </a:r>
          </a:p>
          <a:p>
            <a:pPr eaLnBrk="1" hangingPunct="1">
              <a:lnSpc>
                <a:spcPct val="90000"/>
              </a:lnSpc>
            </a:pPr>
            <a:endParaRPr lang="en-GB" altLang="en-US" sz="2000" smtClean="0"/>
          </a:p>
          <a:p>
            <a:pPr eaLnBrk="1" hangingPunct="1">
              <a:lnSpc>
                <a:spcPct val="90000"/>
              </a:lnSpc>
            </a:pPr>
            <a:r>
              <a:rPr lang="en-GB" altLang="en-US" sz="2000" smtClean="0"/>
              <a:t>An </a:t>
            </a:r>
            <a:r>
              <a:rPr lang="en-GB" altLang="en-US" sz="2000" smtClean="0">
                <a:solidFill>
                  <a:srgbClr val="FF0000"/>
                </a:solidFill>
              </a:rPr>
              <a:t>atomic event</a:t>
            </a:r>
            <a:r>
              <a:rPr lang="en-GB" altLang="en-US" sz="2000" smtClean="0"/>
              <a:t> is a complete specification of the values of the random variables of interest</a:t>
            </a:r>
          </a:p>
          <a:p>
            <a:pPr eaLnBrk="1" hangingPunct="1">
              <a:lnSpc>
                <a:spcPct val="90000"/>
              </a:lnSpc>
            </a:pPr>
            <a:endParaRPr lang="en-GB" altLang="en-US" sz="2000" smtClean="0"/>
          </a:p>
          <a:p>
            <a:pPr eaLnBrk="1" hangingPunct="1">
              <a:lnSpc>
                <a:spcPct val="90000"/>
              </a:lnSpc>
            </a:pPr>
            <a:r>
              <a:rPr lang="en-GB" altLang="en-US" sz="2000" smtClean="0"/>
              <a:t>e.g. if our world consists of only two Boolean random variables, then the world has a four possible atomic events</a:t>
            </a:r>
          </a:p>
          <a:p>
            <a:pPr eaLnBrk="1" hangingPunct="1">
              <a:lnSpc>
                <a:spcPct val="90000"/>
              </a:lnSpc>
            </a:pPr>
            <a:endParaRPr lang="en-GB" altLang="en-US" sz="2000" smtClean="0"/>
          </a:p>
          <a:p>
            <a:pPr eaLnBrk="1" hangingPunct="1">
              <a:lnSpc>
                <a:spcPct val="90000"/>
              </a:lnSpc>
              <a:buFont typeface="Wingdings" pitchFamily="2" charset="2"/>
              <a:buNone/>
            </a:pPr>
            <a:r>
              <a:rPr lang="en-GB" altLang="en-US" sz="2000" smtClean="0"/>
              <a:t>		</a:t>
            </a:r>
            <a:r>
              <a:rPr lang="en-GB" altLang="en-US" sz="2000" smtClean="0">
                <a:solidFill>
                  <a:srgbClr val="FF0000"/>
                </a:solidFill>
              </a:rPr>
              <a:t>Toothache = true ^ Cavity = true</a:t>
            </a:r>
          </a:p>
          <a:p>
            <a:pPr eaLnBrk="1" hangingPunct="1">
              <a:lnSpc>
                <a:spcPct val="90000"/>
              </a:lnSpc>
              <a:buFont typeface="Wingdings" pitchFamily="2" charset="2"/>
              <a:buNone/>
            </a:pPr>
            <a:r>
              <a:rPr lang="en-GB" altLang="en-US" sz="2000" smtClean="0">
                <a:solidFill>
                  <a:srgbClr val="FF0000"/>
                </a:solidFill>
              </a:rPr>
              <a:t>		Toothache = true ^ Cavity = false</a:t>
            </a:r>
          </a:p>
          <a:p>
            <a:pPr eaLnBrk="1" hangingPunct="1">
              <a:lnSpc>
                <a:spcPct val="90000"/>
              </a:lnSpc>
              <a:buFont typeface="Wingdings" pitchFamily="2" charset="2"/>
              <a:buNone/>
            </a:pPr>
            <a:r>
              <a:rPr lang="en-GB" altLang="en-US" sz="2000" smtClean="0">
                <a:solidFill>
                  <a:srgbClr val="FF0000"/>
                </a:solidFill>
              </a:rPr>
              <a:t>		Toothache = false ^ Cavity = true</a:t>
            </a:r>
          </a:p>
          <a:p>
            <a:pPr eaLnBrk="1" hangingPunct="1">
              <a:lnSpc>
                <a:spcPct val="90000"/>
              </a:lnSpc>
              <a:buFont typeface="Wingdings" pitchFamily="2" charset="2"/>
              <a:buNone/>
            </a:pPr>
            <a:r>
              <a:rPr lang="en-GB" altLang="en-US" sz="2000" smtClean="0">
                <a:solidFill>
                  <a:srgbClr val="FF0000"/>
                </a:solidFill>
              </a:rPr>
              <a:t>		Toothache = false ^ Cavity = false</a:t>
            </a:r>
          </a:p>
          <a:p>
            <a:pPr eaLnBrk="1" hangingPunct="1">
              <a:lnSpc>
                <a:spcPct val="90000"/>
              </a:lnSpc>
              <a:buFont typeface="Wingdings" pitchFamily="2" charset="2"/>
              <a:buNone/>
            </a:pPr>
            <a:endParaRPr lang="en-GB" altLang="en-US" sz="2000" smtClean="0"/>
          </a:p>
          <a:p>
            <a:pPr eaLnBrk="1" hangingPunct="1">
              <a:lnSpc>
                <a:spcPct val="90000"/>
              </a:lnSpc>
            </a:pPr>
            <a:r>
              <a:rPr lang="en-GB" altLang="en-US" sz="2000" smtClean="0"/>
              <a:t>The set of all possible atomic events has two properties:</a:t>
            </a:r>
          </a:p>
          <a:p>
            <a:pPr lvl="1" eaLnBrk="1" hangingPunct="1">
              <a:lnSpc>
                <a:spcPct val="90000"/>
              </a:lnSpc>
            </a:pPr>
            <a:r>
              <a:rPr lang="en-GB" altLang="en-US" sz="1800" smtClean="0"/>
              <a:t>It is </a:t>
            </a:r>
            <a:r>
              <a:rPr lang="en-GB" altLang="en-US" sz="1800" smtClean="0">
                <a:solidFill>
                  <a:srgbClr val="FF0000"/>
                </a:solidFill>
              </a:rPr>
              <a:t>mutually exhaustive</a:t>
            </a:r>
            <a:r>
              <a:rPr lang="en-GB" altLang="en-US" sz="1800" smtClean="0"/>
              <a:t> (nothing else can happen)</a:t>
            </a:r>
          </a:p>
          <a:p>
            <a:pPr lvl="1" eaLnBrk="1" hangingPunct="1">
              <a:lnSpc>
                <a:spcPct val="90000"/>
              </a:lnSpc>
            </a:pPr>
            <a:r>
              <a:rPr lang="en-GB" altLang="en-US" sz="1800" smtClean="0"/>
              <a:t>It is </a:t>
            </a:r>
            <a:r>
              <a:rPr lang="en-GB" altLang="en-US" sz="1800" smtClean="0">
                <a:solidFill>
                  <a:srgbClr val="FF0000"/>
                </a:solidFill>
              </a:rPr>
              <a:t>mutually exclusive</a:t>
            </a:r>
            <a:r>
              <a:rPr lang="en-GB" altLang="en-US" sz="1800" smtClean="0"/>
              <a:t> (only one of the four can happen at one time)</a:t>
            </a:r>
          </a:p>
          <a:p>
            <a:pPr eaLnBrk="1" hangingPunct="1">
              <a:lnSpc>
                <a:spcPct val="90000"/>
              </a:lnSpc>
            </a:pPr>
            <a:endParaRPr lang="en-GB" altLang="en-US" sz="2000" smtClean="0"/>
          </a:p>
          <a:p>
            <a:pPr eaLnBrk="1" hangingPunct="1">
              <a:lnSpc>
                <a:spcPct val="90000"/>
              </a:lnSpc>
            </a:pPr>
            <a:endParaRPr lang="en-GB" altLang="en-US" sz="200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Probability theory: probabilities</a:t>
            </a:r>
          </a:p>
        </p:txBody>
      </p:sp>
      <p:sp>
        <p:nvSpPr>
          <p:cNvPr id="9219" name="Rectangle 3"/>
          <p:cNvSpPr>
            <a:spLocks noGrp="1" noChangeArrowheads="1"/>
          </p:cNvSpPr>
          <p:nvPr>
            <p:ph type="body" idx="1"/>
          </p:nvPr>
        </p:nvSpPr>
        <p:spPr/>
        <p:txBody>
          <a:bodyPr>
            <a:normAutofit fontScale="92500" lnSpcReduction="20000"/>
          </a:bodyPr>
          <a:lstStyle/>
          <a:p>
            <a:pPr marL="457200" indent="-457200" eaLnBrk="1" hangingPunct="1">
              <a:lnSpc>
                <a:spcPct val="90000"/>
              </a:lnSpc>
            </a:pPr>
            <a:r>
              <a:rPr lang="en-GB" altLang="en-US" sz="2000" smtClean="0"/>
              <a:t>We can assign probabilities to the outcomes of a random variable.</a:t>
            </a:r>
          </a:p>
          <a:p>
            <a:pPr marL="457200" indent="-457200" eaLnBrk="1" hangingPunct="1">
              <a:lnSpc>
                <a:spcPct val="90000"/>
              </a:lnSpc>
              <a:buFont typeface="Wingdings" pitchFamily="2" charset="2"/>
              <a:buNone/>
            </a:pPr>
            <a:r>
              <a:rPr lang="en-GB" altLang="en-US" sz="2000" smtClean="0"/>
              <a:t>		P(Throw = heads) = 0.5</a:t>
            </a:r>
          </a:p>
          <a:p>
            <a:pPr marL="457200" indent="-457200" eaLnBrk="1" hangingPunct="1">
              <a:lnSpc>
                <a:spcPct val="90000"/>
              </a:lnSpc>
              <a:buFont typeface="Wingdings" pitchFamily="2" charset="2"/>
              <a:buNone/>
            </a:pPr>
            <a:r>
              <a:rPr lang="en-GB" altLang="en-US" sz="2000" smtClean="0"/>
              <a:t>		P(Mary_Calls = true) = 0.1</a:t>
            </a:r>
          </a:p>
          <a:p>
            <a:pPr marL="457200" indent="-457200" eaLnBrk="1" hangingPunct="1">
              <a:lnSpc>
                <a:spcPct val="90000"/>
              </a:lnSpc>
              <a:buFont typeface="Wingdings" pitchFamily="2" charset="2"/>
              <a:buNone/>
            </a:pPr>
            <a:r>
              <a:rPr lang="en-GB" altLang="en-US" sz="2000" smtClean="0"/>
              <a:t>		P(a) = 0.3</a:t>
            </a:r>
          </a:p>
          <a:p>
            <a:pPr marL="457200" indent="-457200" eaLnBrk="1" hangingPunct="1">
              <a:lnSpc>
                <a:spcPct val="90000"/>
              </a:lnSpc>
              <a:buFont typeface="Wingdings" pitchFamily="2" charset="2"/>
              <a:buNone/>
            </a:pPr>
            <a:endParaRPr lang="en-GB" altLang="en-US" sz="2000" smtClean="0"/>
          </a:p>
          <a:p>
            <a:pPr marL="457200" indent="-457200" eaLnBrk="1" hangingPunct="1">
              <a:lnSpc>
                <a:spcPct val="90000"/>
              </a:lnSpc>
            </a:pPr>
            <a:r>
              <a:rPr lang="en-GB" altLang="en-US" sz="2000" smtClean="0"/>
              <a:t>Some simple rules governing probabilities</a:t>
            </a:r>
          </a:p>
          <a:p>
            <a:pPr marL="457200" indent="-457200" eaLnBrk="1" hangingPunct="1">
              <a:lnSpc>
                <a:spcPct val="90000"/>
              </a:lnSpc>
              <a:buFont typeface="Wingdings" pitchFamily="2" charset="2"/>
              <a:buAutoNum type="arabicPeriod"/>
            </a:pPr>
            <a:endParaRPr lang="en-GB" altLang="en-US" sz="2000" smtClean="0"/>
          </a:p>
          <a:p>
            <a:pPr marL="457200" indent="-457200" eaLnBrk="1" hangingPunct="1">
              <a:lnSpc>
                <a:spcPct val="90000"/>
              </a:lnSpc>
              <a:buFont typeface="Wingdings" pitchFamily="2" charset="2"/>
              <a:buAutoNum type="arabicPeriod"/>
            </a:pPr>
            <a:r>
              <a:rPr lang="en-GB" altLang="en-US" sz="2000" smtClean="0"/>
              <a:t>All probabilities are between 0 and 1 inclusive</a:t>
            </a:r>
          </a:p>
          <a:p>
            <a:pPr marL="457200" indent="-457200" eaLnBrk="1" hangingPunct="1">
              <a:lnSpc>
                <a:spcPct val="90000"/>
              </a:lnSpc>
              <a:buFont typeface="Wingdings" pitchFamily="2" charset="2"/>
              <a:buAutoNum type="arabicPeriod"/>
            </a:pPr>
            <a:endParaRPr lang="en-GB" altLang="en-US" sz="2000" smtClean="0"/>
          </a:p>
          <a:p>
            <a:pPr marL="457200" indent="-457200" eaLnBrk="1" hangingPunct="1">
              <a:lnSpc>
                <a:spcPct val="90000"/>
              </a:lnSpc>
              <a:buFont typeface="Wingdings" pitchFamily="2" charset="2"/>
              <a:buAutoNum type="arabicPeriod"/>
            </a:pPr>
            <a:r>
              <a:rPr lang="en-GB" altLang="en-US" sz="2000" smtClean="0"/>
              <a:t>If something is necessarily true it has probability 1</a:t>
            </a:r>
          </a:p>
          <a:p>
            <a:pPr marL="457200" indent="-457200" eaLnBrk="1" hangingPunct="1">
              <a:lnSpc>
                <a:spcPct val="90000"/>
              </a:lnSpc>
              <a:buFont typeface="Wingdings" pitchFamily="2" charset="2"/>
              <a:buAutoNum type="arabicPeriod"/>
            </a:pPr>
            <a:endParaRPr lang="en-GB" altLang="en-US" sz="2000" smtClean="0"/>
          </a:p>
          <a:p>
            <a:pPr marL="457200" indent="-457200" eaLnBrk="1" hangingPunct="1">
              <a:lnSpc>
                <a:spcPct val="90000"/>
              </a:lnSpc>
              <a:buFont typeface="Wingdings" pitchFamily="2" charset="2"/>
              <a:buAutoNum type="arabicPeriod"/>
            </a:pPr>
            <a:r>
              <a:rPr lang="en-GB" altLang="en-US" sz="2000" smtClean="0"/>
              <a:t>The probability of a disjunction being true is</a:t>
            </a:r>
          </a:p>
          <a:p>
            <a:pPr marL="457200" indent="-457200" eaLnBrk="1" hangingPunct="1">
              <a:lnSpc>
                <a:spcPct val="90000"/>
              </a:lnSpc>
              <a:buFont typeface="Wingdings" pitchFamily="2" charset="2"/>
              <a:buAutoNum type="arabicPeriod"/>
            </a:pPr>
            <a:endParaRPr lang="en-GB" altLang="en-US" sz="2000" smtClean="0"/>
          </a:p>
          <a:p>
            <a:pPr marL="457200" indent="-457200" eaLnBrk="1" hangingPunct="1">
              <a:lnSpc>
                <a:spcPct val="90000"/>
              </a:lnSpc>
              <a:buFont typeface="Wingdings" pitchFamily="2" charset="2"/>
              <a:buAutoNum type="arabicPeriod"/>
            </a:pPr>
            <a:endParaRPr lang="en-GB" altLang="en-US" sz="2000" smtClean="0"/>
          </a:p>
          <a:p>
            <a:pPr marL="457200" indent="-457200" eaLnBrk="1" hangingPunct="1">
              <a:lnSpc>
                <a:spcPct val="90000"/>
              </a:lnSpc>
              <a:buFont typeface="Wingdings" pitchFamily="2" charset="2"/>
              <a:buAutoNum type="arabicPeriod"/>
            </a:pPr>
            <a:endParaRPr lang="en-GB" altLang="en-US" sz="2000" smtClean="0"/>
          </a:p>
          <a:p>
            <a:pPr marL="457200" indent="-457200" eaLnBrk="1" hangingPunct="1">
              <a:lnSpc>
                <a:spcPct val="90000"/>
              </a:lnSpc>
              <a:buFont typeface="Wingdings" pitchFamily="2" charset="2"/>
              <a:buNone/>
            </a:pPr>
            <a:r>
              <a:rPr lang="en-GB" altLang="en-US" sz="2000" smtClean="0"/>
              <a:t>From these three laws all of probability theory can be derived.		</a:t>
            </a:r>
          </a:p>
        </p:txBody>
      </p:sp>
      <p:graphicFrame>
        <p:nvGraphicFramePr>
          <p:cNvPr id="9220" name="Object 4"/>
          <p:cNvGraphicFramePr>
            <a:graphicFrameLocks noChangeAspect="1"/>
          </p:cNvGraphicFramePr>
          <p:nvPr/>
        </p:nvGraphicFramePr>
        <p:xfrm>
          <a:off x="6745288" y="2990850"/>
          <a:ext cx="1608137" cy="428625"/>
        </p:xfrm>
        <a:graphic>
          <a:graphicData uri="http://schemas.openxmlformats.org/presentationml/2006/ole">
            <p:oleObj spid="_x0000_s1026" name="Equation" r:id="rId3" imgW="761669" imgH="203112" progId="Equation.3">
              <p:embed/>
            </p:oleObj>
          </a:graphicData>
        </a:graphic>
      </p:graphicFrame>
      <p:graphicFrame>
        <p:nvGraphicFramePr>
          <p:cNvPr id="9221" name="Object 5"/>
          <p:cNvGraphicFramePr>
            <a:graphicFrameLocks noChangeAspect="1"/>
          </p:cNvGraphicFramePr>
          <p:nvPr/>
        </p:nvGraphicFramePr>
        <p:xfrm>
          <a:off x="6840538" y="3433763"/>
          <a:ext cx="1474787" cy="428625"/>
        </p:xfrm>
        <a:graphic>
          <a:graphicData uri="http://schemas.openxmlformats.org/presentationml/2006/ole">
            <p:oleObj spid="_x0000_s1027" name="Equation" r:id="rId4" imgW="698197" imgH="203112" progId="Equation.3">
              <p:embed/>
            </p:oleObj>
          </a:graphicData>
        </a:graphic>
      </p:graphicFrame>
      <p:graphicFrame>
        <p:nvGraphicFramePr>
          <p:cNvPr id="9222" name="Object 6"/>
          <p:cNvGraphicFramePr>
            <a:graphicFrameLocks noChangeAspect="1"/>
          </p:cNvGraphicFramePr>
          <p:nvPr/>
        </p:nvGraphicFramePr>
        <p:xfrm>
          <a:off x="6751638" y="3852863"/>
          <a:ext cx="1690687" cy="428625"/>
        </p:xfrm>
        <a:graphic>
          <a:graphicData uri="http://schemas.openxmlformats.org/presentationml/2006/ole">
            <p:oleObj spid="_x0000_s1028" name="Equation" r:id="rId5" imgW="799753" imgH="203112" progId="Equation.3">
              <p:embed/>
            </p:oleObj>
          </a:graphicData>
        </a:graphic>
      </p:graphicFrame>
      <p:graphicFrame>
        <p:nvGraphicFramePr>
          <p:cNvPr id="9223" name="Object 7"/>
          <p:cNvGraphicFramePr>
            <a:graphicFrameLocks noChangeAspect="1"/>
          </p:cNvGraphicFramePr>
          <p:nvPr/>
        </p:nvGraphicFramePr>
        <p:xfrm>
          <a:off x="2443163" y="4967288"/>
          <a:ext cx="4346575" cy="428625"/>
        </p:xfrm>
        <a:graphic>
          <a:graphicData uri="http://schemas.openxmlformats.org/presentationml/2006/ole">
            <p:oleObj spid="_x0000_s1029" name="Equation" r:id="rId6" imgW="2057400" imgH="203200" progId="Equation.3">
              <p:embed/>
            </p:oleObj>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GB" altLang="en-US" smtClean="0"/>
              <a:t>Probability theory: relation to set theory</a:t>
            </a:r>
          </a:p>
        </p:txBody>
      </p:sp>
      <p:sp>
        <p:nvSpPr>
          <p:cNvPr id="10243" name="Rectangle 3"/>
          <p:cNvSpPr>
            <a:spLocks noGrp="1" noChangeArrowheads="1"/>
          </p:cNvSpPr>
          <p:nvPr>
            <p:ph type="body" idx="1"/>
          </p:nvPr>
        </p:nvSpPr>
        <p:spPr/>
        <p:txBody>
          <a:bodyPr/>
          <a:lstStyle/>
          <a:p>
            <a:pPr eaLnBrk="1" hangingPunct="1"/>
            <a:r>
              <a:rPr lang="en-GB" altLang="en-US" smtClean="0"/>
              <a:t>We can often intuitively understand the laws of probability by thinking about sets</a:t>
            </a:r>
          </a:p>
        </p:txBody>
      </p:sp>
      <p:pic>
        <p:nvPicPr>
          <p:cNvPr id="10244" name="Picture 4" descr="axiom3-venn"/>
          <p:cNvPicPr>
            <a:picLocks noChangeAspect="1" noChangeArrowheads="1"/>
          </p:cNvPicPr>
          <p:nvPr/>
        </p:nvPicPr>
        <p:blipFill>
          <a:blip r:embed="rId3" cstate="print"/>
          <a:srcRect/>
          <a:stretch>
            <a:fillRect/>
          </a:stretch>
        </p:blipFill>
        <p:spPr bwMode="auto">
          <a:xfrm>
            <a:off x="2286000" y="3810000"/>
            <a:ext cx="3781425" cy="2495550"/>
          </a:xfrm>
          <a:prstGeom prst="rect">
            <a:avLst/>
          </a:prstGeom>
          <a:noFill/>
          <a:ln w="9525">
            <a:noFill/>
            <a:miter lim="800000"/>
            <a:headEnd/>
            <a:tailEnd/>
          </a:ln>
        </p:spPr>
      </p:pic>
      <p:graphicFrame>
        <p:nvGraphicFramePr>
          <p:cNvPr id="10245" name="Object 5"/>
          <p:cNvGraphicFramePr>
            <a:graphicFrameLocks noChangeAspect="1"/>
          </p:cNvGraphicFramePr>
          <p:nvPr/>
        </p:nvGraphicFramePr>
        <p:xfrm>
          <a:off x="1981200" y="2971800"/>
          <a:ext cx="4346575" cy="428625"/>
        </p:xfrm>
        <a:graphic>
          <a:graphicData uri="http://schemas.openxmlformats.org/presentationml/2006/ole">
            <p:oleObj spid="_x0000_s2050" name="Equation" r:id="rId4" imgW="2057400" imgH="203200" progId="Equation.3">
              <p:embed/>
            </p:oleObj>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1020762"/>
          </a:xfrm>
        </p:spPr>
        <p:txBody>
          <a:bodyPr>
            <a:normAutofit fontScale="90000"/>
          </a:bodyPr>
          <a:lstStyle/>
          <a:p>
            <a:pPr eaLnBrk="1" hangingPunct="1"/>
            <a:r>
              <a:rPr lang="en-GB" altLang="en-US" dirty="0" smtClean="0"/>
              <a:t>Probability Theory: Conditional Probability</a:t>
            </a:r>
          </a:p>
        </p:txBody>
      </p:sp>
      <p:sp>
        <p:nvSpPr>
          <p:cNvPr id="11267" name="Rectangle 3"/>
          <p:cNvSpPr>
            <a:spLocks noGrp="1" noChangeArrowheads="1"/>
          </p:cNvSpPr>
          <p:nvPr>
            <p:ph type="body" idx="1"/>
          </p:nvPr>
        </p:nvSpPr>
        <p:spPr>
          <a:xfrm>
            <a:off x="457200" y="1828800"/>
            <a:ext cx="8229600" cy="4724400"/>
          </a:xfrm>
        </p:spPr>
        <p:txBody>
          <a:bodyPr>
            <a:normAutofit fontScale="92500" lnSpcReduction="10000"/>
          </a:bodyPr>
          <a:lstStyle/>
          <a:p>
            <a:pPr eaLnBrk="1" hangingPunct="1">
              <a:lnSpc>
                <a:spcPct val="90000"/>
              </a:lnSpc>
            </a:pPr>
            <a:r>
              <a:rPr lang="en-GB" altLang="en-US" sz="2000" dirty="0" smtClean="0"/>
              <a:t>A conditional probability expresses the likelihood that one event a will occur if b occurs. We denote this as follows</a:t>
            </a:r>
          </a:p>
          <a:p>
            <a:pPr eaLnBrk="1" hangingPunct="1">
              <a:lnSpc>
                <a:spcPct val="90000"/>
              </a:lnSpc>
            </a:pPr>
            <a:endParaRPr lang="en-GB" altLang="en-US" sz="2000" dirty="0" smtClean="0"/>
          </a:p>
          <a:p>
            <a:pPr eaLnBrk="1" hangingPunct="1">
              <a:lnSpc>
                <a:spcPct val="90000"/>
              </a:lnSpc>
            </a:pPr>
            <a:endParaRPr lang="en-GB" altLang="en-US" sz="2000" dirty="0" smtClean="0"/>
          </a:p>
          <a:p>
            <a:pPr eaLnBrk="1" hangingPunct="1">
              <a:lnSpc>
                <a:spcPct val="90000"/>
              </a:lnSpc>
            </a:pPr>
            <a:r>
              <a:rPr lang="en-GB" altLang="en-US" sz="2000" dirty="0" smtClean="0"/>
              <a:t>e.g.</a:t>
            </a:r>
          </a:p>
          <a:p>
            <a:pPr eaLnBrk="1" hangingPunct="1">
              <a:lnSpc>
                <a:spcPct val="90000"/>
              </a:lnSpc>
            </a:pPr>
            <a:endParaRPr lang="en-GB" altLang="en-US" sz="2000" dirty="0" smtClean="0"/>
          </a:p>
          <a:p>
            <a:pPr eaLnBrk="1" hangingPunct="1">
              <a:lnSpc>
                <a:spcPct val="90000"/>
              </a:lnSpc>
            </a:pPr>
            <a:endParaRPr lang="en-GB" altLang="en-US" sz="2000" dirty="0" smtClean="0"/>
          </a:p>
          <a:p>
            <a:pPr eaLnBrk="1" hangingPunct="1">
              <a:lnSpc>
                <a:spcPct val="90000"/>
              </a:lnSpc>
            </a:pPr>
            <a:endParaRPr lang="en-GB" altLang="en-US" sz="2000" dirty="0" smtClean="0"/>
          </a:p>
          <a:p>
            <a:pPr eaLnBrk="1" hangingPunct="1">
              <a:lnSpc>
                <a:spcPct val="90000"/>
              </a:lnSpc>
            </a:pPr>
            <a:r>
              <a:rPr lang="en-GB" altLang="en-US" sz="2000" dirty="0" smtClean="0"/>
              <a:t>So conditional probabilities reflect the fact that some events make other events more (or less) likely</a:t>
            </a:r>
          </a:p>
          <a:p>
            <a:pPr eaLnBrk="1" hangingPunct="1">
              <a:lnSpc>
                <a:spcPct val="90000"/>
              </a:lnSpc>
            </a:pPr>
            <a:endParaRPr lang="en-GB" altLang="en-US" sz="2000" dirty="0" smtClean="0"/>
          </a:p>
          <a:p>
            <a:pPr eaLnBrk="1" hangingPunct="1">
              <a:lnSpc>
                <a:spcPct val="90000"/>
              </a:lnSpc>
            </a:pPr>
            <a:r>
              <a:rPr lang="en-GB" altLang="en-US" sz="2000" dirty="0" smtClean="0"/>
              <a:t>If one event doesn’t affect the likelihood of another event they are said to be </a:t>
            </a:r>
            <a:r>
              <a:rPr lang="en-GB" altLang="en-US" sz="2000" dirty="0" smtClean="0">
                <a:solidFill>
                  <a:srgbClr val="FF0000"/>
                </a:solidFill>
              </a:rPr>
              <a:t>independent</a:t>
            </a:r>
            <a:r>
              <a:rPr lang="en-GB" altLang="en-US" sz="2000" dirty="0" smtClean="0"/>
              <a:t> and therefore </a:t>
            </a:r>
          </a:p>
          <a:p>
            <a:pPr eaLnBrk="1" hangingPunct="1">
              <a:lnSpc>
                <a:spcPct val="90000"/>
              </a:lnSpc>
            </a:pPr>
            <a:endParaRPr lang="en-GB" altLang="en-US" sz="2000" dirty="0" smtClean="0"/>
          </a:p>
          <a:p>
            <a:pPr eaLnBrk="1" hangingPunct="1">
              <a:lnSpc>
                <a:spcPct val="90000"/>
              </a:lnSpc>
            </a:pPr>
            <a:endParaRPr lang="en-GB" altLang="en-US" sz="2000" dirty="0" smtClean="0"/>
          </a:p>
          <a:p>
            <a:pPr eaLnBrk="1" hangingPunct="1">
              <a:lnSpc>
                <a:spcPct val="90000"/>
              </a:lnSpc>
            </a:pPr>
            <a:r>
              <a:rPr lang="en-GB" altLang="en-US" sz="2000" dirty="0" smtClean="0"/>
              <a:t>E.g. if you roll a 6 on a die, it doesn’t make it more or less likely that you will roll a 6 on the next throw. The rolls are independent.</a:t>
            </a:r>
          </a:p>
          <a:p>
            <a:pPr eaLnBrk="1" hangingPunct="1">
              <a:lnSpc>
                <a:spcPct val="90000"/>
              </a:lnSpc>
            </a:pPr>
            <a:endParaRPr lang="en-GB" altLang="en-US" sz="2000" dirty="0" smtClean="0"/>
          </a:p>
        </p:txBody>
      </p:sp>
      <p:graphicFrame>
        <p:nvGraphicFramePr>
          <p:cNvPr id="11268" name="Object 4"/>
          <p:cNvGraphicFramePr>
            <a:graphicFrameLocks noChangeAspect="1"/>
          </p:cNvGraphicFramePr>
          <p:nvPr/>
        </p:nvGraphicFramePr>
        <p:xfrm>
          <a:off x="3835400" y="1338263"/>
          <a:ext cx="1046163" cy="428625"/>
        </p:xfrm>
        <a:graphic>
          <a:graphicData uri="http://schemas.openxmlformats.org/presentationml/2006/ole">
            <p:oleObj spid="_x0000_s3074" name="Equation" r:id="rId3" imgW="494870" imgH="203024" progId="Equation.3">
              <p:embed/>
            </p:oleObj>
          </a:graphicData>
        </a:graphic>
      </p:graphicFrame>
      <p:graphicFrame>
        <p:nvGraphicFramePr>
          <p:cNvPr id="11269" name="Object 5"/>
          <p:cNvGraphicFramePr>
            <a:graphicFrameLocks noChangeAspect="1"/>
          </p:cNvGraphicFramePr>
          <p:nvPr/>
        </p:nvGraphicFramePr>
        <p:xfrm>
          <a:off x="2667000" y="2543175"/>
          <a:ext cx="3432175" cy="428625"/>
        </p:xfrm>
        <a:graphic>
          <a:graphicData uri="http://schemas.openxmlformats.org/presentationml/2006/ole">
            <p:oleObj spid="_x0000_s3075" name="Equation" r:id="rId4" imgW="1625600" imgH="203200" progId="Equation.3">
              <p:embed/>
            </p:oleObj>
          </a:graphicData>
        </a:graphic>
      </p:graphicFrame>
      <p:graphicFrame>
        <p:nvGraphicFramePr>
          <p:cNvPr id="11270" name="Object 6"/>
          <p:cNvGraphicFramePr>
            <a:graphicFrameLocks noChangeAspect="1"/>
          </p:cNvGraphicFramePr>
          <p:nvPr/>
        </p:nvGraphicFramePr>
        <p:xfrm>
          <a:off x="1752600" y="3276600"/>
          <a:ext cx="5283200" cy="428625"/>
        </p:xfrm>
        <a:graphic>
          <a:graphicData uri="http://schemas.openxmlformats.org/presentationml/2006/ole">
            <p:oleObj spid="_x0000_s3076" name="Equation" r:id="rId5" imgW="2501900" imgH="203200" progId="Equation.3">
              <p:embed/>
            </p:oleObj>
          </a:graphicData>
        </a:graphic>
      </p:graphicFrame>
      <p:graphicFrame>
        <p:nvGraphicFramePr>
          <p:cNvPr id="11271" name="Object 7"/>
          <p:cNvGraphicFramePr>
            <a:graphicFrameLocks noChangeAspect="1"/>
          </p:cNvGraphicFramePr>
          <p:nvPr/>
        </p:nvGraphicFramePr>
        <p:xfrm>
          <a:off x="3429000" y="5410200"/>
          <a:ext cx="1984375" cy="428625"/>
        </p:xfrm>
        <a:graphic>
          <a:graphicData uri="http://schemas.openxmlformats.org/presentationml/2006/ole">
            <p:oleObj spid="_x0000_s3077" name="Equation" r:id="rId6" imgW="939392" imgH="203112" progId="Equation.3">
              <p:embed/>
            </p:oleObj>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1279</Words>
  <Application>Microsoft Office PowerPoint</Application>
  <PresentationFormat>On-screen Show (4:3)</PresentationFormat>
  <Paragraphs>223</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Microsoft Equation 3.0</vt:lpstr>
      <vt:lpstr>Uncertain Knowledge and Reasoning</vt:lpstr>
      <vt:lpstr>Plan</vt:lpstr>
      <vt:lpstr>Why do we need reasoning under uncertainty?</vt:lpstr>
      <vt:lpstr>Two (toy) examples</vt:lpstr>
      <vt:lpstr>Probability Theory: Variables and Events</vt:lpstr>
      <vt:lpstr>Probability Theory: Atomic events</vt:lpstr>
      <vt:lpstr>Probability theory: probabilities</vt:lpstr>
      <vt:lpstr>Probability theory: relation to set theory</vt:lpstr>
      <vt:lpstr>Probability Theory: Conditional Probability</vt:lpstr>
      <vt:lpstr>Combining Probabilities: the product rule</vt:lpstr>
      <vt:lpstr>Bayes’ rule</vt:lpstr>
      <vt:lpstr>Bayes’ rule</vt:lpstr>
      <vt:lpstr>Bayes’ rule can capture causal models</vt:lpstr>
      <vt:lpstr>The power of causal models</vt:lpstr>
      <vt:lpstr>Bayes rule: the normalisation short cut</vt:lpstr>
      <vt:lpstr>Bayes’ rule: combining evidence</vt:lpstr>
      <vt:lpstr>Bayes rule + conditional independence</vt:lpstr>
      <vt:lpstr>Bayes’ nets</vt:lpstr>
      <vt:lpstr>The Bayesian brain</vt:lpstr>
      <vt:lpstr>The non-Bayesian brain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 Knowledge and Reasoning</dc:title>
  <dc:creator>Omkar</dc:creator>
  <cp:lastModifiedBy>Omkar</cp:lastModifiedBy>
  <cp:revision>4</cp:revision>
  <dcterms:created xsi:type="dcterms:W3CDTF">2018-08-30T04:59:10Z</dcterms:created>
  <dcterms:modified xsi:type="dcterms:W3CDTF">2018-08-30T05:06:46Z</dcterms:modified>
</cp:coreProperties>
</file>