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2" r:id="rId6"/>
    <p:sldId id="263" r:id="rId7"/>
    <p:sldId id="264" r:id="rId8"/>
    <p:sldId id="259"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 id="280"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445F48-32AE-4453-A91C-0871096073A3}" type="datetimeFigureOut">
              <a:rPr lang="en-US" smtClean="0"/>
              <a:pPr/>
              <a:t>8/30/2018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445F48-32AE-4453-A91C-0871096073A3}" type="datetimeFigureOut">
              <a:rPr lang="en-US" smtClean="0"/>
              <a:pPr/>
              <a:t>8/30/2018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445F48-32AE-4453-A91C-0871096073A3}" type="datetimeFigureOut">
              <a:rPr lang="en-US" smtClean="0"/>
              <a:pPr/>
              <a:t>8/30/2018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445F48-32AE-4453-A91C-0871096073A3}" type="datetimeFigureOut">
              <a:rPr lang="en-US" smtClean="0"/>
              <a:pPr/>
              <a:t>8/30/2018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445F48-32AE-4453-A91C-0871096073A3}" type="datetimeFigureOut">
              <a:rPr lang="en-US" smtClean="0"/>
              <a:pPr/>
              <a:t>8/30/2018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445F48-32AE-4453-A91C-0871096073A3}" type="datetimeFigureOut">
              <a:rPr lang="en-US" smtClean="0"/>
              <a:pPr/>
              <a:t>8/30/2018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445F48-32AE-4453-A91C-0871096073A3}" type="datetimeFigureOut">
              <a:rPr lang="en-US" smtClean="0"/>
              <a:pPr/>
              <a:t>8/30/2018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445F48-32AE-4453-A91C-0871096073A3}" type="datetimeFigureOut">
              <a:rPr lang="en-US" smtClean="0"/>
              <a:pPr/>
              <a:t>8/30/2018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45F48-32AE-4453-A91C-0871096073A3}" type="datetimeFigureOut">
              <a:rPr lang="en-US" smtClean="0"/>
              <a:pPr/>
              <a:t>8/30/2018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45F48-32AE-4453-A91C-0871096073A3}" type="datetimeFigureOut">
              <a:rPr lang="en-US" smtClean="0"/>
              <a:pPr/>
              <a:t>8/30/2018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445F48-32AE-4453-A91C-0871096073A3}" type="datetimeFigureOut">
              <a:rPr lang="en-US" smtClean="0"/>
              <a:pPr/>
              <a:t>8/30/2018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18ECC-2C4D-4FF9-B551-AA532FF7A45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45F48-32AE-4453-A91C-0871096073A3}" type="datetimeFigureOut">
              <a:rPr lang="en-US" smtClean="0"/>
              <a:pPr/>
              <a:t>8/30/2018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18ECC-2C4D-4FF9-B551-AA532FF7A45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LEARNING</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Rote Learning</a:t>
            </a:r>
            <a:endParaRPr lang="en-IN" sz="3200" dirty="0"/>
          </a:p>
        </p:txBody>
      </p:sp>
      <p:sp>
        <p:nvSpPr>
          <p:cNvPr id="3" name="Content Placeholder 2"/>
          <p:cNvSpPr>
            <a:spLocks noGrp="1"/>
          </p:cNvSpPr>
          <p:nvPr>
            <p:ph idx="1"/>
          </p:nvPr>
        </p:nvSpPr>
        <p:spPr>
          <a:xfrm>
            <a:off x="457200" y="1214422"/>
            <a:ext cx="8229600" cy="4911741"/>
          </a:xfrm>
        </p:spPr>
        <p:txBody>
          <a:bodyPr>
            <a:normAutofit/>
          </a:bodyPr>
          <a:lstStyle/>
          <a:p>
            <a:r>
              <a:rPr lang="en-IN" sz="2200" dirty="0"/>
              <a:t>Rote Learning is basically </a:t>
            </a:r>
            <a:r>
              <a:rPr lang="en-IN" sz="2200" i="1" dirty="0"/>
              <a:t>memorisation</a:t>
            </a:r>
            <a:r>
              <a:rPr lang="en-IN" sz="2200" dirty="0"/>
              <a:t>.</a:t>
            </a:r>
          </a:p>
          <a:p>
            <a:pPr lvl="1"/>
            <a:r>
              <a:rPr lang="en-IN" sz="2200" dirty="0"/>
              <a:t>Saving knowledge so it can be used again.</a:t>
            </a:r>
          </a:p>
          <a:p>
            <a:pPr lvl="1"/>
            <a:r>
              <a:rPr lang="en-IN" sz="2200" dirty="0"/>
              <a:t>Retrieval is the only problem.</a:t>
            </a:r>
          </a:p>
          <a:p>
            <a:pPr lvl="1"/>
            <a:r>
              <a:rPr lang="en-IN" sz="2200" dirty="0"/>
              <a:t>No repeated computation, inference or query is </a:t>
            </a:r>
            <a:r>
              <a:rPr lang="en-IN" sz="2200" dirty="0" smtClean="0"/>
              <a:t>necessary</a:t>
            </a:r>
          </a:p>
          <a:p>
            <a:r>
              <a:rPr lang="en-IN" sz="2200" dirty="0"/>
              <a:t>Memorisation is a key necessity for learning:</a:t>
            </a:r>
          </a:p>
          <a:p>
            <a:pPr lvl="1"/>
            <a:r>
              <a:rPr lang="en-IN" sz="2200" dirty="0"/>
              <a:t>It is a basic necessity for any intelligent </a:t>
            </a:r>
            <a:r>
              <a:rPr lang="en-IN" sz="2200" dirty="0" smtClean="0"/>
              <a:t>program</a:t>
            </a:r>
            <a:endParaRPr lang="en-IN" sz="2200" dirty="0"/>
          </a:p>
          <a:p>
            <a:pPr lvl="1"/>
            <a:r>
              <a:rPr lang="en-IN" sz="2200" dirty="0"/>
              <a:t>Memorisation can be a complex </a:t>
            </a:r>
            <a:r>
              <a:rPr lang="en-IN" sz="2200" dirty="0" smtClean="0"/>
              <a:t>subject</a:t>
            </a:r>
            <a:endParaRPr lang="en-IN" sz="2200" dirty="0"/>
          </a:p>
          <a:p>
            <a:r>
              <a:rPr lang="en-IN" sz="2200" dirty="0"/>
              <a:t>A simple example of rote learning is </a:t>
            </a:r>
            <a:r>
              <a:rPr lang="en-IN" sz="2200" i="1" dirty="0"/>
              <a:t>caching</a:t>
            </a:r>
            <a:endParaRPr lang="en-IN" sz="2200" dirty="0"/>
          </a:p>
          <a:p>
            <a:pPr lvl="1"/>
            <a:r>
              <a:rPr lang="en-IN" sz="2200" dirty="0"/>
              <a:t>Store computed values (or large piece of data)</a:t>
            </a:r>
          </a:p>
          <a:p>
            <a:pPr lvl="1"/>
            <a:r>
              <a:rPr lang="en-IN" sz="2200" dirty="0"/>
              <a:t>Recall this information when required by computation.</a:t>
            </a:r>
          </a:p>
          <a:p>
            <a:pPr lvl="1"/>
            <a:r>
              <a:rPr lang="en-IN" sz="2200" dirty="0"/>
              <a:t>Significant time savings can be achieved.</a:t>
            </a:r>
          </a:p>
          <a:p>
            <a:pPr lvl="1">
              <a:buNone/>
            </a:pPr>
            <a:endParaRPr lang="en-IN" sz="2200" dirty="0"/>
          </a:p>
          <a:p>
            <a:pPr lvl="1"/>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IN" sz="3200" dirty="0"/>
              <a:t>Samuel's Checkers program</a:t>
            </a:r>
          </a:p>
        </p:txBody>
      </p:sp>
      <p:sp>
        <p:nvSpPr>
          <p:cNvPr id="3" name="Content Placeholder 2"/>
          <p:cNvSpPr>
            <a:spLocks noGrp="1"/>
          </p:cNvSpPr>
          <p:nvPr>
            <p:ph idx="1"/>
          </p:nvPr>
        </p:nvSpPr>
        <p:spPr>
          <a:xfrm>
            <a:off x="457200" y="1285860"/>
            <a:ext cx="8229600" cy="4840303"/>
          </a:xfrm>
        </p:spPr>
        <p:txBody>
          <a:bodyPr>
            <a:normAutofit/>
          </a:bodyPr>
          <a:lstStyle/>
          <a:p>
            <a:pPr lvl="0"/>
            <a:r>
              <a:rPr lang="en-US" sz="2200" dirty="0" smtClean="0"/>
              <a:t>It </a:t>
            </a:r>
            <a:r>
              <a:rPr lang="en-US" sz="2200" dirty="0" err="1" smtClean="0"/>
              <a:t>employeed</a:t>
            </a:r>
            <a:r>
              <a:rPr lang="en-US" sz="2200" dirty="0" smtClean="0"/>
              <a:t> Rote Learning First.</a:t>
            </a:r>
          </a:p>
          <a:p>
            <a:pPr lvl="0"/>
            <a:r>
              <a:rPr lang="en-US" sz="2200" dirty="0" smtClean="0"/>
              <a:t>It is also used as Parameter adjustment</a:t>
            </a:r>
          </a:p>
          <a:p>
            <a:pPr lvl="0"/>
            <a:r>
              <a:rPr lang="en-US" sz="2200" dirty="0" smtClean="0"/>
              <a:t>Implementation:</a:t>
            </a:r>
            <a:endParaRPr lang="en-IN" sz="2200" dirty="0" smtClean="0"/>
          </a:p>
          <a:p>
            <a:pPr lvl="1"/>
            <a:r>
              <a:rPr lang="en-IN" sz="2200" dirty="0" smtClean="0"/>
              <a:t>A </a:t>
            </a:r>
            <a:r>
              <a:rPr lang="en-IN" sz="2200" dirty="0" err="1"/>
              <a:t>minimax</a:t>
            </a:r>
            <a:r>
              <a:rPr lang="en-IN" sz="2200" dirty="0"/>
              <a:t> search was used to explore the game tree.</a:t>
            </a:r>
          </a:p>
          <a:p>
            <a:pPr lvl="1"/>
            <a:r>
              <a:rPr lang="en-IN" sz="2200" dirty="0"/>
              <a:t>Time constraints do not permit complete searches.</a:t>
            </a:r>
          </a:p>
          <a:p>
            <a:pPr lvl="1"/>
            <a:r>
              <a:rPr lang="en-IN" sz="2200" dirty="0"/>
              <a:t>It </a:t>
            </a:r>
            <a:r>
              <a:rPr lang="en-IN" sz="2200" i="1" dirty="0"/>
              <a:t>records</a:t>
            </a:r>
            <a:r>
              <a:rPr lang="en-IN" sz="2200" dirty="0"/>
              <a:t> board positions and scores at search ends.</a:t>
            </a:r>
          </a:p>
          <a:p>
            <a:pPr lvl="1"/>
            <a:r>
              <a:rPr lang="en-IN" sz="2200" dirty="0"/>
              <a:t>Now if the same board position arises later in the game the stored value can be recalled and the end effect is that more deeper searched have occurred.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Issues Related to Rote Learning</a:t>
            </a:r>
            <a:endParaRPr lang="en-IN" sz="3200" dirty="0"/>
          </a:p>
        </p:txBody>
      </p:sp>
      <p:sp>
        <p:nvSpPr>
          <p:cNvPr id="3" name="Content Placeholder 2"/>
          <p:cNvSpPr>
            <a:spLocks noGrp="1"/>
          </p:cNvSpPr>
          <p:nvPr>
            <p:ph idx="1"/>
          </p:nvPr>
        </p:nvSpPr>
        <p:spPr>
          <a:xfrm>
            <a:off x="457200" y="1214422"/>
            <a:ext cx="8229600" cy="4911741"/>
          </a:xfrm>
        </p:spPr>
        <p:txBody>
          <a:bodyPr>
            <a:noAutofit/>
          </a:bodyPr>
          <a:lstStyle/>
          <a:p>
            <a:r>
              <a:rPr lang="en-IN" sz="2200" b="1" dirty="0" smtClean="0"/>
              <a:t>Organisation</a:t>
            </a:r>
          </a:p>
          <a:p>
            <a:pPr lvl="1"/>
            <a:r>
              <a:rPr lang="en-IN" sz="2200" dirty="0" smtClean="0"/>
              <a:t>access </a:t>
            </a:r>
            <a:r>
              <a:rPr lang="en-IN" sz="2200" dirty="0"/>
              <a:t>of the stored value must be faster than it would be to </a:t>
            </a:r>
            <a:r>
              <a:rPr lang="en-IN" sz="2200" dirty="0" err="1"/>
              <a:t>recompute</a:t>
            </a:r>
            <a:r>
              <a:rPr lang="en-IN" sz="2200" dirty="0"/>
              <a:t> </a:t>
            </a:r>
            <a:r>
              <a:rPr lang="en-IN" sz="2200" dirty="0" smtClean="0"/>
              <a:t>it</a:t>
            </a:r>
          </a:p>
          <a:p>
            <a:r>
              <a:rPr lang="en-US" sz="2200" b="1" dirty="0" err="1" smtClean="0"/>
              <a:t>Generalisation</a:t>
            </a:r>
            <a:endParaRPr lang="en-IN" sz="2200" b="1" dirty="0" smtClean="0"/>
          </a:p>
          <a:p>
            <a:pPr lvl="1"/>
            <a:r>
              <a:rPr lang="en-IN" sz="2200" dirty="0"/>
              <a:t>The number of potentially stored objects can be very large. We may need to generalise some information to make the problem manageable</a:t>
            </a:r>
            <a:r>
              <a:rPr lang="en-IN" sz="2200" dirty="0" smtClean="0"/>
              <a:t>.</a:t>
            </a:r>
          </a:p>
          <a:p>
            <a:r>
              <a:rPr lang="en-IN" sz="2200" b="1" dirty="0"/>
              <a:t>Stability of the Environment</a:t>
            </a:r>
            <a:endParaRPr lang="en-IN" sz="2200" dirty="0"/>
          </a:p>
          <a:p>
            <a:pPr lvl="1"/>
            <a:r>
              <a:rPr lang="en-IN" sz="2200" dirty="0"/>
              <a:t>Rote learning is not very effective in a rapidly changing environment. If the environment does change then we must detect and record exactly what has changed -- </a:t>
            </a:r>
            <a:r>
              <a:rPr lang="en-IN" sz="2200" i="1" dirty="0"/>
              <a:t>the frame problem</a:t>
            </a:r>
            <a:r>
              <a:rPr lang="en-IN" sz="2200" dirty="0"/>
              <a:t>.</a:t>
            </a:r>
            <a:r>
              <a:rPr lang="en-IN" sz="2200" dirty="0" smtClean="0"/>
              <a:t>.</a:t>
            </a:r>
          </a:p>
          <a:p>
            <a:pPr lvl="2">
              <a:buNone/>
            </a:pPr>
            <a:endParaRPr lang="en-IN" sz="2200" dirty="0"/>
          </a:p>
          <a:p>
            <a:pPr lvl="1">
              <a:buNone/>
            </a:pPr>
            <a:endParaRPr lang="en-IN" sz="2200" dirty="0"/>
          </a:p>
          <a:p>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200" dirty="0" smtClean="0"/>
              <a:t>Continued</a:t>
            </a:r>
            <a:endParaRPr lang="en-IN" sz="3200" dirty="0"/>
          </a:p>
        </p:txBody>
      </p:sp>
      <p:sp>
        <p:nvSpPr>
          <p:cNvPr id="3" name="Content Placeholder 2"/>
          <p:cNvSpPr>
            <a:spLocks noGrp="1"/>
          </p:cNvSpPr>
          <p:nvPr>
            <p:ph idx="1"/>
          </p:nvPr>
        </p:nvSpPr>
        <p:spPr>
          <a:xfrm>
            <a:off x="457200" y="1071546"/>
            <a:ext cx="8229600" cy="5500726"/>
          </a:xfrm>
        </p:spPr>
        <p:txBody>
          <a:bodyPr>
            <a:noAutofit/>
          </a:bodyPr>
          <a:lstStyle/>
          <a:p>
            <a:r>
              <a:rPr lang="en-IN" sz="2200" b="1" dirty="0" smtClean="0"/>
              <a:t>Store v Compute</a:t>
            </a:r>
          </a:p>
          <a:p>
            <a:r>
              <a:rPr lang="en-IN" sz="2200" dirty="0"/>
              <a:t>Rote Learning must not decrease the efficiency of the system.</a:t>
            </a:r>
          </a:p>
          <a:p>
            <a:r>
              <a:rPr lang="en-IN" sz="2200" dirty="0"/>
              <a:t>We be must able to decide whether it is worth storing the value in the first </a:t>
            </a:r>
            <a:r>
              <a:rPr lang="en-IN" sz="2200" dirty="0" smtClean="0"/>
              <a:t>place. </a:t>
            </a:r>
            <a:r>
              <a:rPr lang="en-IN" sz="2200" dirty="0" err="1" smtClean="0"/>
              <a:t>Eg</a:t>
            </a:r>
            <a:r>
              <a:rPr lang="en-IN" sz="2200" dirty="0" smtClean="0"/>
              <a:t>. </a:t>
            </a:r>
            <a:r>
              <a:rPr lang="en-IN" sz="2200" dirty="0"/>
              <a:t>I</a:t>
            </a:r>
            <a:r>
              <a:rPr lang="en-IN" sz="2200" dirty="0" smtClean="0"/>
              <a:t>t </a:t>
            </a:r>
            <a:r>
              <a:rPr lang="en-IN" sz="2200" dirty="0"/>
              <a:t>is quicker to </a:t>
            </a:r>
            <a:r>
              <a:rPr lang="en-IN" sz="2200" dirty="0" err="1"/>
              <a:t>recompute</a:t>
            </a:r>
            <a:r>
              <a:rPr lang="en-IN" sz="2200" dirty="0"/>
              <a:t> the product of two numbers rather than store a large multiplication table.</a:t>
            </a:r>
          </a:p>
          <a:p>
            <a:pPr lvl="2"/>
            <a:r>
              <a:rPr lang="en-IN" sz="2200" b="1" dirty="0" smtClean="0"/>
              <a:t>Selective forgetting</a:t>
            </a:r>
          </a:p>
          <a:p>
            <a:pPr lvl="3"/>
            <a:r>
              <a:rPr lang="en-IN" sz="2200" dirty="0"/>
              <a:t>here we allow the information to be stored initially and decide later if we retain it. Clearly the frequency of reuse is a good measure</a:t>
            </a:r>
            <a:endParaRPr lang="en-IN" sz="2200" b="1" dirty="0" smtClean="0"/>
          </a:p>
          <a:p>
            <a:pPr lvl="2"/>
            <a:r>
              <a:rPr lang="en-IN" sz="2200" b="1" dirty="0" smtClean="0"/>
              <a:t>Cost-benefit analysis</a:t>
            </a:r>
          </a:p>
          <a:p>
            <a:pPr lvl="3"/>
            <a:r>
              <a:rPr lang="en-IN" sz="2200" dirty="0"/>
              <a:t>Decide when the information is first available whether it should be stored. An analysis could weigh up amount of storage required, cost of computation, likelihood of recall</a:t>
            </a:r>
            <a:endParaRPr lang="en-IN" sz="2200" dirty="0" smtClean="0"/>
          </a:p>
          <a:p>
            <a:endParaRPr lang="en-I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By Advice</a:t>
            </a:r>
            <a:endParaRPr lang="en-IN" sz="3200" dirty="0"/>
          </a:p>
        </p:txBody>
      </p:sp>
      <p:sp>
        <p:nvSpPr>
          <p:cNvPr id="3" name="Content Placeholder 2"/>
          <p:cNvSpPr>
            <a:spLocks noGrp="1"/>
          </p:cNvSpPr>
          <p:nvPr>
            <p:ph idx="1"/>
          </p:nvPr>
        </p:nvSpPr>
        <p:spPr>
          <a:xfrm>
            <a:off x="457200" y="1214422"/>
            <a:ext cx="8229600" cy="4911741"/>
          </a:xfrm>
        </p:spPr>
        <p:txBody>
          <a:bodyPr>
            <a:normAutofit/>
          </a:bodyPr>
          <a:lstStyle/>
          <a:p>
            <a:r>
              <a:rPr lang="en-US" sz="2200" dirty="0" smtClean="0"/>
              <a:t>Two basic Approaches:</a:t>
            </a:r>
          </a:p>
          <a:p>
            <a:pPr lvl="1"/>
            <a:r>
              <a:rPr lang="en-IN" sz="2200" dirty="0"/>
              <a:t>Take high level, abstract advice and convert it into rules that can guide performance elements of the system. </a:t>
            </a:r>
            <a:r>
              <a:rPr lang="en-IN" sz="2200" i="1" dirty="0"/>
              <a:t>Automate all aspects of advice taking</a:t>
            </a:r>
            <a:endParaRPr lang="en-IN" sz="2200" dirty="0"/>
          </a:p>
          <a:p>
            <a:pPr lvl="1"/>
            <a:r>
              <a:rPr lang="en-IN" sz="2200" i="1" dirty="0"/>
              <a:t>Develop sophisticated tools</a:t>
            </a:r>
            <a:r>
              <a:rPr lang="en-IN" sz="2200" dirty="0"/>
              <a:t> such as knowledge base editors and debugging. These are used to aid an expert to translate his expertise into detailed rules. Here the expert is an </a:t>
            </a:r>
            <a:r>
              <a:rPr lang="en-IN" sz="2200" i="1" dirty="0"/>
              <a:t>integral</a:t>
            </a:r>
            <a:r>
              <a:rPr lang="en-IN" sz="2200" dirty="0"/>
              <a:t> part of the learning system. Such tools are important in </a:t>
            </a:r>
            <a:r>
              <a:rPr lang="en-IN" sz="2200" i="1" dirty="0"/>
              <a:t>expert systems</a:t>
            </a:r>
            <a:r>
              <a:rPr lang="en-IN" sz="2200" dirty="0"/>
              <a:t> area of AI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654032"/>
          </a:xfrm>
        </p:spPr>
        <p:txBody>
          <a:bodyPr>
            <a:normAutofit/>
          </a:bodyPr>
          <a:lstStyle/>
          <a:p>
            <a:r>
              <a:rPr lang="en-US" sz="3200" dirty="0" smtClean="0"/>
              <a:t>Automatic Advice Taking</a:t>
            </a:r>
            <a:endParaRPr lang="en-IN" sz="3200" dirty="0"/>
          </a:p>
        </p:txBody>
      </p:sp>
      <p:sp>
        <p:nvSpPr>
          <p:cNvPr id="3" name="Content Placeholder 2"/>
          <p:cNvSpPr>
            <a:spLocks noGrp="1"/>
          </p:cNvSpPr>
          <p:nvPr>
            <p:ph idx="1"/>
          </p:nvPr>
        </p:nvSpPr>
        <p:spPr>
          <a:xfrm>
            <a:off x="457200" y="714356"/>
            <a:ext cx="8229600" cy="6143644"/>
          </a:xfrm>
        </p:spPr>
        <p:txBody>
          <a:bodyPr>
            <a:noAutofit/>
          </a:bodyPr>
          <a:lstStyle/>
          <a:p>
            <a:r>
              <a:rPr lang="en-IN" sz="2200" b="1" dirty="0"/>
              <a:t>Request</a:t>
            </a:r>
            <a:endParaRPr lang="en-IN" sz="2200" dirty="0"/>
          </a:p>
          <a:p>
            <a:pPr lvl="1"/>
            <a:r>
              <a:rPr lang="en-IN" sz="2200" dirty="0"/>
              <a:t>This can be simple question asking about general advice or more complicated by identifying shortcomings in the knowledge base and asking for a remedy</a:t>
            </a:r>
            <a:r>
              <a:rPr lang="en-IN" sz="2200" dirty="0" smtClean="0"/>
              <a:t>.</a:t>
            </a:r>
          </a:p>
          <a:p>
            <a:r>
              <a:rPr lang="en-IN" sz="2200" b="1" dirty="0"/>
              <a:t>Interpret</a:t>
            </a:r>
            <a:endParaRPr lang="en-IN" sz="2200" dirty="0" smtClean="0"/>
          </a:p>
          <a:p>
            <a:pPr lvl="1"/>
            <a:r>
              <a:rPr lang="en-IN" sz="2200" dirty="0"/>
              <a:t>the advice into an </a:t>
            </a:r>
            <a:r>
              <a:rPr lang="en-IN" sz="2200" i="1" dirty="0"/>
              <a:t>internal representation </a:t>
            </a:r>
            <a:endParaRPr lang="en-IN" sz="2200" i="1" dirty="0" smtClean="0"/>
          </a:p>
          <a:p>
            <a:r>
              <a:rPr lang="en-IN" sz="2200" b="1" dirty="0" err="1" smtClean="0"/>
              <a:t>Operationalise</a:t>
            </a:r>
            <a:endParaRPr lang="en-IN" sz="2200" dirty="0" smtClean="0"/>
          </a:p>
          <a:p>
            <a:pPr lvl="1"/>
            <a:r>
              <a:rPr lang="en-IN" sz="2200" dirty="0"/>
              <a:t>Translated advice may still not be usable so this stage seeks to provide a representation that can be used by the performance element </a:t>
            </a:r>
            <a:endParaRPr lang="en-IN" sz="2200" dirty="0" smtClean="0"/>
          </a:p>
          <a:p>
            <a:r>
              <a:rPr lang="en-US" sz="2200" b="1" dirty="0" smtClean="0"/>
              <a:t>Integrate</a:t>
            </a:r>
            <a:endParaRPr lang="en-IN" sz="2200" dirty="0" smtClean="0"/>
          </a:p>
          <a:p>
            <a:pPr lvl="1"/>
            <a:r>
              <a:rPr lang="en-IN" sz="2200" dirty="0"/>
              <a:t>When knowledge is added to the knowledge base care must be taken so that bad side-effects are avoided </a:t>
            </a:r>
            <a:endParaRPr lang="en-IN" sz="2200" dirty="0" smtClean="0"/>
          </a:p>
          <a:p>
            <a:r>
              <a:rPr lang="en-US" sz="2200" b="1" dirty="0" smtClean="0"/>
              <a:t>Evaluate</a:t>
            </a:r>
            <a:endParaRPr lang="en-IN" sz="2200" dirty="0" smtClean="0"/>
          </a:p>
          <a:p>
            <a:pPr lvl="1"/>
            <a:r>
              <a:rPr lang="en-IN" sz="2200" dirty="0" smtClean="0"/>
              <a:t>The </a:t>
            </a:r>
            <a:r>
              <a:rPr lang="en-IN" sz="2200" dirty="0"/>
              <a:t>system must assess the new knowledge for errors, contradictions </a:t>
            </a:r>
            <a:r>
              <a:rPr lang="en-IN" sz="2200" i="1" dirty="0"/>
              <a:t>etc</a:t>
            </a:r>
            <a:endParaRPr lang="en-IN" sz="2200" dirty="0" smtClean="0"/>
          </a:p>
          <a:p>
            <a:pPr lvl="1"/>
            <a:endParaRPr lang="en-IN" sz="2200" dirty="0" smtClean="0"/>
          </a:p>
          <a:p>
            <a:pPr lvl="1">
              <a:buNone/>
            </a:pPr>
            <a:endParaRPr lang="en-IN" sz="22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by Problem Solving</a:t>
            </a:r>
            <a:endParaRPr lang="en-IN" sz="3200" dirty="0"/>
          </a:p>
        </p:txBody>
      </p:sp>
      <p:sp>
        <p:nvSpPr>
          <p:cNvPr id="3" name="Content Placeholder 2"/>
          <p:cNvSpPr>
            <a:spLocks noGrp="1"/>
          </p:cNvSpPr>
          <p:nvPr>
            <p:ph idx="1"/>
          </p:nvPr>
        </p:nvSpPr>
        <p:spPr>
          <a:xfrm>
            <a:off x="457200" y="1000108"/>
            <a:ext cx="8229600" cy="5126055"/>
          </a:xfrm>
        </p:spPr>
        <p:txBody>
          <a:bodyPr/>
          <a:lstStyle/>
          <a:p>
            <a:r>
              <a:rPr lang="en-IN" sz="2200" dirty="0"/>
              <a:t>There are three basic methods in which a system can learn from its own </a:t>
            </a:r>
            <a:r>
              <a:rPr lang="en-IN" sz="2200" dirty="0" smtClean="0"/>
              <a:t>experiences</a:t>
            </a:r>
          </a:p>
          <a:p>
            <a:pPr lvl="1"/>
            <a:r>
              <a:rPr lang="en-IN" sz="2200" b="1" dirty="0"/>
              <a:t>Learning by Parameter Adjustment</a:t>
            </a:r>
          </a:p>
          <a:p>
            <a:pPr lvl="1"/>
            <a:r>
              <a:rPr lang="en-IN" sz="2200" b="1" dirty="0"/>
              <a:t>Learning by Macro Operators</a:t>
            </a:r>
          </a:p>
          <a:p>
            <a:pPr lvl="1"/>
            <a:r>
              <a:rPr lang="en-IN" sz="2200" b="1" dirty="0"/>
              <a:t>Learning by Chunking</a:t>
            </a:r>
          </a:p>
          <a:p>
            <a:pPr lvl="1">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by Parameter Adjustment</a:t>
            </a:r>
            <a:endParaRPr lang="en-IN" sz="3200" dirty="0"/>
          </a:p>
        </p:txBody>
      </p:sp>
      <p:sp>
        <p:nvSpPr>
          <p:cNvPr id="3" name="Content Placeholder 2"/>
          <p:cNvSpPr>
            <a:spLocks noGrp="1"/>
          </p:cNvSpPr>
          <p:nvPr>
            <p:ph idx="1"/>
          </p:nvPr>
        </p:nvSpPr>
        <p:spPr>
          <a:xfrm>
            <a:off x="457200" y="1000108"/>
            <a:ext cx="8229600" cy="5126055"/>
          </a:xfrm>
        </p:spPr>
        <p:txBody>
          <a:bodyPr>
            <a:normAutofit/>
          </a:bodyPr>
          <a:lstStyle/>
          <a:p>
            <a:pPr lvl="0"/>
            <a:r>
              <a:rPr lang="en-US" sz="2200" dirty="0" smtClean="0"/>
              <a:t>Evaluation Function:</a:t>
            </a:r>
          </a:p>
          <a:p>
            <a:pPr>
              <a:buNone/>
            </a:pPr>
            <a:r>
              <a:rPr lang="en-US" sz="2200" dirty="0"/>
              <a:t>	</a:t>
            </a:r>
            <a:r>
              <a:rPr lang="en-US" sz="2200" dirty="0" smtClean="0"/>
              <a:t>		c1t1+c2t2+c3t3+….   </a:t>
            </a:r>
          </a:p>
          <a:p>
            <a:pPr>
              <a:buNone/>
            </a:pPr>
            <a:r>
              <a:rPr lang="en-US" sz="2200" dirty="0"/>
              <a:t>	w</a:t>
            </a:r>
            <a:r>
              <a:rPr lang="en-US" sz="2200" dirty="0" smtClean="0"/>
              <a:t>here c= weights n    t = values</a:t>
            </a:r>
          </a:p>
          <a:p>
            <a:pPr lvl="0"/>
            <a:r>
              <a:rPr lang="en-US" sz="2200" dirty="0" smtClean="0"/>
              <a:t>Concept:</a:t>
            </a:r>
            <a:endParaRPr lang="en-IN" sz="2200" dirty="0" smtClean="0"/>
          </a:p>
          <a:p>
            <a:pPr lvl="1"/>
            <a:r>
              <a:rPr lang="en-IN" sz="2200" dirty="0" smtClean="0"/>
              <a:t>Start </a:t>
            </a:r>
            <a:r>
              <a:rPr lang="en-IN" sz="2200" dirty="0"/>
              <a:t>with some estimate of the correct weight settings.</a:t>
            </a:r>
          </a:p>
          <a:p>
            <a:pPr lvl="1"/>
            <a:r>
              <a:rPr lang="en-IN" sz="2200" dirty="0"/>
              <a:t>Modify the weight in the program on the basis of accumulated experiences.</a:t>
            </a:r>
          </a:p>
          <a:p>
            <a:pPr lvl="1"/>
            <a:r>
              <a:rPr lang="en-IN" sz="2200" dirty="0"/>
              <a:t>Features that appear to be good predictors will have their weights increased and bad ones will be decreased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by Macro Operators</a:t>
            </a:r>
            <a:endParaRPr lang="en-IN" sz="3200" dirty="0"/>
          </a:p>
        </p:txBody>
      </p:sp>
      <p:sp>
        <p:nvSpPr>
          <p:cNvPr id="3" name="Content Placeholder 2"/>
          <p:cNvSpPr>
            <a:spLocks noGrp="1"/>
          </p:cNvSpPr>
          <p:nvPr>
            <p:ph idx="1"/>
          </p:nvPr>
        </p:nvSpPr>
        <p:spPr>
          <a:xfrm>
            <a:off x="457200" y="1000108"/>
            <a:ext cx="8229600" cy="5126055"/>
          </a:xfrm>
        </p:spPr>
        <p:txBody>
          <a:bodyPr>
            <a:normAutofit/>
          </a:bodyPr>
          <a:lstStyle/>
          <a:p>
            <a:r>
              <a:rPr lang="en-IN" sz="2200" dirty="0"/>
              <a:t>The basic idea here is similar to Rote Learning:</a:t>
            </a:r>
          </a:p>
          <a:p>
            <a:r>
              <a:rPr lang="en-IN" sz="2200" i="1" dirty="0"/>
              <a:t>Avoid expensive </a:t>
            </a:r>
            <a:r>
              <a:rPr lang="en-IN" sz="2200" i="1" dirty="0" err="1"/>
              <a:t>recomputation</a:t>
            </a:r>
            <a:endParaRPr lang="en-IN" sz="2200" dirty="0"/>
          </a:p>
          <a:p>
            <a:r>
              <a:rPr lang="en-IN" sz="2200" i="1" dirty="0"/>
              <a:t>Macro-operators</a:t>
            </a:r>
            <a:r>
              <a:rPr lang="en-IN" sz="2200" dirty="0"/>
              <a:t> can be used to group a whole series of actions into </a:t>
            </a:r>
            <a:r>
              <a:rPr lang="en-IN" sz="2200" dirty="0" smtClean="0"/>
              <a:t>one</a:t>
            </a:r>
          </a:p>
          <a:p>
            <a:r>
              <a:rPr lang="en-US" sz="2200" dirty="0" err="1" smtClean="0"/>
              <a:t>Eg</a:t>
            </a:r>
            <a:r>
              <a:rPr lang="en-US" sz="2200" dirty="0" smtClean="0"/>
              <a:t>. </a:t>
            </a:r>
            <a:r>
              <a:rPr lang="en-IN" sz="2200" dirty="0"/>
              <a:t>Making dinner can be described a lay the table, cook dinner, serve dinner. We could treat laying the table as on action even though it involves a sequence of actions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by Chunking</a:t>
            </a:r>
            <a:endParaRPr lang="en-IN" sz="3200" dirty="0"/>
          </a:p>
        </p:txBody>
      </p:sp>
      <p:sp>
        <p:nvSpPr>
          <p:cNvPr id="3" name="Content Placeholder 2"/>
          <p:cNvSpPr>
            <a:spLocks noGrp="1"/>
          </p:cNvSpPr>
          <p:nvPr>
            <p:ph idx="1"/>
          </p:nvPr>
        </p:nvSpPr>
        <p:spPr>
          <a:xfrm>
            <a:off x="457200" y="1142984"/>
            <a:ext cx="8229600" cy="4983179"/>
          </a:xfrm>
        </p:spPr>
        <p:txBody>
          <a:bodyPr>
            <a:normAutofit/>
          </a:bodyPr>
          <a:lstStyle/>
          <a:p>
            <a:r>
              <a:rPr lang="en-IN" sz="2200" i="1" dirty="0"/>
              <a:t>Chunking</a:t>
            </a:r>
            <a:r>
              <a:rPr lang="en-IN" sz="2200" dirty="0"/>
              <a:t> involves similar ideas to Macro Operators and originates from psychological ideas on memory and problem </a:t>
            </a:r>
            <a:r>
              <a:rPr lang="en-IN" sz="2200" dirty="0" smtClean="0"/>
              <a:t>solving</a:t>
            </a:r>
          </a:p>
          <a:p>
            <a:r>
              <a:rPr lang="en-IN" sz="2200" dirty="0"/>
              <a:t>SOAR is a system that use production rules to represent its knowledge. It also employs chunking to learn from </a:t>
            </a:r>
            <a:r>
              <a:rPr lang="en-IN" sz="2200" dirty="0" smtClean="0"/>
              <a:t>experience</a:t>
            </a:r>
          </a:p>
          <a:p>
            <a:r>
              <a:rPr lang="en-IN" sz="2200" u="sng" dirty="0"/>
              <a:t>Basic Outline of SOAR's </a:t>
            </a:r>
            <a:r>
              <a:rPr lang="en-IN" sz="2200" u="sng" dirty="0" smtClean="0"/>
              <a:t>Method:</a:t>
            </a:r>
            <a:endParaRPr lang="en-IN" sz="2200" u="sng" dirty="0"/>
          </a:p>
          <a:p>
            <a:pPr lvl="1"/>
            <a:r>
              <a:rPr lang="en-IN" sz="2200" dirty="0"/>
              <a:t>SOAR solves problems it fires productions these are stored in </a:t>
            </a:r>
            <a:r>
              <a:rPr lang="en-IN" sz="2200" i="1" dirty="0"/>
              <a:t>long term memory</a:t>
            </a:r>
            <a:r>
              <a:rPr lang="en-IN" sz="2200" dirty="0"/>
              <a:t>.</a:t>
            </a:r>
          </a:p>
          <a:p>
            <a:pPr lvl="1"/>
            <a:r>
              <a:rPr lang="en-IN" sz="2200" dirty="0"/>
              <a:t>Some firings turn out to be more useful than others.</a:t>
            </a:r>
          </a:p>
          <a:p>
            <a:pPr lvl="1"/>
            <a:r>
              <a:rPr lang="en-IN" sz="2200" dirty="0"/>
              <a:t>When SOAR detects are useful sequence of firings, it creates </a:t>
            </a:r>
            <a:r>
              <a:rPr lang="en-IN" sz="2200" i="1" dirty="0"/>
              <a:t>chunks</a:t>
            </a:r>
            <a:r>
              <a:rPr lang="en-IN" sz="2200" dirty="0"/>
              <a:t>.</a:t>
            </a:r>
          </a:p>
          <a:p>
            <a:pPr lvl="1"/>
            <a:r>
              <a:rPr lang="en-IN" sz="2200" dirty="0"/>
              <a:t>A </a:t>
            </a:r>
            <a:r>
              <a:rPr lang="en-IN" sz="2200" i="1" dirty="0"/>
              <a:t>chunk</a:t>
            </a:r>
            <a:r>
              <a:rPr lang="en-IN" sz="2200" dirty="0"/>
              <a:t> is essentially a large production that does the work of an entire sequence of smaller ones.</a:t>
            </a:r>
          </a:p>
          <a:p>
            <a:pPr lvl="1"/>
            <a:r>
              <a:rPr lang="en-IN" sz="2200" dirty="0"/>
              <a:t>Chunks may be generalised before storing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511156"/>
          </a:xfrm>
        </p:spPr>
        <p:txBody>
          <a:bodyPr>
            <a:noAutofit/>
          </a:bodyPr>
          <a:lstStyle/>
          <a:p>
            <a:r>
              <a:rPr lang="en-IN" sz="2900" dirty="0"/>
              <a:t>What is Learning?</a:t>
            </a:r>
          </a:p>
        </p:txBody>
      </p:sp>
      <p:sp>
        <p:nvSpPr>
          <p:cNvPr id="3" name="Content Placeholder 2"/>
          <p:cNvSpPr>
            <a:spLocks noGrp="1"/>
          </p:cNvSpPr>
          <p:nvPr>
            <p:ph idx="1"/>
          </p:nvPr>
        </p:nvSpPr>
        <p:spPr>
          <a:xfrm>
            <a:off x="457200" y="1000108"/>
            <a:ext cx="8229600" cy="5126055"/>
          </a:xfrm>
        </p:spPr>
        <p:txBody>
          <a:bodyPr>
            <a:normAutofit/>
          </a:bodyPr>
          <a:lstStyle/>
          <a:p>
            <a:r>
              <a:rPr lang="en-IN" sz="2200" dirty="0"/>
              <a:t>Learning is a an area of AI that </a:t>
            </a:r>
            <a:r>
              <a:rPr lang="en-IN" sz="2200" dirty="0" smtClean="0"/>
              <a:t>focuses </a:t>
            </a:r>
            <a:r>
              <a:rPr lang="en-IN" sz="2200" dirty="0"/>
              <a:t>on processes of self-improvement.</a:t>
            </a:r>
          </a:p>
          <a:p>
            <a:r>
              <a:rPr lang="en-IN" sz="2200" dirty="0"/>
              <a:t>Information processes that improve their performance or enlarge their knowledge bases are said to learn.</a:t>
            </a:r>
          </a:p>
          <a:p>
            <a:r>
              <a:rPr lang="en-IN" sz="2200" dirty="0"/>
              <a:t>A goal of AI is to enable computers that can be taught rather than programmed.</a:t>
            </a:r>
          </a:p>
          <a:p>
            <a:r>
              <a:rPr lang="en-US" sz="2200" dirty="0"/>
              <a:t>Why Learning is hard?</a:t>
            </a:r>
          </a:p>
          <a:p>
            <a:pPr lvl="1">
              <a:buFont typeface="Wingdings" pitchFamily="2" charset="2"/>
              <a:buChar char="§"/>
            </a:pPr>
            <a:r>
              <a:rPr lang="en-IN" sz="2200" dirty="0"/>
              <a:t>It must be able to learn to do new things.</a:t>
            </a:r>
          </a:p>
          <a:p>
            <a:pPr lvl="1">
              <a:buFont typeface="Wingdings" pitchFamily="2" charset="2"/>
              <a:buChar char="§"/>
            </a:pPr>
            <a:r>
              <a:rPr lang="en-IN" sz="2200" dirty="0"/>
              <a:t>This requires knowledge acquisition, inference, updating/refinement of knowledge base, acquisition of heuristics, applying faster searches, etc.</a:t>
            </a:r>
          </a:p>
          <a:p>
            <a:pPr lvl="1">
              <a:buFont typeface="Wingdings" pitchFamily="2" charset="2"/>
              <a:buChar char="§"/>
            </a:pPr>
            <a:r>
              <a:rPr lang="en-IN" sz="2200" dirty="0"/>
              <a:t>Intelligence implies that an organism or machine must be able to adapt to new situations</a:t>
            </a:r>
            <a:r>
              <a:rPr lang="en-US" sz="2200" dirty="0"/>
              <a:t> </a:t>
            </a:r>
          </a:p>
          <a:p>
            <a:pPr lvl="1">
              <a:buNone/>
            </a:pP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Explanation Based Learning</a:t>
            </a:r>
            <a:endParaRPr lang="en-IN" sz="3200" dirty="0"/>
          </a:p>
        </p:txBody>
      </p:sp>
      <p:sp>
        <p:nvSpPr>
          <p:cNvPr id="3" name="Content Placeholder 2"/>
          <p:cNvSpPr>
            <a:spLocks noGrp="1"/>
          </p:cNvSpPr>
          <p:nvPr>
            <p:ph idx="1"/>
          </p:nvPr>
        </p:nvSpPr>
        <p:spPr>
          <a:xfrm>
            <a:off x="457200" y="1071546"/>
            <a:ext cx="8229600" cy="5054617"/>
          </a:xfrm>
        </p:spPr>
        <p:txBody>
          <a:bodyPr>
            <a:normAutofit/>
          </a:bodyPr>
          <a:lstStyle/>
          <a:p>
            <a:r>
              <a:rPr lang="en-IN" sz="2200" dirty="0"/>
              <a:t>EBL can take a single training example and determine what are the relevant features in order to form a </a:t>
            </a:r>
            <a:r>
              <a:rPr lang="en-IN" sz="2200" dirty="0" smtClean="0"/>
              <a:t>generalization</a:t>
            </a:r>
          </a:p>
          <a:p>
            <a:r>
              <a:rPr lang="en-IN" sz="2200" dirty="0"/>
              <a:t> EBL system works by finding a way to deduce each training example from the system's existing database of domain </a:t>
            </a:r>
            <a:r>
              <a:rPr lang="en-IN" sz="2200" dirty="0" smtClean="0"/>
              <a:t>theory</a:t>
            </a:r>
          </a:p>
          <a:p>
            <a:r>
              <a:rPr lang="en-IN" sz="2200" dirty="0"/>
              <a:t>EBL software takes four </a:t>
            </a:r>
            <a:r>
              <a:rPr lang="en-IN" sz="2200" dirty="0" smtClean="0"/>
              <a:t>inputs:</a:t>
            </a:r>
          </a:p>
          <a:p>
            <a:pPr lvl="1"/>
            <a:r>
              <a:rPr lang="en-IN" sz="2200" dirty="0"/>
              <a:t>a hypothesis space (the set of all possible conclusions)</a:t>
            </a:r>
          </a:p>
          <a:p>
            <a:pPr lvl="1"/>
            <a:r>
              <a:rPr lang="en-IN" sz="2200" dirty="0"/>
              <a:t>a domain theory (axioms about a domain of interest)</a:t>
            </a:r>
          </a:p>
          <a:p>
            <a:pPr lvl="1"/>
            <a:r>
              <a:rPr lang="en-IN" sz="2200" dirty="0"/>
              <a:t>training examples (specific facts that rule out some possible hypotheses)</a:t>
            </a:r>
          </a:p>
          <a:p>
            <a:pPr lvl="1"/>
            <a:r>
              <a:rPr lang="en-IN" sz="2200" dirty="0" err="1"/>
              <a:t>operationality</a:t>
            </a:r>
            <a:r>
              <a:rPr lang="en-IN" sz="2200" dirty="0"/>
              <a:t> criteria (criteria for determining which features in the domain are efficiently recognizable, e.g. which features are directly detectable using sensors)</a:t>
            </a:r>
          </a:p>
          <a:p>
            <a:pPr lvl="1">
              <a:buNone/>
            </a:pPr>
            <a:endParaRPr lang="en-IN"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200" dirty="0" smtClean="0"/>
              <a:t>Inductive Learning</a:t>
            </a:r>
            <a:endParaRPr lang="en-IN" sz="3200" dirty="0"/>
          </a:p>
        </p:txBody>
      </p:sp>
      <p:sp>
        <p:nvSpPr>
          <p:cNvPr id="3" name="Content Placeholder 2"/>
          <p:cNvSpPr>
            <a:spLocks noGrp="1"/>
          </p:cNvSpPr>
          <p:nvPr>
            <p:ph idx="1"/>
          </p:nvPr>
        </p:nvSpPr>
        <p:spPr>
          <a:xfrm>
            <a:off x="457200" y="1142984"/>
            <a:ext cx="8229600" cy="4983179"/>
          </a:xfrm>
        </p:spPr>
        <p:txBody>
          <a:bodyPr>
            <a:normAutofit/>
          </a:bodyPr>
          <a:lstStyle/>
          <a:p>
            <a:r>
              <a:rPr lang="en-IN" sz="2200" dirty="0"/>
              <a:t>This involves the process of </a:t>
            </a:r>
            <a:r>
              <a:rPr lang="en-IN" sz="2200" i="1" dirty="0"/>
              <a:t>learning by example</a:t>
            </a:r>
            <a:r>
              <a:rPr lang="en-IN" sz="2200" dirty="0"/>
              <a:t> -- where a system tries to induce a general rule from a set of observed </a:t>
            </a:r>
            <a:r>
              <a:rPr lang="en-IN" sz="2200" dirty="0" smtClean="0"/>
              <a:t>instances</a:t>
            </a:r>
          </a:p>
          <a:p>
            <a:r>
              <a:rPr lang="en-IN" sz="2200" dirty="0"/>
              <a:t>This involves classification -- assigning, to a particular input, the name of a class to which it belongs. Classification is important to many problem solving </a:t>
            </a:r>
            <a:r>
              <a:rPr lang="en-IN" sz="2200" dirty="0" smtClean="0"/>
              <a:t>tasks</a:t>
            </a:r>
          </a:p>
          <a:p>
            <a:r>
              <a:rPr lang="en-IN" sz="2200" dirty="0"/>
              <a:t>A learning system has to be capable of evolving its own class </a:t>
            </a:r>
            <a:r>
              <a:rPr lang="en-IN" sz="2200" dirty="0" smtClean="0"/>
              <a:t>descriptions</a:t>
            </a:r>
          </a:p>
          <a:p>
            <a:pPr lvl="1"/>
            <a:r>
              <a:rPr lang="en-IN" sz="2200" dirty="0"/>
              <a:t>Initial class definitions may not be </a:t>
            </a:r>
            <a:r>
              <a:rPr lang="en-IN" sz="2200" dirty="0" smtClean="0"/>
              <a:t>adequate</a:t>
            </a:r>
          </a:p>
          <a:p>
            <a:pPr lvl="1"/>
            <a:r>
              <a:rPr lang="en-IN" sz="2200" dirty="0"/>
              <a:t>The world may not be well understood or rapidly </a:t>
            </a:r>
            <a:r>
              <a:rPr lang="en-IN" sz="2200" dirty="0" smtClean="0"/>
              <a:t>changing</a:t>
            </a:r>
          </a:p>
          <a:p>
            <a:r>
              <a:rPr lang="en-IN" sz="2200" dirty="0"/>
              <a:t>The task of constructing class definitions is called </a:t>
            </a:r>
            <a:r>
              <a:rPr lang="en-IN" sz="2200" i="1" dirty="0"/>
              <a:t>induction</a:t>
            </a:r>
            <a:r>
              <a:rPr lang="en-IN" sz="2200" dirty="0"/>
              <a:t> or </a:t>
            </a:r>
            <a:r>
              <a:rPr lang="en-IN" sz="2200" i="1" dirty="0"/>
              <a:t>concept learning</a:t>
            </a:r>
            <a:endParaRPr lang="en-IN" sz="2200" dirty="0"/>
          </a:p>
          <a:p>
            <a:pPr lvl="1">
              <a:buNone/>
            </a:pPr>
            <a:endParaRPr lang="en-IN" sz="2200" dirty="0" smtClean="0"/>
          </a:p>
          <a:p>
            <a:pPr lvl="1"/>
            <a:endParaRPr lang="en-IN" sz="2200" dirty="0" smtClean="0"/>
          </a:p>
          <a:p>
            <a:pPr lvl="1"/>
            <a:endParaRPr lang="en-IN"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Decision Tree</a:t>
            </a:r>
            <a:endParaRPr lang="en-IN" sz="3200" dirty="0"/>
          </a:p>
        </p:txBody>
      </p:sp>
      <p:sp>
        <p:nvSpPr>
          <p:cNvPr id="3" name="Content Placeholder 2"/>
          <p:cNvSpPr>
            <a:spLocks noGrp="1"/>
          </p:cNvSpPr>
          <p:nvPr>
            <p:ph idx="1"/>
          </p:nvPr>
        </p:nvSpPr>
        <p:spPr>
          <a:xfrm>
            <a:off x="457200" y="1000108"/>
            <a:ext cx="8229600" cy="5126055"/>
          </a:xfrm>
        </p:spPr>
        <p:txBody>
          <a:bodyPr>
            <a:normAutofit/>
          </a:bodyPr>
          <a:lstStyle/>
          <a:p>
            <a:r>
              <a:rPr lang="en-IN" sz="2200" dirty="0"/>
              <a:t>A decision tree is a simple representation for classifying examples. Decision tree learning is one of the most successful techniques for supervised classification </a:t>
            </a:r>
            <a:r>
              <a:rPr lang="en-IN" sz="2200" dirty="0" smtClean="0"/>
              <a:t>learning</a:t>
            </a:r>
          </a:p>
          <a:p>
            <a:r>
              <a:rPr lang="en-IN" sz="2200" dirty="0"/>
              <a:t>A </a:t>
            </a:r>
            <a:r>
              <a:rPr lang="en-IN" sz="2200" b="1" dirty="0"/>
              <a:t>decision tree</a:t>
            </a:r>
            <a:r>
              <a:rPr lang="en-IN" sz="2200" dirty="0"/>
              <a:t> or a </a:t>
            </a:r>
            <a:r>
              <a:rPr lang="en-IN" sz="2200" b="1" dirty="0"/>
              <a:t>classification tree</a:t>
            </a:r>
            <a:r>
              <a:rPr lang="en-IN" sz="2200" dirty="0"/>
              <a:t> is a tree in which each internal (non-leaf) node is </a:t>
            </a:r>
            <a:r>
              <a:rPr lang="en-IN" sz="2200" dirty="0" err="1"/>
              <a:t>labeled</a:t>
            </a:r>
            <a:r>
              <a:rPr lang="en-IN" sz="2200" dirty="0"/>
              <a:t> with an input feature. </a:t>
            </a:r>
            <a:endParaRPr lang="en-IN" sz="2200" dirty="0" smtClean="0"/>
          </a:p>
          <a:p>
            <a:r>
              <a:rPr lang="en-IN" sz="2200" dirty="0" smtClean="0"/>
              <a:t>The </a:t>
            </a:r>
            <a:r>
              <a:rPr lang="en-IN" sz="2200" dirty="0"/>
              <a:t>arcs coming from a node </a:t>
            </a:r>
            <a:r>
              <a:rPr lang="en-IN" sz="2200" dirty="0" err="1"/>
              <a:t>labeled</a:t>
            </a:r>
            <a:r>
              <a:rPr lang="en-IN" sz="2200" dirty="0"/>
              <a:t> with a feature are </a:t>
            </a:r>
            <a:r>
              <a:rPr lang="en-IN" sz="2200" dirty="0" err="1"/>
              <a:t>labeled</a:t>
            </a:r>
            <a:r>
              <a:rPr lang="en-IN" sz="2200" dirty="0"/>
              <a:t> with each of the possible values of the feature. </a:t>
            </a:r>
            <a:endParaRPr lang="en-IN" sz="2200" dirty="0" smtClean="0"/>
          </a:p>
          <a:p>
            <a:r>
              <a:rPr lang="en-IN" sz="2200" dirty="0" smtClean="0"/>
              <a:t>Each </a:t>
            </a:r>
            <a:r>
              <a:rPr lang="en-IN" sz="2200" dirty="0"/>
              <a:t>leaf of the tree is </a:t>
            </a:r>
            <a:r>
              <a:rPr lang="en-IN" sz="2200" dirty="0" err="1"/>
              <a:t>labeled</a:t>
            </a:r>
            <a:r>
              <a:rPr lang="en-IN" sz="2200" dirty="0"/>
              <a:t> with a class or a probability distribution over the classes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Decision Trees</a:t>
            </a:r>
            <a:endParaRPr lang="en-IN" sz="3200" dirty="0"/>
          </a:p>
        </p:txBody>
      </p:sp>
      <p:pic>
        <p:nvPicPr>
          <p:cNvPr id="2050" name="Picture 2"/>
          <p:cNvPicPr>
            <a:picLocks noGrp="1" noChangeAspect="1" noChangeArrowheads="1"/>
          </p:cNvPicPr>
          <p:nvPr>
            <p:ph idx="1"/>
          </p:nvPr>
        </p:nvPicPr>
        <p:blipFill>
          <a:blip r:embed="rId2" cstate="print"/>
          <a:srcRect l="24826" t="46159" r="46528" b="13845"/>
          <a:stretch>
            <a:fillRect/>
          </a:stretch>
        </p:blipFill>
        <p:spPr bwMode="auto">
          <a:xfrm>
            <a:off x="1142976" y="1000108"/>
            <a:ext cx="6500858" cy="3500462"/>
          </a:xfrm>
          <a:prstGeom prst="rect">
            <a:avLst/>
          </a:prstGeom>
          <a:noFill/>
          <a:ln w="9525">
            <a:noFill/>
            <a:miter lim="800000"/>
            <a:headEnd/>
            <a:tailEnd/>
          </a:ln>
          <a:effectLst/>
        </p:spPr>
      </p:pic>
      <p:sp>
        <p:nvSpPr>
          <p:cNvPr id="5" name="TextBox 4"/>
          <p:cNvSpPr txBox="1"/>
          <p:nvPr/>
        </p:nvSpPr>
        <p:spPr>
          <a:xfrm>
            <a:off x="500034" y="4643446"/>
            <a:ext cx="8072494" cy="1107996"/>
          </a:xfrm>
          <a:prstGeom prst="rect">
            <a:avLst/>
          </a:prstGeom>
          <a:noFill/>
        </p:spPr>
        <p:txBody>
          <a:bodyPr wrap="square" rtlCol="0">
            <a:spAutoFit/>
          </a:bodyPr>
          <a:lstStyle/>
          <a:p>
            <a:pPr>
              <a:buFont typeface="Arial" pitchFamily="34" charset="0"/>
              <a:buChar char="•"/>
            </a:pPr>
            <a:r>
              <a:rPr lang="en-IN" sz="2200" dirty="0" smtClean="0"/>
              <a:t>Basically each leaf of a </a:t>
            </a:r>
            <a:r>
              <a:rPr lang="en-IN" sz="2200" i="1" dirty="0" smtClean="0"/>
              <a:t>decision tree</a:t>
            </a:r>
            <a:r>
              <a:rPr lang="en-IN" sz="2200" dirty="0" smtClean="0"/>
              <a:t> asserts a positive or negative concept. To classify a particular input we start at the top and follow assertions down until we reach an answer </a:t>
            </a:r>
            <a:endParaRPr lang="en-IN"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Building Decision Trees</a:t>
            </a:r>
            <a:endParaRPr lang="en-IN" sz="3200" dirty="0"/>
          </a:p>
        </p:txBody>
      </p:sp>
      <p:sp>
        <p:nvSpPr>
          <p:cNvPr id="3" name="Content Placeholder 2"/>
          <p:cNvSpPr>
            <a:spLocks noGrp="1"/>
          </p:cNvSpPr>
          <p:nvPr>
            <p:ph idx="1"/>
          </p:nvPr>
        </p:nvSpPr>
        <p:spPr>
          <a:xfrm>
            <a:off x="457200" y="928670"/>
            <a:ext cx="8229600" cy="5197493"/>
          </a:xfrm>
        </p:spPr>
        <p:txBody>
          <a:bodyPr>
            <a:normAutofit/>
          </a:bodyPr>
          <a:lstStyle/>
          <a:p>
            <a:pPr lvl="0"/>
            <a:r>
              <a:rPr lang="en-IN" sz="2200" dirty="0"/>
              <a:t>ID3 uses an iterative method.</a:t>
            </a:r>
          </a:p>
          <a:p>
            <a:pPr lvl="0"/>
            <a:r>
              <a:rPr lang="en-IN" sz="2200" dirty="0"/>
              <a:t>Simple trees preferred as more accurate classification is afforded.</a:t>
            </a:r>
          </a:p>
          <a:p>
            <a:pPr lvl="0"/>
            <a:r>
              <a:rPr lang="en-IN" sz="2200" dirty="0"/>
              <a:t>A random choice of samples from training set chosen for initial assembly of tree -- the </a:t>
            </a:r>
            <a:r>
              <a:rPr lang="en-IN" sz="2200" i="1" dirty="0"/>
              <a:t>window</a:t>
            </a:r>
            <a:r>
              <a:rPr lang="en-IN" sz="2200" dirty="0"/>
              <a:t> subset.</a:t>
            </a:r>
          </a:p>
          <a:p>
            <a:pPr lvl="0"/>
            <a:r>
              <a:rPr lang="en-IN" sz="2200" dirty="0"/>
              <a:t>Other training examples used to test tree.</a:t>
            </a:r>
          </a:p>
          <a:p>
            <a:pPr lvl="0"/>
            <a:r>
              <a:rPr lang="en-IN" sz="2200" dirty="0"/>
              <a:t>If all examples classified correctly stop.</a:t>
            </a:r>
          </a:p>
          <a:p>
            <a:r>
              <a:rPr lang="en-IN" sz="2200" dirty="0"/>
              <a:t>Otherwise add a number of training examples to </a:t>
            </a:r>
            <a:r>
              <a:rPr lang="en-IN" sz="2200" i="1" dirty="0"/>
              <a:t>window</a:t>
            </a:r>
            <a:r>
              <a:rPr lang="en-IN" sz="2200" dirty="0"/>
              <a:t> and start again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Top Down Induction of Decision Tree</a:t>
            </a:r>
            <a:endParaRPr lang="en-IN" sz="3200" dirty="0"/>
          </a:p>
        </p:txBody>
      </p:sp>
      <p:sp>
        <p:nvSpPr>
          <p:cNvPr id="3" name="Content Placeholder 2"/>
          <p:cNvSpPr>
            <a:spLocks noGrp="1"/>
          </p:cNvSpPr>
          <p:nvPr>
            <p:ph idx="1"/>
          </p:nvPr>
        </p:nvSpPr>
        <p:spPr>
          <a:xfrm>
            <a:off x="457200" y="1000108"/>
            <a:ext cx="8229600" cy="5126055"/>
          </a:xfrm>
        </p:spPr>
        <p:txBody>
          <a:bodyPr>
            <a:normAutofit fontScale="70000" lnSpcReduction="20000"/>
          </a:bodyPr>
          <a:lstStyle/>
          <a:p>
            <a:r>
              <a:rPr lang="en-IN" dirty="0"/>
              <a:t>• The input to the algorithm is a training set, which consists of examples (X, y), where X is a vector of input attribute values and y is the single output value (class value) attached to them </a:t>
            </a:r>
          </a:p>
          <a:p>
            <a:r>
              <a:rPr lang="en-IN" dirty="0"/>
              <a:t>• We could simply construct a consistent decision tree that has one path from the root to a leaf for each example </a:t>
            </a:r>
          </a:p>
          <a:p>
            <a:r>
              <a:rPr lang="en-IN" dirty="0"/>
              <a:t>• Then we would be able to classify all training examples correctly, but the tree would not be able to generalize at all </a:t>
            </a:r>
          </a:p>
          <a:p>
            <a:r>
              <a:rPr lang="en-IN" dirty="0"/>
              <a:t>• Applying Occam’s razor, we should find the smallest decision tree that is consistent with the examples </a:t>
            </a:r>
          </a:p>
          <a:p>
            <a:r>
              <a:rPr lang="en-IN" dirty="0"/>
              <a:t>• Unfortunately, for any reasonable definition of “smallest,” finding the smallest tree is an intractable problem </a:t>
            </a:r>
          </a:p>
          <a:p>
            <a:r>
              <a:rPr lang="en-IN" dirty="0"/>
              <a:t>• Successful decision tree learning algorithms are based on simple heuristics and do a good of finding a smallish tree </a:t>
            </a:r>
          </a:p>
          <a:p>
            <a:r>
              <a:rPr lang="en-IN" dirty="0"/>
              <a:t>• The basic idea is to test the most important attribute first </a:t>
            </a:r>
          </a:p>
          <a:p>
            <a:r>
              <a:rPr lang="en-IN" dirty="0"/>
              <a:t>• Because the aim is to classify instances, “most important” attribute is the one that makes the most difference to the classification of an example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Autofit/>
          </a:bodyPr>
          <a:lstStyle/>
          <a:p>
            <a:r>
              <a:rPr lang="en-IN" sz="2200" dirty="0"/>
              <a:t>If there are no examples left, it means that no such example has been observed, and we return a default value calculated from the majority classification at the node’s parent (or the majority classification at the root) </a:t>
            </a:r>
          </a:p>
          <a:p>
            <a:r>
              <a:rPr lang="en-IN" sz="2200" dirty="0" smtClean="0"/>
              <a:t> </a:t>
            </a:r>
            <a:r>
              <a:rPr lang="en-IN" sz="2200" dirty="0"/>
              <a:t>If there are no attributes left but still instances of several classes in the remaining portion of the data, it means that these examples have exactly the same description, but different classification </a:t>
            </a:r>
          </a:p>
          <a:p>
            <a:r>
              <a:rPr lang="en-IN" sz="2200" dirty="0" smtClean="0"/>
              <a:t> </a:t>
            </a:r>
            <a:r>
              <a:rPr lang="en-IN" sz="2200" dirty="0"/>
              <a:t>Then we say that there is noise in the data </a:t>
            </a:r>
          </a:p>
          <a:p>
            <a:r>
              <a:rPr lang="en-IN" sz="2200" dirty="0" smtClean="0"/>
              <a:t> </a:t>
            </a:r>
            <a:r>
              <a:rPr lang="en-IN" sz="2200" dirty="0"/>
              <a:t>Noise may follow either when the attributes do not give enough information to describe the situation fully, or when the domain is truly nondeterministic </a:t>
            </a:r>
          </a:p>
          <a:p>
            <a:r>
              <a:rPr lang="en-IN" sz="2200" dirty="0" smtClean="0"/>
              <a:t> </a:t>
            </a:r>
            <a:r>
              <a:rPr lang="en-IN" sz="2200" dirty="0"/>
              <a:t>One simple way out of this problem is to use a majority vote Choosing attribute tests </a:t>
            </a:r>
          </a:p>
          <a:p>
            <a:r>
              <a:rPr lang="en-IN" sz="2200" dirty="0" smtClean="0"/>
              <a:t> </a:t>
            </a:r>
            <a:r>
              <a:rPr lang="en-IN" sz="2200" dirty="0"/>
              <a:t>The idea is to pick the attribute that goes as far as possible toward providing an exact classification of the examples </a:t>
            </a:r>
          </a:p>
          <a:p>
            <a:r>
              <a:rPr lang="en-IN" sz="2200" dirty="0" smtClean="0"/>
              <a:t> </a:t>
            </a:r>
            <a:r>
              <a:rPr lang="en-IN" sz="2200" dirty="0"/>
              <a:t>A perfect attribute divides the examples into sets that contain only instances of one class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a:bodyPr>
          <a:lstStyle/>
          <a:p>
            <a:r>
              <a:rPr lang="en-IN" sz="2200" dirty="0" smtClean="0"/>
              <a:t> A really useless attribute leaves the example sets with roughly the same proportion of instances of all classes as the original set </a:t>
            </a:r>
          </a:p>
          <a:p>
            <a:r>
              <a:rPr lang="en-IN" sz="2200" dirty="0" smtClean="0"/>
              <a:t> To measure the usefulness of attributes we can use, for instance, the expected amount of information provided by the attribute – i.e., its Shannon entropy </a:t>
            </a:r>
          </a:p>
          <a:p>
            <a:r>
              <a:rPr lang="en-IN" sz="2200" dirty="0" smtClean="0"/>
              <a:t> Information theory measures information content in bits </a:t>
            </a:r>
          </a:p>
          <a:p>
            <a:r>
              <a:rPr lang="en-IN" sz="2200" dirty="0" smtClean="0"/>
              <a:t> One bit of information is enough to answer a yes/no question about which one has no idea, such as the flip of a fair coin</a:t>
            </a:r>
          </a:p>
          <a:p>
            <a:endParaRPr lang="en-I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dirty="0" smtClean="0"/>
              <a:t>How can we learn?</a:t>
            </a:r>
            <a:endParaRPr lang="en-IN" sz="3200" dirty="0"/>
          </a:p>
        </p:txBody>
      </p:sp>
      <p:sp>
        <p:nvSpPr>
          <p:cNvPr id="3" name="Content Placeholder 2"/>
          <p:cNvSpPr>
            <a:spLocks noGrp="1"/>
          </p:cNvSpPr>
          <p:nvPr>
            <p:ph idx="1"/>
          </p:nvPr>
        </p:nvSpPr>
        <p:spPr>
          <a:xfrm>
            <a:off x="457200" y="1071546"/>
            <a:ext cx="8229600" cy="5054617"/>
          </a:xfrm>
        </p:spPr>
        <p:txBody>
          <a:bodyPr>
            <a:normAutofit/>
          </a:bodyPr>
          <a:lstStyle/>
          <a:p>
            <a:r>
              <a:rPr lang="en-US" sz="2200" dirty="0" smtClean="0"/>
              <a:t>Skill Refinement</a:t>
            </a:r>
          </a:p>
          <a:p>
            <a:r>
              <a:rPr lang="en-US" sz="2200" dirty="0" smtClean="0"/>
              <a:t>Knowledge acquisition</a:t>
            </a:r>
          </a:p>
          <a:p>
            <a:r>
              <a:rPr lang="en-US" sz="2200" dirty="0" smtClean="0"/>
              <a:t>Taking advice</a:t>
            </a:r>
          </a:p>
          <a:p>
            <a:r>
              <a:rPr lang="en-US" sz="2200" dirty="0" smtClean="0"/>
              <a:t>Problem solving</a:t>
            </a:r>
          </a:p>
          <a:p>
            <a:r>
              <a:rPr lang="en-US" sz="2200" dirty="0" smtClean="0"/>
              <a:t>Induction</a:t>
            </a:r>
          </a:p>
          <a:p>
            <a:r>
              <a:rPr lang="en-US" sz="2200" dirty="0" smtClean="0"/>
              <a:t>Discovery</a:t>
            </a:r>
          </a:p>
          <a:p>
            <a:r>
              <a:rPr lang="en-US" sz="2200" dirty="0" smtClean="0"/>
              <a:t>Analogy</a:t>
            </a:r>
          </a:p>
          <a:p>
            <a:endParaRPr lang="en-IN"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200" dirty="0" smtClean="0"/>
              <a:t>General Model of Learning Agents</a:t>
            </a:r>
            <a:endParaRPr lang="en-IN" sz="3200" dirty="0"/>
          </a:p>
        </p:txBody>
      </p:sp>
      <p:sp>
        <p:nvSpPr>
          <p:cNvPr id="3" name="Content Placeholder 2"/>
          <p:cNvSpPr>
            <a:spLocks noGrp="1"/>
          </p:cNvSpPr>
          <p:nvPr>
            <p:ph idx="1"/>
          </p:nvPr>
        </p:nvSpPr>
        <p:spPr>
          <a:xfrm>
            <a:off x="457200" y="1142984"/>
            <a:ext cx="8229600" cy="5429288"/>
          </a:xfrm>
        </p:spPr>
        <p:txBody>
          <a:bodyPr>
            <a:normAutofit fontScale="77500" lnSpcReduction="20000"/>
          </a:bodyPr>
          <a:lstStyle/>
          <a:p>
            <a:r>
              <a:rPr lang="en-IN" sz="2800" dirty="0" err="1" smtClean="0"/>
              <a:t>Percepts</a:t>
            </a:r>
            <a:r>
              <a:rPr lang="en-IN" sz="2800" dirty="0" smtClean="0"/>
              <a:t> are </a:t>
            </a:r>
            <a:r>
              <a:rPr lang="en-IN" sz="2800" dirty="0"/>
              <a:t>used not just for acting, but for improving </a:t>
            </a:r>
            <a:r>
              <a:rPr lang="en-IN" sz="2800" dirty="0" smtClean="0"/>
              <a:t>future performance.</a:t>
            </a:r>
          </a:p>
          <a:p>
            <a:r>
              <a:rPr lang="en-US" sz="2800" dirty="0" smtClean="0"/>
              <a:t>Four Basic Components are:</a:t>
            </a:r>
          </a:p>
          <a:p>
            <a:pPr lvl="1"/>
            <a:r>
              <a:rPr lang="en-IN" dirty="0"/>
              <a:t>Performance </a:t>
            </a:r>
            <a:r>
              <a:rPr lang="en-IN" dirty="0" smtClean="0"/>
              <a:t>element</a:t>
            </a:r>
          </a:p>
          <a:p>
            <a:pPr lvl="2"/>
            <a:r>
              <a:rPr lang="en-IN" sz="2800" dirty="0"/>
              <a:t>responsible for selecting actions for good agent </a:t>
            </a:r>
            <a:r>
              <a:rPr lang="en-IN" sz="2800" dirty="0" smtClean="0"/>
              <a:t>performance</a:t>
            </a:r>
          </a:p>
          <a:p>
            <a:pPr lvl="2"/>
            <a:r>
              <a:rPr lang="en-IN" sz="2800" dirty="0"/>
              <a:t>agent function considered </a:t>
            </a:r>
            <a:r>
              <a:rPr lang="en-IN" sz="2800" dirty="0" smtClean="0"/>
              <a:t>previously: </a:t>
            </a:r>
            <a:r>
              <a:rPr lang="en-IN" sz="2800" dirty="0" err="1" smtClean="0"/>
              <a:t>percepts→actions</a:t>
            </a:r>
            <a:endParaRPr lang="en-IN" sz="2800" dirty="0" smtClean="0"/>
          </a:p>
          <a:p>
            <a:pPr lvl="1"/>
            <a:r>
              <a:rPr lang="en-IN" dirty="0" smtClean="0"/>
              <a:t>Learning element</a:t>
            </a:r>
          </a:p>
          <a:p>
            <a:pPr lvl="2"/>
            <a:r>
              <a:rPr lang="en-IN" sz="2800" dirty="0"/>
              <a:t>responsible for improving performance element</a:t>
            </a:r>
            <a:endParaRPr lang="en-IN" sz="2800" dirty="0" smtClean="0"/>
          </a:p>
          <a:p>
            <a:pPr lvl="2"/>
            <a:r>
              <a:rPr lang="en-IN" sz="2800" dirty="0" smtClean="0"/>
              <a:t>requires feedback on how the agent is doing</a:t>
            </a:r>
          </a:p>
          <a:p>
            <a:pPr lvl="1"/>
            <a:r>
              <a:rPr lang="en-IN" dirty="0" smtClean="0"/>
              <a:t>Critic element</a:t>
            </a:r>
          </a:p>
          <a:p>
            <a:pPr lvl="2"/>
            <a:r>
              <a:rPr lang="en-IN" sz="2800" dirty="0"/>
              <a:t>responsible for providing </a:t>
            </a:r>
            <a:r>
              <a:rPr lang="en-IN" sz="2800" dirty="0" smtClean="0"/>
              <a:t>feedback</a:t>
            </a:r>
          </a:p>
          <a:p>
            <a:pPr lvl="2"/>
            <a:r>
              <a:rPr lang="en-IN" sz="2800" dirty="0" smtClean="0"/>
              <a:t>comparison </a:t>
            </a:r>
            <a:r>
              <a:rPr lang="en-IN" sz="2800" dirty="0"/>
              <a:t>with objective performance standard (</a:t>
            </a:r>
            <a:r>
              <a:rPr lang="en-IN" sz="2800" dirty="0" smtClean="0"/>
              <a:t>outside agent</a:t>
            </a:r>
            <a:r>
              <a:rPr lang="en-IN" sz="2800" dirty="0"/>
              <a:t>)</a:t>
            </a:r>
            <a:endParaRPr lang="en-IN" sz="2800" dirty="0" smtClean="0"/>
          </a:p>
          <a:p>
            <a:pPr lvl="1"/>
            <a:r>
              <a:rPr lang="en-IN" dirty="0" smtClean="0"/>
              <a:t>Problem Generator</a:t>
            </a:r>
          </a:p>
          <a:p>
            <a:pPr lvl="2"/>
            <a:r>
              <a:rPr lang="en-IN" sz="2800" dirty="0"/>
              <a:t>responsible for generating new </a:t>
            </a:r>
            <a:r>
              <a:rPr lang="en-IN" sz="2800" dirty="0" smtClean="0"/>
              <a:t>experience</a:t>
            </a:r>
          </a:p>
          <a:p>
            <a:pPr lvl="2"/>
            <a:r>
              <a:rPr lang="en-IN" sz="2800" dirty="0"/>
              <a:t>requires </a:t>
            </a:r>
            <a:r>
              <a:rPr lang="en-IN" sz="2800" i="1" dirty="0"/>
              <a:t>exploration — taking suboptimal actions</a:t>
            </a:r>
            <a:endParaRPr lang="en-IN" sz="2800" dirty="0" smtClean="0"/>
          </a:p>
          <a:p>
            <a:pPr lvl="2"/>
            <a:endParaRPr lang="en-IN" dirty="0" smtClean="0"/>
          </a:p>
          <a:p>
            <a:pPr lvl="2"/>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200" dirty="0" smtClean="0"/>
              <a:t>General Model of Learning Agents</a:t>
            </a:r>
            <a:endParaRPr lang="en-IN" sz="3200" dirty="0"/>
          </a:p>
        </p:txBody>
      </p:sp>
      <p:pic>
        <p:nvPicPr>
          <p:cNvPr id="1026" name="Picture 2"/>
          <p:cNvPicPr>
            <a:picLocks noGrp="1" noChangeAspect="1" noChangeArrowheads="1"/>
          </p:cNvPicPr>
          <p:nvPr>
            <p:ph idx="1"/>
          </p:nvPr>
        </p:nvPicPr>
        <p:blipFill>
          <a:blip r:embed="rId2" cstate="print"/>
          <a:srcRect l="9179" t="16731" r="24265" b="7506"/>
          <a:stretch>
            <a:fillRect/>
          </a:stretch>
        </p:blipFill>
        <p:spPr bwMode="auto">
          <a:xfrm>
            <a:off x="214282" y="1214422"/>
            <a:ext cx="8501122" cy="521497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Example- Taxi Driver Agent</a:t>
            </a:r>
            <a:endParaRPr lang="en-IN" sz="3200" dirty="0"/>
          </a:p>
        </p:txBody>
      </p:sp>
      <p:sp>
        <p:nvSpPr>
          <p:cNvPr id="3" name="Content Placeholder 2"/>
          <p:cNvSpPr>
            <a:spLocks noGrp="1"/>
          </p:cNvSpPr>
          <p:nvPr>
            <p:ph idx="1"/>
          </p:nvPr>
        </p:nvSpPr>
        <p:spPr>
          <a:xfrm>
            <a:off x="457200" y="1285860"/>
            <a:ext cx="8229600" cy="4840303"/>
          </a:xfrm>
        </p:spPr>
        <p:txBody>
          <a:bodyPr>
            <a:normAutofit/>
          </a:bodyPr>
          <a:lstStyle/>
          <a:p>
            <a:r>
              <a:rPr lang="en-IN" sz="2200" b="1" dirty="0" smtClean="0"/>
              <a:t>Performance element </a:t>
            </a:r>
            <a:r>
              <a:rPr lang="en-IN" sz="2200" dirty="0" smtClean="0"/>
              <a:t>—Lets </a:t>
            </a:r>
            <a:r>
              <a:rPr lang="en-IN" sz="2200" i="1" dirty="0" smtClean="0"/>
              <a:t>take Winthrop Ave, I know it works.</a:t>
            </a:r>
          </a:p>
          <a:p>
            <a:r>
              <a:rPr lang="en-IN" sz="2200" b="1" i="1" dirty="0"/>
              <a:t>P</a:t>
            </a:r>
            <a:r>
              <a:rPr lang="en-IN" sz="2200" b="1" i="1" dirty="0" smtClean="0"/>
              <a:t>roblem generator</a:t>
            </a:r>
            <a:r>
              <a:rPr lang="en-IN" sz="2200" i="1" dirty="0" smtClean="0"/>
              <a:t> — Nah, lets try Mounts Bay Rd for a </a:t>
            </a:r>
            <a:r>
              <a:rPr lang="en-IN" sz="2200" i="1" dirty="0" err="1" smtClean="0"/>
              <a:t>change.</a:t>
            </a:r>
            <a:r>
              <a:rPr lang="en-IN" sz="2200" dirty="0" err="1" smtClean="0"/>
              <a:t>You</a:t>
            </a:r>
            <a:r>
              <a:rPr lang="en-IN" sz="2200" dirty="0" smtClean="0"/>
              <a:t> never know, it may be quicker.</a:t>
            </a:r>
          </a:p>
          <a:p>
            <a:r>
              <a:rPr lang="en-IN" sz="2200" b="1" i="1" dirty="0" smtClean="0"/>
              <a:t>Critic</a:t>
            </a:r>
            <a:r>
              <a:rPr lang="en-IN" sz="2200" i="1" dirty="0" smtClean="0"/>
              <a:t> </a:t>
            </a:r>
            <a:r>
              <a:rPr lang="en-IN" sz="2200" i="1" dirty="0"/>
              <a:t>— Wow, it </a:t>
            </a:r>
            <a:r>
              <a:rPr lang="en-IN" sz="2200" i="1" dirty="0" smtClean="0"/>
              <a:t>was </a:t>
            </a:r>
            <a:r>
              <a:rPr lang="en-IN" sz="2200" i="1" dirty="0"/>
              <a:t>5 </a:t>
            </a:r>
            <a:r>
              <a:rPr lang="en-IN" sz="2200" i="1" dirty="0" err="1"/>
              <a:t>mins</a:t>
            </a:r>
            <a:r>
              <a:rPr lang="en-IN" sz="2200" i="1" dirty="0"/>
              <a:t> quicker, and what a lovely view</a:t>
            </a:r>
            <a:r>
              <a:rPr lang="en-IN" sz="2200" i="1" dirty="0" smtClean="0"/>
              <a:t>!</a:t>
            </a:r>
          </a:p>
          <a:p>
            <a:r>
              <a:rPr lang="en-IN" sz="2200" b="1" i="1" dirty="0" smtClean="0"/>
              <a:t>Learning </a:t>
            </a:r>
            <a:r>
              <a:rPr lang="en-IN" sz="2200" b="1" i="1" dirty="0"/>
              <a:t>element </a:t>
            </a:r>
            <a:r>
              <a:rPr lang="en-IN" sz="2200" i="1" dirty="0"/>
              <a:t>— </a:t>
            </a:r>
            <a:r>
              <a:rPr lang="en-IN" sz="2200" i="1" dirty="0" err="1"/>
              <a:t>Yeh</a:t>
            </a:r>
            <a:r>
              <a:rPr lang="en-IN" sz="2200" i="1" dirty="0"/>
              <a:t>, in future we’ll take Mounts Bay Rd</a:t>
            </a:r>
            <a:r>
              <a:rPr lang="en-IN" sz="2400" i="1" dirty="0"/>
              <a:t>.</a:t>
            </a: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Learning from Observations</a:t>
            </a:r>
            <a:endParaRPr lang="en-IN" sz="3200" dirty="0"/>
          </a:p>
        </p:txBody>
      </p:sp>
      <p:sp>
        <p:nvSpPr>
          <p:cNvPr id="3" name="Content Placeholder 2"/>
          <p:cNvSpPr>
            <a:spLocks noGrp="1"/>
          </p:cNvSpPr>
          <p:nvPr>
            <p:ph idx="1"/>
          </p:nvPr>
        </p:nvSpPr>
        <p:spPr>
          <a:xfrm>
            <a:off x="457200" y="1214422"/>
            <a:ext cx="8229600" cy="4911741"/>
          </a:xfrm>
        </p:spPr>
        <p:txBody>
          <a:bodyPr>
            <a:normAutofit/>
          </a:bodyPr>
          <a:lstStyle/>
          <a:p>
            <a:r>
              <a:rPr lang="en-US" sz="2200" dirty="0" smtClean="0"/>
              <a:t>Two Goals:</a:t>
            </a:r>
          </a:p>
          <a:p>
            <a:pPr lvl="1"/>
            <a:r>
              <a:rPr lang="en-IN" sz="2200" dirty="0"/>
              <a:t>Improve </a:t>
            </a:r>
            <a:r>
              <a:rPr lang="en-IN" sz="2200" i="1" dirty="0"/>
              <a:t>outcome of performance </a:t>
            </a:r>
            <a:r>
              <a:rPr lang="en-IN" sz="2200" i="1" dirty="0" smtClean="0"/>
              <a:t>element</a:t>
            </a:r>
          </a:p>
          <a:p>
            <a:pPr lvl="1"/>
            <a:r>
              <a:rPr lang="en-IN" sz="2200" dirty="0"/>
              <a:t>Improve </a:t>
            </a:r>
            <a:r>
              <a:rPr lang="en-IN" sz="2200" i="1" dirty="0"/>
              <a:t>time performance of performance </a:t>
            </a:r>
            <a:r>
              <a:rPr lang="en-IN" sz="2200" i="1" dirty="0" smtClean="0"/>
              <a:t>element</a:t>
            </a:r>
          </a:p>
          <a:p>
            <a:r>
              <a:rPr lang="en-IN" sz="2200" dirty="0"/>
              <a:t>Design of a learning element is affected by four issues</a:t>
            </a:r>
            <a:r>
              <a:rPr lang="en-IN" sz="2200" dirty="0" smtClean="0"/>
              <a:t>:</a:t>
            </a:r>
            <a:endParaRPr lang="en-IN" sz="2200" i="1" dirty="0"/>
          </a:p>
          <a:p>
            <a:pPr lvl="1"/>
            <a:r>
              <a:rPr lang="en-IN" sz="2200" dirty="0"/>
              <a:t>the components of the performance element to be improved</a:t>
            </a:r>
          </a:p>
          <a:p>
            <a:pPr lvl="1"/>
            <a:r>
              <a:rPr lang="en-IN" sz="2200" dirty="0" smtClean="0"/>
              <a:t>representation </a:t>
            </a:r>
            <a:r>
              <a:rPr lang="en-IN" sz="2200" dirty="0"/>
              <a:t>of those components</a:t>
            </a:r>
          </a:p>
          <a:p>
            <a:pPr lvl="1"/>
            <a:r>
              <a:rPr lang="en-IN" sz="2200" dirty="0" smtClean="0"/>
              <a:t>feedback </a:t>
            </a:r>
            <a:r>
              <a:rPr lang="en-IN" sz="2200" dirty="0"/>
              <a:t>available</a:t>
            </a:r>
          </a:p>
          <a:p>
            <a:pPr lvl="1"/>
            <a:r>
              <a:rPr lang="en-IN" sz="2200" dirty="0" smtClean="0"/>
              <a:t>prior </a:t>
            </a:r>
            <a:r>
              <a:rPr lang="en-IN" sz="2200" dirty="0"/>
              <a:t>information available</a:t>
            </a:r>
            <a:endParaRPr lang="en-IN" sz="2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Components</a:t>
            </a:r>
            <a:endParaRPr lang="en-IN" sz="3200" dirty="0"/>
          </a:p>
        </p:txBody>
      </p:sp>
      <p:sp>
        <p:nvSpPr>
          <p:cNvPr id="3" name="Content Placeholder 2"/>
          <p:cNvSpPr>
            <a:spLocks noGrp="1"/>
          </p:cNvSpPr>
          <p:nvPr>
            <p:ph idx="1"/>
          </p:nvPr>
        </p:nvSpPr>
        <p:spPr>
          <a:xfrm>
            <a:off x="457200" y="1000108"/>
            <a:ext cx="8229600" cy="5126055"/>
          </a:xfrm>
        </p:spPr>
        <p:txBody>
          <a:bodyPr>
            <a:normAutofit/>
          </a:bodyPr>
          <a:lstStyle/>
          <a:p>
            <a:r>
              <a:rPr lang="en-IN" sz="2200" dirty="0"/>
              <a:t>An intelligent agent may have to learn, for instance, the following components: </a:t>
            </a:r>
            <a:endParaRPr lang="en-IN" sz="2200" dirty="0" smtClean="0"/>
          </a:p>
          <a:p>
            <a:pPr lvl="1"/>
            <a:r>
              <a:rPr lang="en-IN" sz="2200" dirty="0"/>
              <a:t>A direct mapping from conditions on the current state to </a:t>
            </a:r>
            <a:r>
              <a:rPr lang="en-IN" sz="2200" dirty="0" smtClean="0"/>
              <a:t>actions</a:t>
            </a:r>
          </a:p>
          <a:p>
            <a:pPr lvl="1"/>
            <a:r>
              <a:rPr lang="en-IN" sz="2200" dirty="0"/>
              <a:t>A means to infer relevant properties of the world from the percept </a:t>
            </a:r>
            <a:r>
              <a:rPr lang="en-IN" sz="2200" dirty="0" smtClean="0"/>
              <a:t>sequence</a:t>
            </a:r>
          </a:p>
          <a:p>
            <a:pPr lvl="1"/>
            <a:r>
              <a:rPr lang="en-IN" sz="2200" dirty="0" smtClean="0"/>
              <a:t>Information </a:t>
            </a:r>
            <a:r>
              <a:rPr lang="en-IN" sz="2200" dirty="0"/>
              <a:t>about the way the world evolves and about the results of possible actions the agent can take </a:t>
            </a:r>
            <a:endParaRPr lang="en-IN" sz="2200" dirty="0" smtClean="0"/>
          </a:p>
          <a:p>
            <a:pPr lvl="1"/>
            <a:r>
              <a:rPr lang="en-IN" sz="2200" dirty="0"/>
              <a:t>Utility information indicating the desirably of world </a:t>
            </a:r>
            <a:r>
              <a:rPr lang="en-IN" sz="2200" dirty="0" smtClean="0"/>
              <a:t>states</a:t>
            </a:r>
          </a:p>
          <a:p>
            <a:pPr lvl="1"/>
            <a:r>
              <a:rPr lang="en-IN" sz="2200" dirty="0"/>
              <a:t>Action-value information indicating the desirably of actions </a:t>
            </a:r>
            <a:endParaRPr lang="en-IN" sz="2200" dirty="0" smtClean="0"/>
          </a:p>
          <a:p>
            <a:pPr lvl="1"/>
            <a:r>
              <a:rPr lang="en-IN" sz="2200" dirty="0"/>
              <a:t>Goals that describe classes of states whose achievement maximizes the agent’s </a:t>
            </a:r>
            <a:r>
              <a:rPr lang="en-IN" sz="2200" dirty="0" smtClean="0"/>
              <a:t>utility</a:t>
            </a:r>
            <a:endParaRPr lang="en-IN" sz="2200" dirty="0"/>
          </a:p>
          <a:p>
            <a:pPr lvl="1"/>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sz="3200" dirty="0" smtClean="0"/>
              <a:t>Types of Learning from Observation</a:t>
            </a:r>
            <a:endParaRPr lang="en-IN" sz="3200" dirty="0"/>
          </a:p>
        </p:txBody>
      </p:sp>
      <p:sp>
        <p:nvSpPr>
          <p:cNvPr id="3" name="Content Placeholder 2"/>
          <p:cNvSpPr>
            <a:spLocks noGrp="1"/>
          </p:cNvSpPr>
          <p:nvPr>
            <p:ph idx="1"/>
          </p:nvPr>
        </p:nvSpPr>
        <p:spPr>
          <a:xfrm>
            <a:off x="457200" y="1357298"/>
            <a:ext cx="8229600" cy="4768865"/>
          </a:xfrm>
        </p:spPr>
        <p:txBody>
          <a:bodyPr>
            <a:normAutofit/>
          </a:bodyPr>
          <a:lstStyle/>
          <a:p>
            <a:r>
              <a:rPr lang="en-IN" sz="2200" dirty="0"/>
              <a:t>The type of feedback available for learning determines the nature of the learning problem that the agent faces </a:t>
            </a:r>
          </a:p>
          <a:p>
            <a:pPr lvl="1"/>
            <a:r>
              <a:rPr lang="en-IN" sz="2200" b="1" dirty="0"/>
              <a:t>Supervised learning</a:t>
            </a:r>
            <a:r>
              <a:rPr lang="en-IN" sz="2200" dirty="0"/>
              <a:t> involves learning a function from examples of its inputs and </a:t>
            </a:r>
            <a:r>
              <a:rPr lang="en-IN" sz="2200" dirty="0" smtClean="0"/>
              <a:t>outputs</a:t>
            </a:r>
          </a:p>
          <a:p>
            <a:pPr lvl="1"/>
            <a:r>
              <a:rPr lang="en-IN" sz="2200" b="1" dirty="0"/>
              <a:t>Unsupervised learning</a:t>
            </a:r>
            <a:r>
              <a:rPr lang="en-IN" sz="2200" dirty="0"/>
              <a:t> involves learning patterns in the input when no specific output values are </a:t>
            </a:r>
            <a:r>
              <a:rPr lang="en-IN" sz="2200" dirty="0" smtClean="0"/>
              <a:t>supplied</a:t>
            </a:r>
          </a:p>
          <a:p>
            <a:pPr lvl="1"/>
            <a:r>
              <a:rPr lang="en-IN" sz="2200" b="1" dirty="0"/>
              <a:t>In reinforcement learning</a:t>
            </a:r>
            <a:r>
              <a:rPr lang="en-IN" sz="2200" dirty="0"/>
              <a:t> the agent must learn from reinforcement (reward, less exact feedback than in supervised learning)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1284</Words>
  <Application>Microsoft Office PowerPoint</Application>
  <PresentationFormat>On-screen Show (4:3)</PresentationFormat>
  <Paragraphs>188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LEARNING</vt:lpstr>
      <vt:lpstr>What is Learning?</vt:lpstr>
      <vt:lpstr>How can we learn?</vt:lpstr>
      <vt:lpstr>General Model of Learning Agents</vt:lpstr>
      <vt:lpstr>General Model of Learning Agents</vt:lpstr>
      <vt:lpstr>Example- Taxi Driver Agent</vt:lpstr>
      <vt:lpstr>Learning from Observations</vt:lpstr>
      <vt:lpstr>Components</vt:lpstr>
      <vt:lpstr>Types of Learning from Observation</vt:lpstr>
      <vt:lpstr>Rote Learning</vt:lpstr>
      <vt:lpstr>Samuel's Checkers program</vt:lpstr>
      <vt:lpstr>Issues Related to Rote Learning</vt:lpstr>
      <vt:lpstr>Continued</vt:lpstr>
      <vt:lpstr>Learning By Advice</vt:lpstr>
      <vt:lpstr>Automatic Advice Taking</vt:lpstr>
      <vt:lpstr>Learning by Problem Solving</vt:lpstr>
      <vt:lpstr>Learning by Parameter Adjustment</vt:lpstr>
      <vt:lpstr>Learning by Macro Operators</vt:lpstr>
      <vt:lpstr>Learning by Chunking</vt:lpstr>
      <vt:lpstr>Explanation Based Learning</vt:lpstr>
      <vt:lpstr>Inductive Learning</vt:lpstr>
      <vt:lpstr>Decision Tree</vt:lpstr>
      <vt:lpstr>Learning Decision Trees</vt:lpstr>
      <vt:lpstr>Building Decision Trees</vt:lpstr>
      <vt:lpstr>Top Down Induction of Decision Tree</vt:lpstr>
      <vt:lpstr>Slide 26</vt:lpstr>
      <vt:lpstr>Slide 27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Omkar</cp:lastModifiedBy>
  <cp:revision>16</cp:revision>
  <dcterms:created xsi:type="dcterms:W3CDTF">2016-10-05T09:32:44Z</dcterms:created>
  <dcterms:modified xsi:type="dcterms:W3CDTF">2018-08-30T04:49:16Z</dcterms:modified>
</cp:coreProperties>
</file>