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71" r:id="rId15"/>
    <p:sldId id="269" r:id="rId16"/>
    <p:sldId id="272" r:id="rId17"/>
    <p:sldId id="273" r:id="rId18"/>
    <p:sldId id="270"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71" d="100"/>
          <a:sy n="71" d="100"/>
        </p:scale>
        <p:origin x="-1044" y="-90"/>
      </p:cViewPr>
      <p:guideLst>
        <p:guide orient="horz" pos="4311"/>
        <p:guide pos="7679"/>
      </p:guideLst>
    </p:cSldViewPr>
  </p:slideViewPr>
  <p:notesTextViewPr>
    <p:cViewPr>
      <p:scale>
        <a:sx n="100" d="100"/>
        <a:sy n="100" d="100"/>
      </p:scale>
      <p:origin x="0" y="0"/>
    </p:cViewPr>
  </p:notesTextViewPr>
  <p:sorterViewPr showFormatting="0">
    <p:cViewPr>
      <p:scale>
        <a:sx n="66" d="100"/>
        <a:sy n="66" d="100"/>
      </p:scale>
      <p:origin x="0" y="0"/>
    </p:cViewPr>
  </p:sorterViewPr>
  <p:gridSpacing cx="75895" cy="7589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solidFill>
        <a:effectLst/>
      </p:bgPr>
    </p:bg>
    <p:spTree>
      <p:nvGrpSpPr>
        <p:cNvPr id="1" name=""/>
        <p:cNvGrpSpPr/>
        <p:nvPr/>
      </p:nvGrpSpPr>
      <p:grpSpPr/>
      <p:grpSp>
        <p:nvGrpSpPr>
          <p:cNvPr id="5122" name="Group 5121"/>
          <p:cNvGrpSpPr/>
          <p:nvPr/>
        </p:nvGrpSpPr>
        <p:grpSpPr>
          <a:xfrm>
            <a:off x="0" y="0"/>
            <a:ext cx="12192000" cy="6858000"/>
            <a:chOff x="0" y="0"/>
            <a:chExt cx="5760" cy="4320"/>
          </a:xfrm>
        </p:grpSpPr>
        <p:sp>
          <p:nvSpPr>
            <p:cNvPr id="5123" name="Rectangle 5122"/>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Clr>
                  <a:schemeClr val="bg1"/>
                </a:buClr>
              </a:pPr>
              <a:endParaRPr sz="2400">
                <a:latin typeface="Times New Roman" panose="02020603050405020304" pitchFamily="18" charset="0"/>
              </a:endParaRPr>
            </a:p>
          </p:txBody>
        </p:sp>
        <p:sp>
          <p:nvSpPr>
            <p:cNvPr id="5124" name="Rectangle 5123"/>
            <p:cNvSpPr/>
            <p:nvPr/>
          </p:nvSpPr>
          <p:spPr>
            <a:xfrm>
              <a:off x="1081" y="1065"/>
              <a:ext cx="4679" cy="1596"/>
            </a:xfrm>
            <a:prstGeom prst="rect">
              <a:avLst/>
            </a:prstGeom>
            <a:solidFill>
              <a:schemeClr val="bg2"/>
            </a:solidFill>
            <a:ln w="9525">
              <a:noFill/>
            </a:ln>
          </p:spPr>
          <p:txBody>
            <a:bodyPr/>
            <a:p>
              <a:pPr lvl="0" eaLnBrk="1" hangingPunct="1">
                <a:buClr>
                  <a:schemeClr val="bg1"/>
                </a:buClr>
              </a:pPr>
              <a:endParaRPr sz="2400">
                <a:latin typeface="Times New Roman" panose="02020603050405020304" pitchFamily="18" charset="0"/>
              </a:endParaRPr>
            </a:p>
          </p:txBody>
        </p:sp>
        <p:grpSp>
          <p:nvGrpSpPr>
            <p:cNvPr id="5125" name="Group 5124"/>
            <p:cNvGrpSpPr/>
            <p:nvPr/>
          </p:nvGrpSpPr>
          <p:grpSpPr>
            <a:xfrm>
              <a:off x="0" y="672"/>
              <a:ext cx="1806" cy="1989"/>
              <a:chOff x="0" y="672"/>
              <a:chExt cx="1806" cy="1989"/>
            </a:xfrm>
          </p:grpSpPr>
          <p:sp>
            <p:nvSpPr>
              <p:cNvPr id="5126" name="Rectangle 5125"/>
              <p:cNvSpPr/>
              <p:nvPr userDrawn="1"/>
            </p:nvSpPr>
            <p:spPr>
              <a:xfrm>
                <a:off x="361" y="2257"/>
                <a:ext cx="363" cy="404"/>
              </a:xfrm>
              <a:prstGeom prst="rect">
                <a:avLst/>
              </a:prstGeom>
              <a:solidFill>
                <a:schemeClr val="accent2"/>
              </a:solidFill>
              <a:ln w="9525">
                <a:noFill/>
              </a:ln>
            </p:spPr>
            <p:txBody>
              <a:bodyPr/>
              <a:p>
                <a:pPr lvl="0" eaLnBrk="1" hangingPunct="1">
                  <a:buClr>
                    <a:schemeClr val="bg1"/>
                  </a:buClr>
                </a:pPr>
                <a:endParaRPr sz="2400">
                  <a:latin typeface="Times New Roman" panose="02020603050405020304" pitchFamily="18" charset="0"/>
                </a:endParaRPr>
              </a:p>
            </p:txBody>
          </p:sp>
          <p:sp>
            <p:nvSpPr>
              <p:cNvPr id="5127" name="Rectangle 5126"/>
              <p:cNvSpPr/>
              <p:nvPr userDrawn="1"/>
            </p:nvSpPr>
            <p:spPr>
              <a:xfrm>
                <a:off x="1081" y="1065"/>
                <a:ext cx="362" cy="405"/>
              </a:xfrm>
              <a:prstGeom prst="rect">
                <a:avLst/>
              </a:prstGeom>
              <a:solidFill>
                <a:schemeClr val="folHlink"/>
              </a:solidFill>
              <a:ln w="9525">
                <a:noFill/>
              </a:ln>
            </p:spPr>
            <p:txBody>
              <a:bodyPr/>
              <a:p>
                <a:pPr lvl="0" eaLnBrk="1" hangingPunct="1">
                  <a:buClr>
                    <a:schemeClr val="bg1"/>
                  </a:buClr>
                </a:pPr>
                <a:endParaRPr sz="2400">
                  <a:latin typeface="Times New Roman" panose="02020603050405020304" pitchFamily="18" charset="0"/>
                </a:endParaRPr>
              </a:p>
            </p:txBody>
          </p:sp>
          <p:sp>
            <p:nvSpPr>
              <p:cNvPr id="5128" name="Rectangle 5127"/>
              <p:cNvSpPr/>
              <p:nvPr userDrawn="1"/>
            </p:nvSpPr>
            <p:spPr>
              <a:xfrm>
                <a:off x="1437" y="672"/>
                <a:ext cx="369" cy="400"/>
              </a:xfrm>
              <a:prstGeom prst="rect">
                <a:avLst/>
              </a:prstGeom>
              <a:solidFill>
                <a:schemeClr val="folHlink"/>
              </a:solidFill>
              <a:ln w="9525">
                <a:noFill/>
              </a:ln>
            </p:spPr>
            <p:txBody>
              <a:bodyPr/>
              <a:p>
                <a:pPr lvl="0" eaLnBrk="1" hangingPunct="1">
                  <a:buClr>
                    <a:schemeClr val="bg1"/>
                  </a:buClr>
                </a:pPr>
                <a:endParaRPr sz="2400">
                  <a:latin typeface="Times New Roman" panose="02020603050405020304" pitchFamily="18" charset="0"/>
                </a:endParaRPr>
              </a:p>
            </p:txBody>
          </p:sp>
          <p:sp>
            <p:nvSpPr>
              <p:cNvPr id="5129" name="Rectangle 5128"/>
              <p:cNvSpPr/>
              <p:nvPr userDrawn="1"/>
            </p:nvSpPr>
            <p:spPr>
              <a:xfrm>
                <a:off x="719" y="2257"/>
                <a:ext cx="368" cy="404"/>
              </a:xfrm>
              <a:prstGeom prst="rect">
                <a:avLst/>
              </a:prstGeom>
              <a:solidFill>
                <a:schemeClr val="bg2"/>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0" name="Rectangle 5129"/>
              <p:cNvSpPr/>
              <p:nvPr userDrawn="1"/>
            </p:nvSpPr>
            <p:spPr>
              <a:xfrm>
                <a:off x="1437" y="1065"/>
                <a:ext cx="369" cy="405"/>
              </a:xfrm>
              <a:prstGeom prst="rect">
                <a:avLst/>
              </a:prstGeom>
              <a:solidFill>
                <a:schemeClr val="accent2"/>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1" name="Rectangle 5130"/>
              <p:cNvSpPr/>
              <p:nvPr userDrawn="1"/>
            </p:nvSpPr>
            <p:spPr>
              <a:xfrm>
                <a:off x="719" y="1464"/>
                <a:ext cx="368" cy="399"/>
              </a:xfrm>
              <a:prstGeom prst="rect">
                <a:avLst/>
              </a:prstGeom>
              <a:solidFill>
                <a:schemeClr val="folHlink"/>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2" name="Rectangle 5131"/>
              <p:cNvSpPr/>
              <p:nvPr userDrawn="1"/>
            </p:nvSpPr>
            <p:spPr>
              <a:xfrm>
                <a:off x="0" y="1464"/>
                <a:ext cx="367" cy="399"/>
              </a:xfrm>
              <a:prstGeom prst="rect">
                <a:avLst/>
              </a:prstGeom>
              <a:solidFill>
                <a:schemeClr val="bg2"/>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3" name="Rectangle 5132"/>
              <p:cNvSpPr/>
              <p:nvPr userDrawn="1"/>
            </p:nvSpPr>
            <p:spPr>
              <a:xfrm>
                <a:off x="1081" y="1464"/>
                <a:ext cx="362" cy="399"/>
              </a:xfrm>
              <a:prstGeom prst="rect">
                <a:avLst/>
              </a:prstGeom>
              <a:solidFill>
                <a:schemeClr val="accent2"/>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4" name="Rectangle 5133"/>
              <p:cNvSpPr/>
              <p:nvPr userDrawn="1"/>
            </p:nvSpPr>
            <p:spPr>
              <a:xfrm>
                <a:off x="361" y="1857"/>
                <a:ext cx="363" cy="406"/>
              </a:xfrm>
              <a:prstGeom prst="rect">
                <a:avLst/>
              </a:prstGeom>
              <a:solidFill>
                <a:schemeClr val="folHlink"/>
              </a:solidFill>
              <a:ln w="9525">
                <a:noFill/>
              </a:ln>
            </p:spPr>
            <p:txBody>
              <a:bodyPr/>
              <a:p>
                <a:pPr lvl="0" eaLnBrk="1" hangingPunct="1">
                  <a:buClr>
                    <a:schemeClr val="bg1"/>
                  </a:buClr>
                </a:pPr>
                <a:endParaRPr sz="2400">
                  <a:latin typeface="Times New Roman" panose="02020603050405020304" pitchFamily="18" charset="0"/>
                </a:endParaRPr>
              </a:p>
            </p:txBody>
          </p:sp>
          <p:sp>
            <p:nvSpPr>
              <p:cNvPr id="5135" name="Rectangle 5134"/>
              <p:cNvSpPr/>
              <p:nvPr userDrawn="1"/>
            </p:nvSpPr>
            <p:spPr>
              <a:xfrm>
                <a:off x="719" y="1857"/>
                <a:ext cx="368" cy="406"/>
              </a:xfrm>
              <a:prstGeom prst="rect">
                <a:avLst/>
              </a:prstGeom>
              <a:solidFill>
                <a:schemeClr val="accent2"/>
              </a:solidFill>
              <a:ln w="9525">
                <a:noFill/>
              </a:ln>
            </p:spPr>
            <p:txBody>
              <a:bodyPr/>
              <a:p>
                <a:pPr lvl="0" eaLnBrk="1" hangingPunct="1">
                  <a:buClr>
                    <a:schemeClr val="bg1"/>
                  </a:buClr>
                </a:pPr>
                <a:endParaRPr sz="2400">
                  <a:latin typeface="Times New Roman" panose="02020603050405020304" pitchFamily="18" charset="0"/>
                </a:endParaRPr>
              </a:p>
            </p:txBody>
          </p:sp>
        </p:grpSp>
      </p:grpSp>
      <p:sp>
        <p:nvSpPr>
          <p:cNvPr id="5136" name="Date Placeholder 5135"/>
          <p:cNvSpPr>
            <a:spLocks noGrp="1"/>
          </p:cNvSpPr>
          <p:nvPr>
            <p:ph type="dt" sz="half" idx="2"/>
          </p:nvPr>
        </p:nvSpPr>
        <p:spPr>
          <a:xfrm>
            <a:off x="609600" y="6248400"/>
            <a:ext cx="2844800" cy="457200"/>
          </a:xfrm>
          <a:prstGeom prst="rect">
            <a:avLst/>
          </a:prstGeom>
          <a:noFill/>
          <a:ln w="9525">
            <a:noFill/>
          </a:ln>
        </p:spPr>
        <p:txBody>
          <a:bodyPr anchor="b"/>
          <a:lstStyle>
            <a:lvl1pPr>
              <a:defRPr sz="1200"/>
            </a:lvl1pPr>
          </a:lstStyle>
          <a:p>
            <a:endParaRPr lang="en-US"/>
          </a:p>
        </p:txBody>
      </p:sp>
      <p:sp>
        <p:nvSpPr>
          <p:cNvPr id="5137" name="Footer Placeholder 5136"/>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endParaRPr lang="en-US"/>
          </a:p>
        </p:txBody>
      </p:sp>
      <p:sp>
        <p:nvSpPr>
          <p:cNvPr id="5138" name="Slide Number Placeholder 5137"/>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34" charset="0"/>
              </a:defRPr>
            </a:lvl1pPr>
          </a:lstStyle>
          <a:p>
            <a:fld id="{9A0DB2DC-4C9A-4742-B13C-FB6460FD3503}" type="slidenum">
              <a:rPr lang="en-US"/>
            </a:fld>
            <a:endParaRPr lang="en-US"/>
          </a:p>
        </p:txBody>
      </p:sp>
      <p:sp>
        <p:nvSpPr>
          <p:cNvPr id="5139" name="Title 5138"/>
          <p:cNvSpPr>
            <a:spLocks noGrp="1"/>
          </p:cNvSpPr>
          <p:nvPr>
            <p:ph type="ctrTitle"/>
          </p:nvPr>
        </p:nvSpPr>
        <p:spPr>
          <a:xfrm>
            <a:off x="3962400" y="1828800"/>
            <a:ext cx="8026400" cy="2209800"/>
          </a:xfrm>
          <a:prstGeom prst="rect">
            <a:avLst/>
          </a:prstGeom>
          <a:noFill/>
          <a:ln w="9525">
            <a:noFill/>
          </a:ln>
        </p:spPr>
        <p:txBody>
          <a:bodyPr anchor="ctr"/>
          <a:lstStyle>
            <a:lvl1pPr lvl="0">
              <a:defRPr sz="5000">
                <a:solidFill>
                  <a:srgbClr val="FFFFFF"/>
                </a:solidFill>
              </a:defRPr>
            </a:lvl1pPr>
          </a:lstStyle>
          <a:p>
            <a:pPr lvl="0"/>
            <a:r>
              <a:rPr dirty="0"/>
              <a:t>Click to edit Master title style</a:t>
            </a:r>
            <a:endParaRPr dirty="0"/>
          </a:p>
        </p:txBody>
      </p:sp>
      <p:sp>
        <p:nvSpPr>
          <p:cNvPr id="5140" name="Subtitle 5139"/>
          <p:cNvSpPr>
            <a:spLocks noGrp="1"/>
          </p:cNvSpPr>
          <p:nvPr>
            <p:ph type="subTitle" idx="1"/>
          </p:nvPr>
        </p:nvSpPr>
        <p:spPr>
          <a:xfrm>
            <a:off x="3962400" y="4267200"/>
            <a:ext cx="80264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a:r>
              <a:rPr dirty="0"/>
              <a:t>Click to edit Master subtitle style</a:t>
            </a:r>
            <a:endParaRPr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8070574" cy="5410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5376672"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981200"/>
            <a:ext cx="5376672" cy="38862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Footer Placeholder 4097"/>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a:endParaRPr lang="en-US"/>
          </a:p>
        </p:txBody>
      </p:sp>
      <p:sp>
        <p:nvSpPr>
          <p:cNvPr id="4099" name="Slide Number Placeholder 4098"/>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34" charset="0"/>
              </a:defRPr>
            </a:lvl1pPr>
          </a:lstStyle>
          <a:p>
            <a:pPr lvl="0"/>
            <a:fld id="{9A0DB2DC-4C9A-4742-B13C-FB6460FD3503}" type="slidenum">
              <a:rPr lang="en-US"/>
            </a:fld>
            <a:endParaRPr lang="en-US"/>
          </a:p>
        </p:txBody>
      </p:sp>
      <p:grpSp>
        <p:nvGrpSpPr>
          <p:cNvPr id="4100" name="Group 4099"/>
          <p:cNvGrpSpPr/>
          <p:nvPr/>
        </p:nvGrpSpPr>
        <p:grpSpPr>
          <a:xfrm>
            <a:off x="0" y="0"/>
            <a:ext cx="12192000" cy="546100"/>
            <a:chOff x="0" y="0"/>
            <a:chExt cx="5760" cy="344"/>
          </a:xfrm>
        </p:grpSpPr>
        <p:sp>
          <p:nvSpPr>
            <p:cNvPr id="4101" name="Rectangle 4100"/>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buClr>
                  <a:schemeClr val="bg1"/>
                </a:buClr>
              </a:pPr>
              <a:endParaRPr sz="2400">
                <a:latin typeface="Times New Roman" panose="02020603050405020304" pitchFamily="18" charset="0"/>
              </a:endParaRPr>
            </a:p>
          </p:txBody>
        </p:sp>
        <p:sp>
          <p:nvSpPr>
            <p:cNvPr id="4102" name="Rectangle 4101"/>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p>
              <a:pPr lvl="0" eaLnBrk="1" hangingPunct="1">
                <a:buClr>
                  <a:schemeClr val="bg1"/>
                </a:buClr>
              </a:pPr>
              <a:endParaRPr sz="2400">
                <a:latin typeface="Times New Roman" panose="02020603050405020304" pitchFamily="18" charset="0"/>
              </a:endParaRPr>
            </a:p>
          </p:txBody>
        </p:sp>
        <p:sp>
          <p:nvSpPr>
            <p:cNvPr id="4103" name="Rectangle 4102"/>
            <p:cNvSpPr/>
            <p:nvPr/>
          </p:nvSpPr>
          <p:spPr>
            <a:xfrm>
              <a:off x="258" y="85"/>
              <a:ext cx="87" cy="89"/>
            </a:xfrm>
            <a:prstGeom prst="rect">
              <a:avLst/>
            </a:prstGeom>
            <a:solidFill>
              <a:schemeClr val="folHlink"/>
            </a:solidFill>
            <a:ln w="9525">
              <a:noFill/>
            </a:ln>
          </p:spPr>
          <p:txBody>
            <a:bodyPr/>
            <a:p>
              <a:pPr lvl="0" eaLnBrk="1" hangingPunct="1"/>
              <a:endParaRPr>
                <a:solidFill>
                  <a:schemeClr val="hlink"/>
                </a:solidFill>
              </a:endParaRPr>
            </a:p>
          </p:txBody>
        </p:sp>
        <p:sp>
          <p:nvSpPr>
            <p:cNvPr id="4104" name="Rectangle 4103"/>
            <p:cNvSpPr/>
            <p:nvPr/>
          </p:nvSpPr>
          <p:spPr>
            <a:xfrm>
              <a:off x="345" y="0"/>
              <a:ext cx="88" cy="87"/>
            </a:xfrm>
            <a:prstGeom prst="rect">
              <a:avLst/>
            </a:prstGeom>
            <a:solidFill>
              <a:schemeClr val="folHlink"/>
            </a:solidFill>
            <a:ln w="9525">
              <a:noFill/>
            </a:ln>
          </p:spPr>
          <p:txBody>
            <a:bodyPr/>
            <a:p>
              <a:pPr lvl="0" eaLnBrk="1" hangingPunct="1"/>
              <a:endParaRPr>
                <a:solidFill>
                  <a:schemeClr val="hlink"/>
                </a:solidFill>
              </a:endParaRPr>
            </a:p>
          </p:txBody>
        </p:sp>
        <p:sp>
          <p:nvSpPr>
            <p:cNvPr id="4105" name="Rectangle 4104"/>
            <p:cNvSpPr/>
            <p:nvPr/>
          </p:nvSpPr>
          <p:spPr>
            <a:xfrm>
              <a:off x="345" y="85"/>
              <a:ext cx="88" cy="89"/>
            </a:xfrm>
            <a:prstGeom prst="rect">
              <a:avLst/>
            </a:prstGeom>
            <a:solidFill>
              <a:schemeClr val="accent2"/>
            </a:solidFill>
            <a:ln w="9525">
              <a:noFill/>
            </a:ln>
          </p:spPr>
          <p:txBody>
            <a:bodyPr/>
            <a:p>
              <a:pPr lvl="0" eaLnBrk="1" hangingPunct="1"/>
              <a:endParaRPr>
                <a:solidFill>
                  <a:schemeClr val="accent2"/>
                </a:solidFill>
              </a:endParaRPr>
            </a:p>
          </p:txBody>
        </p:sp>
        <p:sp>
          <p:nvSpPr>
            <p:cNvPr id="4106" name="Rectangle 4105"/>
            <p:cNvSpPr/>
            <p:nvPr/>
          </p:nvSpPr>
          <p:spPr>
            <a:xfrm>
              <a:off x="173" y="173"/>
              <a:ext cx="86" cy="87"/>
            </a:xfrm>
            <a:prstGeom prst="rect">
              <a:avLst/>
            </a:prstGeom>
            <a:solidFill>
              <a:schemeClr val="folHlink"/>
            </a:solidFill>
            <a:ln w="9525">
              <a:noFill/>
            </a:ln>
          </p:spPr>
          <p:txBody>
            <a:bodyPr/>
            <a:p>
              <a:pPr lvl="0" eaLnBrk="1" hangingPunct="1"/>
              <a:endParaRPr>
                <a:solidFill>
                  <a:schemeClr val="hlink"/>
                </a:solidFill>
              </a:endParaRPr>
            </a:p>
          </p:txBody>
        </p:sp>
        <p:sp>
          <p:nvSpPr>
            <p:cNvPr id="4107" name="Rectangle 4106"/>
            <p:cNvSpPr/>
            <p:nvPr/>
          </p:nvSpPr>
          <p:spPr>
            <a:xfrm>
              <a:off x="83" y="86"/>
              <a:ext cx="89" cy="87"/>
            </a:xfrm>
            <a:prstGeom prst="rect">
              <a:avLst/>
            </a:prstGeom>
            <a:solidFill>
              <a:schemeClr val="bg2"/>
            </a:solidFill>
            <a:ln w="9525">
              <a:noFill/>
            </a:ln>
          </p:spPr>
          <p:txBody>
            <a:bodyPr/>
            <a:p>
              <a:pPr lvl="0" eaLnBrk="1" hangingPunct="1">
                <a:buClr>
                  <a:schemeClr val="bg1"/>
                </a:buClr>
              </a:pPr>
              <a:endParaRPr sz="2400">
                <a:latin typeface="Times New Roman" panose="02020603050405020304" pitchFamily="18" charset="0"/>
              </a:endParaRPr>
            </a:p>
          </p:txBody>
        </p:sp>
        <p:sp>
          <p:nvSpPr>
            <p:cNvPr id="4108" name="Rectangle 4107"/>
            <p:cNvSpPr/>
            <p:nvPr/>
          </p:nvSpPr>
          <p:spPr>
            <a:xfrm>
              <a:off x="258" y="171"/>
              <a:ext cx="87" cy="87"/>
            </a:xfrm>
            <a:prstGeom prst="rect">
              <a:avLst/>
            </a:prstGeom>
            <a:solidFill>
              <a:schemeClr val="accent2"/>
            </a:solidFill>
            <a:ln w="9525">
              <a:noFill/>
            </a:ln>
          </p:spPr>
          <p:txBody>
            <a:bodyPr/>
            <a:p>
              <a:pPr lvl="0" eaLnBrk="1" hangingPunct="1"/>
              <a:endParaRPr>
                <a:solidFill>
                  <a:schemeClr val="accent2"/>
                </a:solidFill>
              </a:endParaRPr>
            </a:p>
          </p:txBody>
        </p:sp>
        <p:sp>
          <p:nvSpPr>
            <p:cNvPr id="4109" name="Rectangle 4108"/>
            <p:cNvSpPr/>
            <p:nvPr/>
          </p:nvSpPr>
          <p:spPr>
            <a:xfrm>
              <a:off x="173" y="258"/>
              <a:ext cx="86" cy="86"/>
            </a:xfrm>
            <a:prstGeom prst="rect">
              <a:avLst/>
            </a:prstGeom>
            <a:solidFill>
              <a:schemeClr val="accent2"/>
            </a:solidFill>
            <a:ln w="9525">
              <a:noFill/>
            </a:ln>
          </p:spPr>
          <p:txBody>
            <a:bodyPr/>
            <a:p>
              <a:pPr lvl="0" eaLnBrk="1" hangingPunct="1"/>
              <a:endParaRPr>
                <a:solidFill>
                  <a:schemeClr val="accent2"/>
                </a:solidFill>
              </a:endParaRPr>
            </a:p>
          </p:txBody>
        </p:sp>
      </p:grpSp>
      <p:sp>
        <p:nvSpPr>
          <p:cNvPr id="4110" name="Title 4109"/>
          <p:cNvSpPr>
            <a:spLocks noGrp="1"/>
          </p:cNvSpPr>
          <p:nvPr>
            <p:ph type="title"/>
          </p:nvPr>
        </p:nvSpPr>
        <p:spPr>
          <a:xfrm>
            <a:off x="609600" y="457200"/>
            <a:ext cx="10972800" cy="1371600"/>
          </a:xfrm>
          <a:prstGeom prst="rect">
            <a:avLst/>
          </a:prstGeom>
          <a:noFill/>
          <a:ln w="9525">
            <a:noFill/>
          </a:ln>
        </p:spPr>
        <p:txBody>
          <a:bodyPr anchor="ctr"/>
          <a:p>
            <a:pPr lvl="0"/>
            <a:r>
              <a:rPr dirty="0"/>
              <a:t>Click to edit Master title style</a:t>
            </a:r>
            <a:endParaRPr dirty="0"/>
          </a:p>
        </p:txBody>
      </p:sp>
      <p:sp>
        <p:nvSpPr>
          <p:cNvPr id="4111" name="Text Placeholder 4110"/>
          <p:cNvSpPr>
            <a:spLocks noGrp="1"/>
          </p:cNvSpPr>
          <p:nvPr>
            <p:ph type="body" idx="1"/>
          </p:nvPr>
        </p:nvSpPr>
        <p:spPr>
          <a:xfrm>
            <a:off x="609600" y="1981200"/>
            <a:ext cx="10972800" cy="38862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112" name="Date Placeholder 4111"/>
          <p:cNvSpPr>
            <a:spLocks noGrp="1"/>
          </p:cNvSpPr>
          <p:nvPr>
            <p:ph type="dt" sz="half" idx="2"/>
          </p:nvPr>
        </p:nvSpPr>
        <p:spPr>
          <a:xfrm>
            <a:off x="609600" y="6245225"/>
            <a:ext cx="2844800" cy="476250"/>
          </a:xfrm>
          <a:prstGeom prst="rect">
            <a:avLst/>
          </a:prstGeom>
          <a:noFill/>
          <a:ln w="9525">
            <a:noFill/>
          </a:ln>
        </p:spPr>
        <p:txBody>
          <a:bodyPr anchor="b"/>
          <a:lstStyle>
            <a:lvl1pPr>
              <a:defRPr sz="1200"/>
            </a:lvl1pPr>
          </a:lstStyle>
          <a:p>
            <a:pPr lvl="0"/>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itle 2049"/>
          <p:cNvSpPr>
            <a:spLocks noGrp="1"/>
          </p:cNvSpPr>
          <p:nvPr>
            <p:ph type="ctrTitle"/>
          </p:nvPr>
        </p:nvSpPr>
        <p:spPr/>
        <p:txBody>
          <a:bodyPr anchor="ctr"/>
          <a:p>
            <a:pPr defTabSz="914400">
              <a:buSzPct val="100000"/>
            </a:pPr>
            <a:r>
              <a:rPr kern="1200" baseline="0">
                <a:latin typeface="Arial" panose="020B0604020202020204" pitchFamily="34" charset="0"/>
              </a:rPr>
              <a:t>An Overview of the Aloha protocols</a:t>
            </a:r>
            <a:endParaRPr kern="1200" baseline="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7409"/>
          <p:cNvSpPr>
            <a:spLocks noGrp="1"/>
          </p:cNvSpPr>
          <p:nvPr>
            <p:ph type="title"/>
          </p:nvPr>
        </p:nvSpPr>
        <p:spPr/>
        <p:txBody>
          <a:bodyPr anchor="ctr"/>
          <a:p>
            <a:r>
              <a:t>The “danger zone”</a:t>
            </a:r>
          </a:p>
        </p:txBody>
      </p:sp>
      <p:sp>
        <p:nvSpPr>
          <p:cNvPr id="17412" name="Rectangle 17411"/>
          <p:cNvSpPr/>
          <p:nvPr/>
        </p:nvSpPr>
        <p:spPr>
          <a:xfrm>
            <a:off x="2452688" y="3125788"/>
            <a:ext cx="2732087" cy="6064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p>
            <a:pPr algn="ctr"/>
            <a:r>
              <a:rPr sz="2000" b="1"/>
              <a:t>Colliding packet</a:t>
            </a:r>
            <a:endParaRPr sz="2000" b="1"/>
          </a:p>
        </p:txBody>
      </p:sp>
      <p:sp>
        <p:nvSpPr>
          <p:cNvPr id="17414" name="Rectangle 17413"/>
          <p:cNvSpPr/>
          <p:nvPr/>
        </p:nvSpPr>
        <p:spPr>
          <a:xfrm>
            <a:off x="4957763" y="3808413"/>
            <a:ext cx="2732087" cy="6064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sz="2000" b="1"/>
              <a:t>Packet being sent</a:t>
            </a:r>
            <a:endParaRPr sz="2000" b="1"/>
          </a:p>
        </p:txBody>
      </p:sp>
      <p:sp>
        <p:nvSpPr>
          <p:cNvPr id="17415" name="Rectangle 17414"/>
          <p:cNvSpPr/>
          <p:nvPr/>
        </p:nvSpPr>
        <p:spPr>
          <a:xfrm>
            <a:off x="7462838" y="4491038"/>
            <a:ext cx="2655887" cy="6064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p>
            <a:pPr algn="ctr"/>
            <a:r>
              <a:rPr sz="2000" b="1"/>
              <a:t>Colliding packet</a:t>
            </a:r>
            <a:endParaRPr sz="2000" b="1"/>
          </a:p>
        </p:txBody>
      </p:sp>
      <p:sp>
        <p:nvSpPr>
          <p:cNvPr id="17416" name="Straight Connector 17415"/>
          <p:cNvSpPr/>
          <p:nvPr/>
        </p:nvSpPr>
        <p:spPr>
          <a:xfrm>
            <a:off x="2452688" y="3732213"/>
            <a:ext cx="0" cy="2276475"/>
          </a:xfrm>
          <a:prstGeom prst="line">
            <a:avLst/>
          </a:prstGeom>
          <a:ln w="19050" cap="flat" cmpd="sng">
            <a:solidFill>
              <a:schemeClr val="tx1"/>
            </a:solidFill>
            <a:prstDash val="solid"/>
            <a:headEnd type="none" w="med" len="med"/>
            <a:tailEnd type="none" w="med" len="med"/>
          </a:ln>
        </p:spPr>
      </p:sp>
      <p:sp>
        <p:nvSpPr>
          <p:cNvPr id="17417" name="Straight Connector 17416"/>
          <p:cNvSpPr/>
          <p:nvPr/>
        </p:nvSpPr>
        <p:spPr>
          <a:xfrm>
            <a:off x="6096000" y="2443163"/>
            <a:ext cx="0" cy="0"/>
          </a:xfrm>
          <a:prstGeom prst="line">
            <a:avLst/>
          </a:prstGeom>
          <a:ln w="9525" cap="flat" cmpd="sng">
            <a:solidFill>
              <a:schemeClr val="tx1"/>
            </a:solidFill>
            <a:prstDash val="solid"/>
            <a:headEnd type="none" w="med" len="med"/>
            <a:tailEnd type="none" w="med" len="med"/>
          </a:ln>
        </p:spPr>
      </p:sp>
      <p:sp>
        <p:nvSpPr>
          <p:cNvPr id="17418" name="Straight Connector 17417"/>
          <p:cNvSpPr/>
          <p:nvPr/>
        </p:nvSpPr>
        <p:spPr>
          <a:xfrm>
            <a:off x="7462838" y="5099050"/>
            <a:ext cx="0" cy="835025"/>
          </a:xfrm>
          <a:prstGeom prst="line">
            <a:avLst/>
          </a:prstGeom>
          <a:ln w="19050" cap="flat" cmpd="sng">
            <a:solidFill>
              <a:schemeClr val="tx1"/>
            </a:solidFill>
            <a:prstDash val="solid"/>
            <a:headEnd type="none" w="med" len="med"/>
            <a:tailEnd type="none" w="med" len="med"/>
          </a:ln>
        </p:spPr>
      </p:sp>
      <p:sp>
        <p:nvSpPr>
          <p:cNvPr id="17419" name="Straight Connector 17418"/>
          <p:cNvSpPr/>
          <p:nvPr/>
        </p:nvSpPr>
        <p:spPr>
          <a:xfrm>
            <a:off x="2452688" y="5781675"/>
            <a:ext cx="5010150" cy="0"/>
          </a:xfrm>
          <a:prstGeom prst="line">
            <a:avLst/>
          </a:prstGeom>
          <a:ln w="19050" cap="flat" cmpd="sng">
            <a:solidFill>
              <a:schemeClr val="tx1"/>
            </a:solidFill>
            <a:prstDash val="solid"/>
            <a:headEnd type="triangle" w="med" len="med"/>
            <a:tailEnd type="triangle" w="med" len="med"/>
          </a:ln>
        </p:spPr>
      </p:sp>
      <p:sp>
        <p:nvSpPr>
          <p:cNvPr id="17420" name="Text Box 17419"/>
          <p:cNvSpPr txBox="1"/>
          <p:nvPr/>
        </p:nvSpPr>
        <p:spPr>
          <a:xfrm>
            <a:off x="4578350" y="5197475"/>
            <a:ext cx="464820" cy="398780"/>
          </a:xfrm>
          <a:prstGeom prst="rect">
            <a:avLst/>
          </a:prstGeom>
          <a:noFill/>
          <a:ln w="9525">
            <a:noFill/>
          </a:ln>
        </p:spPr>
        <p:txBody>
          <a:bodyPr wrap="none" anchor="t">
            <a:spAutoFit/>
          </a:bodyPr>
          <a:p>
            <a:r>
              <a:rPr sz="2000"/>
              <a:t>2</a:t>
            </a:r>
            <a:r>
              <a:rPr sz="2000" i="1"/>
              <a:t>d</a:t>
            </a:r>
            <a:endParaRPr sz="20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8433"/>
          <p:cNvSpPr>
            <a:spLocks noGrp="1"/>
          </p:cNvSpPr>
          <p:nvPr>
            <p:ph type="title"/>
          </p:nvPr>
        </p:nvSpPr>
        <p:spPr/>
        <p:txBody>
          <a:bodyPr anchor="ctr"/>
          <a:p>
            <a:r>
              <a:t>The results</a:t>
            </a:r>
          </a:p>
        </p:txBody>
      </p:sp>
      <p:sp>
        <p:nvSpPr>
          <p:cNvPr id="18435" name="Text Placeholder 18434"/>
          <p:cNvSpPr>
            <a:spLocks noGrp="1"/>
          </p:cNvSpPr>
          <p:nvPr>
            <p:ph type="body" idx="1"/>
          </p:nvPr>
        </p:nvSpPr>
        <p:spPr/>
        <p:txBody>
          <a:bodyPr/>
          <a:p>
            <a:r>
              <a:t>Throughput S</a:t>
            </a:r>
          </a:p>
          <a:p>
            <a:pPr lvl="1"/>
            <a:r>
              <a:rPr err="1"/>
              <a:t> = G Prob[successful</a:t>
            </a:r>
            <a:r>
              <a:t> transmission]</a:t>
            </a:r>
          </a:p>
          <a:p>
            <a:pPr lvl="1"/>
            <a:r>
              <a:rPr err="1"/>
              <a:t>= G Prob[no</a:t>
            </a:r>
            <a:r>
              <a:t> collision]</a:t>
            </a:r>
          </a:p>
          <a:p>
            <a:pPr lvl="1"/>
            <a:r>
              <a:rPr err="1"/>
              <a:t>= G Prob[no</a:t>
            </a:r>
            <a:r>
              <a:t> other transmission within 2d]</a:t>
            </a:r>
          </a:p>
          <a:p>
            <a:pPr lvl="1"/>
            <a:r>
              <a:t> = G exp(-2G)</a:t>
            </a:r>
          </a:p>
          <a:p>
            <a:r>
              <a:t>Reaches maximum for G = 0.5</a:t>
            </a:r>
          </a:p>
          <a:p>
            <a:pPr lvl="1"/>
            <a:r>
              <a:t>Maximum throughput is 18.4% of bandwidth</a:t>
            </a:r>
          </a:p>
          <a:p>
            <a:pPr lvl="1">
              <a:buNone/>
            </a:pPr>
            <a:r>
              <a:t>	 </a:t>
            </a:r>
          </a:p>
          <a:p>
            <a:pPr lvl="1">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9457"/>
          <p:cNvSpPr>
            <a:spLocks noGrp="1"/>
          </p:cNvSpPr>
          <p:nvPr>
            <p:ph type="title"/>
          </p:nvPr>
        </p:nvSpPr>
        <p:spPr/>
        <p:txBody>
          <a:bodyPr anchor="ctr"/>
          <a:p>
            <a:r>
              <a:t>Slotted Aloha</a:t>
            </a:r>
          </a:p>
        </p:txBody>
      </p:sp>
      <p:sp>
        <p:nvSpPr>
          <p:cNvPr id="19459" name="Text Placeholder 19458"/>
          <p:cNvSpPr>
            <a:spLocks noGrp="1"/>
          </p:cNvSpPr>
          <p:nvPr>
            <p:ph type="body" idx="1"/>
          </p:nvPr>
        </p:nvSpPr>
        <p:spPr/>
        <p:txBody>
          <a:bodyPr/>
          <a:p>
            <a:pPr>
              <a:lnSpc>
                <a:spcPct val="90000"/>
              </a:lnSpc>
            </a:pPr>
            <a:r>
              <a:t>(Roberts 1972)</a:t>
            </a:r>
          </a:p>
          <a:p>
            <a:pPr>
              <a:lnSpc>
                <a:spcPct val="90000"/>
              </a:lnSpc>
            </a:pPr>
            <a:r>
              <a:t>Divides time into fixed-size slots  </a:t>
            </a:r>
          </a:p>
          <a:p>
            <a:pPr lvl="1">
              <a:lnSpc>
                <a:spcPct val="90000"/>
              </a:lnSpc>
            </a:pPr>
            <a:r>
              <a:t>Slot sizes is equals to packet transmission time </a:t>
            </a:r>
          </a:p>
          <a:p>
            <a:pPr>
              <a:lnSpc>
                <a:spcPct val="90000"/>
              </a:lnSpc>
            </a:pPr>
            <a:r>
              <a:t>Clients must wait until start of </a:t>
            </a:r>
            <a:r>
              <a:rPr b="1" i="1"/>
              <a:t>next slot</a:t>
            </a:r>
            <a:r>
              <a:rPr i="1"/>
              <a:t> </a:t>
            </a:r>
            <a:r>
              <a:t>before sending a packet  </a:t>
            </a:r>
          </a:p>
          <a:p>
            <a:pPr lvl="1">
              <a:lnSpc>
                <a:spcPct val="90000"/>
              </a:lnSpc>
            </a:pPr>
            <a:r>
              <a:t>Packets either overlap completely or not at all</a:t>
            </a:r>
          </a:p>
          <a:p>
            <a:pPr lvl="1">
              <a:lnSpc>
                <a:spcPct val="90000"/>
              </a:lnSpc>
            </a:pPr>
            <a:r>
              <a:t>Danger zone is duration of a slot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22529"/>
          <p:cNvSpPr>
            <a:spLocks noGrp="1"/>
          </p:cNvSpPr>
          <p:nvPr>
            <p:ph type="title"/>
          </p:nvPr>
        </p:nvSpPr>
        <p:spPr>
          <a:xfrm>
            <a:off x="1981200" y="457200"/>
            <a:ext cx="8229600" cy="1604963"/>
          </a:xfrm>
        </p:spPr>
        <p:txBody>
          <a:bodyPr anchor="ctr"/>
          <a:p>
            <a:r>
              <a:t>The “danger zone” for slotted</a:t>
            </a:r>
            <a:br/>
            <a:r>
              <a:t>Aloha</a:t>
            </a:r>
          </a:p>
        </p:txBody>
      </p:sp>
      <p:sp>
        <p:nvSpPr>
          <p:cNvPr id="22532" name="Rectangle 22531"/>
          <p:cNvSpPr/>
          <p:nvPr/>
        </p:nvSpPr>
        <p:spPr>
          <a:xfrm>
            <a:off x="4737100" y="3884613"/>
            <a:ext cx="2732088" cy="6064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sz="2000" b="1"/>
              <a:t>Packet being sent</a:t>
            </a:r>
            <a:endParaRPr sz="2000" b="1"/>
          </a:p>
        </p:txBody>
      </p:sp>
      <p:sp>
        <p:nvSpPr>
          <p:cNvPr id="22533" name="Rectangle 22532"/>
          <p:cNvSpPr/>
          <p:nvPr/>
        </p:nvSpPr>
        <p:spPr>
          <a:xfrm>
            <a:off x="4737100" y="2822575"/>
            <a:ext cx="2732088" cy="6064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p>
            <a:pPr algn="ctr"/>
            <a:r>
              <a:rPr sz="2000" b="1"/>
              <a:t>Colliding packet</a:t>
            </a:r>
            <a:endParaRPr sz="2000" b="1"/>
          </a:p>
        </p:txBody>
      </p:sp>
      <p:sp>
        <p:nvSpPr>
          <p:cNvPr id="22534" name="Straight Connector 22533"/>
          <p:cNvSpPr/>
          <p:nvPr/>
        </p:nvSpPr>
        <p:spPr>
          <a:xfrm>
            <a:off x="1997075" y="2366963"/>
            <a:ext cx="0" cy="3641725"/>
          </a:xfrm>
          <a:prstGeom prst="line">
            <a:avLst/>
          </a:prstGeom>
          <a:ln w="38100" cap="rnd" cmpd="sng">
            <a:solidFill>
              <a:schemeClr val="tx1"/>
            </a:solidFill>
            <a:prstDash val="sysDot"/>
            <a:headEnd type="none" w="med" len="med"/>
            <a:tailEnd type="none" w="med" len="med"/>
          </a:ln>
        </p:spPr>
      </p:sp>
      <p:sp>
        <p:nvSpPr>
          <p:cNvPr id="22535" name="Straight Connector 22534"/>
          <p:cNvSpPr/>
          <p:nvPr/>
        </p:nvSpPr>
        <p:spPr>
          <a:xfrm>
            <a:off x="6096000" y="2443163"/>
            <a:ext cx="0" cy="0"/>
          </a:xfrm>
          <a:prstGeom prst="line">
            <a:avLst/>
          </a:prstGeom>
          <a:ln w="9525" cap="flat" cmpd="sng">
            <a:solidFill>
              <a:schemeClr val="tx1"/>
            </a:solidFill>
            <a:prstDash val="solid"/>
            <a:headEnd type="none" w="med" len="med"/>
            <a:tailEnd type="none" w="med" len="med"/>
          </a:ln>
        </p:spPr>
      </p:sp>
      <p:sp>
        <p:nvSpPr>
          <p:cNvPr id="22536" name="Straight Connector 22535"/>
          <p:cNvSpPr/>
          <p:nvPr/>
        </p:nvSpPr>
        <p:spPr>
          <a:xfrm>
            <a:off x="7462838" y="5099050"/>
            <a:ext cx="0" cy="835025"/>
          </a:xfrm>
          <a:prstGeom prst="line">
            <a:avLst/>
          </a:prstGeom>
          <a:ln w="19050" cap="flat" cmpd="sng">
            <a:solidFill>
              <a:schemeClr val="tx1"/>
            </a:solidFill>
            <a:prstDash val="solid"/>
            <a:headEnd type="none" w="med" len="med"/>
            <a:tailEnd type="none" w="med" len="med"/>
          </a:ln>
        </p:spPr>
      </p:sp>
      <p:sp>
        <p:nvSpPr>
          <p:cNvPr id="22537" name="Straight Connector 22536"/>
          <p:cNvSpPr/>
          <p:nvPr/>
        </p:nvSpPr>
        <p:spPr>
          <a:xfrm>
            <a:off x="4673600" y="5767388"/>
            <a:ext cx="2795588" cy="0"/>
          </a:xfrm>
          <a:prstGeom prst="line">
            <a:avLst/>
          </a:prstGeom>
          <a:ln w="19050" cap="flat" cmpd="sng">
            <a:solidFill>
              <a:schemeClr val="tx1"/>
            </a:solidFill>
            <a:prstDash val="solid"/>
            <a:headEnd type="triangle" w="med" len="med"/>
            <a:tailEnd type="triangle" w="med" len="med"/>
          </a:ln>
        </p:spPr>
      </p:sp>
      <p:sp>
        <p:nvSpPr>
          <p:cNvPr id="22538" name="Text Box 22537"/>
          <p:cNvSpPr txBox="1"/>
          <p:nvPr/>
        </p:nvSpPr>
        <p:spPr>
          <a:xfrm>
            <a:off x="5932488" y="5249863"/>
            <a:ext cx="325437" cy="368300"/>
          </a:xfrm>
          <a:prstGeom prst="rect">
            <a:avLst/>
          </a:prstGeom>
          <a:noFill/>
          <a:ln w="9525">
            <a:noFill/>
          </a:ln>
        </p:spPr>
        <p:txBody>
          <a:bodyPr>
            <a:spAutoFit/>
          </a:bodyPr>
          <a:p>
            <a:r>
              <a:rPr i="1"/>
              <a:t>d</a:t>
            </a:r>
            <a:endParaRPr i="1"/>
          </a:p>
        </p:txBody>
      </p:sp>
      <p:sp>
        <p:nvSpPr>
          <p:cNvPr id="22539" name="Straight Connector 22538"/>
          <p:cNvSpPr/>
          <p:nvPr/>
        </p:nvSpPr>
        <p:spPr>
          <a:xfrm>
            <a:off x="4737100" y="2366963"/>
            <a:ext cx="0" cy="3641725"/>
          </a:xfrm>
          <a:prstGeom prst="line">
            <a:avLst/>
          </a:prstGeom>
          <a:ln w="38100" cap="rnd" cmpd="sng">
            <a:solidFill>
              <a:schemeClr val="tx1"/>
            </a:solidFill>
            <a:prstDash val="sysDot"/>
            <a:headEnd type="none" w="med" len="med"/>
            <a:tailEnd type="none" w="med" len="med"/>
          </a:ln>
        </p:spPr>
      </p:sp>
      <p:sp>
        <p:nvSpPr>
          <p:cNvPr id="22540" name="Straight Connector 22539"/>
          <p:cNvSpPr/>
          <p:nvPr/>
        </p:nvSpPr>
        <p:spPr>
          <a:xfrm>
            <a:off x="10194925" y="2292350"/>
            <a:ext cx="0" cy="3641725"/>
          </a:xfrm>
          <a:prstGeom prst="line">
            <a:avLst/>
          </a:prstGeom>
          <a:ln w="38100" cap="rnd" cmpd="sng">
            <a:solidFill>
              <a:schemeClr val="tx1"/>
            </a:solidFill>
            <a:prstDash val="sysDot"/>
            <a:headEnd type="none" w="med" len="med"/>
            <a:tailEnd type="none" w="med" len="med"/>
          </a:ln>
        </p:spPr>
      </p:sp>
      <p:sp>
        <p:nvSpPr>
          <p:cNvPr id="22541" name="Straight Connector 22540"/>
          <p:cNvSpPr/>
          <p:nvPr/>
        </p:nvSpPr>
        <p:spPr>
          <a:xfrm>
            <a:off x="7462838" y="2366963"/>
            <a:ext cx="0" cy="3641725"/>
          </a:xfrm>
          <a:prstGeom prst="line">
            <a:avLst/>
          </a:prstGeom>
          <a:ln w="38100" cap="rnd" cmpd="sng">
            <a:solidFill>
              <a:schemeClr val="tx1"/>
            </a:solidFill>
            <a:prstDash val="sysDot"/>
            <a:headEnd type="none" w="med" len="med"/>
            <a:tailEnd type="none" w="med" len="med"/>
          </a:ln>
        </p:spPr>
      </p:sp>
      <p:sp>
        <p:nvSpPr>
          <p:cNvPr id="22542" name="Rectangle 22541"/>
          <p:cNvSpPr/>
          <p:nvPr/>
        </p:nvSpPr>
        <p:spPr>
          <a:xfrm>
            <a:off x="7462838" y="4643438"/>
            <a:ext cx="2732087" cy="6064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sz="2000" b="1"/>
              <a:t>Packet being sent</a:t>
            </a:r>
            <a:endParaRPr sz="2000" b="1"/>
          </a:p>
        </p:txBody>
      </p:sp>
      <p:sp>
        <p:nvSpPr>
          <p:cNvPr id="22543" name="Rectangle 22542"/>
          <p:cNvSpPr/>
          <p:nvPr/>
        </p:nvSpPr>
        <p:spPr>
          <a:xfrm>
            <a:off x="1981200" y="4795838"/>
            <a:ext cx="2732088" cy="6064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sz="2000" b="1"/>
              <a:t>Packet being sent</a:t>
            </a:r>
            <a:endParaRPr sz="2000" b="1"/>
          </a:p>
        </p:txBody>
      </p:sp>
      <p:sp>
        <p:nvSpPr>
          <p:cNvPr id="22546" name="Text Box 22545"/>
          <p:cNvSpPr txBox="1"/>
          <p:nvPr/>
        </p:nvSpPr>
        <p:spPr>
          <a:xfrm>
            <a:off x="2908300" y="2138363"/>
            <a:ext cx="758190" cy="460375"/>
          </a:xfrm>
          <a:prstGeom prst="rect">
            <a:avLst/>
          </a:prstGeom>
          <a:noFill/>
          <a:ln w="9525">
            <a:noFill/>
          </a:ln>
        </p:spPr>
        <p:txBody>
          <a:bodyPr wrap="none" anchor="t">
            <a:spAutoFit/>
          </a:bodyPr>
          <a:p>
            <a:r>
              <a:rPr sz="2400" b="1"/>
              <a:t>Slot</a:t>
            </a:r>
            <a:endParaRPr sz="2400" b="1"/>
          </a:p>
        </p:txBody>
      </p:sp>
      <p:sp>
        <p:nvSpPr>
          <p:cNvPr id="22547" name="Text Box 22546"/>
          <p:cNvSpPr txBox="1"/>
          <p:nvPr/>
        </p:nvSpPr>
        <p:spPr>
          <a:xfrm>
            <a:off x="5553075" y="2138363"/>
            <a:ext cx="758190" cy="460375"/>
          </a:xfrm>
          <a:prstGeom prst="rect">
            <a:avLst/>
          </a:prstGeom>
          <a:noFill/>
          <a:ln w="9525">
            <a:noFill/>
          </a:ln>
        </p:spPr>
        <p:txBody>
          <a:bodyPr wrap="none" anchor="t">
            <a:spAutoFit/>
          </a:bodyPr>
          <a:p>
            <a:r>
              <a:rPr sz="2400" b="1"/>
              <a:t>Slot</a:t>
            </a:r>
            <a:endParaRPr sz="2400" b="1"/>
          </a:p>
        </p:txBody>
      </p:sp>
      <p:sp>
        <p:nvSpPr>
          <p:cNvPr id="22548" name="Text Box 22547"/>
          <p:cNvSpPr txBox="1"/>
          <p:nvPr/>
        </p:nvSpPr>
        <p:spPr>
          <a:xfrm>
            <a:off x="8372475" y="2212975"/>
            <a:ext cx="758190" cy="460375"/>
          </a:xfrm>
          <a:prstGeom prst="rect">
            <a:avLst/>
          </a:prstGeom>
          <a:noFill/>
          <a:ln w="9525">
            <a:noFill/>
          </a:ln>
        </p:spPr>
        <p:txBody>
          <a:bodyPr wrap="none" anchor="t">
            <a:spAutoFit/>
          </a:bodyPr>
          <a:p>
            <a:r>
              <a:rPr sz="2400" b="1"/>
              <a:t>Slot</a:t>
            </a:r>
            <a:endParaRPr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20481"/>
          <p:cNvSpPr>
            <a:spLocks noGrp="1"/>
          </p:cNvSpPr>
          <p:nvPr>
            <p:ph type="title"/>
          </p:nvPr>
        </p:nvSpPr>
        <p:spPr/>
        <p:txBody>
          <a:bodyPr anchor="ctr"/>
          <a:p>
            <a:r>
              <a:t>Analysis</a:t>
            </a:r>
          </a:p>
        </p:txBody>
      </p:sp>
      <p:sp>
        <p:nvSpPr>
          <p:cNvPr id="20483" name="Text Placeholder 20482"/>
          <p:cNvSpPr>
            <a:spLocks noGrp="1"/>
          </p:cNvSpPr>
          <p:nvPr>
            <p:ph type="body" idx="1"/>
          </p:nvPr>
        </p:nvSpPr>
        <p:spPr/>
        <p:txBody>
          <a:bodyPr/>
          <a:p>
            <a:r>
              <a:t>Throughput S</a:t>
            </a:r>
          </a:p>
          <a:p>
            <a:pPr lvl="1"/>
            <a:r>
              <a:rPr err="1"/>
              <a:t> = G Prob[successful</a:t>
            </a:r>
            <a:r>
              <a:t> transmission]</a:t>
            </a:r>
          </a:p>
          <a:p>
            <a:pPr lvl="1"/>
            <a:r>
              <a:rPr err="1"/>
              <a:t>= G Prob[no</a:t>
            </a:r>
            <a:r>
              <a:t> collision]</a:t>
            </a:r>
          </a:p>
          <a:p>
            <a:pPr lvl="1"/>
            <a:r>
              <a:rPr err="1"/>
              <a:t>= G Prob[no</a:t>
            </a:r>
            <a:r>
              <a:t> other transmission within slot]</a:t>
            </a:r>
          </a:p>
          <a:p>
            <a:pPr lvl="1"/>
            <a:r>
              <a:t> = G exp(-G)</a:t>
            </a:r>
          </a:p>
          <a:p>
            <a:r>
              <a:t>Reaches maximum for G = 1</a:t>
            </a:r>
          </a:p>
          <a:p>
            <a:pPr lvl="1"/>
            <a:r>
              <a:t>Maximum throughput is 36.8% of bandwidth	 </a:t>
            </a:r>
          </a:p>
          <a:p>
            <a:pPr lvl="1">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23553"/>
          <p:cNvSpPr>
            <a:spLocks noGrp="1"/>
          </p:cNvSpPr>
          <p:nvPr>
            <p:ph type="title"/>
          </p:nvPr>
        </p:nvSpPr>
        <p:spPr/>
        <p:txBody>
          <a:bodyPr anchor="ctr"/>
          <a:p>
            <a:r>
              <a:t>Finite-population slotted Aloha</a:t>
            </a:r>
          </a:p>
        </p:txBody>
      </p:sp>
      <p:sp>
        <p:nvSpPr>
          <p:cNvPr id="23555" name="Text Placeholder 23554"/>
          <p:cNvSpPr>
            <a:spLocks noGrp="1"/>
          </p:cNvSpPr>
          <p:nvPr>
            <p:ph type="body" idx="1"/>
          </p:nvPr>
        </p:nvSpPr>
        <p:spPr/>
        <p:txBody>
          <a:bodyPr/>
          <a:p>
            <a:r>
              <a:t>Let </a:t>
            </a:r>
            <a:r>
              <a:rPr i="1" err="1"/>
              <a:t>G</a:t>
            </a:r>
            <a:r>
              <a:rPr i="1" baseline="-25000" err="1"/>
              <a:t>i</a:t>
            </a:r>
            <a:r>
              <a:t> be the total transmission rate of user </a:t>
            </a:r>
            <a:r>
              <a:rPr i="1"/>
              <a:t>i</a:t>
            </a:r>
            <a:r>
              <a:t> for </a:t>
            </a:r>
            <a:r>
              <a:rPr i="1"/>
              <a:t>i</a:t>
            </a:r>
            <a:r>
              <a:t> = 1, 2, …, N in number of packets per slot</a:t>
            </a:r>
          </a:p>
          <a:p>
            <a:r>
              <a:t>Let </a:t>
            </a:r>
            <a:r>
              <a:rPr i="1"/>
              <a:t>S</a:t>
            </a:r>
            <a:r>
              <a:rPr i="1" baseline="-25000"/>
              <a:t>i </a:t>
            </a:r>
            <a:r>
              <a:t>be the number of </a:t>
            </a:r>
            <a:r>
              <a:rPr b="1" i="1"/>
              <a:t>new</a:t>
            </a:r>
            <a:r>
              <a:t> packets generated by user i during a given slot.</a:t>
            </a:r>
          </a:p>
          <a:p>
            <a:r>
              <a:rPr i="1" err="1"/>
              <a:t>G</a:t>
            </a:r>
            <a:r>
              <a:rPr i="1" baseline="-25000" err="1"/>
              <a:t>i</a:t>
            </a:r>
            <a:r>
              <a:rPr baseline="-25000"/>
              <a:t> </a:t>
            </a:r>
            <a:r>
              <a:t>is also the probability that user</a:t>
            </a:r>
            <a:r>
              <a:rPr i="1"/>
              <a:t> i </a:t>
            </a:r>
            <a:r>
              <a:t> transmits a packet during a slot.</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24577"/>
          <p:cNvSpPr>
            <a:spLocks noGrp="1"/>
          </p:cNvSpPr>
          <p:nvPr>
            <p:ph type="title"/>
          </p:nvPr>
        </p:nvSpPr>
        <p:spPr/>
        <p:txBody>
          <a:bodyPr anchor="ctr"/>
          <a:p>
            <a:r>
              <a:t>Finite-population slotted Aloha</a:t>
            </a:r>
          </a:p>
        </p:txBody>
      </p:sp>
      <p:sp>
        <p:nvSpPr>
          <p:cNvPr id="24579" name="Text Placeholder 24578"/>
          <p:cNvSpPr>
            <a:spLocks noGrp="1"/>
          </p:cNvSpPr>
          <p:nvPr>
            <p:ph type="body" idx="1"/>
          </p:nvPr>
        </p:nvSpPr>
        <p:spPr/>
        <p:txBody>
          <a:bodyPr/>
          <a:p>
            <a:pPr>
              <a:spcAft>
                <a:spcPct val="10000"/>
              </a:spcAft>
            </a:pPr>
            <a:r>
              <a:t>We have</a:t>
            </a:r>
          </a:p>
          <a:p>
            <a:pPr lvl="1">
              <a:spcAft>
                <a:spcPct val="10000"/>
              </a:spcAft>
            </a:pPr>
            <a:r>
              <a:rPr sz="3200" i="1"/>
              <a:t>S</a:t>
            </a:r>
            <a:r>
              <a:rPr sz="3200" i="1" baseline="-25000"/>
              <a:t>i</a:t>
            </a:r>
            <a:r>
              <a:rPr sz="3200"/>
              <a:t> = </a:t>
            </a:r>
            <a:r>
              <a:rPr sz="3200" i="1" err="1">
                <a:cs typeface="Arial" panose="020B0604020202020204" pitchFamily="34" charset="0"/>
              </a:rPr>
              <a:t>G</a:t>
            </a:r>
            <a:r>
              <a:rPr sz="3200" i="1" baseline="-25000" err="1">
                <a:cs typeface="Arial" panose="020B0604020202020204" pitchFamily="34" charset="0"/>
              </a:rPr>
              <a:t>i</a:t>
            </a:r>
            <a:r>
              <a:rPr sz="3200"/>
              <a:t> </a:t>
            </a:r>
            <a:r>
              <a:rPr lang="el-GR" altLang="x-none" sz="3600" dirty="0">
                <a:cs typeface="Arial" panose="020B0604020202020204" pitchFamily="34" charset="0"/>
              </a:rPr>
              <a:t>Π</a:t>
            </a:r>
            <a:r>
              <a:rPr sz="3200" i="1" baseline="-25000">
                <a:cs typeface="Arial" panose="020B0604020202020204" pitchFamily="34" charset="0"/>
              </a:rPr>
              <a:t>i </a:t>
            </a:r>
            <a:r>
              <a:rPr sz="3200" baseline="-25000">
                <a:cs typeface="Arial" panose="020B0604020202020204" pitchFamily="34" charset="0"/>
              </a:rPr>
              <a:t>≠ </a:t>
            </a:r>
            <a:r>
              <a:rPr sz="3200" i="1" baseline="-25000">
                <a:cs typeface="Arial" panose="020B0604020202020204" pitchFamily="34" charset="0"/>
              </a:rPr>
              <a:t>j</a:t>
            </a:r>
            <a:r>
              <a:rPr sz="3200" i="1">
                <a:cs typeface="Arial" panose="020B0604020202020204" pitchFamily="34" charset="0"/>
              </a:rPr>
              <a:t> </a:t>
            </a:r>
            <a:r>
              <a:rPr sz="3200">
                <a:cs typeface="Arial" panose="020B0604020202020204" pitchFamily="34" charset="0"/>
              </a:rPr>
              <a:t>(1 – </a:t>
            </a:r>
            <a:r>
              <a:rPr sz="3200" i="1" err="1">
                <a:cs typeface="Arial" panose="020B0604020202020204" pitchFamily="34" charset="0"/>
              </a:rPr>
              <a:t>G</a:t>
            </a:r>
            <a:r>
              <a:rPr sz="3200" i="1" baseline="-25000" err="1">
                <a:cs typeface="Arial" panose="020B0604020202020204" pitchFamily="34" charset="0"/>
              </a:rPr>
              <a:t>j</a:t>
            </a:r>
            <a:r>
              <a:rPr sz="3200">
                <a:cs typeface="Arial" panose="020B0604020202020204" pitchFamily="34" charset="0"/>
              </a:rPr>
              <a:t>)</a:t>
            </a:r>
            <a:endParaRPr sz="3200">
              <a:cs typeface="Arial" panose="020B0604020202020204" pitchFamily="34" charset="0"/>
            </a:endParaRPr>
          </a:p>
          <a:p>
            <a:pPr>
              <a:spcAft>
                <a:spcPct val="10000"/>
              </a:spcAft>
            </a:pPr>
            <a:r>
              <a:rPr>
                <a:cs typeface="Arial" panose="020B0604020202020204" pitchFamily="34" charset="0"/>
              </a:rPr>
              <a:t>If </a:t>
            </a:r>
            <a:r>
              <a:rPr i="1">
                <a:cs typeface="Arial" panose="020B0604020202020204" pitchFamily="34" charset="0"/>
              </a:rPr>
              <a:t>S</a:t>
            </a:r>
            <a:r>
              <a:rPr i="1" baseline="-25000">
                <a:cs typeface="Arial" panose="020B0604020202020204" pitchFamily="34" charset="0"/>
              </a:rPr>
              <a:t>i</a:t>
            </a:r>
            <a:r>
              <a:rPr>
                <a:cs typeface="Arial" panose="020B0604020202020204" pitchFamily="34" charset="0"/>
              </a:rPr>
              <a:t> = </a:t>
            </a:r>
            <a:r>
              <a:rPr i="1">
                <a:cs typeface="Arial" panose="020B0604020202020204" pitchFamily="34" charset="0"/>
              </a:rPr>
              <a:t>S/N</a:t>
            </a:r>
            <a:r>
              <a:rPr>
                <a:cs typeface="Arial" panose="020B0604020202020204" pitchFamily="34" charset="0"/>
              </a:rPr>
              <a:t>  and  </a:t>
            </a:r>
            <a:r>
              <a:rPr i="1" err="1">
                <a:cs typeface="Arial" panose="020B0604020202020204" pitchFamily="34" charset="0"/>
              </a:rPr>
              <a:t>G</a:t>
            </a:r>
            <a:r>
              <a:rPr i="1" baseline="-25000" err="1">
                <a:cs typeface="Arial" panose="020B0604020202020204" pitchFamily="34" charset="0"/>
              </a:rPr>
              <a:t>i</a:t>
            </a:r>
            <a:r>
              <a:rPr i="1">
                <a:cs typeface="Arial" panose="020B0604020202020204" pitchFamily="34" charset="0"/>
              </a:rPr>
              <a:t> = G/N</a:t>
            </a:r>
            <a:endParaRPr i="1">
              <a:cs typeface="Arial" panose="020B0604020202020204" pitchFamily="34" charset="0"/>
            </a:endParaRPr>
          </a:p>
          <a:p>
            <a:pPr lvl="1">
              <a:spcAft>
                <a:spcPct val="10000"/>
              </a:spcAft>
            </a:pPr>
            <a:r>
              <a:rPr sz="3200" i="1">
                <a:cs typeface="Arial" panose="020B0604020202020204" pitchFamily="34" charset="0"/>
              </a:rPr>
              <a:t>S </a:t>
            </a:r>
            <a:r>
              <a:rPr sz="3200">
                <a:cs typeface="Arial" panose="020B0604020202020204" pitchFamily="34" charset="0"/>
              </a:rPr>
              <a:t>= </a:t>
            </a:r>
            <a:r>
              <a:rPr sz="3200" i="1">
                <a:cs typeface="Arial" panose="020B0604020202020204" pitchFamily="34" charset="0"/>
              </a:rPr>
              <a:t>G </a:t>
            </a:r>
            <a:r>
              <a:rPr sz="3200">
                <a:cs typeface="Arial" panose="020B0604020202020204" pitchFamily="34" charset="0"/>
              </a:rPr>
              <a:t>[1 –</a:t>
            </a:r>
            <a:r>
              <a:rPr sz="3200" i="1">
                <a:cs typeface="Arial" panose="020B0604020202020204" pitchFamily="34" charset="0"/>
              </a:rPr>
              <a:t> G/N </a:t>
            </a:r>
            <a:r>
              <a:rPr sz="3200">
                <a:cs typeface="Arial" panose="020B0604020202020204" pitchFamily="34" charset="0"/>
              </a:rPr>
              <a:t>]</a:t>
            </a:r>
            <a:r>
              <a:rPr sz="3200" i="1" baseline="30000">
                <a:cs typeface="Arial" panose="020B0604020202020204" pitchFamily="34" charset="0"/>
              </a:rPr>
              <a:t>N-1</a:t>
            </a:r>
            <a:endParaRPr sz="3200" i="1" baseline="30000">
              <a:cs typeface="Arial" panose="020B0604020202020204" pitchFamily="34" charset="0"/>
            </a:endParaRPr>
          </a:p>
          <a:p>
            <a:pPr>
              <a:spcAft>
                <a:spcPct val="10000"/>
              </a:spcAft>
            </a:pPr>
            <a:r>
              <a:rPr i="1">
                <a:cs typeface="Arial" panose="020B0604020202020204" pitchFamily="34" charset="0"/>
              </a:rPr>
              <a:t> </a:t>
            </a:r>
            <a:r>
              <a:rPr>
                <a:cs typeface="Arial" panose="020B0604020202020204" pitchFamily="34" charset="0"/>
              </a:rPr>
              <a:t>and</a:t>
            </a:r>
            <a:endParaRPr>
              <a:cs typeface="Arial" panose="020B0604020202020204" pitchFamily="34" charset="0"/>
            </a:endParaRPr>
          </a:p>
          <a:p>
            <a:pPr lvl="1">
              <a:spcAft>
                <a:spcPct val="10000"/>
              </a:spcAft>
            </a:pPr>
            <a:r>
              <a:rPr err="1">
                <a:cs typeface="Arial" panose="020B0604020202020204" pitchFamily="34" charset="0"/>
              </a:rPr>
              <a:t>lim</a:t>
            </a:r>
            <a:r>
              <a:rPr i="1" baseline="-25000" err="1">
                <a:cs typeface="Arial" panose="020B0604020202020204" pitchFamily="34" charset="0"/>
              </a:rPr>
              <a:t>N</a:t>
            </a:r>
            <a:r>
              <a:rPr i="1" baseline="-25000">
                <a:cs typeface="Arial" panose="020B0604020202020204" pitchFamily="34" charset="0"/>
              </a:rPr>
              <a:t>-&gt;∞ </a:t>
            </a:r>
            <a:r>
              <a:rPr i="1">
                <a:cs typeface="Arial" panose="020B0604020202020204" pitchFamily="34" charset="0"/>
              </a:rPr>
              <a:t>S </a:t>
            </a:r>
            <a:r>
              <a:rPr>
                <a:cs typeface="Arial" panose="020B0604020202020204" pitchFamily="34" charset="0"/>
              </a:rPr>
              <a:t>= </a:t>
            </a:r>
            <a:r>
              <a:rPr i="1">
                <a:cs typeface="Arial" panose="020B0604020202020204" pitchFamily="34" charset="0"/>
              </a:rPr>
              <a:t>G </a:t>
            </a:r>
            <a:r>
              <a:rPr>
                <a:cs typeface="Arial" panose="020B0604020202020204" pitchFamily="34" charset="0"/>
              </a:rPr>
              <a:t>[1 –</a:t>
            </a:r>
            <a:r>
              <a:rPr i="1">
                <a:cs typeface="Arial" panose="020B0604020202020204" pitchFamily="34" charset="0"/>
              </a:rPr>
              <a:t> G/N </a:t>
            </a:r>
            <a:r>
              <a:rPr>
                <a:cs typeface="Arial" panose="020B0604020202020204" pitchFamily="34" charset="0"/>
              </a:rPr>
              <a:t>]</a:t>
            </a:r>
            <a:r>
              <a:rPr i="1" baseline="30000">
                <a:cs typeface="Arial" panose="020B0604020202020204" pitchFamily="34" charset="0"/>
              </a:rPr>
              <a:t>N-1 </a:t>
            </a:r>
            <a:r>
              <a:rPr i="1">
                <a:cs typeface="Arial" panose="020B0604020202020204" pitchFamily="34" charset="0"/>
              </a:rPr>
              <a:t>= </a:t>
            </a:r>
            <a:r>
              <a:rPr>
                <a:cs typeface="Arial" panose="020B0604020202020204" pitchFamily="34" charset="0"/>
              </a:rPr>
              <a:t>exp</a:t>
            </a:r>
            <a:r>
              <a:rPr i="1">
                <a:cs typeface="Arial" panose="020B0604020202020204" pitchFamily="34" charset="0"/>
              </a:rPr>
              <a:t>(-G)</a:t>
            </a:r>
            <a:endParaRPr sz="2400">
              <a:cs typeface="Arial" panose="020B0604020202020204" pitchFamily="34" charset="0"/>
            </a:endParaRPr>
          </a:p>
          <a:p>
            <a:pPr lvl="1">
              <a:spcAft>
                <a:spcPct val="10000"/>
              </a:spcAft>
            </a:pPr>
            <a:endParaRPr i="1" baseline="-25000">
              <a:cs typeface="Arial" panose="020B0604020202020204" pitchFamily="34" charset="0"/>
            </a:endParaRPr>
          </a:p>
          <a:p>
            <a:pPr>
              <a:lnSpc>
                <a:spcPct val="105000"/>
              </a:lnSpc>
            </a:pPr>
            <a:endParaRPr sz="3600" baseline="-2500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21505"/>
          <p:cNvSpPr>
            <a:spLocks noGrp="1"/>
          </p:cNvSpPr>
          <p:nvPr>
            <p:ph type="title"/>
          </p:nvPr>
        </p:nvSpPr>
        <p:spPr/>
        <p:txBody>
          <a:bodyPr anchor="ctr"/>
          <a:p>
            <a:r>
              <a:t>Implementation details</a:t>
            </a:r>
          </a:p>
        </p:txBody>
      </p:sp>
      <p:sp>
        <p:nvSpPr>
          <p:cNvPr id="21507" name="Text Placeholder 21506"/>
          <p:cNvSpPr>
            <a:spLocks noGrp="1"/>
          </p:cNvSpPr>
          <p:nvPr>
            <p:ph type="body" idx="1"/>
          </p:nvPr>
        </p:nvSpPr>
        <p:spPr/>
        <p:txBody>
          <a:bodyPr/>
          <a:p>
            <a:r>
              <a:t>Clients never schedule the transmission of a new packet before the previous packet has been correctly received by the hub site</a:t>
            </a:r>
          </a:p>
          <a:p>
            <a:pPr lvl="1"/>
            <a:r>
              <a:t>Each client maintains a queue of packets ready for transmission and transmits them one by one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Frame Slotted ALOHA</a:t>
            </a:r>
            <a:endParaRPr lang="en-US"/>
          </a:p>
        </p:txBody>
      </p:sp>
      <p:sp>
        <p:nvSpPr>
          <p:cNvPr id="3" name="Content Placeholder 2"/>
          <p:cNvSpPr>
            <a:spLocks noGrp="1"/>
          </p:cNvSpPr>
          <p:nvPr>
            <p:ph idx="1"/>
          </p:nvPr>
        </p:nvSpPr>
        <p:spPr/>
        <p:txBody>
          <a:bodyPr/>
          <a:p>
            <a:r>
              <a:rPr lang="en-US"/>
              <a:t>The ALOHA algorithm is a collision resolution algorithm based on Time Division Multiple Access (TDMA). </a:t>
            </a:r>
            <a:endParaRPr lang="en-US"/>
          </a:p>
          <a:p>
            <a:r>
              <a:rPr lang="en-US"/>
              <a:t>There are three flavors of the original ALOHA algorithm: </a:t>
            </a:r>
            <a:endParaRPr lang="en-US"/>
          </a:p>
          <a:p>
            <a:pPr lvl="1"/>
            <a:r>
              <a:rPr lang="en-US"/>
              <a:t> (Pure) ALOHA, </a:t>
            </a:r>
            <a:endParaRPr lang="en-US"/>
          </a:p>
          <a:p>
            <a:pPr lvl="1"/>
            <a:r>
              <a:rPr lang="en-US"/>
              <a:t> SlottedALOHA and</a:t>
            </a:r>
            <a:endParaRPr lang="en-US"/>
          </a:p>
          <a:p>
            <a:pPr lvl="1"/>
            <a:r>
              <a:rPr lang="en-US"/>
              <a:t> FrameSlotted ALOHA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458720" y="258445"/>
            <a:ext cx="6023610" cy="6341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7169"/>
          <p:cNvSpPr>
            <a:spLocks noGrp="1"/>
          </p:cNvSpPr>
          <p:nvPr>
            <p:ph type="title"/>
          </p:nvPr>
        </p:nvSpPr>
        <p:spPr/>
        <p:txBody>
          <a:bodyPr anchor="ctr"/>
          <a:p>
            <a:r>
              <a:t>History</a:t>
            </a:r>
          </a:p>
        </p:txBody>
      </p:sp>
      <p:sp>
        <p:nvSpPr>
          <p:cNvPr id="7171" name="Text Placeholder 7170"/>
          <p:cNvSpPr>
            <a:spLocks noGrp="1"/>
          </p:cNvSpPr>
          <p:nvPr>
            <p:ph type="body" idx="1"/>
          </p:nvPr>
        </p:nvSpPr>
        <p:spPr/>
        <p:txBody>
          <a:bodyPr/>
          <a:p>
            <a:pPr>
              <a:lnSpc>
                <a:spcPct val="90000"/>
              </a:lnSpc>
            </a:pPr>
            <a:r>
              <a:t>One of the early computer networking designs</a:t>
            </a:r>
          </a:p>
          <a:p>
            <a:pPr>
              <a:lnSpc>
                <a:spcPct val="90000"/>
              </a:lnSpc>
            </a:pPr>
            <a:r>
              <a:t>Developed  at the U of Hawaii in 1970 under the leadership of N Abramson. </a:t>
            </a:r>
          </a:p>
          <a:p>
            <a:pPr>
              <a:lnSpc>
                <a:spcPct val="90000"/>
              </a:lnSpc>
            </a:pPr>
            <a:r>
              <a:t>Wanted to create a wireless network that would allow remote UH campuses to access centrally-located computing resources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read cycle is divided into discrete time intervals called slotand which is synchronized with the entire tags by the reader. Thus, tags must choose one of the slots randomly and transmit data within a single slot. Transmission begins right after a slot delimiter. This causes that packets either collide completely or don’t collide at all i.e. there is no partial collision in the Slotted ALOHA algorithm.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sym typeface="+mn-ea"/>
              </a:rPr>
              <a:t>This reduces wasting the read cycle relatively as compared with the (Pure) ALOHA algorithm.</a:t>
            </a:r>
            <a:endParaRPr lang="en-US">
              <a:sym typeface="+mn-ea"/>
            </a:endParaRPr>
          </a:p>
          <a:p>
            <a:r>
              <a:rPr lang="en-US">
                <a:sym typeface="+mn-ea"/>
              </a:rPr>
              <a:t> However, the empty slot can be occurred in the read cycle and the disadvantage is that it requires a synchronization mechanism in order for the slot-begin to occur simultaneously at all tags.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Framed slotted ALOHA</a:t>
            </a:r>
            <a:endParaRPr lang="en-US"/>
          </a:p>
        </p:txBody>
      </p:sp>
      <p:sp>
        <p:nvSpPr>
          <p:cNvPr id="3" name="Content Placeholder 2"/>
          <p:cNvSpPr>
            <a:spLocks noGrp="1"/>
          </p:cNvSpPr>
          <p:nvPr>
            <p:ph idx="1"/>
          </p:nvPr>
        </p:nvSpPr>
        <p:spPr/>
        <p:txBody>
          <a:bodyPr/>
          <a:p>
            <a:r>
              <a:rPr lang="en-US"/>
              <a:t>Framed SlottedALOHA algorithm uses the frame which is the discrete time interval of the read cycle and each frame is divided into the same number of slots. </a:t>
            </a:r>
            <a:endParaRPr lang="en-US"/>
          </a:p>
          <a:p>
            <a:r>
              <a:rPr lang="en-US"/>
              <a:t>There are multiple frames in a single read cycle and the frame size is decided by the reader (Figure 3)  </a:t>
            </a:r>
            <a:endParaRPr lang="en-US"/>
          </a:p>
          <a:p>
            <a:r>
              <a:rPr lang="en-US">
                <a:sym typeface="+mn-ea"/>
              </a:rPr>
              <a:t>There is a constraint that the tags can transmit data only once in each frame. It may reduce the number of collided slots and it shows the best performance among them.</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7200"/>
            <a:ext cx="10972800" cy="469900"/>
          </a:xfrm>
        </p:spPr>
        <p:txBody>
          <a:bodyPr/>
          <a:p>
            <a:r>
              <a:rPr lang="en-US" sz="2800"/>
              <a:t>Framed Slotted ALOHA Algorithms</a:t>
            </a:r>
            <a:endParaRPr lang="en-US" sz="2800"/>
          </a:p>
        </p:txBody>
      </p:sp>
      <p:pic>
        <p:nvPicPr>
          <p:cNvPr id="4" name="Content Placeholder 3"/>
          <p:cNvPicPr>
            <a:picLocks noChangeAspect="1"/>
          </p:cNvPicPr>
          <p:nvPr>
            <p:ph idx="1"/>
          </p:nvPr>
        </p:nvPicPr>
        <p:blipFill>
          <a:blip r:embed="rId1"/>
          <a:stretch>
            <a:fillRect/>
          </a:stretch>
        </p:blipFill>
        <p:spPr>
          <a:xfrm>
            <a:off x="609600" y="1094105"/>
            <a:ext cx="10339070" cy="51568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608705" y="1828800"/>
            <a:ext cx="4973955" cy="3910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9217"/>
          <p:cNvSpPr>
            <a:spLocks noGrp="1"/>
          </p:cNvSpPr>
          <p:nvPr>
            <p:ph type="title"/>
          </p:nvPr>
        </p:nvSpPr>
        <p:spPr/>
        <p:txBody>
          <a:bodyPr anchor="ctr"/>
          <a:p>
            <a:r>
              <a:t>Basic design</a:t>
            </a:r>
          </a:p>
        </p:txBody>
      </p:sp>
      <p:sp>
        <p:nvSpPr>
          <p:cNvPr id="9219" name="Text Placeholder 9218"/>
          <p:cNvSpPr>
            <a:spLocks noGrp="1"/>
          </p:cNvSpPr>
          <p:nvPr>
            <p:ph type="body" idx="1"/>
          </p:nvPr>
        </p:nvSpPr>
        <p:spPr/>
        <p:txBody>
          <a:bodyPr/>
          <a:p>
            <a:r>
              <a:t>Original version used  hub/star topology</a:t>
            </a:r>
          </a:p>
          <a:p>
            <a:pPr lvl="1"/>
            <a:r>
              <a:t>Hub computer broadcasted packets to everyone on an </a:t>
            </a:r>
            <a:r>
              <a:rPr b="1" i="1"/>
              <a:t>outbound channel</a:t>
            </a:r>
            <a:endParaRPr b="1" i="1"/>
          </a:p>
          <a:p>
            <a:pPr lvl="1"/>
            <a:r>
              <a:t>Client machines sent data to the hub on a </a:t>
            </a:r>
            <a:r>
              <a:rPr b="1" i="1"/>
              <a:t>shared inbound channel</a:t>
            </a:r>
            <a: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1265"/>
          <p:cNvSpPr>
            <a:spLocks noGrp="1"/>
          </p:cNvSpPr>
          <p:nvPr>
            <p:ph type="title"/>
          </p:nvPr>
        </p:nvSpPr>
        <p:spPr/>
        <p:txBody>
          <a:bodyPr anchor="ctr"/>
          <a:p>
            <a:r>
              <a:t>Handling contention</a:t>
            </a:r>
          </a:p>
        </p:txBody>
      </p:sp>
      <p:sp>
        <p:nvSpPr>
          <p:cNvPr id="11267" name="Text Placeholder 11266"/>
          <p:cNvSpPr>
            <a:spLocks noGrp="1"/>
          </p:cNvSpPr>
          <p:nvPr>
            <p:ph type="body" idx="1"/>
          </p:nvPr>
        </p:nvSpPr>
        <p:spPr/>
        <p:txBody>
          <a:bodyPr/>
          <a:p>
            <a:r>
              <a:t>Client machines transmit without knowing whether another clients transmit at the same </a:t>
            </a:r>
          </a:p>
          <a:p>
            <a:pPr lvl="1"/>
            <a:r>
              <a:t>No reservations </a:t>
            </a:r>
          </a:p>
          <a:p>
            <a:pPr lvl="1"/>
            <a:r>
              <a:t>No time-domain multiplexing</a:t>
            </a:r>
          </a:p>
          <a:p>
            <a:r>
              <a:t>Cannot either detect collisions</a:t>
            </a:r>
          </a:p>
          <a:p>
            <a:pPr lvl="1"/>
            <a:r>
              <a:t>Their own signal always overpowers signals from other clients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2289"/>
          <p:cNvSpPr>
            <a:spLocks noGrp="1"/>
          </p:cNvSpPr>
          <p:nvPr>
            <p:ph type="title"/>
          </p:nvPr>
        </p:nvSpPr>
        <p:spPr/>
        <p:txBody>
          <a:bodyPr anchor="ctr"/>
          <a:p>
            <a:r>
              <a:t>The solution </a:t>
            </a:r>
          </a:p>
        </p:txBody>
      </p:sp>
      <p:sp>
        <p:nvSpPr>
          <p:cNvPr id="12291" name="Text Placeholder 12290"/>
          <p:cNvSpPr>
            <a:spLocks noGrp="1"/>
          </p:cNvSpPr>
          <p:nvPr>
            <p:ph type="body" idx="1"/>
          </p:nvPr>
        </p:nvSpPr>
        <p:spPr/>
        <p:txBody>
          <a:bodyPr/>
          <a:p>
            <a:r>
              <a:t>Hub site immediately retransmits the packets it has received on its broadcast channel </a:t>
            </a:r>
          </a:p>
          <a:p>
            <a:r>
              <a:t>Any client noticing one of its packets was not acknowledged</a:t>
            </a:r>
          </a:p>
          <a:p>
            <a:pPr lvl="1"/>
            <a:r>
              <a:t>Waits a short time</a:t>
            </a:r>
          </a:p>
          <a:p>
            <a:pPr lvl="1"/>
            <a:r>
              <a:t>Retransmits the packet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3313"/>
          <p:cNvSpPr>
            <a:spLocks noGrp="1"/>
          </p:cNvSpPr>
          <p:nvPr>
            <p:ph type="title"/>
          </p:nvPr>
        </p:nvSpPr>
        <p:spPr/>
        <p:txBody>
          <a:bodyPr anchor="ctr"/>
          <a:p>
            <a:r>
              <a:t>Aloha and Ethernet (I)</a:t>
            </a:r>
          </a:p>
        </p:txBody>
      </p:sp>
      <p:sp>
        <p:nvSpPr>
          <p:cNvPr id="13315" name="Text Placeholder 13314"/>
          <p:cNvSpPr>
            <a:spLocks noGrp="1"/>
          </p:cNvSpPr>
          <p:nvPr>
            <p:ph type="body" idx="1"/>
          </p:nvPr>
        </p:nvSpPr>
        <p:spPr/>
        <p:txBody>
          <a:bodyPr/>
          <a:p>
            <a:r>
              <a:t>Aloha predates Ethernet by several years</a:t>
            </a:r>
          </a:p>
          <a:p>
            <a:r>
              <a:t>Like Aloha</a:t>
            </a:r>
          </a:p>
          <a:p>
            <a:pPr lvl="1"/>
            <a:r>
              <a:t>Ethernet clients share a single  contention channel</a:t>
            </a:r>
          </a:p>
          <a:p>
            <a:pPr lvl="1"/>
            <a:r>
              <a:t>Retransmits packets that were damaged due to a collision</a:t>
            </a:r>
          </a:p>
        </p:txBody>
      </p:sp>
      <p:sp>
        <p:nvSpPr>
          <p:cNvPr id="13316" name="Text Box 13315"/>
          <p:cNvSpPr txBox="1"/>
          <p:nvPr/>
        </p:nvSpPr>
        <p:spPr>
          <a:xfrm>
            <a:off x="2284413" y="2098675"/>
            <a:ext cx="309880" cy="368300"/>
          </a:xfrm>
          <a:prstGeom prst="rect">
            <a:avLst/>
          </a:prstGeom>
          <a:noFill/>
          <a:ln w="9525">
            <a:noFill/>
          </a:ln>
        </p:spPr>
        <p:txBody>
          <a:bodyPr wrap="none" anchor="t">
            <a:spAutoFit/>
          </a:body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4337"/>
          <p:cNvSpPr>
            <a:spLocks noGrp="1"/>
          </p:cNvSpPr>
          <p:nvPr>
            <p:ph type="title"/>
          </p:nvPr>
        </p:nvSpPr>
        <p:spPr/>
        <p:txBody>
          <a:bodyPr anchor="ctr"/>
          <a:p>
            <a:r>
              <a:t>Aloha and Ethernet (II)</a:t>
            </a:r>
          </a:p>
        </p:txBody>
      </p:sp>
      <p:sp>
        <p:nvSpPr>
          <p:cNvPr id="14339" name="Text Placeholder 14338"/>
          <p:cNvSpPr>
            <a:spLocks noGrp="1"/>
          </p:cNvSpPr>
          <p:nvPr>
            <p:ph type="body" idx="1"/>
          </p:nvPr>
        </p:nvSpPr>
        <p:spPr/>
        <p:txBody>
          <a:bodyPr/>
          <a:p>
            <a:r>
              <a:t>Unlike Aloha</a:t>
            </a:r>
          </a:p>
          <a:p>
            <a:pPr lvl="1"/>
            <a:r>
              <a:t>Ethernet clients sense the network before transmitting a packet</a:t>
            </a:r>
          </a:p>
          <a:p>
            <a:pPr lvl="1"/>
            <a:r>
              <a:t>Abort packet transmission as soon as they detect a collision</a:t>
            </a:r>
          </a:p>
          <a:p>
            <a:pPr lvl="1"/>
            <a:r>
              <a:t>Both options are not possible on a packet radio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title"/>
          </p:nvPr>
        </p:nvSpPr>
        <p:spPr/>
        <p:txBody>
          <a:bodyPr anchor="ctr"/>
          <a:p>
            <a:r>
              <a:t>A concise view of the protocol</a:t>
            </a:r>
          </a:p>
        </p:txBody>
      </p:sp>
      <p:sp>
        <p:nvSpPr>
          <p:cNvPr id="15363" name="Text Placeholder 15362"/>
          <p:cNvSpPr>
            <a:spLocks noGrp="1"/>
          </p:cNvSpPr>
          <p:nvPr>
            <p:ph type="body" idx="1"/>
          </p:nvPr>
        </p:nvSpPr>
        <p:spPr/>
        <p:txBody>
          <a:bodyPr/>
          <a:p>
            <a:r>
              <a:t>If you have data to send, send the data </a:t>
            </a:r>
          </a:p>
          <a:p>
            <a:r>
              <a:t>If the message collides with another transmission, try resending "later" </a:t>
            </a:r>
          </a:p>
          <a:p/>
          <a:p>
            <a:pPr algn="r">
              <a:buNone/>
            </a:pPr>
            <a:r>
              <a:rPr sz="2800" b="1" u="sng" err="1"/>
              <a:t>http://en.wikipedia.org/wiki/ALOHAnet</a:t>
            </a:r>
            <a:endParaRPr sz="2800" b="1"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6385"/>
          <p:cNvSpPr>
            <a:spLocks noGrp="1"/>
          </p:cNvSpPr>
          <p:nvPr>
            <p:ph type="title"/>
          </p:nvPr>
        </p:nvSpPr>
        <p:spPr/>
        <p:txBody>
          <a:bodyPr anchor="ctr"/>
          <a:p>
            <a:r>
              <a:t>Analysis (I)</a:t>
            </a:r>
          </a:p>
        </p:txBody>
      </p:sp>
      <p:sp>
        <p:nvSpPr>
          <p:cNvPr id="16387" name="Text Placeholder 16386"/>
          <p:cNvSpPr>
            <a:spLocks noGrp="1"/>
          </p:cNvSpPr>
          <p:nvPr>
            <p:ph type="body" idx="1"/>
          </p:nvPr>
        </p:nvSpPr>
        <p:spPr>
          <a:xfrm>
            <a:off x="1889125" y="1895475"/>
            <a:ext cx="8229600" cy="3886200"/>
          </a:xfrm>
        </p:spPr>
        <p:txBody>
          <a:bodyPr/>
          <a:p>
            <a:pPr>
              <a:lnSpc>
                <a:spcPct val="90000"/>
              </a:lnSpc>
            </a:pPr>
            <a:r>
              <a:t>Let </a:t>
            </a:r>
            <a:r>
              <a:rPr i="1"/>
              <a:t>d </a:t>
            </a:r>
            <a:r>
              <a:t>be the duration of a packet transmission interval</a:t>
            </a:r>
          </a:p>
          <a:p>
            <a:pPr>
              <a:lnSpc>
                <a:spcPct val="90000"/>
              </a:lnSpc>
            </a:pPr>
            <a:r>
              <a:t>Let </a:t>
            </a:r>
            <a:r>
              <a:rPr i="1"/>
              <a:t>G</a:t>
            </a:r>
            <a:r>
              <a:t> the average number of packets transmitted per transmission interval</a:t>
            </a:r>
          </a:p>
          <a:p>
            <a:pPr lvl="1">
              <a:lnSpc>
                <a:spcPct val="90000"/>
              </a:lnSpc>
            </a:pPr>
            <a:r>
              <a:t>Including retransmissions</a:t>
            </a:r>
          </a:p>
          <a:p>
            <a:pPr>
              <a:lnSpc>
                <a:spcPct val="90000"/>
              </a:lnSpc>
            </a:pPr>
            <a:r>
              <a:t>A packet will collide with any packet sent</a:t>
            </a:r>
          </a:p>
          <a:p>
            <a:pPr lvl="1">
              <a:lnSpc>
                <a:spcPct val="90000"/>
              </a:lnSpc>
            </a:pPr>
            <a:r>
              <a:t>Less than </a:t>
            </a:r>
            <a:r>
              <a:rPr i="1"/>
              <a:t>d</a:t>
            </a:r>
            <a:r>
              <a:t> time units before it was transmitted</a:t>
            </a:r>
          </a:p>
          <a:p>
            <a:pPr lvl="1">
              <a:lnSpc>
                <a:spcPct val="90000"/>
              </a:lnSpc>
            </a:pPr>
            <a:r>
              <a:t>While it was transmitted</a:t>
            </a:r>
          </a:p>
        </p:txBody>
      </p:sp>
    </p:spTree>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4661</Words>
  <Application>WPS Presentation</Application>
  <PresentationFormat>On-screen Show</PresentationFormat>
  <Paragraphs>164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 Black</vt:lpstr>
      <vt:lpstr>Times New Roman</vt:lpstr>
      <vt:lpstr>Microsoft YaHei</vt:lpstr>
      <vt:lpstr>Arial Unicode MS</vt:lpstr>
      <vt:lpstr>Calibri</vt:lpstr>
      <vt:lpstr>Pixel</vt:lpstr>
      <vt:lpstr>An Overview of the Aloha protocols</vt:lpstr>
      <vt:lpstr>History</vt:lpstr>
      <vt:lpstr>Basic design</vt:lpstr>
      <vt:lpstr>Handling contention</vt:lpstr>
      <vt:lpstr>The solution </vt:lpstr>
      <vt:lpstr>Aloha and Ethernet (I)</vt:lpstr>
      <vt:lpstr>Aloha and Ethernet (II)</vt:lpstr>
      <vt:lpstr>A concise view of the protocol</vt:lpstr>
      <vt:lpstr>Analysis (I)</vt:lpstr>
      <vt:lpstr>The “danger zone”</vt:lpstr>
      <vt:lpstr>The results</vt:lpstr>
      <vt:lpstr>Slotted Aloha</vt:lpstr>
      <vt:lpstr>The “danger zone” for slotted Aloha</vt:lpstr>
      <vt:lpstr>Analysis</vt:lpstr>
      <vt:lpstr>Finite-population slotted Aloha</vt:lpstr>
      <vt:lpstr>Finite-population slotted Aloha</vt:lpstr>
      <vt:lpstr>Implementation details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Houston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ALOHA network protocols</dc:title>
  <dc:creator>Jehan-François Pâris</dc:creator>
  <cp:lastModifiedBy>Gaurang</cp:lastModifiedBy>
  <cp:revision>11</cp:revision>
  <dcterms:created xsi:type="dcterms:W3CDTF">2009-04-08T17:30:00Z</dcterms:created>
  <dcterms:modified xsi:type="dcterms:W3CDTF">2020-01-31T04:59:29Z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