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1" r:id="rId5"/>
    <p:sldId id="258" r:id="rId6"/>
    <p:sldId id="259" r:id="rId7"/>
    <p:sldId id="260" r:id="rId8"/>
    <p:sldId id="262" r:id="rId9"/>
    <p:sldId id="261" r:id="rId10"/>
    <p:sldId id="286" r:id="rId11"/>
    <p:sldId id="263" r:id="rId12"/>
    <p:sldId id="264" r:id="rId13"/>
    <p:sldId id="265" r:id="rId14"/>
    <p:sldId id="266" r:id="rId15"/>
    <p:sldId id="267" r:id="rId16"/>
    <p:sldId id="270" r:id="rId17"/>
    <p:sldId id="269" r:id="rId18"/>
    <p:sldId id="272"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pic>
        <p:nvPicPr>
          <p:cNvPr id="7" name="Picture 6" descr="FAMT Logo"/>
          <p:cNvPicPr>
            <a:picLocks noChangeAspect="1"/>
          </p:cNvPicPr>
          <p:nvPr userDrawn="1"/>
        </p:nvPicPr>
        <p:blipFill>
          <a:blip r:embed="rId12"/>
          <a:stretch>
            <a:fillRect/>
          </a:stretch>
        </p:blipFill>
        <p:spPr>
          <a:xfrm>
            <a:off x="10583545" y="115570"/>
            <a:ext cx="1438910" cy="11093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3- RFID Aplications</a:t>
            </a:r>
            <a:endParaRPr lang="en-US" dirty="0"/>
          </a:p>
        </p:txBody>
      </p:sp>
      <p:sp>
        <p:nvSpPr>
          <p:cNvPr id="3" name="Subtitle 2"/>
          <p:cNvSpPr>
            <a:spLocks noGrp="1"/>
          </p:cNvSpPr>
          <p:nvPr>
            <p:ph type="subTitle" idx="1"/>
          </p:nvPr>
        </p:nvSpPr>
        <p:spPr/>
        <p:txBody>
          <a:bodyPr/>
          <a:lstStyle/>
          <a:p>
            <a:r>
              <a:rPr lang="en-US">
                <a:sym typeface="+mn-ea"/>
              </a:rPr>
              <a:t>Dr. Vinayak Ashok Bharadi</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Passive and Active Tag</a:t>
            </a:r>
            <a:endParaRPr lang="en-US"/>
          </a:p>
        </p:txBody>
      </p:sp>
      <p:sp>
        <p:nvSpPr>
          <p:cNvPr id="3" name="Content Placeholder 2"/>
          <p:cNvSpPr>
            <a:spLocks noGrp="1"/>
          </p:cNvSpPr>
          <p:nvPr>
            <p:ph sz="half" idx="1"/>
          </p:nvPr>
        </p:nvSpPr>
        <p:spPr>
          <a:xfrm>
            <a:off x="175895" y="1825625"/>
            <a:ext cx="6520815" cy="4351655"/>
          </a:xfrm>
        </p:spPr>
        <p:txBody>
          <a:bodyPr>
            <a:noAutofit/>
          </a:bodyPr>
          <a:p>
            <a:r>
              <a:rPr lang="en-US" sz="2400" b="1"/>
              <a:t>A passive tag </a:t>
            </a:r>
            <a:r>
              <a:rPr lang="en-US" sz="2400"/>
              <a:t>uses the electromagnetic energy it receives from an interrogator’s transmission to reply to the interrogator. The reply signal from a passive tag, which is also known as the backscattered signal, has only a fraction of the power of the interrogator’s signal. This limited power significantly restricts the operating range of the tag. Since passive tags are low power devices, they can only support data processing of limited complexity. On the other hand, passive tags typically are cheaper, smaller, and lighter than other types of tags, which are compelling advantages for many RFID applications. </a:t>
            </a:r>
            <a:endParaRPr lang="en-US" sz="2400"/>
          </a:p>
        </p:txBody>
      </p:sp>
      <p:sp>
        <p:nvSpPr>
          <p:cNvPr id="4" name="Content Placeholder 3"/>
          <p:cNvSpPr>
            <a:spLocks noGrp="1"/>
          </p:cNvSpPr>
          <p:nvPr>
            <p:ph sz="half" idx="2"/>
          </p:nvPr>
        </p:nvSpPr>
        <p:spPr>
          <a:xfrm>
            <a:off x="6819265" y="1825625"/>
            <a:ext cx="5241290" cy="4351655"/>
          </a:xfrm>
        </p:spPr>
        <p:txBody>
          <a:bodyPr>
            <a:normAutofit fontScale="90000" lnSpcReduction="10000"/>
          </a:bodyPr>
          <a:p>
            <a:r>
              <a:rPr lang="en-US" b="1"/>
              <a:t>An active tag</a:t>
            </a:r>
            <a:r>
              <a:rPr lang="en-US"/>
              <a:t> relies on an internal battery for power. The battery is used to communicate to the interrogator, to power on-board circuitry, and to perform other functions. Active tags can communicate over greater distance than other types of tags, but they have a finite battery life and are generally larger and more expensive. Since these tags have internal power, they can respond to lower power signals than passive tags.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normAutofit fontScale="80000"/>
          </a:bodyPr>
          <a:p>
            <a:r>
              <a:rPr lang="en-US"/>
              <a:t>A </a:t>
            </a:r>
            <a:r>
              <a:rPr lang="en-US" b="1"/>
              <a:t>semi-active tag</a:t>
            </a:r>
            <a:r>
              <a:rPr lang="en-US"/>
              <a:t> is an active tag that remains dormant until it receives a signal from the interrogator to wake up. The tag can then use its battery to communicate with the interrogator. Like active tags, semi- active tags can communicate over a longer distance than passive tags. Their main advantage relative to active tags is that they have a longer battery life. The waking process, however, sometimes causes an unacceptable time delay when tags pass interrogators very quickly or when many tags need to be read within a very short period of time. </a:t>
            </a:r>
            <a:endParaRPr lang="en-US"/>
          </a:p>
        </p:txBody>
      </p:sp>
      <p:sp>
        <p:nvSpPr>
          <p:cNvPr id="4" name="Content Placeholder 3"/>
          <p:cNvSpPr>
            <a:spLocks noGrp="1"/>
          </p:cNvSpPr>
          <p:nvPr>
            <p:ph sz="half" idx="2"/>
          </p:nvPr>
        </p:nvSpPr>
        <p:spPr/>
        <p:txBody>
          <a:bodyPr>
            <a:normAutofit fontScale="90000" lnSpcReduction="10000"/>
          </a:bodyPr>
          <a:p>
            <a:r>
              <a:rPr lang="en-US" b="1"/>
              <a:t>A semi-passive tag</a:t>
            </a:r>
            <a:r>
              <a:rPr lang="en-US"/>
              <a:t> is a passive tag that uses a battery to power on-board circuitry, but not to produce return signals. When the battery is used to power a sensor, they are often called sensor tags. They typically are smaller and cheaper than active tags, but have greater functionality than passive tags because more power is available for other purposes. Some literature uses the terms “semi-passive” and “semi- active” interchangeably.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861820" y="365125"/>
            <a:ext cx="8258810" cy="61042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Carrier Frequencies</a:t>
            </a:r>
            <a:endParaRPr lang="en-US"/>
          </a:p>
        </p:txBody>
      </p:sp>
      <p:sp>
        <p:nvSpPr>
          <p:cNvPr id="6" name="Content Placeholder 5"/>
          <p:cNvSpPr>
            <a:spLocks noGrp="1"/>
          </p:cNvSpPr>
          <p:nvPr>
            <p:ph idx="1"/>
          </p:nvPr>
        </p:nvSpPr>
        <p:spPr/>
        <p:txBody>
          <a:bodyPr>
            <a:normAutofit lnSpcReduction="10000"/>
          </a:bodyPr>
          <a:p>
            <a:r>
              <a:rPr lang="en-US"/>
              <a:t>Today, there are four carrier frequencies implemented for RFID that are popular globally: 125 KHz, 13.56 MHz,</a:t>
            </a:r>
            <a:endParaRPr lang="en-US"/>
          </a:p>
          <a:p>
            <a:r>
              <a:rPr lang="en-US"/>
              <a:t> </a:t>
            </a:r>
            <a:r>
              <a:rPr lang="en-US" b="1"/>
              <a:t>UHF </a:t>
            </a:r>
            <a:r>
              <a:rPr lang="en-US"/>
              <a:t>ranging from 866 to 950 MHz depending on national radio regulations, </a:t>
            </a:r>
            <a:endParaRPr lang="en-US"/>
          </a:p>
          <a:p>
            <a:r>
              <a:rPr lang="en-US"/>
              <a:t>Microwave frequencies of 2.45 GHz and 5.8 GHz. There is also the frequency range 430-440 MHz, which is allocated to amateur radio usage around the world. </a:t>
            </a:r>
            <a:endParaRPr lang="en-US"/>
          </a:p>
          <a:p>
            <a:r>
              <a:rPr lang="en-US"/>
              <a:t>The ISM band 433.05-434.790 MHz is located near the middle of the amateur radio band. The amateur radio band has emerged as an RFID channel in a number of applications. The frequency range has been called the ‘optimal frequency for global use of Active RFID’.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in SCM</a:t>
            </a:r>
            <a:endParaRPr lang="en-US"/>
          </a:p>
        </p:txBody>
      </p:sp>
      <p:pic>
        <p:nvPicPr>
          <p:cNvPr id="4" name="Content Placeholder 3"/>
          <p:cNvPicPr>
            <a:picLocks noChangeAspect="1"/>
          </p:cNvPicPr>
          <p:nvPr>
            <p:ph idx="1"/>
          </p:nvPr>
        </p:nvPicPr>
        <p:blipFill>
          <a:blip r:embed="rId1"/>
          <a:stretch>
            <a:fillRect/>
          </a:stretch>
        </p:blipFill>
        <p:spPr>
          <a:xfrm>
            <a:off x="2051685" y="1313815"/>
            <a:ext cx="6717030" cy="52870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Supply chain containing RFID technology</a:t>
            </a:r>
            <a:endParaRPr lang="en-US"/>
          </a:p>
        </p:txBody>
      </p:sp>
      <p:pic>
        <p:nvPicPr>
          <p:cNvPr id="4" name="Content Placeholder 3"/>
          <p:cNvPicPr>
            <a:picLocks noChangeAspect="1"/>
          </p:cNvPicPr>
          <p:nvPr>
            <p:ph idx="1"/>
          </p:nvPr>
        </p:nvPicPr>
        <p:blipFill>
          <a:blip r:embed="rId1"/>
          <a:stretch>
            <a:fillRect/>
          </a:stretch>
        </p:blipFill>
        <p:spPr>
          <a:xfrm>
            <a:off x="205105" y="2307590"/>
            <a:ext cx="11781155" cy="2768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RFID-enabling technology</a:t>
            </a:r>
            <a:endParaRPr lang="en-US"/>
          </a:p>
        </p:txBody>
      </p:sp>
      <p:pic>
        <p:nvPicPr>
          <p:cNvPr id="4" name="Content Placeholder 3"/>
          <p:cNvPicPr>
            <a:picLocks noChangeAspect="1"/>
          </p:cNvPicPr>
          <p:nvPr>
            <p:ph idx="1"/>
          </p:nvPr>
        </p:nvPicPr>
        <p:blipFill>
          <a:blip r:embed="rId1"/>
          <a:stretch>
            <a:fillRect/>
          </a:stretch>
        </p:blipFill>
        <p:spPr>
          <a:xfrm>
            <a:off x="719455" y="1525905"/>
            <a:ext cx="10998835" cy="4908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Protocols</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3" name="Content Placeholder 2"/>
          <p:cNvSpPr>
            <a:spLocks noGrp="1"/>
          </p:cNvSpPr>
          <p:nvPr>
            <p:ph idx="1"/>
          </p:nvPr>
        </p:nvSpPr>
        <p:spPr/>
        <p:txBody>
          <a:bodyPr/>
          <a:p>
            <a:r>
              <a:rPr lang="en-US"/>
              <a:t>https://www.intechopen.com/books/radio-frequency-identification-from-system-to-applications/possibility-of-rfid-in-conditions-of-postal-operators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Content</a:t>
            </a:r>
            <a:endParaRPr lang="en-US"/>
          </a:p>
        </p:txBody>
      </p:sp>
      <p:sp>
        <p:nvSpPr>
          <p:cNvPr id="3" name="Content Placeholder 2"/>
          <p:cNvSpPr>
            <a:spLocks noGrp="1"/>
          </p:cNvSpPr>
          <p:nvPr>
            <p:ph idx="1"/>
          </p:nvPr>
        </p:nvSpPr>
        <p:spPr/>
        <p:txBody>
          <a:bodyPr/>
          <a:p>
            <a:r>
              <a:rPr lang="en-US" b="1"/>
              <a:t>Introduction -</a:t>
            </a:r>
            <a:r>
              <a:rPr lang="en-US"/>
              <a:t> Concepts and technology: RFID, transponder, RFID architecture</a:t>
            </a:r>
            <a:endParaRPr lang="en-US"/>
          </a:p>
          <a:p>
            <a:r>
              <a:rPr lang="en-US" b="1"/>
              <a:t>Hardware, Hardware issues</a:t>
            </a:r>
            <a:endParaRPr lang="en-US"/>
          </a:p>
          <a:p>
            <a:r>
              <a:rPr lang="en-US" b="1"/>
              <a:t>RFID Protocols</a:t>
            </a:r>
            <a:r>
              <a:rPr lang="en-US"/>
              <a:t>: Pure ALOHA, slotted </a:t>
            </a:r>
            <a:r>
              <a:rPr lang="en-US">
                <a:sym typeface="+mn-ea"/>
              </a:rPr>
              <a:t>ALOHA</a:t>
            </a:r>
            <a:r>
              <a:rPr lang="en-US"/>
              <a:t>, frame slotted </a:t>
            </a:r>
            <a:r>
              <a:rPr lang="en-US">
                <a:sym typeface="+mn-ea"/>
              </a:rPr>
              <a:t>ALOHA</a:t>
            </a:r>
            <a:r>
              <a:rPr lang="en-US"/>
              <a:t>, tree protocols, tree splitting algorithms, binary search algorithms, bitwise arbitration protocols. Main query tree protocols.</a:t>
            </a:r>
            <a:endParaRPr lang="en-US"/>
          </a:p>
          <a:p>
            <a:r>
              <a:rPr lang="en-US" b="1">
                <a:sym typeface="+mn-ea"/>
              </a:rPr>
              <a:t>RFID applications</a:t>
            </a:r>
            <a:r>
              <a:rPr lang="en-US">
                <a:sym typeface="+mn-ea"/>
              </a:rPr>
              <a:t> i.e. logistics and supply chain, production, monitoring and maintenance, product safety, quality and information, access control and tracking and tracing of individuals, payment, loyalty, household etc.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Nesting diagram</a:t>
            </a:r>
            <a:endParaRPr lang="en-US"/>
          </a:p>
        </p:txBody>
      </p:sp>
      <p:pic>
        <p:nvPicPr>
          <p:cNvPr id="4" name="Content Placeholder 3"/>
          <p:cNvPicPr>
            <a:picLocks noChangeAspect="1"/>
          </p:cNvPicPr>
          <p:nvPr>
            <p:ph idx="1"/>
          </p:nvPr>
        </p:nvPicPr>
        <p:blipFill>
          <a:blip r:embed="rId1"/>
          <a:stretch>
            <a:fillRect/>
          </a:stretch>
        </p:blipFill>
        <p:spPr>
          <a:xfrm>
            <a:off x="1036320" y="1426845"/>
            <a:ext cx="9937115" cy="49066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a:t>
            </a:r>
            <a:endParaRPr lang="en-US"/>
          </a:p>
        </p:txBody>
      </p:sp>
      <p:sp>
        <p:nvSpPr>
          <p:cNvPr id="3" name="Content Placeholder 2"/>
          <p:cNvSpPr>
            <a:spLocks noGrp="1"/>
          </p:cNvSpPr>
          <p:nvPr>
            <p:ph idx="1"/>
          </p:nvPr>
        </p:nvSpPr>
        <p:spPr/>
        <p:txBody>
          <a:bodyPr>
            <a:normAutofit/>
          </a:bodyPr>
          <a:p>
            <a:r>
              <a:rPr lang="en-US"/>
              <a:t>Radio-frequency identification (RFID) uses electromagnetic fields to automatically identify and track tags attached to objects. </a:t>
            </a:r>
            <a:endParaRPr lang="en-US"/>
          </a:p>
          <a:p>
            <a:r>
              <a:rPr lang="en-US"/>
              <a:t>An RFID tag consists of a tiny radio transponder; a radio receiver and transmitter. When triggered by an electromagnetic interrogation pulse from a nearby RFID reader device, the tag transmits digital data, usually an identifying inventory number, back to the reader. </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a:t>
            </a:r>
            <a:endParaRPr lang="en-US"/>
          </a:p>
        </p:txBody>
      </p:sp>
      <p:sp>
        <p:nvSpPr>
          <p:cNvPr id="3" name="Content Placeholder 2"/>
          <p:cNvSpPr>
            <a:spLocks noGrp="1"/>
          </p:cNvSpPr>
          <p:nvPr>
            <p:ph idx="1"/>
          </p:nvPr>
        </p:nvSpPr>
        <p:spPr/>
        <p:txBody>
          <a:bodyPr/>
          <a:p>
            <a:pPr marL="0" indent="0">
              <a:buNone/>
            </a:pPr>
            <a:r>
              <a:rPr lang="en-US">
                <a:sym typeface="+mn-ea"/>
              </a:rPr>
              <a:t>Tag Serial number can be used to inventory goods. </a:t>
            </a:r>
            <a:endParaRPr lang="en-US">
              <a:sym typeface="+mn-ea"/>
            </a:endParaRPr>
          </a:p>
          <a:p>
            <a:pPr marL="457200" lvl="1" indent="0">
              <a:buNone/>
            </a:pPr>
            <a:r>
              <a:rPr lang="en-US">
                <a:sym typeface="+mn-ea"/>
              </a:rPr>
              <a:t>There are two types. Passive tags are powered by energy from the RFID reader's interrogating radio waves. </a:t>
            </a:r>
            <a:endParaRPr lang="en-US">
              <a:sym typeface="+mn-ea"/>
            </a:endParaRPr>
          </a:p>
          <a:p>
            <a:pPr marL="457200" lvl="1" indent="0">
              <a:buNone/>
            </a:pPr>
            <a:r>
              <a:rPr lang="en-US">
                <a:sym typeface="+mn-ea"/>
              </a:rPr>
              <a:t>Active tags are powered by a battery and thus can be read at a greater range from the RFID reader; up to hundreds of meters. </a:t>
            </a:r>
            <a:endParaRPr lang="en-US">
              <a:sym typeface="+mn-ea"/>
            </a:endParaRPr>
          </a:p>
          <a:p>
            <a:pPr marL="0" indent="0">
              <a:buNone/>
            </a:pPr>
            <a:r>
              <a:rPr lang="en-US">
                <a:sym typeface="+mn-ea"/>
              </a:rPr>
              <a:t>Unlike a barcode, the tag doesn't need to be within the line of sight of the reader, so it may be embedded in the tracked object. RFID is one method of automatic identification and data capture (AIDC).</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rcRect l="18220" t="21436" r="17374" b="19917"/>
          <a:stretch>
            <a:fillRect/>
          </a:stretch>
        </p:blipFill>
        <p:spPr>
          <a:xfrm>
            <a:off x="838200" y="1691005"/>
            <a:ext cx="3781425" cy="2286635"/>
          </a:xfrm>
          <a:prstGeom prst="rect">
            <a:avLst/>
          </a:prstGeom>
        </p:spPr>
      </p:pic>
      <p:pic>
        <p:nvPicPr>
          <p:cNvPr id="5" name="Content Placeholder 4"/>
          <p:cNvPicPr>
            <a:picLocks noChangeAspect="1"/>
          </p:cNvPicPr>
          <p:nvPr>
            <p:ph sz="half" idx="2"/>
          </p:nvPr>
        </p:nvPicPr>
        <p:blipFill>
          <a:blip r:embed="rId2"/>
          <a:stretch>
            <a:fillRect/>
          </a:stretch>
        </p:blipFill>
        <p:spPr>
          <a:xfrm>
            <a:off x="4959350" y="483870"/>
            <a:ext cx="2979420" cy="1986280"/>
          </a:xfrm>
          <a:prstGeom prst="rect">
            <a:avLst/>
          </a:prstGeom>
        </p:spPr>
      </p:pic>
      <p:pic>
        <p:nvPicPr>
          <p:cNvPr id="7" name="Picture 6"/>
          <p:cNvPicPr>
            <a:picLocks noChangeAspect="1"/>
          </p:cNvPicPr>
          <p:nvPr/>
        </p:nvPicPr>
        <p:blipFill>
          <a:blip r:embed="rId3"/>
          <a:srcRect t="32345" b="28785"/>
          <a:stretch>
            <a:fillRect/>
          </a:stretch>
        </p:blipFill>
        <p:spPr>
          <a:xfrm>
            <a:off x="6365240" y="5247640"/>
            <a:ext cx="5323840" cy="1410970"/>
          </a:xfrm>
          <a:prstGeom prst="rect">
            <a:avLst/>
          </a:prstGeom>
        </p:spPr>
      </p:pic>
      <p:pic>
        <p:nvPicPr>
          <p:cNvPr id="8" name="Picture 7"/>
          <p:cNvPicPr>
            <a:picLocks noChangeAspect="1"/>
          </p:cNvPicPr>
          <p:nvPr/>
        </p:nvPicPr>
        <p:blipFill>
          <a:blip r:embed="rId4"/>
          <a:srcRect t="16351" b="15112"/>
          <a:stretch>
            <a:fillRect/>
          </a:stretch>
        </p:blipFill>
        <p:spPr>
          <a:xfrm>
            <a:off x="838200" y="4281805"/>
            <a:ext cx="3686175" cy="1895475"/>
          </a:xfrm>
          <a:prstGeom prst="rect">
            <a:avLst/>
          </a:prstGeom>
        </p:spPr>
      </p:pic>
      <p:pic>
        <p:nvPicPr>
          <p:cNvPr id="9" name="Picture 8"/>
          <p:cNvPicPr>
            <a:picLocks noChangeAspect="1"/>
          </p:cNvPicPr>
          <p:nvPr/>
        </p:nvPicPr>
        <p:blipFill>
          <a:blip r:embed="rId5"/>
          <a:stretch>
            <a:fillRect/>
          </a:stretch>
        </p:blipFill>
        <p:spPr>
          <a:xfrm>
            <a:off x="5623560" y="2470785"/>
            <a:ext cx="5746750" cy="26714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Transponder</a:t>
            </a:r>
            <a:endParaRPr lang="en-US"/>
          </a:p>
        </p:txBody>
      </p:sp>
      <p:pic>
        <p:nvPicPr>
          <p:cNvPr id="5" name="Content Placeholder 4"/>
          <p:cNvPicPr>
            <a:picLocks noChangeAspect="1"/>
          </p:cNvPicPr>
          <p:nvPr>
            <p:ph sz="half" idx="1"/>
          </p:nvPr>
        </p:nvPicPr>
        <p:blipFill>
          <a:blip r:embed="rId1"/>
          <a:stretch>
            <a:fillRect/>
          </a:stretch>
        </p:blipFill>
        <p:spPr>
          <a:xfrm>
            <a:off x="341630" y="2179955"/>
            <a:ext cx="5783580" cy="4064000"/>
          </a:xfrm>
          <a:prstGeom prst="rect">
            <a:avLst/>
          </a:prstGeom>
        </p:spPr>
      </p:pic>
      <p:pic>
        <p:nvPicPr>
          <p:cNvPr id="6" name="Content Placeholder 5"/>
          <p:cNvPicPr>
            <a:picLocks noChangeAspect="1"/>
          </p:cNvPicPr>
          <p:nvPr>
            <p:ph sz="half" idx="2"/>
          </p:nvPr>
        </p:nvPicPr>
        <p:blipFill>
          <a:blip r:embed="rId2"/>
          <a:stretch>
            <a:fillRect/>
          </a:stretch>
        </p:blipFill>
        <p:spPr>
          <a:xfrm>
            <a:off x="6217285" y="1884045"/>
            <a:ext cx="5730875" cy="4233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rcRect t="6193" b="13938"/>
          <a:stretch>
            <a:fillRect/>
          </a:stretch>
        </p:blipFill>
        <p:spPr>
          <a:xfrm>
            <a:off x="838200" y="279400"/>
            <a:ext cx="10516235" cy="6299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198880" y="941705"/>
            <a:ext cx="10154920" cy="4975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4407</Words>
  <Application>WPS Presentation</Application>
  <PresentationFormat>Widescreen</PresentationFormat>
  <Paragraphs>59</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 Light</vt:lpstr>
      <vt:lpstr>Calibri</vt:lpstr>
      <vt:lpstr>Microsoft YaHei</vt:lpstr>
      <vt:lpstr>Arial Unicode MS</vt:lpstr>
      <vt:lpstr>Office Theme</vt:lpstr>
      <vt:lpstr>Chapter 3- RFID Aplications</vt:lpstr>
      <vt:lpstr>Content</vt:lpstr>
      <vt:lpstr>Nesting diagram</vt:lpstr>
      <vt:lpstr>RFID</vt:lpstr>
      <vt:lpstr>Applications</vt:lpstr>
      <vt:lpstr>PowerPoint 演示文稿</vt:lpstr>
      <vt:lpstr>RFID Transponder</vt:lpstr>
      <vt:lpstr>PowerPoint 演示文稿</vt:lpstr>
      <vt:lpstr>PowerPoint 演示文稿</vt:lpstr>
      <vt:lpstr>Passive and Active Tag</vt:lpstr>
      <vt:lpstr>PowerPoint 演示文稿</vt:lpstr>
      <vt:lpstr>PowerPoint 演示文稿</vt:lpstr>
      <vt:lpstr>Carrier Frequencies</vt:lpstr>
      <vt:lpstr>RFID in SCM</vt:lpstr>
      <vt:lpstr>Supply chain containing RFID technology</vt:lpstr>
      <vt:lpstr>RFID-enabling technology</vt:lpstr>
      <vt:lpstr>RFID Protocols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CH3 - RFID Aplications</dc:title>
  <dc:creator>Dr. Vinayak Bharadi</dc:creator>
  <cp:lastModifiedBy>Gaurang</cp:lastModifiedBy>
  <cp:revision>10</cp:revision>
  <dcterms:created xsi:type="dcterms:W3CDTF">2020-01-20T08:48:00Z</dcterms:created>
  <dcterms:modified xsi:type="dcterms:W3CDTF">2020-01-23T05:12:43Z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