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Everything (IoE)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Vinayak Ashok Bharadi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Sensors can be classified based on power or energy supply requirement of the sensors: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Active Sensor – Sensors that require power supply are called as Active Sensors. Example: LiDAR (Light detection and ranging), photoconductive cell.</a:t>
            </a:r>
            <a:endParaRPr lang="en-US"/>
          </a:p>
          <a:p>
            <a:r>
              <a:rPr lang="en-US"/>
              <a:t>Passive Sensor – Sensors that do not require power supply are called as Passive Sensors. Example: Radiometers, film photography.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 the current and future applications, sensors can be classified into groups as follows: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Accelerometers – These are based on the Micro Electro Mechanical sensor technology. They are used for patient monitoring which includes pace makers and vehicle dynamic systems.</a:t>
            </a:r>
            <a:endParaRPr lang="en-US"/>
          </a:p>
          <a:p>
            <a:r>
              <a:rPr lang="en-US"/>
              <a:t>Biosensors – These are based on the electrochemical technology. They are used for food testing, medical care device, water testing, and biological warfare agent detection.</a:t>
            </a:r>
            <a:endParaRPr lang="en-US"/>
          </a:p>
          <a:p>
            <a:r>
              <a:rPr lang="en-US"/>
              <a:t>Image Sensors – These are based on the CMOS technology. They are used in consumer electronics, biometrics, traffic and security surveillance and PC imaging.</a:t>
            </a:r>
            <a:endParaRPr lang="en-US"/>
          </a:p>
          <a:p>
            <a:r>
              <a:rPr lang="en-US"/>
              <a:t>Motion Detectors – These are based on the Infra Red, Ultrasonic, and Microwave / radar technology. They are used in videogames and simulations, light activation and security detection.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9235" y="214630"/>
            <a:ext cx="6891655" cy="6151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0940" y="76835"/>
            <a:ext cx="10182860" cy="6703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275" y="741680"/>
            <a:ext cx="11359515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168910"/>
            <a:ext cx="9291320" cy="6272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5430" y="78740"/>
            <a:ext cx="9120505" cy="6369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Wireless Sensor Node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353820"/>
            <a:ext cx="9214485" cy="5071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https://www.engineersgarage.com/article_page/sensors-different-types-of-sensors/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 are the sensors?</a:t>
            </a:r>
            <a:endParaRPr lang="en-US"/>
          </a:p>
          <a:p>
            <a:r>
              <a:rPr lang="en-US"/>
              <a:t>Sensor Family </a:t>
            </a:r>
            <a:endParaRPr lang="en-US"/>
          </a:p>
          <a:p>
            <a:r>
              <a:rPr lang="en-US"/>
              <a:t>Architecture of a Single Node Sensor.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Sensors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Sensors are sophisticated devices that are frequently used to detect and respond to electrical or optical signals. A Sensor converts the physical parameter (for example: temperature, blood pressure, humidity, speed, etc.) into a signal which can be measured electrically.</a:t>
            </a:r>
            <a:endParaRPr lang="en-US"/>
          </a:p>
          <a:p>
            <a:r>
              <a:rPr lang="en-US"/>
              <a:t>In the broadest definition, a sensor is a device, module, machine, or subsystem whose purpose is to detect events or changes in its environment and send the information to other electronics, frequently a computer processor. A sensor is always used with other electronics.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685" y="1691005"/>
            <a:ext cx="555053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Criteria to choose a Sensor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1.     Accuracy</a:t>
            </a:r>
            <a:endParaRPr lang="en-US"/>
          </a:p>
          <a:p>
            <a:r>
              <a:rPr lang="en-US"/>
              <a:t>2.     Environmental condition – usually has limits for temperature/ humidity</a:t>
            </a:r>
            <a:endParaRPr lang="en-US"/>
          </a:p>
          <a:p>
            <a:r>
              <a:rPr lang="en-US"/>
              <a:t>3.     Range – Measurement limit of sensor</a:t>
            </a:r>
            <a:endParaRPr lang="en-US"/>
          </a:p>
          <a:p>
            <a:r>
              <a:rPr lang="en-US"/>
              <a:t>4.   Calibration – Essential for most of the measuring devices as the readings changes with time</a:t>
            </a:r>
            <a:endParaRPr lang="en-US"/>
          </a:p>
          <a:p>
            <a:r>
              <a:rPr lang="en-US"/>
              <a:t>5.     Resolution – Smallest increment detected by the sensor</a:t>
            </a:r>
            <a:endParaRPr lang="en-US"/>
          </a:p>
          <a:p>
            <a:r>
              <a:rPr lang="en-US"/>
              <a:t>6.     Cost</a:t>
            </a:r>
            <a:endParaRPr lang="en-US"/>
          </a:p>
          <a:p>
            <a:r>
              <a:rPr lang="en-US"/>
              <a:t>7.     Repeatability – The reading that varies is repeatedly measured under the same environment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Classification of Sensors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sensors are classified into the following criteria:</a:t>
            </a:r>
            <a:endParaRPr lang="en-US"/>
          </a:p>
          <a:p>
            <a:pPr marL="0" indent="0">
              <a:buNone/>
            </a:pPr>
            <a:r>
              <a:rPr lang="en-US"/>
              <a:t>1.     Primary Input quantity (Measurand)</a:t>
            </a:r>
            <a:endParaRPr lang="en-US"/>
          </a:p>
          <a:p>
            <a:pPr marL="0" indent="0">
              <a:buNone/>
            </a:pPr>
            <a:r>
              <a:rPr lang="en-US"/>
              <a:t>2.     Transduction principles (Using physical and chemical effects)</a:t>
            </a:r>
            <a:endParaRPr lang="en-US"/>
          </a:p>
          <a:p>
            <a:pPr marL="0" indent="0">
              <a:buNone/>
            </a:pPr>
            <a:r>
              <a:rPr lang="en-US"/>
              <a:t>3.     Material and Technology</a:t>
            </a:r>
            <a:endParaRPr lang="en-US"/>
          </a:p>
          <a:p>
            <a:pPr marL="0" indent="0">
              <a:buNone/>
            </a:pPr>
            <a:r>
              <a:rPr lang="en-US"/>
              <a:t>4.     Property</a:t>
            </a:r>
            <a:endParaRPr lang="en-US"/>
          </a:p>
          <a:p>
            <a:pPr marL="0" indent="0">
              <a:buNone/>
            </a:pPr>
            <a:r>
              <a:rPr lang="en-US"/>
              <a:t>5.     Application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Classification based on property is as given below: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/>
              <a:t>Temperature – Thermistors, thermocouples, RTD’s, IC and many more.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Pressure – Fibre optic, vacuum, elastic liquid based manometers, LVDT, electronic.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Flow – Electromagnetic, differential pressure, positional displacement, thermal mass, etc.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Level Sensors – Differential pressure, ultrasonic radio frequency, radar, thermal displacement, etc.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Proximity and displacement – LVDT, photoelectric, capacitive, magnetic, ultrasonic.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6"/>
            </a:pPr>
            <a:r>
              <a:rPr lang="en-US"/>
              <a:t>Biosensors – Resonant mirror, electrochemical, surface Plasmon resonance, Light addressable potentio-metric.  </a:t>
            </a:r>
            <a:endParaRPr lang="en-US"/>
          </a:p>
          <a:p>
            <a:pPr marL="514350" indent="-514350">
              <a:buFont typeface="+mj-lt"/>
              <a:buAutoNum type="arabicPeriod" startAt="6"/>
            </a:pPr>
            <a:r>
              <a:rPr lang="en-US"/>
              <a:t>Image – Charge coupled devices, CMOS</a:t>
            </a:r>
            <a:endParaRPr lang="en-US"/>
          </a:p>
          <a:p>
            <a:pPr marL="514350" indent="-514350">
              <a:buFont typeface="+mj-lt"/>
              <a:buAutoNum type="arabicPeriod" startAt="6"/>
            </a:pPr>
            <a:r>
              <a:rPr lang="en-US"/>
              <a:t>Gas and chemical – Semiconductor, Infrared, Conductance, Electrochemical.</a:t>
            </a:r>
            <a:endParaRPr lang="en-US"/>
          </a:p>
          <a:p>
            <a:pPr marL="514350" indent="-514350">
              <a:buFont typeface="+mj-lt"/>
              <a:buAutoNum type="arabicPeriod" startAt="6"/>
            </a:pPr>
            <a:r>
              <a:rPr lang="en-US"/>
              <a:t>Acceleration – Gyroscopes,     Accelerometers.</a:t>
            </a:r>
            <a:endParaRPr lang="en-US"/>
          </a:p>
          <a:p>
            <a:pPr marL="514350" indent="-514350">
              <a:buFont typeface="+mj-lt"/>
              <a:buAutoNum type="arabicPeriod" startAt="6"/>
            </a:pPr>
            <a:r>
              <a:rPr lang="en-US"/>
              <a:t>Others – Moisture, humidity sensor, Speed sensor, mass, Tilt sensor, force, viscosity.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Classification based on Application is as given below: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Industrial process control, measurement and automation</a:t>
            </a:r>
            <a:endParaRPr lang="en-US"/>
          </a:p>
          <a:p>
            <a:r>
              <a:rPr lang="en-US"/>
              <a:t>Non-industrial use – Aircraft, Medical products, Automobiles, Consumer electronics, other type of sensors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3643</Words>
  <Application>WPS Presentation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Everything (IoE)</dc:title>
  <dc:creator/>
  <cp:lastModifiedBy>Gaurang</cp:lastModifiedBy>
  <cp:revision>1</cp:revision>
  <dcterms:created xsi:type="dcterms:W3CDTF">2020-01-02T09:41:46Z</dcterms:created>
  <dcterms:modified xsi:type="dcterms:W3CDTF">2020-01-02T09:41:47Z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