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57" r:id="rId5"/>
    <p:sldId id="259" r:id="rId6"/>
    <p:sldId id="260" r:id="rId7"/>
    <p:sldId id="262" r:id="rId8"/>
    <p:sldId id="263" r:id="rId9"/>
    <p:sldId id="264" r:id="rId10"/>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tools.ietf.org</a:t>
            </a:r>
            <a:r>
              <a:rPr lang="en-US" dirty="0"/>
              <a:t>/html/draft-ietf-homenet-simple-naming-02</a:t>
            </a:r>
            <a:endParaRPr lang="en-US" dirty="0"/>
          </a:p>
        </p:txBody>
      </p:sp>
      <p:sp>
        <p:nvSpPr>
          <p:cNvPr id="4" name="Slide Number Placeholder 3"/>
          <p:cNvSpPr>
            <a:spLocks noGrp="1"/>
          </p:cNvSpPr>
          <p:nvPr>
            <p:ph type="sldNum" sz="quarter" idx="10"/>
          </p:nvPr>
        </p:nvSpPr>
        <p:spPr/>
        <p:txBody>
          <a:bodyPr/>
          <a:lstStyle/>
          <a:p>
            <a:fld id="{AE4072F9-7CC8-B140-945A-C1AF64F9CEE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9B21A5-C2F7-DF44-874E-69A7AE83970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ln>
        </p:spPr>
      </p:sp>
      <p:sp>
        <p:nvSpPr>
          <p:cNvPr id="40962" name="Notes Placeholder 2"/>
          <p:cNvSpPr>
            <a:spLocks noGrp="1"/>
          </p:cNvSpPr>
          <p:nvPr>
            <p:ph type="body" idx="1"/>
          </p:nvPr>
        </p:nvSpPr>
        <p:spPr bwMode="auto">
          <a:noFill/>
        </p:spPr>
        <p:txBody>
          <a:bodyPr wrap="square" numCol="1" anchor="t" anchorCtr="0" compatLnSpc="1"/>
          <a:lstStyle/>
          <a:p>
            <a:pPr eaLnBrk="1" hangingPunct="1">
              <a:spcBef>
                <a:spcPct val="0"/>
              </a:spcBef>
            </a:pPr>
            <a:r>
              <a:rPr lang="en-US">
                <a:latin typeface="Calibri" panose="020F0502020204030204" charset="0"/>
              </a:rPr>
              <a:t>http://findmyfacebookid.com</a:t>
            </a:r>
            <a:endParaRPr lang="en-US">
              <a:latin typeface="Calibri" panose="020F0502020204030204" charset="0"/>
            </a:endParaRPr>
          </a:p>
        </p:txBody>
      </p:sp>
      <p:sp>
        <p:nvSpPr>
          <p:cNvPr id="40963" name="Slide Number Placeholder 3"/>
          <p:cNvSpPr>
            <a:spLocks noGrp="1"/>
          </p:cNvSpPr>
          <p:nvPr>
            <p:ph type="sldNum" sz="quarter" idx="5"/>
          </p:nvPr>
        </p:nvSpPr>
        <p:spPr bwMode="auto">
          <a:noFill/>
        </p:spPr>
        <p:txBody>
          <a:bodyPr/>
          <a:lstStyle>
            <a:lvl1pPr eaLnBrk="0" hangingPunct="0">
              <a:defRPr sz="2400">
                <a:solidFill>
                  <a:schemeClr val="tx1"/>
                </a:solidFill>
                <a:latin typeface="Calibri" panose="020F0502020204030204" charset="0"/>
                <a:ea typeface="MS PGothic" panose="020B0600070205080204" charset="-128"/>
                <a:cs typeface="MS PGothic" panose="020B0600070205080204" charset="-128"/>
              </a:defRPr>
            </a:lvl1pPr>
            <a:lvl2pPr marL="742950" indent="-285750" eaLnBrk="0" hangingPunct="0">
              <a:defRPr sz="2400">
                <a:solidFill>
                  <a:schemeClr val="tx1"/>
                </a:solidFill>
                <a:latin typeface="Calibri" panose="020F0502020204030204" charset="0"/>
                <a:ea typeface="MS PGothic" panose="020B0600070205080204" charset="-128"/>
              </a:defRPr>
            </a:lvl2pPr>
            <a:lvl3pPr marL="1143000" indent="-228600" eaLnBrk="0" hangingPunct="0">
              <a:defRPr sz="2400">
                <a:solidFill>
                  <a:schemeClr val="tx1"/>
                </a:solidFill>
                <a:latin typeface="Calibri" panose="020F0502020204030204" charset="0"/>
                <a:ea typeface="MS PGothic" panose="020B0600070205080204" charset="-128"/>
              </a:defRPr>
            </a:lvl3pPr>
            <a:lvl4pPr marL="1600200" indent="-228600" eaLnBrk="0" hangingPunct="0">
              <a:defRPr sz="2400">
                <a:solidFill>
                  <a:schemeClr val="tx1"/>
                </a:solidFill>
                <a:latin typeface="Calibri" panose="020F0502020204030204" charset="0"/>
                <a:ea typeface="MS PGothic" panose="020B0600070205080204" charset="-128"/>
              </a:defRPr>
            </a:lvl4pPr>
            <a:lvl5pPr marL="2057400" indent="-228600" eaLnBrk="0" hangingPunct="0">
              <a:defRPr sz="2400">
                <a:solidFill>
                  <a:schemeClr val="tx1"/>
                </a:solidFill>
                <a:latin typeface="Calibri" panose="020F05020202040302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9pPr>
          </a:lstStyle>
          <a:p>
            <a:pPr eaLnBrk="1" hangingPunct="1"/>
            <a:fld id="{8E64F2E6-7E17-3744-8930-DB4789F958B7}" type="slidenum">
              <a:rPr lang="en-US" sz="1200"/>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hyperlink" Target="mailto:alice@gmail.com" TargetMode="External"/><Relationship Id="rId1" Type="http://schemas.openxmlformats.org/officeDocument/2006/relationships/hyperlink" Target="mailto:alice@smith.name" TargetMode="Externa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link.springer.com/chapter/10.1007/978-3-319-16546-2_3" TargetMode="External"/><Relationship Id="rId3" Type="http://schemas.openxmlformats.org/officeDocument/2006/relationships/hyperlink" Target="https://www.scpe.org/index.php/scpe/issue/view/99" TargetMode="External"/><Relationship Id="rId2" Type="http://schemas.openxmlformats.org/officeDocument/2006/relationships/hyperlink" Target="https://www.scpe.org/index.php/scpe/article/view/766" TargetMode="External"/><Relationship Id="rId1" Type="http://schemas.openxmlformats.org/officeDocument/2006/relationships/hyperlink" Target="https://wiki.dbpedia.org/app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Identifier in the IOT</a:t>
            </a:r>
            <a:endParaRPr lang="en-US" dirty="0"/>
          </a:p>
        </p:txBody>
      </p:sp>
      <p:sp>
        <p:nvSpPr>
          <p:cNvPr id="3" name="Subtitle 2"/>
          <p:cNvSpPr>
            <a:spLocks noGrp="1"/>
          </p:cNvSpPr>
          <p:nvPr>
            <p:ph type="subTitle" idx="1"/>
          </p:nvPr>
        </p:nvSpPr>
        <p:spPr/>
        <p:txBody>
          <a:bodyPr/>
          <a:lstStyle/>
          <a:p>
            <a:r>
              <a:rPr lang="en-US"/>
              <a:t>The importance of 'Identifiers' in the Internet of Things</a:t>
            </a:r>
            <a:endParaRPr lang="en-US"/>
          </a:p>
          <a:p>
            <a:endParaRPr lang="en-US"/>
          </a:p>
          <a:p>
            <a:r>
              <a:rPr lang="en-US"/>
              <a:t>Dr. Vinayak Ashok Bharadi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should we name things?</a:t>
            </a:r>
            <a:endParaRPr lang="en-US" dirty="0"/>
          </a:p>
        </p:txBody>
      </p:sp>
      <p:sp>
        <p:nvSpPr>
          <p:cNvPr id="3" name="Footer Placeholder 2"/>
          <p:cNvSpPr>
            <a:spLocks noGrp="1"/>
          </p:cNvSpPr>
          <p:nvPr>
            <p:ph type="ftr" sz="quarter" idx="11"/>
          </p:nvPr>
        </p:nvSpPr>
        <p:spPr/>
        <p:txBody>
          <a:bodyPr/>
          <a:lstStyle/>
          <a:p>
            <a:r>
              <a:rPr lang="is-IS"/>
              <a:t>ICC 2016</a:t>
            </a:r>
            <a:endParaRPr lang="en-US" dirty="0"/>
          </a:p>
        </p:txBody>
      </p:sp>
      <p:pic>
        <p:nvPicPr>
          <p:cNvPr id="4" name="Picture 3"/>
          <p:cNvPicPr>
            <a:picLocks noChangeAspect="1"/>
          </p:cNvPicPr>
          <p:nvPr/>
        </p:nvPicPr>
        <p:blipFill>
          <a:blip r:embed="rId1" cstate="print"/>
          <a:stretch>
            <a:fillRect/>
          </a:stretch>
        </p:blipFill>
        <p:spPr>
          <a:xfrm>
            <a:off x="4694528" y="2825442"/>
            <a:ext cx="1849582" cy="715172"/>
          </a:xfrm>
          <a:prstGeom prst="rect">
            <a:avLst/>
          </a:prstGeom>
        </p:spPr>
      </p:pic>
      <p:pic>
        <p:nvPicPr>
          <p:cNvPr id="6" name="Picture 5"/>
          <p:cNvPicPr>
            <a:picLocks noChangeAspect="1"/>
          </p:cNvPicPr>
          <p:nvPr/>
        </p:nvPicPr>
        <p:blipFill>
          <a:blip r:embed="rId2" cstate="print"/>
          <a:stretch>
            <a:fillRect/>
          </a:stretch>
        </p:blipFill>
        <p:spPr>
          <a:xfrm>
            <a:off x="7567181" y="2335303"/>
            <a:ext cx="1695450" cy="1695450"/>
          </a:xfrm>
          <a:prstGeom prst="rect">
            <a:avLst/>
          </a:prstGeom>
        </p:spPr>
      </p:pic>
      <p:pic>
        <p:nvPicPr>
          <p:cNvPr id="7" name="Picture 6"/>
          <p:cNvPicPr>
            <a:picLocks noChangeAspect="1"/>
          </p:cNvPicPr>
          <p:nvPr/>
        </p:nvPicPr>
        <p:blipFill>
          <a:blip r:embed="rId3"/>
          <a:stretch>
            <a:fillRect/>
          </a:stretch>
        </p:blipFill>
        <p:spPr>
          <a:xfrm>
            <a:off x="2170404" y="2637921"/>
            <a:ext cx="1766021" cy="1090215"/>
          </a:xfrm>
          <a:prstGeom prst="rect">
            <a:avLst/>
          </a:prstGeom>
        </p:spPr>
      </p:pic>
      <p:sp>
        <p:nvSpPr>
          <p:cNvPr id="8" name="TextBox 7"/>
          <p:cNvSpPr txBox="1"/>
          <p:nvPr/>
        </p:nvSpPr>
        <p:spPr>
          <a:xfrm>
            <a:off x="2358657" y="4129500"/>
            <a:ext cx="1852687" cy="369332"/>
          </a:xfrm>
          <a:prstGeom prst="rect">
            <a:avLst/>
          </a:prstGeom>
          <a:solidFill>
            <a:schemeClr val="bg1">
              <a:lumMod val="85000"/>
            </a:schemeClr>
          </a:solidFill>
        </p:spPr>
        <p:txBody>
          <a:bodyPr wrap="none" rtlCol="0">
            <a:spAutoFit/>
          </a:bodyPr>
          <a:lstStyle/>
          <a:p>
            <a:r>
              <a:rPr lang="en-US" dirty="0"/>
              <a:t>network interface</a:t>
            </a:r>
            <a:endParaRPr lang="en-US" dirty="0"/>
          </a:p>
        </p:txBody>
      </p:sp>
      <p:sp>
        <p:nvSpPr>
          <p:cNvPr id="10" name="TextBox 9"/>
          <p:cNvSpPr txBox="1"/>
          <p:nvPr/>
        </p:nvSpPr>
        <p:spPr>
          <a:xfrm>
            <a:off x="4640132" y="4025627"/>
            <a:ext cx="2611164" cy="646331"/>
          </a:xfrm>
          <a:prstGeom prst="rect">
            <a:avLst/>
          </a:prstGeom>
          <a:solidFill>
            <a:schemeClr val="bg1">
              <a:lumMod val="85000"/>
            </a:schemeClr>
          </a:solidFill>
        </p:spPr>
        <p:txBody>
          <a:bodyPr wrap="none" rtlCol="0">
            <a:spAutoFit/>
          </a:bodyPr>
          <a:lstStyle/>
          <a:p>
            <a:r>
              <a:rPr lang="en-US" dirty="0"/>
              <a:t>device</a:t>
            </a:r>
            <a:endParaRPr lang="en-US" dirty="0"/>
          </a:p>
          <a:p>
            <a:r>
              <a:rPr lang="en-US" dirty="0"/>
              <a:t>(independent of network)</a:t>
            </a:r>
            <a:endParaRPr lang="en-US" dirty="0"/>
          </a:p>
        </p:txBody>
      </p:sp>
      <p:sp>
        <p:nvSpPr>
          <p:cNvPr id="13" name="32-Point Star 12"/>
          <p:cNvSpPr/>
          <p:nvPr/>
        </p:nvSpPr>
        <p:spPr>
          <a:xfrm>
            <a:off x="1802825" y="4567388"/>
            <a:ext cx="1385455" cy="1272107"/>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EUI-64</a:t>
            </a:r>
            <a:endParaRPr lang="en-US" sz="1050" dirty="0"/>
          </a:p>
        </p:txBody>
      </p:sp>
      <p:sp>
        <p:nvSpPr>
          <p:cNvPr id="14" name="TextBox 13"/>
          <p:cNvSpPr txBox="1"/>
          <p:nvPr/>
        </p:nvSpPr>
        <p:spPr>
          <a:xfrm>
            <a:off x="4640133" y="4654754"/>
            <a:ext cx="3052823"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domain name?  </a:t>
            </a:r>
            <a:r>
              <a:rPr lang="en-US" dirty="0">
                <a:sym typeface="Wingdings" panose="05000000000000000000"/>
              </a:rPr>
              <a:t> portability?</a:t>
            </a:r>
            <a:endParaRPr lang="en-US" dirty="0"/>
          </a:p>
          <a:p>
            <a:r>
              <a:rPr lang="en-US" dirty="0"/>
              <a:t>phone number?</a:t>
            </a:r>
            <a:endParaRPr lang="en-US" dirty="0"/>
          </a:p>
        </p:txBody>
      </p:sp>
      <p:sp>
        <p:nvSpPr>
          <p:cNvPr id="15" name="32-Point Star 14"/>
          <p:cNvSpPr/>
          <p:nvPr/>
        </p:nvSpPr>
        <p:spPr>
          <a:xfrm>
            <a:off x="3275559" y="5183656"/>
            <a:ext cx="1364573" cy="1252934"/>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IPv6</a:t>
            </a:r>
            <a:endParaRPr lang="en-US"/>
          </a:p>
        </p:txBody>
      </p:sp>
      <p:sp>
        <p:nvSpPr>
          <p:cNvPr id="16" name="Cloud Callout 15"/>
          <p:cNvSpPr/>
          <p:nvPr/>
        </p:nvSpPr>
        <p:spPr>
          <a:xfrm>
            <a:off x="7516098" y="4671957"/>
            <a:ext cx="2516326" cy="1652643"/>
          </a:xfrm>
          <a:prstGeom prst="cloudCallout">
            <a:avLst>
              <a:gd name="adj1" fmla="val -39154"/>
              <a:gd name="adj2" fmla="val -934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“ceiling lamp in kitchen”</a:t>
            </a:r>
            <a:endParaRPr lang="en-US" dirty="0"/>
          </a:p>
          <a:p>
            <a:pPr algn="ctr"/>
            <a:r>
              <a:rPr lang="en-US" dirty="0"/>
              <a:t>(used in programs)</a:t>
            </a:r>
            <a:endParaRPr lang="en-US" dirty="0"/>
          </a:p>
        </p:txBody>
      </p:sp>
      <p:sp>
        <p:nvSpPr>
          <p:cNvPr id="5" name="Slide Number Placeholder 4"/>
          <p:cNvSpPr>
            <a:spLocks noGrp="1"/>
          </p:cNvSpPr>
          <p:nvPr>
            <p:ph type="sldNum" sz="quarter" idx="12"/>
          </p:nvPr>
        </p:nvSpPr>
        <p:spPr/>
        <p:txBody>
          <a:bodyPr/>
          <a:lstStyle/>
          <a:p>
            <a:pPr>
              <a:defRPr/>
            </a:pPr>
            <a:fld id="{C29D5436-6D28-D54D-BCF8-A38B4DB6D7DF}" type="slidenum">
              <a:rPr lang="en-US" smtClean="0"/>
            </a:fld>
            <a:endParaRPr lang="en-US"/>
          </a:p>
        </p:txBody>
      </p:sp>
      <p:sp>
        <p:nvSpPr>
          <p:cNvPr id="12" name="TextBox 11"/>
          <p:cNvSpPr txBox="1"/>
          <p:nvPr/>
        </p:nvSpPr>
        <p:spPr>
          <a:xfrm>
            <a:off x="7516100" y="4290387"/>
            <a:ext cx="2923301" cy="369332"/>
          </a:xfrm>
          <a:prstGeom prst="rect">
            <a:avLst/>
          </a:prstGeom>
          <a:solidFill>
            <a:schemeClr val="bg1">
              <a:lumMod val="85000"/>
            </a:schemeClr>
          </a:solidFill>
        </p:spPr>
        <p:txBody>
          <a:bodyPr wrap="none" rtlCol="0">
            <a:spAutoFit/>
          </a:bodyPr>
          <a:lstStyle/>
          <a:p>
            <a:r>
              <a:rPr lang="en-US" dirty="0"/>
              <a:t>device by </a:t>
            </a:r>
            <a:r>
              <a:rPr lang="en-US"/>
              <a:t>function &amp; location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7" name="Title 3"/>
          <p:cNvSpPr>
            <a:spLocks noGrp="1"/>
          </p:cNvSpPr>
          <p:nvPr>
            <p:ph type="title"/>
          </p:nvPr>
        </p:nvSpPr>
        <p:spPr>
          <a:xfrm>
            <a:off x="717550" y="163830"/>
            <a:ext cx="10515600" cy="1101725"/>
          </a:xfrm>
        </p:spPr>
        <p:txBody>
          <a:bodyPr/>
          <a:lstStyle/>
          <a:p>
            <a:pPr>
              <a:defRPr/>
            </a:pPr>
            <a:r>
              <a:rPr lang="en-US" dirty="0">
                <a:latin typeface="Calibri" panose="020F0502020204030204" charset="0"/>
                <a:ea typeface="+mj-ea"/>
                <a:cs typeface="+mj-cs"/>
              </a:rPr>
              <a:t>Communication identifiers</a:t>
            </a:r>
            <a:endParaRPr lang="en-US" dirty="0">
              <a:latin typeface="Calibri" panose="020F0502020204030204" charset="0"/>
              <a:ea typeface="+mj-ea"/>
              <a:cs typeface="+mj-cs"/>
            </a:endParaRPr>
          </a:p>
        </p:txBody>
      </p:sp>
      <p:graphicFrame>
        <p:nvGraphicFramePr>
          <p:cNvPr id="5" name="Content Placeholder 4"/>
          <p:cNvGraphicFramePr>
            <a:graphicFrameLocks noGrp="1"/>
          </p:cNvGraphicFramePr>
          <p:nvPr>
            <p:ph idx="1"/>
          </p:nvPr>
        </p:nvGraphicFramePr>
        <p:xfrm>
          <a:off x="1676402" y="1265238"/>
          <a:ext cx="8839199" cy="4525962"/>
        </p:xfrm>
        <a:graphic>
          <a:graphicData uri="http://schemas.openxmlformats.org/drawingml/2006/table">
            <a:tbl>
              <a:tblPr/>
              <a:tblGrid>
                <a:gridCol w="1393812"/>
                <a:gridCol w="2089841"/>
                <a:gridCol w="1819164"/>
                <a:gridCol w="1768191"/>
                <a:gridCol w="1768191"/>
              </a:tblGrid>
              <a:tr h="68555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a:ln>
                            <a:noFill/>
                          </a:ln>
                          <a:solidFill>
                            <a:srgbClr val="FFFFFF"/>
                          </a:solidFill>
                          <a:effectLst/>
                          <a:latin typeface="Calibri" panose="020F0502020204030204" charset="0"/>
                          <a:ea typeface="MS PGothic" panose="020B0600070205080204" charset="-128"/>
                        </a:rPr>
                        <a:t>Property</a:t>
                      </a:r>
                      <a:endParaRPr kumimoji="0" lang="en-US" sz="1600" b="1" i="0" u="none" strike="noStrike" cap="none" normalizeH="0" baseline="0">
                        <a:ln>
                          <a:noFill/>
                        </a:ln>
                        <a:solidFill>
                          <a:srgbClr val="FFFFFF"/>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a:ln>
                            <a:noFill/>
                          </a:ln>
                          <a:solidFill>
                            <a:srgbClr val="FFFFFF"/>
                          </a:solidFill>
                          <a:effectLst/>
                          <a:latin typeface="Calibri" panose="020F0502020204030204" charset="0"/>
                          <a:ea typeface="MS PGothic" panose="020B0600070205080204" charset="-128"/>
                        </a:rPr>
                        <a:t>URL</a:t>
                      </a:r>
                      <a:endParaRPr kumimoji="0" lang="en-US" sz="1600" b="1" i="0" u="none" strike="noStrike" cap="none" normalizeH="0" baseline="0">
                        <a:ln>
                          <a:noFill/>
                        </a:ln>
                        <a:solidFill>
                          <a:srgbClr val="FFFFFF"/>
                        </a:solidFill>
                        <a:effectLst/>
                        <a:latin typeface="Calibri" panose="020F0502020204030204" charset="0"/>
                        <a:ea typeface="MS PGothic" panose="020B0600070205080204"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a:ln>
                            <a:noFill/>
                          </a:ln>
                          <a:solidFill>
                            <a:srgbClr val="FFFFFF"/>
                          </a:solidFill>
                          <a:effectLst/>
                          <a:latin typeface="Calibri" panose="020F0502020204030204" charset="0"/>
                          <a:ea typeface="MS PGothic" panose="020B0600070205080204" charset="-128"/>
                        </a:rPr>
                        <a:t>owned</a:t>
                      </a:r>
                      <a:endParaRPr kumimoji="0" lang="en-US" sz="1600" b="1" i="0" u="none" strike="noStrike" cap="none" normalizeH="0" baseline="0">
                        <a:ln>
                          <a:noFill/>
                        </a:ln>
                        <a:solidFill>
                          <a:srgbClr val="FFFFFF"/>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a:ln>
                            <a:noFill/>
                          </a:ln>
                          <a:solidFill>
                            <a:srgbClr val="FFFFFF"/>
                          </a:solidFill>
                          <a:effectLst/>
                          <a:latin typeface="Calibri" panose="020F0502020204030204" charset="0"/>
                          <a:ea typeface="MS PGothic" panose="020B0600070205080204" charset="-128"/>
                        </a:rPr>
                        <a:t>URL</a:t>
                      </a:r>
                      <a:endParaRPr kumimoji="0" lang="en-US" sz="1600" b="1" i="0" u="none" strike="noStrike" cap="none" normalizeH="0" baseline="0">
                        <a:ln>
                          <a:noFill/>
                        </a:ln>
                        <a:solidFill>
                          <a:srgbClr val="FFFFFF"/>
                        </a:solidFill>
                        <a:effectLst/>
                        <a:latin typeface="Calibri" panose="020F0502020204030204" charset="0"/>
                        <a:ea typeface="MS PGothic" panose="020B0600070205080204"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a:ln>
                            <a:noFill/>
                          </a:ln>
                          <a:solidFill>
                            <a:srgbClr val="FFFFFF"/>
                          </a:solidFill>
                          <a:effectLst/>
                          <a:latin typeface="Calibri" panose="020F0502020204030204" charset="0"/>
                          <a:ea typeface="MS PGothic" panose="020B0600070205080204" charset="-128"/>
                        </a:rPr>
                        <a:t>provider</a:t>
                      </a:r>
                      <a:endParaRPr kumimoji="0" lang="en-US" sz="1600" b="1" i="0" u="none" strike="noStrike" cap="none" normalizeH="0" baseline="0">
                        <a:ln>
                          <a:noFill/>
                        </a:ln>
                        <a:solidFill>
                          <a:srgbClr val="FFFFFF"/>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a:ln>
                            <a:noFill/>
                          </a:ln>
                          <a:solidFill>
                            <a:srgbClr val="FFFFFF"/>
                          </a:solidFill>
                          <a:effectLst/>
                          <a:latin typeface="Calibri" panose="020F0502020204030204" charset="0"/>
                          <a:ea typeface="MS PGothic" panose="020B0600070205080204" charset="-128"/>
                        </a:rPr>
                        <a:t>E.164</a:t>
                      </a:r>
                      <a:endParaRPr kumimoji="0" lang="en-US" sz="1600" b="1" i="0" u="none" strike="noStrike" cap="none" normalizeH="0" baseline="0">
                        <a:ln>
                          <a:noFill/>
                        </a:ln>
                        <a:solidFill>
                          <a:srgbClr val="FFFFFF"/>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a:ln>
                            <a:noFill/>
                          </a:ln>
                          <a:solidFill>
                            <a:srgbClr val="FFFFFF"/>
                          </a:solidFill>
                          <a:effectLst/>
                          <a:latin typeface="Calibri" panose="020F0502020204030204" charset="0"/>
                          <a:ea typeface="MS PGothic" panose="020B0600070205080204" charset="-128"/>
                        </a:rPr>
                        <a:t>Service-specific</a:t>
                      </a:r>
                      <a:endParaRPr kumimoji="0" lang="en-US" sz="1600" b="1" i="0" u="none" strike="noStrike" cap="none" normalizeH="0" baseline="0">
                        <a:ln>
                          <a:noFill/>
                        </a:ln>
                        <a:solidFill>
                          <a:srgbClr val="FFFFFF"/>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5275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Example</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hlinkClick r:id="rId1"/>
                        </a:rPr>
                        <a:t>alice@smith.name</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sip:alice@smith.name</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hlinkClick r:id="rId2"/>
                        </a:rPr>
                        <a:t>alice@gmail.com</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sip:alice@ilec.com</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+1 202 555 1010</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www.facebook.com/alice.example</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4180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Protocol-independent</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no</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no</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yes</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yes</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244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Multimedia</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yes</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yes</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maybe (VRS)</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maybe</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244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Portable</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yes</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no</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somewhat</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no</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316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Groups</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yes</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yes</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bridge number</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not generally</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4180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Calibri" panose="020F0502020204030204" charset="0"/>
                          <a:ea typeface="MS PGothic" panose="020B0600070205080204" charset="-128"/>
                        </a:rPr>
                        <a:t>Trademark issues</a:t>
                      </a:r>
                      <a:endParaRPr kumimoji="0" lang="en-US" sz="14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yes</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unlikely</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unlikely</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possible</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599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Calibri" panose="020F0502020204030204" charset="0"/>
                          <a:ea typeface="MS PGothic" panose="020B0600070205080204" charset="-128"/>
                        </a:rPr>
                        <a:t>Privacy</a:t>
                      </a:r>
                      <a:endParaRPr kumimoji="0" lang="en-US" sz="1400" b="0" i="0" u="none" strike="noStrike" cap="none" normalizeH="0" baseline="0" dirty="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Depends on name chosen (pseudonym)</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Depends on naming scheme</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charset="0"/>
                          <a:ea typeface="MS PGothic" panose="020B0600070205080204" charset="-128"/>
                        </a:rPr>
                        <a:t>mostly</a:t>
                      </a:r>
                      <a:endParaRPr kumimoji="0" lang="en-US" sz="1800" b="0" i="0" u="none" strike="noStrike" cap="none" normalizeH="0" baseline="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a:ln>
                            <a:noFill/>
                          </a:ln>
                          <a:solidFill>
                            <a:srgbClr val="000000"/>
                          </a:solidFill>
                          <a:effectLst/>
                          <a:latin typeface="Calibri" panose="020F0502020204030204" charset="0"/>
                          <a:ea typeface="MS PGothic" panose="020B0600070205080204" charset="-128"/>
                        </a:rPr>
                        <a:t>Depends on provider </a:t>
                      </a:r>
                      <a:r>
                        <a:rPr kumimoji="0" lang="ja-JP" altLang="en-US" sz="1800" b="0" i="0" u="none" strike="noStrike" cap="none" normalizeH="0" baseline="0" dirty="0">
                          <a:ln>
                            <a:noFill/>
                          </a:ln>
                          <a:solidFill>
                            <a:srgbClr val="000000"/>
                          </a:solidFill>
                          <a:effectLst/>
                          <a:latin typeface="Calibri" panose="020F0502020204030204" charset="0"/>
                          <a:ea typeface="MS PGothic" panose="020B0600070205080204" charset="-128"/>
                        </a:rPr>
                        <a:t>“</a:t>
                      </a:r>
                      <a:r>
                        <a:rPr kumimoji="0" lang="en-US" sz="1800" b="0" i="0" u="none" strike="noStrike" cap="none" normalizeH="0" baseline="0" dirty="0">
                          <a:ln>
                            <a:noFill/>
                          </a:ln>
                          <a:solidFill>
                            <a:srgbClr val="000000"/>
                          </a:solidFill>
                          <a:effectLst/>
                          <a:latin typeface="Calibri" panose="020F0502020204030204" charset="0"/>
                          <a:ea typeface="MS PGothic" panose="020B0600070205080204" charset="-128"/>
                        </a:rPr>
                        <a:t>real name</a:t>
                      </a:r>
                      <a:r>
                        <a:rPr kumimoji="0" lang="ja-JP" altLang="en-US" sz="1800" b="0" i="0" u="none" strike="noStrike" cap="none" normalizeH="0" baseline="0" dirty="0">
                          <a:ln>
                            <a:noFill/>
                          </a:ln>
                          <a:solidFill>
                            <a:srgbClr val="000000"/>
                          </a:solidFill>
                          <a:effectLst/>
                          <a:latin typeface="Calibri" panose="020F0502020204030204" charset="0"/>
                          <a:ea typeface="MS PGothic" panose="020B0600070205080204" charset="-128"/>
                        </a:rPr>
                        <a:t>”</a:t>
                      </a:r>
                      <a:r>
                        <a:rPr kumimoji="0" lang="en-US" sz="1800" b="0" i="0" u="none" strike="noStrike" cap="none" normalizeH="0" baseline="0" dirty="0">
                          <a:ln>
                            <a:noFill/>
                          </a:ln>
                          <a:solidFill>
                            <a:srgbClr val="000000"/>
                          </a:solidFill>
                          <a:effectLst/>
                          <a:latin typeface="Calibri" panose="020F0502020204030204" charset="0"/>
                          <a:ea typeface="MS PGothic" panose="020B0600070205080204" charset="-128"/>
                        </a:rPr>
                        <a:t> policy</a:t>
                      </a:r>
                      <a:endParaRPr kumimoji="0" lang="en-US" sz="1800" b="0" i="0" u="none" strike="noStrike" cap="none" normalizeH="0" baseline="0" dirty="0">
                        <a:ln>
                          <a:noFill/>
                        </a:ln>
                        <a:solidFill>
                          <a:srgbClr val="000000"/>
                        </a:solidFill>
                        <a:effectLst/>
                        <a:latin typeface="Calibri" panose="020F0502020204030204" charset="0"/>
                        <a:ea typeface="MS PGothic" panose="020B0600070205080204" charset="-128"/>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39994" name="Footer Placeholder 1"/>
          <p:cNvSpPr>
            <a:spLocks noGrp="1"/>
          </p:cNvSpPr>
          <p:nvPr>
            <p:ph type="ftr" sz="quarter" idx="11"/>
          </p:nvPr>
        </p:nvSpPr>
        <p:spPr bwMode="auto">
          <a:noFill/>
        </p:spPr>
        <p:txBody>
          <a:bodyPr wrap="square" numCol="1" anchorCtr="0" compatLnSpc="1"/>
          <a:lstStyle>
            <a:lvl1pPr eaLnBrk="0" hangingPunct="0">
              <a:defRPr sz="2400">
                <a:solidFill>
                  <a:schemeClr val="tx1"/>
                </a:solidFill>
                <a:latin typeface="Calibri" panose="020F0502020204030204" charset="0"/>
                <a:ea typeface="MS PGothic" panose="020B0600070205080204" charset="-128"/>
                <a:cs typeface="MS PGothic" panose="020B0600070205080204" charset="-128"/>
              </a:defRPr>
            </a:lvl1pPr>
            <a:lvl2pPr marL="742950" indent="-285750" eaLnBrk="0" hangingPunct="0">
              <a:defRPr sz="2400">
                <a:solidFill>
                  <a:schemeClr val="tx1"/>
                </a:solidFill>
                <a:latin typeface="Calibri" panose="020F0502020204030204" charset="0"/>
                <a:ea typeface="MS PGothic" panose="020B0600070205080204" charset="-128"/>
              </a:defRPr>
            </a:lvl2pPr>
            <a:lvl3pPr marL="1143000" indent="-228600" eaLnBrk="0" hangingPunct="0">
              <a:defRPr sz="2400">
                <a:solidFill>
                  <a:schemeClr val="tx1"/>
                </a:solidFill>
                <a:latin typeface="Calibri" panose="020F0502020204030204" charset="0"/>
                <a:ea typeface="MS PGothic" panose="020B0600070205080204" charset="-128"/>
              </a:defRPr>
            </a:lvl3pPr>
            <a:lvl4pPr marL="1600200" indent="-228600" eaLnBrk="0" hangingPunct="0">
              <a:defRPr sz="2400">
                <a:solidFill>
                  <a:schemeClr val="tx1"/>
                </a:solidFill>
                <a:latin typeface="Calibri" panose="020F0502020204030204" charset="0"/>
                <a:ea typeface="MS PGothic" panose="020B0600070205080204" charset="-128"/>
              </a:defRPr>
            </a:lvl4pPr>
            <a:lvl5pPr marL="2057400" indent="-228600" eaLnBrk="0" hangingPunct="0">
              <a:defRPr sz="2400">
                <a:solidFill>
                  <a:schemeClr val="tx1"/>
                </a:solidFill>
                <a:latin typeface="Calibri" panose="020F05020202040302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9pPr>
          </a:lstStyle>
          <a:p>
            <a:pPr eaLnBrk="1" hangingPunct="1"/>
            <a:r>
              <a:rPr lang="is-IS" sz="1200">
                <a:solidFill>
                  <a:srgbClr val="FFFFFF"/>
                </a:solidFill>
              </a:rPr>
              <a:t>ICC 2016</a:t>
            </a:r>
            <a:endParaRPr lang="en-US" sz="1200">
              <a:solidFill>
                <a:srgbClr val="FFFFFF"/>
              </a:solidFill>
            </a:endParaRPr>
          </a:p>
        </p:txBody>
      </p:sp>
      <p:sp>
        <p:nvSpPr>
          <p:cNvPr id="39996" name="Slide Number Placeholder 2"/>
          <p:cNvSpPr>
            <a:spLocks noGrp="1"/>
          </p:cNvSpPr>
          <p:nvPr>
            <p:ph type="sldNum" sz="quarter" idx="12"/>
          </p:nvPr>
        </p:nvSpPr>
        <p:spPr bwMode="auto">
          <a:noFill/>
        </p:spPr>
        <p:txBody>
          <a:bodyPr wrap="square" numCol="1" anchorCtr="0" compatLnSpc="1"/>
          <a:lstStyle>
            <a:lvl1pPr eaLnBrk="0" hangingPunct="0">
              <a:defRPr sz="2400">
                <a:solidFill>
                  <a:schemeClr val="tx1"/>
                </a:solidFill>
                <a:latin typeface="Calibri" panose="020F0502020204030204" charset="0"/>
                <a:ea typeface="MS PGothic" panose="020B0600070205080204" charset="-128"/>
                <a:cs typeface="MS PGothic" panose="020B0600070205080204" charset="-128"/>
              </a:defRPr>
            </a:lvl1pPr>
            <a:lvl2pPr marL="742950" indent="-285750" eaLnBrk="0" hangingPunct="0">
              <a:defRPr sz="2400">
                <a:solidFill>
                  <a:schemeClr val="tx1"/>
                </a:solidFill>
                <a:latin typeface="Calibri" panose="020F0502020204030204" charset="0"/>
                <a:ea typeface="MS PGothic" panose="020B0600070205080204" charset="-128"/>
              </a:defRPr>
            </a:lvl2pPr>
            <a:lvl3pPr marL="1143000" indent="-228600" eaLnBrk="0" hangingPunct="0">
              <a:defRPr sz="2400">
                <a:solidFill>
                  <a:schemeClr val="tx1"/>
                </a:solidFill>
                <a:latin typeface="Calibri" panose="020F0502020204030204" charset="0"/>
                <a:ea typeface="MS PGothic" panose="020B0600070205080204" charset="-128"/>
              </a:defRPr>
            </a:lvl3pPr>
            <a:lvl4pPr marL="1600200" indent="-228600" eaLnBrk="0" hangingPunct="0">
              <a:defRPr sz="2400">
                <a:solidFill>
                  <a:schemeClr val="tx1"/>
                </a:solidFill>
                <a:latin typeface="Calibri" panose="020F0502020204030204" charset="0"/>
                <a:ea typeface="MS PGothic" panose="020B0600070205080204" charset="-128"/>
              </a:defRPr>
            </a:lvl4pPr>
            <a:lvl5pPr marL="2057400" indent="-228600" eaLnBrk="0" hangingPunct="0">
              <a:defRPr sz="2400">
                <a:solidFill>
                  <a:schemeClr val="tx1"/>
                </a:solidFill>
                <a:latin typeface="Calibri" panose="020F05020202040302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9pPr>
          </a:lstStyle>
          <a:p>
            <a:pPr eaLnBrk="1" hangingPunct="1"/>
            <a:fld id="{C069B3C5-D72A-2948-B310-D2349EA634DC}" type="slidenum">
              <a:rPr lang="en-US" sz="1400">
                <a:solidFill>
                  <a:srgbClr val="FFFFFF"/>
                </a:solidFill>
                <a:cs typeface="Arial" panose="020B0604020202020204" pitchFamily="34" charset="0"/>
              </a:rPr>
            </a:fld>
            <a:endParaRPr lang="en-US" sz="1400">
              <a:solidFill>
                <a:srgbClr val="FFFFFF"/>
              </a:solidFill>
              <a:cs typeface="Arial" panose="020B0604020202020204" pitchFamily="34" charset="0"/>
            </a:endParaRPr>
          </a:p>
        </p:txBody>
      </p:sp>
      <p:sp>
        <p:nvSpPr>
          <p:cNvPr id="4" name="TextBox 3"/>
          <p:cNvSpPr txBox="1"/>
          <p:nvPr/>
        </p:nvSpPr>
        <p:spPr>
          <a:xfrm>
            <a:off x="2514600" y="5943601"/>
            <a:ext cx="7467600" cy="64633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dirty="0">
                <a:sym typeface="Wingdings" panose="05000000000000000000"/>
              </a:rPr>
              <a:t> </a:t>
            </a:r>
            <a:r>
              <a:rPr lang="en-US" dirty="0" err="1">
                <a:sym typeface="Wingdings" panose="05000000000000000000"/>
              </a:rPr>
              <a:t>IoT</a:t>
            </a:r>
            <a:r>
              <a:rPr lang="en-US" dirty="0">
                <a:sym typeface="Wingdings" panose="05000000000000000000"/>
              </a:rPr>
              <a:t> will likely be assigned local IP address space and owner-based names (meter17.pseg.com) [if any]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r>
              <a:rPr lang="en-US" dirty="0">
                <a:hlinkClick r:id="rId1"/>
              </a:rPr>
              <a:t>https://wiki.dbpedia.org/apply</a:t>
            </a:r>
            <a:endParaRPr lang="en-US" dirty="0"/>
          </a:p>
          <a:p>
            <a:r>
              <a:rPr lang="en-US" dirty="0">
                <a:hlinkClick r:id="rId2"/>
              </a:rPr>
              <a:t>An Internet of Things Platform for Real-World and Digital Objects</a:t>
            </a:r>
            <a:r>
              <a:rPr lang="en-US" dirty="0"/>
              <a:t> (</a:t>
            </a:r>
            <a:r>
              <a:rPr lang="en-US" dirty="0">
                <a:hlinkClick r:id="rId3"/>
              </a:rPr>
              <a:t>https://www.scpe.org/index.php/scpe/issue/view/99</a:t>
            </a:r>
            <a:r>
              <a:rPr lang="en-US" dirty="0"/>
              <a:t>)</a:t>
            </a:r>
            <a:endParaRPr lang="en-US" dirty="0"/>
          </a:p>
          <a:p>
            <a:r>
              <a:rPr lang="en-US" dirty="0" err="1"/>
              <a:t>OpenIoT</a:t>
            </a:r>
            <a:r>
              <a:rPr lang="en-US" dirty="0"/>
              <a:t>: W3C Semantic Sensor Networks (SSN)</a:t>
            </a:r>
            <a:endParaRPr lang="en-US" dirty="0"/>
          </a:p>
          <a:p>
            <a:pPr lvl="1"/>
            <a:r>
              <a:rPr lang="en-US">
                <a:hlinkClick r:id="rId4"/>
              </a:rPr>
              <a:t>https</a:t>
            </a:r>
            <a:r>
              <a:rPr lang="en-US" dirty="0">
                <a:hlinkClick r:id="rId4"/>
              </a:rPr>
              <a:t>://link.springer.com/chapter/10.1007/978-3-319-16546-2_3</a:t>
            </a:r>
            <a:endParaRPr lang="en-US" dirty="0"/>
          </a:p>
          <a:p>
            <a:pPr marL="457200" lvl="1"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just"/>
            <a:r>
              <a:rPr lang="en-US"/>
              <a:t>The Internet of Things (IoT) is about interaction between things and users of the things by electronic means, such as sensors, actuators and wireless communication. </a:t>
            </a:r>
            <a:endParaRPr lang="en-US"/>
          </a:p>
          <a:p>
            <a:pPr algn="just"/>
            <a:r>
              <a:rPr lang="en-US"/>
              <a:t>For example, IoT easily allows the automatic control of temperature and lighting in a house or an office based on people's needs and environmental conditions. </a:t>
            </a:r>
            <a:endParaRPr lang="en-US"/>
          </a:p>
          <a:p>
            <a:pPr algn="just"/>
            <a:r>
              <a:rPr lang="en-US"/>
              <a:t>However, users of a thing can be humans, software applications or even other things. </a:t>
            </a:r>
            <a:r>
              <a:rPr lang="en-US" b="1">
                <a:solidFill>
                  <a:srgbClr val="FF0000"/>
                </a:solidFill>
              </a:rPr>
              <a:t>In order to establish this interaction, it is important to clearly identify the things and the users.</a:t>
            </a:r>
            <a:endParaRPr lang="en-US"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Identifier </a:t>
            </a:r>
            <a:endParaRPr lang="en-US"/>
          </a:p>
        </p:txBody>
      </p:sp>
      <p:sp>
        <p:nvSpPr>
          <p:cNvPr id="3" name="Content Placeholder 2"/>
          <p:cNvSpPr>
            <a:spLocks noGrp="1"/>
          </p:cNvSpPr>
          <p:nvPr>
            <p:ph idx="1"/>
          </p:nvPr>
        </p:nvSpPr>
        <p:spPr/>
        <p:txBody>
          <a:bodyPr>
            <a:normAutofit lnSpcReduction="10000"/>
          </a:bodyPr>
          <a:p>
            <a:pPr algn="just"/>
            <a:r>
              <a:rPr lang="en-US">
                <a:solidFill>
                  <a:srgbClr val="FF0000"/>
                </a:solidFill>
              </a:rPr>
              <a:t>It is a pattern to uniquely identify a single entity or a class of entities within a specific context</a:t>
            </a:r>
            <a:r>
              <a:rPr lang="en-US"/>
              <a:t>. That can be inherent patterns of the thing itself like finger prints and facial structures or patterns added by technical means like printed serial numbers, bar codes or Radio Frequency Identification (RFIDs) tags.</a:t>
            </a:r>
            <a:endParaRPr lang="en-US"/>
          </a:p>
          <a:p>
            <a:pPr algn="just"/>
            <a:r>
              <a:rPr lang="en-US"/>
              <a:t>Within IoT Systems identifiers are used for different purposes that go beyond just the identification of things and users.</a:t>
            </a:r>
            <a:endParaRPr lang="en-US"/>
          </a:p>
          <a:p>
            <a:pPr algn="just"/>
            <a:r>
              <a:rPr lang="en-US"/>
              <a:t>For the design, but also for the use of IoT solutions, it is important to know the various usages of identifiers, the related requirements, interoperability, security and privacy issues and which standards are available for them.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38200" y="38100"/>
            <a:ext cx="10165715" cy="6781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Due to the above mentioned diversity of identifier and use cases the Alliance for Internet of Things Innovation (AIOTI) working group on IoT Standardization (WG03) decided a year ago to perform a thorough analysis of identification needs in IoT and related standardization.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identifiers – what are we naming?</a:t>
            </a:r>
            <a:endParaRPr lang="en-US" dirty="0"/>
          </a:p>
        </p:txBody>
      </p:sp>
      <p:sp>
        <p:nvSpPr>
          <p:cNvPr id="3" name="Content Placeholder 2"/>
          <p:cNvSpPr>
            <a:spLocks noGrp="1"/>
          </p:cNvSpPr>
          <p:nvPr>
            <p:ph idx="1"/>
          </p:nvPr>
        </p:nvSpPr>
        <p:spPr/>
        <p:txBody>
          <a:bodyPr>
            <a:normAutofit/>
          </a:bodyPr>
          <a:lstStyle/>
          <a:p>
            <a:r>
              <a:rPr lang="en-US" dirty="0"/>
              <a:t>Physical device</a:t>
            </a:r>
            <a:endParaRPr lang="en-US" dirty="0"/>
          </a:p>
          <a:p>
            <a:pPr lvl="1"/>
            <a:r>
              <a:rPr lang="en-US" dirty="0"/>
              <a:t>Changes if new board or repair replacement</a:t>
            </a:r>
            <a:endParaRPr lang="en-US" dirty="0"/>
          </a:p>
          <a:p>
            <a:pPr lvl="1"/>
            <a:r>
              <a:rPr lang="en-US" dirty="0"/>
              <a:t>MAC address</a:t>
            </a:r>
            <a:endParaRPr lang="en-US" dirty="0"/>
          </a:p>
          <a:p>
            <a:r>
              <a:rPr lang="en-US" dirty="0"/>
              <a:t>Logical device</a:t>
            </a:r>
            <a:endParaRPr lang="en-US" dirty="0"/>
          </a:p>
          <a:p>
            <a:pPr lvl="1"/>
            <a:r>
              <a:rPr lang="en-US" dirty="0"/>
              <a:t>may move, but same owner until sold</a:t>
            </a:r>
            <a:endParaRPr lang="en-US" dirty="0"/>
          </a:p>
          <a:p>
            <a:pPr lvl="1"/>
            <a:r>
              <a:rPr lang="en-US" dirty="0"/>
              <a:t>”the heart rate monitor worn by X”</a:t>
            </a:r>
            <a:endParaRPr lang="en-US" dirty="0"/>
          </a:p>
          <a:p>
            <a:pPr lvl="1"/>
            <a:r>
              <a:rPr lang="en-US" dirty="0"/>
              <a:t>cf. mobile phone number</a:t>
            </a:r>
            <a:endParaRPr lang="en-US" dirty="0"/>
          </a:p>
          <a:p>
            <a:r>
              <a:rPr lang="en-US" dirty="0"/>
              <a:t>Functional device</a:t>
            </a:r>
            <a:endParaRPr lang="en-US" dirty="0"/>
          </a:p>
          <a:p>
            <a:pPr lvl="1"/>
            <a:r>
              <a:rPr lang="en-US" dirty="0"/>
              <a:t>identified by logical function</a:t>
            </a:r>
            <a:endParaRPr lang="en-US" dirty="0"/>
          </a:p>
          <a:p>
            <a:pPr lvl="1"/>
            <a:r>
              <a:rPr lang="en-US" dirty="0"/>
              <a:t>location, service,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identifiers - requirements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Clear semantics</a:t>
            </a:r>
            <a:endParaRPr lang="en-US" dirty="0"/>
          </a:p>
          <a:p>
            <a:pPr lvl="1"/>
            <a:r>
              <a:rPr lang="en-US" dirty="0"/>
              <a:t>invariants (location? device hardware? owner? role?)</a:t>
            </a:r>
            <a:endParaRPr lang="en-US" dirty="0"/>
          </a:p>
          <a:p>
            <a:pPr lvl="1"/>
            <a:r>
              <a:rPr lang="en-US" dirty="0"/>
              <a:t>suitable for program logic</a:t>
            </a:r>
            <a:endParaRPr lang="en-US" dirty="0"/>
          </a:p>
          <a:p>
            <a:pPr lvl="1"/>
            <a:r>
              <a:rPr lang="en-US" dirty="0"/>
              <a:t>one or ”anycast”?</a:t>
            </a:r>
            <a:endParaRPr lang="en-US" dirty="0"/>
          </a:p>
          <a:p>
            <a:r>
              <a:rPr lang="en-US" dirty="0"/>
              <a:t>Securable</a:t>
            </a:r>
            <a:endParaRPr lang="en-US" dirty="0"/>
          </a:p>
          <a:p>
            <a:pPr lvl="1"/>
            <a:r>
              <a:rPr lang="en-US" dirty="0"/>
              <a:t>entity needs to be able to prove its identity (via X.509 cert)</a:t>
            </a:r>
            <a:endParaRPr lang="en-US" dirty="0"/>
          </a:p>
          <a:p>
            <a:pPr lvl="1"/>
            <a:r>
              <a:rPr lang="en-US" dirty="0"/>
              <a:t>get certificates for identifiers</a:t>
            </a:r>
            <a:endParaRPr lang="en-US" dirty="0"/>
          </a:p>
          <a:p>
            <a:pPr lvl="1"/>
            <a:r>
              <a:rPr lang="en-US" dirty="0"/>
              <a:t>automated assignment (see IETF ACME protocol)</a:t>
            </a:r>
            <a:endParaRPr lang="en-US" dirty="0"/>
          </a:p>
          <a:p>
            <a:r>
              <a:rPr lang="en-US" dirty="0"/>
              <a:t>Clear reachability</a:t>
            </a:r>
            <a:endParaRPr lang="en-US" dirty="0"/>
          </a:p>
          <a:p>
            <a:pPr lvl="1"/>
            <a:r>
              <a:rPr lang="en-US" dirty="0"/>
              <a:t>local network only or from anywhere on the Internet?</a:t>
            </a:r>
            <a:endParaRPr lang="en-US" dirty="0"/>
          </a:p>
          <a:p>
            <a:r>
              <a:rPr lang="en-US" dirty="0"/>
              <a:t>Low-infrastructure</a:t>
            </a:r>
            <a:endParaRPr lang="en-US" dirty="0"/>
          </a:p>
          <a:p>
            <a:pPr lvl="1"/>
            <a:r>
              <a:rPr lang="en-US" dirty="0"/>
              <a:t>federated; avoid single global directory</a:t>
            </a:r>
            <a:endParaRPr lang="en-US" dirty="0"/>
          </a:p>
          <a:p>
            <a:pPr lvl="1"/>
            <a:r>
              <a:rPr lang="en-US" dirty="0"/>
              <a:t>enable local queries without server setup (multicast query)</a:t>
            </a:r>
            <a:endParaRPr lang="en-US" dirty="0"/>
          </a:p>
          <a:p>
            <a:r>
              <a:rPr lang="en-US" dirty="0"/>
              <a:t>Simplicity</a:t>
            </a:r>
            <a:endParaRPr lang="en-US" dirty="0"/>
          </a:p>
          <a:p>
            <a:pPr lvl="1"/>
            <a:r>
              <a:rPr lang="en-US" dirty="0"/>
              <a:t>low conceptual overhead for programmers (e.g., not become an RDF or SPARQL expert)</a:t>
            </a:r>
            <a:endParaRPr lang="en-US" dirty="0"/>
          </a:p>
          <a:p>
            <a:pPr lvl="1"/>
            <a:endParaRPr lang="en-US" dirty="0"/>
          </a:p>
          <a:p>
            <a:pPr lvl="1"/>
            <a:endParaRPr lang="en-US" dirty="0"/>
          </a:p>
          <a:p>
            <a:pPr lvl="1"/>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identifiers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Today, IP address and domain name</a:t>
            </a:r>
            <a:endParaRPr lang="en-US" dirty="0"/>
          </a:p>
          <a:p>
            <a:r>
              <a:rPr lang="en-US" dirty="0"/>
              <a:t>Both have unclear semantics</a:t>
            </a:r>
            <a:endParaRPr lang="en-US" dirty="0"/>
          </a:p>
          <a:p>
            <a:pPr lvl="1"/>
            <a:r>
              <a:rPr lang="en-US" dirty="0"/>
              <a:t>may change unpredictably (DHCP, multiple network interfaces, mobility)</a:t>
            </a:r>
            <a:endParaRPr lang="en-US" dirty="0"/>
          </a:p>
          <a:p>
            <a:pPr lvl="1"/>
            <a:r>
              <a:rPr lang="en-US" dirty="0"/>
              <a:t>unclear if auto-generated (dhcp137.cs.columbia.edu) or static (printer-cepsr6.cs.columbia.edu)</a:t>
            </a:r>
            <a:endParaRPr lang="en-US" dirty="0"/>
          </a:p>
          <a:p>
            <a:pPr lvl="1"/>
            <a:r>
              <a:rPr lang="en-US" dirty="0"/>
              <a:t>could refer to multiple A or AAAA records</a:t>
            </a:r>
            <a:endParaRPr lang="en-US" dirty="0"/>
          </a:p>
          <a:p>
            <a:r>
              <a:rPr lang="en-US" dirty="0"/>
              <a:t>Domain names not practical for most consumer applications (mostly)</a:t>
            </a:r>
            <a:endParaRPr lang="en-US" dirty="0"/>
          </a:p>
          <a:p>
            <a:pPr lvl="1"/>
            <a:r>
              <a:rPr lang="en-US" dirty="0"/>
              <a:t>annual cost and renewal risk</a:t>
            </a:r>
            <a:endParaRPr lang="en-US" dirty="0"/>
          </a:p>
          <a:p>
            <a:pPr lvl="1"/>
            <a:r>
              <a:rPr lang="en-US" dirty="0"/>
              <a:t>dynamic updates of IP address mappings</a:t>
            </a:r>
            <a:endParaRPr lang="en-US" dirty="0"/>
          </a:p>
          <a:p>
            <a:pPr lvl="1"/>
            <a:r>
              <a:rPr lang="en-US" dirty="0"/>
              <a:t>might be feasible as managed service</a:t>
            </a:r>
            <a:endParaRPr lang="en-US" dirty="0"/>
          </a:p>
          <a:p>
            <a:pPr lvl="1"/>
            <a:r>
              <a:rPr lang="en-US" dirty="0"/>
              <a:t>except as sub-domain of provider (4fb647a36a.iot-r-us.com)</a:t>
            </a:r>
            <a:endParaRPr lang="en-US" dirty="0"/>
          </a:p>
          <a:p>
            <a:pPr lvl="1"/>
            <a:r>
              <a:rPr lang="en-US" dirty="0"/>
              <a:t>maybe local domain (</a:t>
            </a:r>
            <a:r>
              <a:rPr lang="en-US" i="1" dirty="0" err="1"/>
              <a:t>nod</a:t>
            </a:r>
            <a:r>
              <a:rPr lang="en-US" dirty="0" err="1"/>
              <a:t>e.home.arpa</a:t>
            </a:r>
            <a:r>
              <a:rPr lang="en-US" dirty="0"/>
              <a:t>) – see draft-</a:t>
            </a:r>
            <a:r>
              <a:rPr lang="en-US" dirty="0" err="1"/>
              <a:t>ietf</a:t>
            </a:r>
            <a:r>
              <a:rPr lang="en-US" dirty="0"/>
              <a:t>-</a:t>
            </a:r>
            <a:r>
              <a:rPr lang="en-US" dirty="0" err="1"/>
              <a:t>homenet</a:t>
            </a:r>
            <a:r>
              <a:rPr lang="en-US" dirty="0"/>
              <a:t>-simple-naming</a:t>
            </a:r>
            <a:endParaRPr lang="en-US" dirty="0"/>
          </a:p>
          <a:p>
            <a:pPr lvl="1"/>
            <a:endParaRPr lang="en-US" dirty="0"/>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 vs. service location</a:t>
            </a:r>
            <a:endParaRPr lang="en-US" dirty="0"/>
          </a:p>
        </p:txBody>
      </p:sp>
      <p:sp>
        <p:nvSpPr>
          <p:cNvPr id="3" name="Content Placeholder 2"/>
          <p:cNvSpPr>
            <a:spLocks noGrp="1"/>
          </p:cNvSpPr>
          <p:nvPr>
            <p:ph idx="1"/>
          </p:nvPr>
        </p:nvSpPr>
        <p:spPr/>
        <p:txBody>
          <a:bodyPr>
            <a:normAutofit lnSpcReduction="20000"/>
          </a:bodyPr>
          <a:lstStyle/>
          <a:p>
            <a:r>
              <a:rPr lang="en-US" dirty="0"/>
              <a:t>SRV records - A Service record (SRV record) - </a:t>
            </a:r>
            <a:r>
              <a:rPr lang="en-US" sz="2000" dirty="0"/>
              <a:t> a specification of data in the Domain Name System defining the location, i.e., the hostname and port number, of servers for specified services. It is defined in RFC 2782, and its type code is 33.</a:t>
            </a:r>
            <a:endParaRPr lang="en-US" dirty="0"/>
          </a:p>
          <a:p>
            <a:r>
              <a:rPr lang="en-US" dirty="0"/>
              <a:t>SLP identifier (RFC 2608, June 1999) - Service and Logistics Portal</a:t>
            </a:r>
            <a:endParaRPr lang="en-US" dirty="0"/>
          </a:p>
          <a:p>
            <a:r>
              <a:rPr lang="en-US" dirty="0"/>
              <a:t>Ontology queries (RDF + SPARQL)</a:t>
            </a:r>
            <a:endParaRPr lang="en-US" dirty="0"/>
          </a:p>
          <a:p>
            <a:pPr lvl="1"/>
            <a:r>
              <a:rPr lang="en-US" dirty="0"/>
              <a:t>semantic web: https://www.w3.org/standards/</a:t>
            </a:r>
            <a:r>
              <a:rPr lang="en-US" dirty="0" err="1"/>
              <a:t>semanticweb</a:t>
            </a:r>
            <a:r>
              <a:rPr lang="en-US" dirty="0"/>
              <a:t>/</a:t>
            </a:r>
            <a:endParaRPr lang="en-US" dirty="0"/>
          </a:p>
          <a:p>
            <a:pPr lvl="1"/>
            <a:r>
              <a:rPr lang="en-US" dirty="0"/>
              <a:t>“node that provides temperature readings in Bergen County, NJ, USA”</a:t>
            </a:r>
            <a:endParaRPr lang="en-US" dirty="0"/>
          </a:p>
          <a:p>
            <a:r>
              <a:rPr lang="en-US" dirty="0"/>
              <a:t>Typically requires sophisticated ontology knowledge</a:t>
            </a:r>
            <a:endParaRPr lang="en-US" dirty="0"/>
          </a:p>
          <a:p>
            <a:pPr lvl="1"/>
            <a:r>
              <a:rPr lang="en-US" dirty="0"/>
              <a:t>but maybe simplified interfaces?</a:t>
            </a:r>
            <a:endParaRPr lang="en-US" dirty="0"/>
          </a:p>
          <a:p>
            <a:pPr lvl="1"/>
            <a:r>
              <a:rPr lang="en-US" dirty="0"/>
              <a:t>location, authorization, type of data? </a:t>
            </a:r>
            <a:endParaRPr lang="en-US" dirty="0"/>
          </a:p>
        </p:txBody>
      </p:sp>
      <p:pic>
        <p:nvPicPr>
          <p:cNvPr id="4" name="Picture 3"/>
          <p:cNvPicPr>
            <a:picLocks noChangeAspect="1"/>
          </p:cNvPicPr>
          <p:nvPr/>
        </p:nvPicPr>
        <p:blipFill>
          <a:blip r:embed="rId1"/>
          <a:stretch>
            <a:fillRect/>
          </a:stretch>
        </p:blipFill>
        <p:spPr>
          <a:xfrm>
            <a:off x="7147560" y="5079700"/>
            <a:ext cx="4475480" cy="13655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4651</Words>
  <Application>WPS Presentation</Application>
  <PresentationFormat>Widescreen</PresentationFormat>
  <Paragraphs>203</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 Light</vt:lpstr>
      <vt:lpstr>Calibri</vt:lpstr>
      <vt:lpstr>Microsoft YaHei</vt:lpstr>
      <vt:lpstr>Arial Unicode MS</vt:lpstr>
      <vt:lpstr>Wingdings</vt:lpstr>
      <vt:lpstr>MS PGothic</vt:lpstr>
      <vt:lpstr>Office Theme</vt:lpstr>
      <vt:lpstr>PowerPoint 演示文稿</vt:lpstr>
      <vt:lpstr>PowerPoint 演示文稿</vt:lpstr>
      <vt:lpstr>PowerPoint 演示文稿</vt:lpstr>
      <vt:lpstr>PowerPoint 演示文稿</vt:lpstr>
      <vt:lpstr>PowerPoint 演示文稿</vt:lpstr>
      <vt:lpstr>IoT identifiers – what are we naming?</vt:lpstr>
      <vt:lpstr>IoT identifiers - requirements</vt:lpstr>
      <vt:lpstr>IoT identifiers</vt:lpstr>
      <vt:lpstr>Identifier vs. service location</vt:lpstr>
      <vt:lpstr>How should we name things?</vt:lpstr>
      <vt:lpstr>Communication identifiers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Identifier in the IOT</dc:title>
  <dc:creator>Dr. Vinayak Bharadi</dc:creator>
  <cp:lastModifiedBy>Gaurang</cp:lastModifiedBy>
  <cp:revision>3</cp:revision>
  <dcterms:created xsi:type="dcterms:W3CDTF">2020-01-02T10:10:03Z</dcterms:created>
  <dcterms:modified xsi:type="dcterms:W3CDTF">2020-01-02T10:18:32Z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