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94" r:id="rId5"/>
    <p:sldId id="258" r:id="rId6"/>
    <p:sldId id="260" r:id="rId7"/>
    <p:sldId id="261" r:id="rId8"/>
    <p:sldId id="263" r:id="rId9"/>
    <p:sldId id="262" r:id="rId10"/>
    <p:sldId id="264" r:id="rId11"/>
    <p:sldId id="265" r:id="rId12"/>
    <p:sldId id="266" r:id="rId13"/>
    <p:sldId id="297" r:id="rId14"/>
    <p:sldId id="296" r:id="rId15"/>
    <p:sldId id="298" r:id="rId16"/>
    <p:sldId id="292" r:id="rId17"/>
    <p:sldId id="328" r:id="rId18"/>
    <p:sldId id="295" r:id="rId19"/>
    <p:sldId id="293" r:id="rId20"/>
    <p:sldId id="274" r:id="rId21"/>
    <p:sldId id="327" r:id="rId22"/>
    <p:sldId id="273" r:id="rId23"/>
    <p:sldId id="267" r:id="rId24"/>
    <p:sldId id="269" r:id="rId25"/>
    <p:sldId id="272" r:id="rId26"/>
    <p:sldId id="270" r:id="rId27"/>
    <p:sldId id="271" r:id="rId28"/>
    <p:sldId id="277" r:id="rId29"/>
    <p:sldId id="278" r:id="rId30"/>
    <p:sldId id="275" r:id="rId31"/>
    <p:sldId id="276" r:id="rId32"/>
    <p:sldId id="279" r:id="rId33"/>
    <p:sldId id="287" r:id="rId34"/>
    <p:sldId id="284" r:id="rId35"/>
    <p:sldId id="286" r:id="rId36"/>
    <p:sldId id="281" r:id="rId37"/>
    <p:sldId id="283"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2.xml"/><Relationship Id="rId39" Type="http://schemas.openxmlformats.org/officeDocument/2006/relationships/presProps" Target="presProps.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pic>
        <p:nvPicPr>
          <p:cNvPr id="7" name="Picture 6" descr="FAMT Logo"/>
          <p:cNvPicPr>
            <a:picLocks noChangeAspect="1"/>
          </p:cNvPicPr>
          <p:nvPr userDrawn="1"/>
        </p:nvPicPr>
        <p:blipFill>
          <a:blip r:embed="rId12"/>
          <a:stretch>
            <a:fillRect/>
          </a:stretch>
        </p:blipFill>
        <p:spPr>
          <a:xfrm>
            <a:off x="10583545" y="115570"/>
            <a:ext cx="1438910" cy="110934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br>
              <a:rPr lang="en-US" dirty="0"/>
            </a:br>
            <a:r>
              <a:rPr lang="en-US" dirty="0"/>
              <a:t>Chapter 2 -Radio Frequency Identification (RFID)Technology</a:t>
            </a:r>
            <a:endParaRPr lang="en-US" dirty="0"/>
          </a:p>
        </p:txBody>
      </p:sp>
      <p:sp>
        <p:nvSpPr>
          <p:cNvPr id="3" name="Subtitle 2"/>
          <p:cNvSpPr>
            <a:spLocks noGrp="1"/>
          </p:cNvSpPr>
          <p:nvPr>
            <p:ph type="subTitle" idx="1"/>
          </p:nvPr>
        </p:nvSpPr>
        <p:spPr/>
        <p:txBody>
          <a:bodyPr/>
          <a:lstStyle/>
          <a:p>
            <a:r>
              <a:rPr lang="en-US"/>
              <a:t>Dr. Vinayak Ashok Bharadi</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p>
            <a:r>
              <a:rPr lang="en-US"/>
              <a:t>RFID Principle</a:t>
            </a:r>
            <a:endParaRPr lang="en-US"/>
          </a:p>
        </p:txBody>
      </p:sp>
      <p:sp>
        <p:nvSpPr>
          <p:cNvPr id="8" name="Content Placeholder 7"/>
          <p:cNvSpPr>
            <a:spLocks noGrp="1"/>
          </p:cNvSpPr>
          <p:nvPr>
            <p:ph idx="1"/>
          </p:nvPr>
        </p:nvSpPr>
        <p:spPr/>
        <p:txBody>
          <a:bodyPr/>
          <a:p>
            <a:r>
              <a:rPr lang="en-US"/>
              <a:t>the reading unit generates an electro-magnetic field which induces a current into the tag's antenna.</a:t>
            </a:r>
            <a:endParaRPr lang="en-US"/>
          </a:p>
          <a:p>
            <a:r>
              <a:rPr lang="en-US"/>
              <a:t>The current is used to power the chip. In passive tags the current also charges a condenser which assures uninterrupted power for the chip.</a:t>
            </a:r>
            <a:endParaRPr lang="en-US"/>
          </a:p>
          <a:p>
            <a:r>
              <a:rPr lang="en-US"/>
              <a:t>In active tags a battery replaces the condenser.  </a:t>
            </a:r>
            <a:endParaRPr lang="en-US"/>
          </a:p>
          <a:p>
            <a:r>
              <a:rPr lang="en-US"/>
              <a:t>Once activated the tag receives commands from the reading unit and replies by sending its serial number or the requested information. In general the tag does not have enough energy to create its own electro-magnetic field, instead it uses back scattering to modulate (reflect/absorb) the field sent by the reading unit. </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During a reading cycle, the reader has to continuously power the tag. The created field is called continuous wave, and because the strength of the field decreases with the square of the distance the readers have to use a rather large power. </a:t>
            </a:r>
            <a:endParaRPr lang="en-US"/>
          </a:p>
          <a:p>
            <a:r>
              <a:rPr lang="en-US"/>
              <a:t>That field overpowers any response a tag could give, so therefore tags reply on side-channels which are located directly below and above the frequency of the continuous wave.</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1416050" y="986155"/>
            <a:ext cx="8861425" cy="51911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838200" y="1358265"/>
            <a:ext cx="10179050" cy="481139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rcRect l="10432" b="-2736"/>
          <a:stretch>
            <a:fillRect/>
          </a:stretch>
        </p:blipFill>
        <p:spPr>
          <a:xfrm>
            <a:off x="1901825" y="1364615"/>
            <a:ext cx="8388350" cy="440245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732790" y="365125"/>
            <a:ext cx="9819005" cy="606552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621030" y="518160"/>
            <a:ext cx="9730105" cy="580961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1983105" y="470535"/>
            <a:ext cx="7592060" cy="556450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956310" y="638810"/>
            <a:ext cx="9465945" cy="565086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2153920" y="125095"/>
            <a:ext cx="7626985" cy="66071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RFID</a:t>
            </a:r>
            <a:endParaRPr lang="en-US"/>
          </a:p>
        </p:txBody>
      </p:sp>
      <p:sp>
        <p:nvSpPr>
          <p:cNvPr id="3" name="Content Placeholder 2"/>
          <p:cNvSpPr>
            <a:spLocks noGrp="1"/>
          </p:cNvSpPr>
          <p:nvPr>
            <p:ph idx="1"/>
          </p:nvPr>
        </p:nvSpPr>
        <p:spPr/>
        <p:txBody>
          <a:bodyPr/>
          <a:p>
            <a:r>
              <a:rPr lang="en-US"/>
              <a:t>Introduction,	</a:t>
            </a:r>
            <a:endParaRPr lang="en-US"/>
          </a:p>
          <a:p>
            <a:r>
              <a:rPr lang="en-US"/>
              <a:t>Principle of  RFID,</a:t>
            </a:r>
            <a:endParaRPr lang="en-US"/>
          </a:p>
          <a:p>
            <a:r>
              <a:rPr lang="en-US"/>
              <a:t>Components of RFID system: RFID Tag, Reader, RFID Middleware, </a:t>
            </a:r>
            <a:endParaRPr lang="en-US"/>
          </a:p>
          <a:p>
            <a:r>
              <a:rPr lang="en-US"/>
              <a:t>RFID issues</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90805" y="479425"/>
            <a:ext cx="10443845" cy="589851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en-US"/>
              <a:t>RFID Application Architecture</a:t>
            </a:r>
            <a:endParaRPr lang="en-US"/>
          </a:p>
        </p:txBody>
      </p:sp>
      <p:pic>
        <p:nvPicPr>
          <p:cNvPr id="4" name="Content Placeholder 3"/>
          <p:cNvPicPr>
            <a:picLocks noChangeAspect="1"/>
          </p:cNvPicPr>
          <p:nvPr>
            <p:ph sz="half" idx="1"/>
          </p:nvPr>
        </p:nvPicPr>
        <p:blipFill>
          <a:blip r:embed="rId1"/>
          <a:stretch>
            <a:fillRect/>
          </a:stretch>
        </p:blipFill>
        <p:spPr>
          <a:xfrm>
            <a:off x="3404235" y="1433195"/>
            <a:ext cx="6084570" cy="5137150"/>
          </a:xfrm>
          <a:prstGeom prst="rect">
            <a:avLst/>
          </a:prstGeom>
        </p:spPr>
      </p:pic>
      <p:sp>
        <p:nvSpPr>
          <p:cNvPr id="7" name="Content Placeholder 6"/>
          <p:cNvSpPr/>
          <p:nvPr>
            <p:ph sz="half" idx="2"/>
          </p:nvPr>
        </p:nvSpPr>
        <p:spPr/>
        <p:txBody>
          <a:bodyPr/>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Energy Sources</a:t>
            </a:r>
            <a:endParaRPr lang="en-US"/>
          </a:p>
        </p:txBody>
      </p:sp>
      <p:sp>
        <p:nvSpPr>
          <p:cNvPr id="3" name="Content Placeholder 2"/>
          <p:cNvSpPr>
            <a:spLocks noGrp="1"/>
          </p:cNvSpPr>
          <p:nvPr>
            <p:ph idx="1"/>
          </p:nvPr>
        </p:nvSpPr>
        <p:spPr/>
        <p:txBody>
          <a:bodyPr/>
          <a:p>
            <a:r>
              <a:rPr lang="en-US"/>
              <a:t>We distinguish 3 types of RFID tags in relation to power or energy:</a:t>
            </a:r>
            <a:endParaRPr lang="en-US"/>
          </a:p>
          <a:p>
            <a:pPr lvl="1"/>
            <a:r>
              <a:rPr lang="en-US"/>
              <a:t>Passive</a:t>
            </a:r>
            <a:endParaRPr lang="en-US"/>
          </a:p>
          <a:p>
            <a:pPr lvl="1"/>
            <a:r>
              <a:rPr lang="en-US"/>
              <a:t>Semi-passive</a:t>
            </a:r>
            <a:endParaRPr lang="en-US"/>
          </a:p>
          <a:p>
            <a:pPr lvl="1"/>
            <a:r>
              <a:rPr lang="en-US"/>
              <a:t>Active</a:t>
            </a:r>
            <a:endParaRPr lang="en-US"/>
          </a:p>
          <a:p>
            <a:pPr lvl="0"/>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721995" y="2110740"/>
            <a:ext cx="10227945" cy="382651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Layers in RFID Implementation</a:t>
            </a:r>
            <a:endParaRPr lang="en-US"/>
          </a:p>
        </p:txBody>
      </p:sp>
      <p:pic>
        <p:nvPicPr>
          <p:cNvPr id="4" name="Content Placeholder 3"/>
          <p:cNvPicPr>
            <a:picLocks noChangeAspect="1"/>
          </p:cNvPicPr>
          <p:nvPr>
            <p:ph idx="1"/>
          </p:nvPr>
        </p:nvPicPr>
        <p:blipFill>
          <a:blip r:embed="rId1"/>
          <a:stretch>
            <a:fillRect/>
          </a:stretch>
        </p:blipFill>
        <p:spPr>
          <a:xfrm>
            <a:off x="1718945" y="1379855"/>
            <a:ext cx="8482330" cy="512762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1647825" y="1464310"/>
            <a:ext cx="8023225" cy="435165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RFID Middleware</a:t>
            </a:r>
            <a:endParaRPr lang="en-US"/>
          </a:p>
        </p:txBody>
      </p:sp>
      <p:pic>
        <p:nvPicPr>
          <p:cNvPr id="4" name="Content Placeholder 3"/>
          <p:cNvPicPr>
            <a:picLocks noChangeAspect="1"/>
          </p:cNvPicPr>
          <p:nvPr>
            <p:ph idx="1"/>
          </p:nvPr>
        </p:nvPicPr>
        <p:blipFill>
          <a:blip r:embed="rId1"/>
          <a:stretch>
            <a:fillRect/>
          </a:stretch>
        </p:blipFill>
        <p:spPr>
          <a:xfrm>
            <a:off x="1066800" y="1882775"/>
            <a:ext cx="10287000" cy="417576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rcRect t="9339" b="5126"/>
          <a:stretch>
            <a:fillRect/>
          </a:stretch>
        </p:blipFill>
        <p:spPr>
          <a:xfrm>
            <a:off x="582295" y="365125"/>
            <a:ext cx="10614660" cy="628396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48895"/>
            <a:ext cx="10515600" cy="1325563"/>
          </a:xfrm>
        </p:spPr>
        <p:txBody>
          <a:bodyPr/>
          <a:p>
            <a:r>
              <a:rPr lang="en-US"/>
              <a:t>Process flow :</a:t>
            </a:r>
            <a:endParaRPr lang="en-US"/>
          </a:p>
        </p:txBody>
      </p:sp>
      <p:pic>
        <p:nvPicPr>
          <p:cNvPr id="4" name="Content Placeholder 3"/>
          <p:cNvPicPr>
            <a:picLocks noChangeAspect="1"/>
          </p:cNvPicPr>
          <p:nvPr>
            <p:ph idx="1"/>
          </p:nvPr>
        </p:nvPicPr>
        <p:blipFill>
          <a:blip r:embed="rId1"/>
          <a:stretch>
            <a:fillRect/>
          </a:stretch>
        </p:blipFill>
        <p:spPr>
          <a:xfrm>
            <a:off x="1736725" y="1207770"/>
            <a:ext cx="8718550" cy="539496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RFID Middleware</a:t>
            </a:r>
            <a:endParaRPr lang="en-US"/>
          </a:p>
        </p:txBody>
      </p:sp>
      <p:pic>
        <p:nvPicPr>
          <p:cNvPr id="4" name="Content Placeholder 3"/>
          <p:cNvPicPr>
            <a:picLocks noChangeAspect="1"/>
          </p:cNvPicPr>
          <p:nvPr>
            <p:ph idx="1"/>
          </p:nvPr>
        </p:nvPicPr>
        <p:blipFill>
          <a:blip r:embed="rId1"/>
          <a:stretch>
            <a:fillRect/>
          </a:stretch>
        </p:blipFill>
        <p:spPr>
          <a:xfrm>
            <a:off x="1203960" y="1552575"/>
            <a:ext cx="9886950" cy="458279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1811020" y="906145"/>
            <a:ext cx="7875270" cy="537527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1861820" y="1199515"/>
            <a:ext cx="9053195" cy="56515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RFID Issues-</a:t>
            </a:r>
            <a:endParaRPr lang="en-US"/>
          </a:p>
        </p:txBody>
      </p:sp>
      <p:sp>
        <p:nvSpPr>
          <p:cNvPr id="3" name="Content Placeholder 2"/>
          <p:cNvSpPr>
            <a:spLocks noGrp="1"/>
          </p:cNvSpPr>
          <p:nvPr>
            <p:ph idx="1"/>
          </p:nvPr>
        </p:nvSpPr>
        <p:spPr/>
        <p:txBody>
          <a:bodyPr/>
          <a:p>
            <a:pPr marL="0" indent="0">
              <a:buNone/>
            </a:pPr>
            <a:r>
              <a:rPr lang="en-US"/>
              <a:t>1. Technology related.</a:t>
            </a:r>
            <a:endParaRPr lang="en-US"/>
          </a:p>
          <a:p>
            <a:pPr marL="0" indent="0">
              <a:buNone/>
            </a:pPr>
            <a:r>
              <a:rPr lang="en-US"/>
              <a:t>2. Privacy and ethics related.</a:t>
            </a:r>
            <a:endParaRPr lang="en-US"/>
          </a:p>
          <a:p>
            <a:pPr marL="0" indent="0">
              <a:buNone/>
            </a:pP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RFID can be more costly: </a:t>
            </a:r>
            <a:endParaRPr lang="en-US"/>
          </a:p>
        </p:txBody>
      </p:sp>
      <p:sp>
        <p:nvSpPr>
          <p:cNvPr id="3" name="Content Placeholder 2"/>
          <p:cNvSpPr>
            <a:spLocks noGrp="1"/>
          </p:cNvSpPr>
          <p:nvPr>
            <p:ph idx="1"/>
          </p:nvPr>
        </p:nvSpPr>
        <p:spPr/>
        <p:txBody>
          <a:bodyPr/>
          <a:p>
            <a:r>
              <a:rPr lang="en-US"/>
              <a:t>Whether it be software or hardware, RFID requires more costly equipment that needs to be maintained through the life of the solution. Additionally, tags, whether they be Active, Passive or Semi-Passive, can set a business back a ways. Although prices have fallen with RFID upgrades since the 1970s, businesses are still taking a pass because of the steep prices.</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RFID Reader Collision</a:t>
            </a:r>
            <a:endParaRPr lang="en-US"/>
          </a:p>
        </p:txBody>
      </p:sp>
      <p:sp>
        <p:nvSpPr>
          <p:cNvPr id="3" name="Content Placeholder 2"/>
          <p:cNvSpPr>
            <a:spLocks noGrp="1"/>
          </p:cNvSpPr>
          <p:nvPr>
            <p:ph idx="1"/>
          </p:nvPr>
        </p:nvSpPr>
        <p:spPr/>
        <p:txBody>
          <a:bodyPr/>
          <a:p>
            <a:r>
              <a:rPr lang="en-US"/>
              <a:t>Reader collision occurs when the signals from two or more readers overlap. The tag is unable to respond to simultaneous queries. Systems must be carefully set up to avoid this problem; many systems use an anti-collision protocol (also called a singulation protocol. Anti-collision protocols enable the tags to take turns in transmitting to a reader. (Learn more about RFID reader collision.)</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Trouble with metals and liquids</a:t>
            </a:r>
            <a:endParaRPr lang="en-US"/>
          </a:p>
        </p:txBody>
      </p:sp>
      <p:sp>
        <p:nvSpPr>
          <p:cNvPr id="3" name="Content Placeholder 2"/>
          <p:cNvSpPr>
            <a:spLocks noGrp="1"/>
          </p:cNvSpPr>
          <p:nvPr>
            <p:ph idx="1"/>
          </p:nvPr>
        </p:nvSpPr>
        <p:spPr/>
        <p:txBody>
          <a:bodyPr/>
          <a:p>
            <a:r>
              <a:rPr lang="en-US"/>
              <a:t>RFID has long had a difficult relationship working among liquids and metals, as both make it harder to get proper reads on assets. With metal, the problem stems from the radio waves bouncing all over the place. Liquids play havoc with RFID in that it can absorb signals sent from a tag.</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RFID Tag Collision:</a:t>
            </a:r>
            <a:endParaRPr lang="en-US"/>
          </a:p>
        </p:txBody>
      </p:sp>
      <p:sp>
        <p:nvSpPr>
          <p:cNvPr id="3" name="Content Placeholder 2"/>
          <p:cNvSpPr>
            <a:spLocks noGrp="1"/>
          </p:cNvSpPr>
          <p:nvPr>
            <p:ph idx="1"/>
          </p:nvPr>
        </p:nvSpPr>
        <p:spPr/>
        <p:txBody>
          <a:bodyPr/>
          <a:p>
            <a:endParaRPr lang="en-US"/>
          </a:p>
          <a:p>
            <a:r>
              <a:rPr lang="en-US"/>
              <a:t>It occurs when there are many of the cards found in a small area, in addition to the reading time is short, so it is easy for vendors to develop systems that ensure a response card and only one by employing the appropriate algorithms.</a:t>
            </a: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Security, privacy and ethics problems with RFID</a:t>
            </a:r>
            <a:endParaRPr lang="en-US"/>
          </a:p>
        </p:txBody>
      </p:sp>
      <p:sp>
        <p:nvSpPr>
          <p:cNvPr id="3" name="Content Placeholder 2"/>
          <p:cNvSpPr>
            <a:spLocks noGrp="1"/>
          </p:cNvSpPr>
          <p:nvPr>
            <p:ph idx="1"/>
          </p:nvPr>
        </p:nvSpPr>
        <p:spPr/>
        <p:txBody>
          <a:bodyPr/>
          <a:p>
            <a:r>
              <a:rPr lang="en-US"/>
              <a:t>The contents of an RFID tag can be read after the item leaves the supply chain</a:t>
            </a:r>
            <a:endParaRPr lang="en-US"/>
          </a:p>
          <a:p>
            <a:r>
              <a:rPr lang="en-US"/>
              <a:t>RFID tags are difficult to remove</a:t>
            </a:r>
            <a:endParaRPr lang="en-US"/>
          </a:p>
          <a:p>
            <a:r>
              <a:rPr lang="en-US"/>
              <a:t>RFID tags can be read without your knowledge</a:t>
            </a:r>
            <a:endParaRPr lang="en-US"/>
          </a:p>
          <a:p>
            <a:r>
              <a:rPr lang="en-US"/>
              <a:t>RFID tags can be read without your knowledge</a:t>
            </a:r>
            <a:endParaRPr lang="en-US"/>
          </a:p>
          <a:p>
            <a:r>
              <a:rPr lang="en-US"/>
              <a:t>RFID tags with unique serial numbers could be linked to an individual credit card number</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RFID VS Barcodes</a:t>
            </a:r>
            <a:endParaRPr lang="en-US"/>
          </a:p>
        </p:txBody>
      </p:sp>
      <p:sp>
        <p:nvSpPr>
          <p:cNvPr id="3" name="Content Placeholder 2"/>
          <p:cNvSpPr>
            <a:spLocks noGrp="1"/>
          </p:cNvSpPr>
          <p:nvPr>
            <p:ph idx="1"/>
          </p:nvPr>
        </p:nvSpPr>
        <p:spPr/>
        <p:txBody>
          <a:bodyPr>
            <a:normAutofit lnSpcReduction="10000"/>
          </a:bodyPr>
          <a:p>
            <a:pPr marL="0" indent="0">
              <a:buNone/>
            </a:pPr>
            <a:r>
              <a:rPr lang="en-US"/>
              <a:t>   1. </a:t>
            </a:r>
            <a:r>
              <a:rPr lang="en-US" b="1"/>
              <a:t>Line-of-sight is NOT needed to read RFID tags</a:t>
            </a:r>
            <a:endParaRPr lang="en-US"/>
          </a:p>
          <a:p>
            <a:pPr marL="0" indent="0">
              <a:buNone/>
            </a:pPr>
            <a:r>
              <a:rPr lang="en-US"/>
              <a:t>   2. Hundreds of tags can be read in seconds</a:t>
            </a:r>
            <a:endParaRPr lang="en-US"/>
          </a:p>
          <a:p>
            <a:pPr marL="0" indent="0">
              <a:buNone/>
            </a:pPr>
            <a:r>
              <a:rPr lang="en-US"/>
              <a:t>   3. RFID Tags can be very durable</a:t>
            </a:r>
            <a:endParaRPr lang="en-US"/>
          </a:p>
          <a:p>
            <a:pPr marL="0" indent="0">
              <a:buNone/>
            </a:pPr>
            <a:r>
              <a:rPr lang="en-US"/>
              <a:t>   4. RFID Tags can hold more data than other types of tags and </a:t>
            </a:r>
            <a:endParaRPr lang="en-US"/>
          </a:p>
          <a:p>
            <a:pPr marL="0" indent="0">
              <a:buNone/>
            </a:pPr>
            <a:r>
              <a:rPr lang="en-US"/>
              <a:t>   labels</a:t>
            </a:r>
            <a:endParaRPr lang="en-US"/>
          </a:p>
          <a:p>
            <a:pPr marL="0" indent="0">
              <a:buNone/>
            </a:pPr>
            <a:r>
              <a:rPr lang="en-US"/>
              <a:t>   5. Read range for an RFID system can be controlled as needed - </a:t>
            </a:r>
            <a:endParaRPr lang="en-US"/>
          </a:p>
          <a:p>
            <a:pPr marL="0" indent="0">
              <a:buNone/>
            </a:pPr>
            <a:r>
              <a:rPr lang="en-US"/>
              <a:t>   from less than 1m, up to 150 meters</a:t>
            </a:r>
            <a:endParaRPr lang="en-US"/>
          </a:p>
          <a:p>
            <a:pPr marL="0" indent="0">
              <a:buNone/>
            </a:pPr>
            <a:r>
              <a:rPr lang="en-US"/>
              <a:t>   6. Tags can be encrypted or locked for security</a:t>
            </a:r>
            <a:endParaRPr lang="en-US"/>
          </a:p>
          <a:p>
            <a:pPr marL="0" indent="0">
              <a:buNone/>
            </a:pPr>
            <a:r>
              <a:rPr lang="en-US"/>
              <a:t>   7. Tag memory can be rewritten and reused</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HOW DOES RFID WORK?</a:t>
            </a:r>
            <a:endParaRPr lang="en-US"/>
          </a:p>
        </p:txBody>
      </p:sp>
      <p:sp>
        <p:nvSpPr>
          <p:cNvPr id="3" name="Content Placeholder 2"/>
          <p:cNvSpPr>
            <a:spLocks noGrp="1"/>
          </p:cNvSpPr>
          <p:nvPr>
            <p:ph idx="1"/>
          </p:nvPr>
        </p:nvSpPr>
        <p:spPr/>
        <p:txBody>
          <a:bodyPr>
            <a:normAutofit lnSpcReduction="10000"/>
          </a:bodyPr>
          <a:p>
            <a:r>
              <a:rPr lang="en-US"/>
              <a:t>RFID belongs to a group of technologies referred to as Automatic Identification and Data Capture (AIDC). </a:t>
            </a:r>
            <a:endParaRPr lang="en-US"/>
          </a:p>
          <a:p>
            <a:r>
              <a:rPr lang="en-US"/>
              <a:t>RFID methods utilize radio waves to accomplish this. At a simple level, RFID systems consist of three components: </a:t>
            </a:r>
            <a:endParaRPr lang="en-US"/>
          </a:p>
          <a:p>
            <a:pPr lvl="1"/>
            <a:r>
              <a:rPr lang="en-US"/>
              <a:t>RFID tag or smart label,</a:t>
            </a:r>
            <a:endParaRPr lang="en-US"/>
          </a:p>
          <a:p>
            <a:pPr lvl="1"/>
            <a:r>
              <a:rPr lang="en-US"/>
              <a:t>RFID reader, and</a:t>
            </a:r>
            <a:endParaRPr lang="en-US"/>
          </a:p>
          <a:p>
            <a:pPr lvl="1"/>
            <a:r>
              <a:rPr lang="en-US"/>
              <a:t>Antenna. </a:t>
            </a:r>
            <a:endParaRPr lang="en-US"/>
          </a:p>
          <a:p>
            <a:pPr lvl="0"/>
            <a:r>
              <a:rPr lang="en-US"/>
              <a:t>The reader then converts the radio waves to a more usable form of data. Information collected from the tags is then transferred through a communications interface to a host computer system, where the data can be stored in a database and analyzed at a later time.</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RFID APPLICATIONS</a:t>
            </a:r>
            <a:endParaRPr lang="en-US"/>
          </a:p>
        </p:txBody>
      </p:sp>
      <p:sp>
        <p:nvSpPr>
          <p:cNvPr id="3" name="Content Placeholder 2"/>
          <p:cNvSpPr>
            <a:spLocks noGrp="1"/>
          </p:cNvSpPr>
          <p:nvPr>
            <p:ph idx="1"/>
          </p:nvPr>
        </p:nvSpPr>
        <p:spPr/>
        <p:txBody>
          <a:bodyPr/>
          <a:p>
            <a:pPr marL="0" indent="0">
              <a:buNone/>
            </a:pPr>
            <a:r>
              <a:rPr lang="en-US"/>
              <a:t>– Inventory management</a:t>
            </a:r>
            <a:endParaRPr lang="en-US"/>
          </a:p>
          <a:p>
            <a:pPr marL="0" indent="0">
              <a:buNone/>
            </a:pPr>
            <a:r>
              <a:rPr lang="en-US"/>
              <a:t>– Asset tracking</a:t>
            </a:r>
            <a:endParaRPr lang="en-US"/>
          </a:p>
          <a:p>
            <a:pPr marL="0" indent="0">
              <a:buNone/>
            </a:pPr>
            <a:r>
              <a:rPr lang="en-US"/>
              <a:t>– Personnel tracking</a:t>
            </a:r>
            <a:endParaRPr lang="en-US"/>
          </a:p>
          <a:p>
            <a:pPr marL="0" indent="0">
              <a:buNone/>
            </a:pPr>
            <a:r>
              <a:rPr lang="en-US"/>
              <a:t>– Controlling access to restricted areas</a:t>
            </a:r>
            <a:endParaRPr lang="en-US"/>
          </a:p>
          <a:p>
            <a:pPr marL="0" indent="0">
              <a:buNone/>
            </a:pPr>
            <a:r>
              <a:rPr lang="en-US"/>
              <a:t>– ID Badging</a:t>
            </a:r>
            <a:endParaRPr lang="en-US"/>
          </a:p>
          <a:p>
            <a:pPr marL="0" indent="0">
              <a:buNone/>
            </a:pPr>
            <a:r>
              <a:rPr lang="en-US"/>
              <a:t>– Supply chain management</a:t>
            </a:r>
            <a:endParaRPr lang="en-US"/>
          </a:p>
          <a:p>
            <a:pPr marL="0" indent="0">
              <a:buNone/>
            </a:pPr>
            <a:r>
              <a:rPr lang="en-US"/>
              <a:t>– Counterfeit prevention (e.g. in the pharmaceutical industry)</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History</a:t>
            </a:r>
            <a:endParaRPr lang="en-US"/>
          </a:p>
        </p:txBody>
      </p:sp>
      <p:sp>
        <p:nvSpPr>
          <p:cNvPr id="3" name="Content Placeholder 2"/>
          <p:cNvSpPr>
            <a:spLocks noGrp="1"/>
          </p:cNvSpPr>
          <p:nvPr>
            <p:ph idx="1"/>
          </p:nvPr>
        </p:nvSpPr>
        <p:spPr/>
        <p:txBody>
          <a:bodyPr>
            <a:normAutofit lnSpcReduction="10000"/>
          </a:bodyPr>
          <a:p>
            <a:r>
              <a:rPr lang="en-US"/>
              <a:t>The first RFID application was the "Identification Friend or Foe" system (IFF) [Wizard Wars] and it was used by the British in the Second World War. Transponders were placed into fighter planes and tanks, and reading units could query them to decide whether to attack. Successors of this technology are still used in armies around the world.</a:t>
            </a:r>
            <a:endParaRPr lang="en-US"/>
          </a:p>
          <a:p>
            <a:r>
              <a:rPr lang="en-US"/>
              <a:t>The probably first paper related to RFID technology was the landmark paper by Harry Stockman, "Communication by Means of Reflected Power" in October 1948. </a:t>
            </a:r>
            <a:endParaRPr lang="en-US"/>
          </a:p>
          <a:p>
            <a:r>
              <a:rPr lang="en-US"/>
              <a:t>The first patent on RFID was issued in 1973 for a passive radio transponder with memory [US. Patent 3,713,148].</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RFID Principle</a:t>
            </a:r>
            <a:endParaRPr lang="en-US"/>
          </a:p>
        </p:txBody>
      </p:sp>
      <p:sp>
        <p:nvSpPr>
          <p:cNvPr id="3" name="Content Placeholder 2"/>
          <p:cNvSpPr>
            <a:spLocks noGrp="1"/>
          </p:cNvSpPr>
          <p:nvPr>
            <p:ph idx="1"/>
          </p:nvPr>
        </p:nvSpPr>
        <p:spPr/>
        <p:txBody>
          <a:bodyPr/>
          <a:p>
            <a:r>
              <a:rPr lang="en-US"/>
              <a:t>RFID tags, or simply "tags", are small transponders that respond to queries from a reader by wirelessly transmitting a serial number or similar identifier. </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Current RFID Technology</a:t>
            </a:r>
            <a:endParaRPr lang="en-US"/>
          </a:p>
        </p:txBody>
      </p:sp>
      <p:sp>
        <p:nvSpPr>
          <p:cNvPr id="3" name="Content Placeholder 2"/>
          <p:cNvSpPr>
            <a:spLocks noGrp="1"/>
          </p:cNvSpPr>
          <p:nvPr>
            <p:ph sz="half" idx="1"/>
          </p:nvPr>
        </p:nvSpPr>
        <p:spPr>
          <a:xfrm>
            <a:off x="838200" y="1825625"/>
            <a:ext cx="7197725" cy="4351655"/>
          </a:xfrm>
        </p:spPr>
        <p:txBody>
          <a:bodyPr>
            <a:normAutofit fontScale="70000"/>
          </a:bodyPr>
          <a:p>
            <a:r>
              <a:rPr lang="en-US"/>
              <a:t>RFID transponders (tags) consist in general of:</a:t>
            </a:r>
            <a:endParaRPr lang="en-US"/>
          </a:p>
          <a:p>
            <a:pPr lvl="1"/>
            <a:r>
              <a:rPr lang="en-US"/>
              <a:t>Micro chip</a:t>
            </a:r>
            <a:endParaRPr lang="en-US"/>
          </a:p>
          <a:p>
            <a:pPr lvl="1"/>
            <a:r>
              <a:rPr lang="en-US"/>
              <a:t>Antenna</a:t>
            </a:r>
            <a:endParaRPr lang="en-US"/>
          </a:p>
          <a:p>
            <a:pPr lvl="1"/>
            <a:r>
              <a:rPr lang="en-US"/>
              <a:t>Case</a:t>
            </a:r>
            <a:endParaRPr lang="en-US"/>
          </a:p>
          <a:p>
            <a:pPr lvl="1"/>
            <a:r>
              <a:rPr lang="en-US"/>
              <a:t>Battery (for active tags only)</a:t>
            </a:r>
            <a:endParaRPr lang="en-US"/>
          </a:p>
          <a:p>
            <a:pPr lvl="0"/>
            <a:r>
              <a:rPr lang="en-US"/>
              <a:t>The size of the chip depends mostly on the Antenna. Its size and form is dependent on the frequency the tag is using. The size of a tag also depends on its area of use. It can range from less than a millimeter for implants to the size of a book in container logistic</a:t>
            </a:r>
            <a:endParaRPr lang="en-US"/>
          </a:p>
          <a:p>
            <a:pPr lvl="0"/>
            <a:r>
              <a:rPr lang="en-US"/>
              <a:t>In addition to the micro chip, some tags also have rewritable memory attached where the tag can store updates between reading cycles or new data like serial numbers.</a:t>
            </a:r>
            <a:endParaRPr lang="en-US"/>
          </a:p>
        </p:txBody>
      </p:sp>
      <p:pic>
        <p:nvPicPr>
          <p:cNvPr id="4" name="Content Placeholder 3"/>
          <p:cNvPicPr>
            <a:picLocks noChangeAspect="1"/>
          </p:cNvPicPr>
          <p:nvPr>
            <p:ph sz="half" idx="2"/>
          </p:nvPr>
        </p:nvPicPr>
        <p:blipFill>
          <a:blip r:embed="rId1"/>
          <a:stretch>
            <a:fillRect/>
          </a:stretch>
        </p:blipFill>
        <p:spPr>
          <a:xfrm>
            <a:off x="8483600" y="678815"/>
            <a:ext cx="3533775" cy="2256155"/>
          </a:xfrm>
          <a:prstGeom prst="rect">
            <a:avLst/>
          </a:prstGeom>
        </p:spPr>
      </p:pic>
      <p:sp>
        <p:nvSpPr>
          <p:cNvPr id="5" name="Text Box 4"/>
          <p:cNvSpPr txBox="1"/>
          <p:nvPr/>
        </p:nvSpPr>
        <p:spPr>
          <a:xfrm>
            <a:off x="8980805" y="3094355"/>
            <a:ext cx="2540000" cy="922020"/>
          </a:xfrm>
          <a:prstGeom prst="rect">
            <a:avLst/>
          </a:prstGeom>
          <a:noFill/>
        </p:spPr>
        <p:txBody>
          <a:bodyPr wrap="square" rtlCol="0" anchor="t">
            <a:spAutoFit/>
          </a:bodyPr>
          <a:p>
            <a:r>
              <a:rPr lang="en-US"/>
              <a:t>Figure 1: A passive RFID tag</a:t>
            </a:r>
            <a:endParaRPr lang="en-US"/>
          </a:p>
          <a:p>
            <a:endParaRPr lang="en-US"/>
          </a:p>
        </p:txBody>
      </p:sp>
      <p:sp>
        <p:nvSpPr>
          <p:cNvPr id="6" name="Text Box 5"/>
          <p:cNvSpPr txBox="1"/>
          <p:nvPr/>
        </p:nvSpPr>
        <p:spPr>
          <a:xfrm>
            <a:off x="9236075" y="3873500"/>
            <a:ext cx="2540000" cy="1476375"/>
          </a:xfrm>
          <a:prstGeom prst="rect">
            <a:avLst/>
          </a:prstGeom>
          <a:noFill/>
        </p:spPr>
        <p:txBody>
          <a:bodyPr wrap="square" rtlCol="0" anchor="t">
            <a:spAutoFit/>
          </a:bodyPr>
          <a:p>
            <a:r>
              <a:rPr lang="en-US">
                <a:solidFill>
                  <a:srgbClr val="FF0000"/>
                </a:solidFill>
              </a:rPr>
              <a:t> The microchip is visible in the center of the tag, and since this is a passive tag it does not have an internal power source.</a:t>
            </a:r>
            <a:endParaRPr lang="en-US">
              <a:solidFill>
                <a:srgbClr val="FF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5879</Words>
  <Application>WPS Presentation</Application>
  <PresentationFormat>Widescreen</PresentationFormat>
  <Paragraphs>125</Paragraphs>
  <Slides>36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36</vt:i4>
      </vt:variant>
    </vt:vector>
  </HeadingPairs>
  <TitlesOfParts>
    <vt:vector size="44" baseType="lpstr">
      <vt:lpstr>Arial</vt:lpstr>
      <vt:lpstr>SimSun</vt:lpstr>
      <vt:lpstr>Wingdings</vt:lpstr>
      <vt:lpstr>Calibri Light</vt:lpstr>
      <vt:lpstr>Calibri</vt:lpstr>
      <vt:lpstr>Microsoft YaHei</vt:lpstr>
      <vt:lpstr>Arial Unicode MS</vt:lpstr>
      <vt:lpstr>Office Theme</vt:lpstr>
      <vt:lpstr> Chapter 2 -Radio Frequency Identification (RFID)Technology</vt:lpstr>
      <vt:lpstr>RFID</vt:lpstr>
      <vt:lpstr>PowerPoint 演示文稿</vt:lpstr>
      <vt:lpstr>RFID VS Barcodes</vt:lpstr>
      <vt:lpstr>HOW DOES RFID WORK?</vt:lpstr>
      <vt:lpstr>RFID APPLICATIONS</vt:lpstr>
      <vt:lpstr>History</vt:lpstr>
      <vt:lpstr>RFID Principle</vt:lpstr>
      <vt:lpstr>Current RFID Technology</vt:lpstr>
      <vt:lpstr>RFID Principle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RFID Application Architecture</vt:lpstr>
      <vt:lpstr>Energy Sources</vt:lpstr>
      <vt:lpstr>PowerPoint 演示文稿</vt:lpstr>
      <vt:lpstr>Layers in RFID Implementation</vt:lpstr>
      <vt:lpstr>PowerPoint 演示文稿</vt:lpstr>
      <vt:lpstr>RFID Middleware</vt:lpstr>
      <vt:lpstr>PowerPoint 演示文稿</vt:lpstr>
      <vt:lpstr>Process flow :</vt:lpstr>
      <vt:lpstr>RFID Middleware</vt:lpstr>
      <vt:lpstr>PowerPoint 演示文稿</vt:lpstr>
      <vt:lpstr>RFID Issues-</vt:lpstr>
      <vt:lpstr>RFID can be more costly: </vt:lpstr>
      <vt:lpstr>RFID Reader Collision</vt:lpstr>
      <vt:lpstr>Trouble with metals and liquids</vt:lpstr>
      <vt:lpstr>RFID Tag Collision:</vt:lpstr>
      <vt:lpstr>Security, privacy and ethics problems with RFID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Radio Frequency Identification (RFID)Technology</dc:title>
  <dc:creator>Dr. Vinayak Bharadi</dc:creator>
  <cp:lastModifiedBy>Gaurang</cp:lastModifiedBy>
  <cp:revision>12</cp:revision>
  <dcterms:created xsi:type="dcterms:W3CDTF">2020-01-06T12:46:00Z</dcterms:created>
  <dcterms:modified xsi:type="dcterms:W3CDTF">2020-01-21T05:59:17Z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1033-11.2.0.8339</vt:lpwstr>
  </property>
</Properties>
</file>