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6"/>
  </p:notesMasterIdLst>
  <p:handoutMasterIdLst>
    <p:handoutMasterId r:id="rId37"/>
  </p:handoutMasterIdLst>
  <p:sldIdLst>
    <p:sldId id="472" r:id="rId2"/>
    <p:sldId id="521" r:id="rId3"/>
    <p:sldId id="473" r:id="rId4"/>
    <p:sldId id="474" r:id="rId5"/>
    <p:sldId id="475" r:id="rId6"/>
    <p:sldId id="476" r:id="rId7"/>
    <p:sldId id="481" r:id="rId8"/>
    <p:sldId id="482" r:id="rId9"/>
    <p:sldId id="483" r:id="rId10"/>
    <p:sldId id="484" r:id="rId11"/>
    <p:sldId id="477" r:id="rId12"/>
    <p:sldId id="486" r:id="rId13"/>
    <p:sldId id="485" r:id="rId14"/>
    <p:sldId id="478" r:id="rId15"/>
    <p:sldId id="487" r:id="rId16"/>
    <p:sldId id="488" r:id="rId17"/>
    <p:sldId id="489" r:id="rId18"/>
    <p:sldId id="490" r:id="rId19"/>
    <p:sldId id="504" r:id="rId20"/>
    <p:sldId id="493" r:id="rId21"/>
    <p:sldId id="520" r:id="rId22"/>
    <p:sldId id="492" r:id="rId23"/>
    <p:sldId id="494" r:id="rId24"/>
    <p:sldId id="495" r:id="rId25"/>
    <p:sldId id="496" r:id="rId26"/>
    <p:sldId id="497" r:id="rId27"/>
    <p:sldId id="498" r:id="rId28"/>
    <p:sldId id="499" r:id="rId29"/>
    <p:sldId id="500" r:id="rId30"/>
    <p:sldId id="462" r:id="rId31"/>
    <p:sldId id="463" r:id="rId32"/>
    <p:sldId id="464" r:id="rId33"/>
    <p:sldId id="471" r:id="rId34"/>
    <p:sldId id="501" r:id="rId35"/>
  </p:sldIdLst>
  <p:sldSz cx="9105900" cy="6832600"/>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2868">
          <p15:clr>
            <a:srgbClr val="A4A3A4"/>
          </p15:clr>
        </p15:guide>
      </p15:sldGuideLst>
    </p:ext>
    <p:ext uri="{2D200454-40CA-4A62-9FC3-DE9A4176ACB9}">
      <p15:notesGuideLst xmlns:p15="http://schemas.microsoft.com/office/powerpoint/2012/main">
        <p15:guide id="1" orient="horz" pos="307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00FF"/>
    <a:srgbClr val="00FFFF"/>
    <a:srgbClr val="0000FF"/>
    <a:srgbClr val="00FF00"/>
    <a:srgbClr val="FF0000"/>
    <a:srgbClr val="FFF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70" d="100"/>
          <a:sy n="70" d="100"/>
        </p:scale>
        <p:origin x="1392" y="54"/>
      </p:cViewPr>
      <p:guideLst>
        <p:guide orient="horz" pos="2152"/>
        <p:guide pos="28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1696" y="-104"/>
      </p:cViewPr>
      <p:guideLst>
        <p:guide orient="horz" pos="3076"/>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348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GB" smtClean="0"/>
              <a:t>Click to edit Master notes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9627353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noTextEdit="1"/>
          </p:cNvSpPr>
          <p:nvPr>
            <p:ph type="sldImg"/>
          </p:nvPr>
        </p:nvSpPr>
        <p:spPr>
          <a:xfrm>
            <a:off x="990600" y="731838"/>
            <a:ext cx="4879975" cy="3662362"/>
          </a:xfrm>
          <a:ln/>
        </p:spPr>
      </p:sp>
      <p:sp>
        <p:nvSpPr>
          <p:cNvPr id="605187" name="Rectangle 3"/>
          <p:cNvSpPr>
            <a:spLocks noGrp="1" noChangeArrowheads="1"/>
          </p:cNvSpPr>
          <p:nvPr>
            <p:ph type="body" idx="1"/>
          </p:nvPr>
        </p:nvSpPr>
        <p:spPr>
          <a:xfrm>
            <a:off x="914400" y="4640263"/>
            <a:ext cx="5029200" cy="4394200"/>
          </a:xfrm>
        </p:spPr>
        <p:txBody>
          <a:bodyPr/>
          <a:lstStyle/>
          <a:p>
            <a:endParaRPr lang="en-US"/>
          </a:p>
        </p:txBody>
      </p:sp>
    </p:spTree>
    <p:extLst>
      <p:ext uri="{BB962C8B-B14F-4D97-AF65-F5344CB8AC3E}">
        <p14:creationId xmlns:p14="http://schemas.microsoft.com/office/powerpoint/2010/main" val="1416561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Rot="1" noChangeAspect="1" noChangeArrowheads="1" noTextEdit="1"/>
          </p:cNvSpPr>
          <p:nvPr>
            <p:ph type="sldImg"/>
          </p:nvPr>
        </p:nvSpPr>
        <p:spPr>
          <a:xfrm>
            <a:off x="989013" y="731838"/>
            <a:ext cx="4879975" cy="3662362"/>
          </a:xfrm>
          <a:ln/>
        </p:spPr>
      </p:sp>
      <p:sp>
        <p:nvSpPr>
          <p:cNvPr id="630787" name="Rectangle 3"/>
          <p:cNvSpPr>
            <a:spLocks noGrp="1" noChangeArrowheads="1"/>
          </p:cNvSpPr>
          <p:nvPr>
            <p:ph type="body" idx="1"/>
          </p:nvPr>
        </p:nvSpPr>
        <p:spPr>
          <a:xfrm>
            <a:off x="1123950" y="4640263"/>
            <a:ext cx="4610100" cy="4394200"/>
          </a:xfrm>
        </p:spPr>
        <p:txBody>
          <a:bodyPr lIns="91426" tIns="45713" rIns="91426" bIns="45713"/>
          <a:lstStyle/>
          <a:p>
            <a:r>
              <a:rPr lang="en-US" sz="1400"/>
              <a:t>Actors</a:t>
            </a:r>
          </a:p>
          <a:p>
            <a:pPr>
              <a:buFontTx/>
              <a:buChar char="•"/>
            </a:pPr>
            <a:r>
              <a:rPr lang="en-US" sz="1400"/>
              <a:t>Are </a:t>
            </a:r>
            <a:r>
              <a:rPr lang="en-US" sz="1400" b="1"/>
              <a:t>NOT a part</a:t>
            </a:r>
            <a:r>
              <a:rPr lang="en-US" sz="1400"/>
              <a:t> of the system (</a:t>
            </a:r>
            <a:r>
              <a:rPr lang="en-US" sz="1400" b="1"/>
              <a:t>external</a:t>
            </a:r>
            <a:r>
              <a:rPr lang="en-US" sz="1400"/>
              <a:t> to the system)</a:t>
            </a:r>
          </a:p>
          <a:p>
            <a:pPr>
              <a:buFontTx/>
              <a:buChar char="•"/>
            </a:pPr>
            <a:r>
              <a:rPr lang="en-US" sz="1400"/>
              <a:t>A single actor may represent multiple physical users</a:t>
            </a:r>
          </a:p>
          <a:p>
            <a:pPr>
              <a:buFontTx/>
              <a:buChar char="•"/>
            </a:pPr>
            <a:r>
              <a:rPr lang="en-US" sz="1400"/>
              <a:t>Whether human or not, represented by stick figure</a:t>
            </a:r>
          </a:p>
          <a:p>
            <a:pPr lvl="1">
              <a:buFontTx/>
              <a:buChar char="•"/>
            </a:pPr>
            <a:r>
              <a:rPr lang="en-US" sz="1400" b="1"/>
              <a:t>MUST label</a:t>
            </a:r>
            <a:r>
              <a:rPr lang="en-US" sz="1400"/>
              <a:t> stick figure with the name of the actor</a:t>
            </a:r>
          </a:p>
          <a:p>
            <a:endParaRPr lang="en-US" sz="1400"/>
          </a:p>
          <a:p>
            <a:endParaRPr lang="en-US" sz="1400"/>
          </a:p>
          <a:p>
            <a:endParaRPr lang="en-US" sz="1400"/>
          </a:p>
        </p:txBody>
      </p:sp>
    </p:spTree>
    <p:extLst>
      <p:ext uri="{BB962C8B-B14F-4D97-AF65-F5344CB8AC3E}">
        <p14:creationId xmlns:p14="http://schemas.microsoft.com/office/powerpoint/2010/main" val="4108966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Rot="1" noChangeAspect="1" noChangeArrowheads="1" noTextEdit="1"/>
          </p:cNvSpPr>
          <p:nvPr>
            <p:ph type="sldImg"/>
          </p:nvPr>
        </p:nvSpPr>
        <p:spPr>
          <a:xfrm>
            <a:off x="990600" y="731838"/>
            <a:ext cx="4879975" cy="3662362"/>
          </a:xfrm>
          <a:ln/>
        </p:spPr>
      </p:sp>
      <p:sp>
        <p:nvSpPr>
          <p:cNvPr id="616451" name="Rectangle 3"/>
          <p:cNvSpPr>
            <a:spLocks noGrp="1" noChangeArrowheads="1"/>
          </p:cNvSpPr>
          <p:nvPr>
            <p:ph type="body" idx="1"/>
          </p:nvPr>
        </p:nvSpPr>
        <p:spPr>
          <a:xfrm>
            <a:off x="914400" y="4640263"/>
            <a:ext cx="5029200" cy="4394200"/>
          </a:xfrm>
        </p:spPr>
        <p:txBody>
          <a:bodyPr/>
          <a:lstStyle/>
          <a:p>
            <a:endParaRPr lang="en-US"/>
          </a:p>
        </p:txBody>
      </p:sp>
    </p:spTree>
    <p:extLst>
      <p:ext uri="{BB962C8B-B14F-4D97-AF65-F5344CB8AC3E}">
        <p14:creationId xmlns:p14="http://schemas.microsoft.com/office/powerpoint/2010/main" val="3768559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Rot="1" noChangeAspect="1" noChangeArrowheads="1" noTextEdit="1"/>
          </p:cNvSpPr>
          <p:nvPr>
            <p:ph type="sldImg"/>
          </p:nvPr>
        </p:nvSpPr>
        <p:spPr>
          <a:xfrm>
            <a:off x="990600" y="731838"/>
            <a:ext cx="4879975" cy="3662362"/>
          </a:xfrm>
          <a:ln/>
        </p:spPr>
      </p:sp>
      <p:sp>
        <p:nvSpPr>
          <p:cNvPr id="634883" name="Rectangle 3"/>
          <p:cNvSpPr>
            <a:spLocks noGrp="1" noChangeArrowheads="1"/>
          </p:cNvSpPr>
          <p:nvPr>
            <p:ph type="body" idx="1"/>
          </p:nvPr>
        </p:nvSpPr>
        <p:spPr>
          <a:xfrm>
            <a:off x="914400" y="4640263"/>
            <a:ext cx="5029200" cy="4394200"/>
          </a:xfrm>
        </p:spPr>
        <p:txBody>
          <a:bodyPr/>
          <a:lstStyle/>
          <a:p>
            <a:endParaRPr lang="en-US"/>
          </a:p>
        </p:txBody>
      </p:sp>
    </p:spTree>
    <p:extLst>
      <p:ext uri="{BB962C8B-B14F-4D97-AF65-F5344CB8AC3E}">
        <p14:creationId xmlns:p14="http://schemas.microsoft.com/office/powerpoint/2010/main" val="2775450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Rot="1" noChangeAspect="1" noChangeArrowheads="1" noTextEdit="1"/>
          </p:cNvSpPr>
          <p:nvPr>
            <p:ph type="sldImg"/>
          </p:nvPr>
        </p:nvSpPr>
        <p:spPr>
          <a:xfrm>
            <a:off x="990600" y="731838"/>
            <a:ext cx="4879975" cy="3662362"/>
          </a:xfrm>
          <a:ln/>
        </p:spPr>
      </p:sp>
      <p:sp>
        <p:nvSpPr>
          <p:cNvPr id="632835" name="Rectangle 3"/>
          <p:cNvSpPr>
            <a:spLocks noGrp="1" noChangeArrowheads="1"/>
          </p:cNvSpPr>
          <p:nvPr>
            <p:ph type="body" idx="1"/>
          </p:nvPr>
        </p:nvSpPr>
        <p:spPr>
          <a:xfrm>
            <a:off x="914400" y="4640263"/>
            <a:ext cx="5029200" cy="4394200"/>
          </a:xfrm>
        </p:spPr>
        <p:txBody>
          <a:bodyPr/>
          <a:lstStyle/>
          <a:p>
            <a:endParaRPr lang="en-US"/>
          </a:p>
        </p:txBody>
      </p:sp>
    </p:spTree>
    <p:extLst>
      <p:ext uri="{BB962C8B-B14F-4D97-AF65-F5344CB8AC3E}">
        <p14:creationId xmlns:p14="http://schemas.microsoft.com/office/powerpoint/2010/main" val="3904931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Rot="1" noChangeAspect="1" noChangeArrowheads="1" noTextEdit="1"/>
          </p:cNvSpPr>
          <p:nvPr>
            <p:ph type="sldImg"/>
          </p:nvPr>
        </p:nvSpPr>
        <p:spPr>
          <a:xfrm>
            <a:off x="990600" y="731838"/>
            <a:ext cx="4879975" cy="3662362"/>
          </a:xfrm>
          <a:ln/>
        </p:spPr>
      </p:sp>
      <p:sp>
        <p:nvSpPr>
          <p:cNvPr id="618499" name="Rectangle 3"/>
          <p:cNvSpPr>
            <a:spLocks noGrp="1" noChangeArrowheads="1"/>
          </p:cNvSpPr>
          <p:nvPr>
            <p:ph type="body" idx="1"/>
          </p:nvPr>
        </p:nvSpPr>
        <p:spPr>
          <a:xfrm>
            <a:off x="914400" y="4640263"/>
            <a:ext cx="5029200" cy="4394200"/>
          </a:xfrm>
        </p:spPr>
        <p:txBody>
          <a:bodyPr/>
          <a:lstStyle/>
          <a:p>
            <a:endParaRPr lang="en-US"/>
          </a:p>
        </p:txBody>
      </p:sp>
    </p:spTree>
    <p:extLst>
      <p:ext uri="{BB962C8B-B14F-4D97-AF65-F5344CB8AC3E}">
        <p14:creationId xmlns:p14="http://schemas.microsoft.com/office/powerpoint/2010/main" val="757061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Rot="1" noChangeAspect="1" noChangeArrowheads="1" noTextEdit="1"/>
          </p:cNvSpPr>
          <p:nvPr>
            <p:ph type="sldImg"/>
          </p:nvPr>
        </p:nvSpPr>
        <p:spPr>
          <a:xfrm>
            <a:off x="990600" y="731838"/>
            <a:ext cx="4879975" cy="3662362"/>
          </a:xfrm>
          <a:ln/>
        </p:spPr>
      </p:sp>
      <p:sp>
        <p:nvSpPr>
          <p:cNvPr id="638979" name="Rectangle 3"/>
          <p:cNvSpPr>
            <a:spLocks noGrp="1" noChangeArrowheads="1"/>
          </p:cNvSpPr>
          <p:nvPr>
            <p:ph type="body" idx="1"/>
          </p:nvPr>
        </p:nvSpPr>
        <p:spPr>
          <a:xfrm>
            <a:off x="914400" y="4640263"/>
            <a:ext cx="5029200" cy="4394200"/>
          </a:xfrm>
        </p:spPr>
        <p:txBody>
          <a:bodyPr/>
          <a:lstStyle/>
          <a:p>
            <a:endParaRPr lang="en-US"/>
          </a:p>
        </p:txBody>
      </p:sp>
    </p:spTree>
    <p:extLst>
      <p:ext uri="{BB962C8B-B14F-4D97-AF65-F5344CB8AC3E}">
        <p14:creationId xmlns:p14="http://schemas.microsoft.com/office/powerpoint/2010/main" val="3863538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Rot="1" noChangeAspect="1" noChangeArrowheads="1" noTextEdit="1"/>
          </p:cNvSpPr>
          <p:nvPr>
            <p:ph type="sldImg"/>
          </p:nvPr>
        </p:nvSpPr>
        <p:spPr>
          <a:xfrm>
            <a:off x="989013" y="731838"/>
            <a:ext cx="4879975" cy="3662362"/>
          </a:xfrm>
          <a:ln/>
        </p:spPr>
      </p:sp>
      <p:sp>
        <p:nvSpPr>
          <p:cNvPr id="641027" name="Rectangle 3"/>
          <p:cNvSpPr>
            <a:spLocks noGrp="1" noChangeArrowheads="1"/>
          </p:cNvSpPr>
          <p:nvPr>
            <p:ph type="body" idx="1"/>
          </p:nvPr>
        </p:nvSpPr>
        <p:spPr>
          <a:xfrm>
            <a:off x="1123950" y="4640263"/>
            <a:ext cx="4610100" cy="4394200"/>
          </a:xfrm>
        </p:spPr>
        <p:txBody>
          <a:bodyPr lIns="91426" tIns="45713" rIns="91426" bIns="45713"/>
          <a:lstStyle/>
          <a:p>
            <a:r>
              <a:rPr lang="en-US" sz="1400"/>
              <a:t>Use Case</a:t>
            </a:r>
          </a:p>
          <a:p>
            <a:pPr>
              <a:buFontTx/>
              <a:buChar char="•"/>
            </a:pPr>
            <a:r>
              <a:rPr lang="en-US" sz="1400"/>
              <a:t>Represent the user functionality (not system functionality)</a:t>
            </a:r>
          </a:p>
          <a:p>
            <a:pPr>
              <a:buFontTx/>
              <a:buChar char="•"/>
            </a:pPr>
            <a:endParaRPr lang="en-US" sz="1400"/>
          </a:p>
          <a:p>
            <a:endParaRPr lang="en-US" sz="1400"/>
          </a:p>
          <a:p>
            <a:endParaRPr lang="en-US" sz="1400"/>
          </a:p>
          <a:p>
            <a:endParaRPr lang="en-US" sz="1400"/>
          </a:p>
        </p:txBody>
      </p:sp>
    </p:spTree>
    <p:extLst>
      <p:ext uri="{BB962C8B-B14F-4D97-AF65-F5344CB8AC3E}">
        <p14:creationId xmlns:p14="http://schemas.microsoft.com/office/powerpoint/2010/main" val="617365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Rot="1" noChangeAspect="1" noChangeArrowheads="1" noTextEdit="1"/>
          </p:cNvSpPr>
          <p:nvPr>
            <p:ph type="sldImg"/>
          </p:nvPr>
        </p:nvSpPr>
        <p:spPr>
          <a:xfrm>
            <a:off x="989013" y="731838"/>
            <a:ext cx="4879975" cy="3662362"/>
          </a:xfrm>
          <a:ln/>
        </p:spPr>
      </p:sp>
      <p:sp>
        <p:nvSpPr>
          <p:cNvPr id="643075" name="Rectangle 3"/>
          <p:cNvSpPr>
            <a:spLocks noGrp="1" noChangeArrowheads="1"/>
          </p:cNvSpPr>
          <p:nvPr>
            <p:ph type="body" idx="1"/>
          </p:nvPr>
        </p:nvSpPr>
        <p:spPr>
          <a:xfrm>
            <a:off x="914400" y="4640263"/>
            <a:ext cx="5029200" cy="4394200"/>
          </a:xfrm>
        </p:spPr>
        <p:txBody>
          <a:bodyPr/>
          <a:lstStyle/>
          <a:p>
            <a:r>
              <a:rPr lang="en-US" sz="1400"/>
              <a:t>Use Case</a:t>
            </a:r>
            <a:endParaRPr lang="en-GB" sz="1400"/>
          </a:p>
          <a:p>
            <a:pPr>
              <a:buFontTx/>
              <a:buChar char="•"/>
            </a:pPr>
            <a:r>
              <a:rPr lang="en-GB" sz="1400"/>
              <a:t>In reading a use case, you should not be able to tell if an activity is computerized or manual</a:t>
            </a:r>
          </a:p>
          <a:p>
            <a:pPr>
              <a:buFontTx/>
              <a:buChar char="•"/>
            </a:pPr>
            <a:r>
              <a:rPr lang="en-GB" sz="1400"/>
              <a:t>Used to document the current system (AS-IS system) or the new system being developed (TO-BE system)</a:t>
            </a:r>
          </a:p>
          <a:p>
            <a:pPr>
              <a:buFontTx/>
              <a:buChar char="•"/>
            </a:pPr>
            <a:r>
              <a:rPr lang="en-GB" sz="1400"/>
              <a:t>Communicates at a high level what the system needs to do</a:t>
            </a:r>
          </a:p>
          <a:p>
            <a:pPr>
              <a:buFontTx/>
              <a:buChar char="•"/>
            </a:pPr>
            <a:r>
              <a:rPr lang="en-GB" sz="1400"/>
              <a:t>Captures the typical interaction of the system with the system’s users</a:t>
            </a:r>
          </a:p>
          <a:p>
            <a:endParaRPr lang="en-US" sz="1400"/>
          </a:p>
          <a:p>
            <a:r>
              <a:rPr lang="en-US" sz="1400"/>
              <a:t>Logical model</a:t>
            </a:r>
          </a:p>
          <a:p>
            <a:pPr>
              <a:buFontTx/>
              <a:buChar char="•"/>
            </a:pPr>
            <a:r>
              <a:rPr lang="en-US" sz="1400"/>
              <a:t>Physical details are defined during the design phase</a:t>
            </a:r>
          </a:p>
          <a:p>
            <a:endParaRPr lang="en-US" sz="1400"/>
          </a:p>
          <a:p>
            <a:endParaRPr lang="en-US" sz="1400"/>
          </a:p>
          <a:p>
            <a:endParaRPr lang="en-US" sz="1400"/>
          </a:p>
          <a:p>
            <a:endParaRPr lang="en-US" sz="1400"/>
          </a:p>
          <a:p>
            <a:endParaRPr lang="en-US" sz="1400"/>
          </a:p>
          <a:p>
            <a:endParaRPr lang="en-US" sz="1400"/>
          </a:p>
          <a:p>
            <a:endParaRPr lang="en-US" sz="1400"/>
          </a:p>
        </p:txBody>
      </p:sp>
    </p:spTree>
    <p:extLst>
      <p:ext uri="{BB962C8B-B14F-4D97-AF65-F5344CB8AC3E}">
        <p14:creationId xmlns:p14="http://schemas.microsoft.com/office/powerpoint/2010/main" val="4143420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Rot="1" noChangeAspect="1" noChangeArrowheads="1" noTextEdit="1"/>
          </p:cNvSpPr>
          <p:nvPr>
            <p:ph type="sldImg"/>
          </p:nvPr>
        </p:nvSpPr>
        <p:spPr>
          <a:xfrm>
            <a:off x="989013" y="814388"/>
            <a:ext cx="4879975" cy="3662362"/>
          </a:xfrm>
          <a:ln/>
        </p:spPr>
      </p:sp>
      <p:sp>
        <p:nvSpPr>
          <p:cNvPr id="645123" name="Rectangle 3"/>
          <p:cNvSpPr>
            <a:spLocks noGrp="1" noChangeArrowheads="1"/>
          </p:cNvSpPr>
          <p:nvPr>
            <p:ph type="body" idx="1"/>
          </p:nvPr>
        </p:nvSpPr>
        <p:spPr>
          <a:xfrm>
            <a:off x="1123950" y="4640263"/>
            <a:ext cx="4610100" cy="4394200"/>
          </a:xfrm>
        </p:spPr>
        <p:txBody>
          <a:bodyPr lIns="91426" tIns="45713" rIns="91426" bIns="45713"/>
          <a:lstStyle/>
          <a:p>
            <a:r>
              <a:rPr lang="en-US" b="1"/>
              <a:t>Use case:</a:t>
            </a:r>
            <a:r>
              <a:rPr lang="en-US"/>
              <a:t> A use case in a use case diagram is a visual representation of a distinct business functionality in a system. The key term here is "distinct business functionality." To choose a business process as a likely candidate for modeling as a use case, you need to ensure that the business process is discrete in nature. As the first step in identifying use cases, you should list the discrete business functions in your problem statement. Each of these business functions can be classified as a potential use case. Remember that identifying use cases is a discovery rather than a creation. As business functionality becomes clearer, the underlying use cases become more easily evident. A use case is shown as an ellipse in a use case diagram  </a:t>
            </a:r>
            <a:r>
              <a:rPr lang="en-US" sz="1400"/>
              <a:t>Depicted by an oval</a:t>
            </a:r>
          </a:p>
          <a:p>
            <a:pPr lvl="1">
              <a:buFontTx/>
              <a:buChar char="•"/>
            </a:pPr>
            <a:r>
              <a:rPr lang="en-US" sz="1400" b="1"/>
              <a:t>MUST label</a:t>
            </a:r>
            <a:r>
              <a:rPr lang="en-US" sz="1400"/>
              <a:t> the oval with the name of the use case</a:t>
            </a:r>
          </a:p>
          <a:p>
            <a:endParaRPr lang="en-US" sz="1400"/>
          </a:p>
          <a:p>
            <a:endParaRPr lang="en-US" sz="1400"/>
          </a:p>
          <a:p>
            <a:endParaRPr lang="en-US" sz="1400"/>
          </a:p>
        </p:txBody>
      </p:sp>
    </p:spTree>
    <p:extLst>
      <p:ext uri="{BB962C8B-B14F-4D97-AF65-F5344CB8AC3E}">
        <p14:creationId xmlns:p14="http://schemas.microsoft.com/office/powerpoint/2010/main" val="2934769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Rot="1" noChangeAspect="1" noChangeArrowheads="1" noTextEdit="1"/>
          </p:cNvSpPr>
          <p:nvPr>
            <p:ph type="sldImg"/>
          </p:nvPr>
        </p:nvSpPr>
        <p:spPr>
          <a:xfrm>
            <a:off x="989013" y="814388"/>
            <a:ext cx="4879975" cy="3662362"/>
          </a:xfrm>
          <a:ln/>
        </p:spPr>
      </p:sp>
      <p:sp>
        <p:nvSpPr>
          <p:cNvPr id="674819" name="Rectangle 3"/>
          <p:cNvSpPr>
            <a:spLocks noGrp="1" noChangeArrowheads="1"/>
          </p:cNvSpPr>
          <p:nvPr>
            <p:ph type="body" idx="1"/>
          </p:nvPr>
        </p:nvSpPr>
        <p:spPr>
          <a:xfrm>
            <a:off x="1123950" y="4640263"/>
            <a:ext cx="4610100" cy="4394200"/>
          </a:xfrm>
        </p:spPr>
        <p:txBody>
          <a:bodyPr lIns="91426" tIns="45713" rIns="91426" bIns="45713"/>
          <a:lstStyle/>
          <a:p>
            <a:r>
              <a:rPr lang="en-US" b="1"/>
              <a:t>Actors:</a:t>
            </a:r>
            <a:r>
              <a:rPr lang="en-US"/>
              <a:t> An actor portrays any entity (or entities) that performs certain roles in a given system. The different roles the actor represents are the actual business roles of users in a given system. An actor in a use case diagram interacts with a use case. For example, for modeling a banking application, a customer entity represents an actor in the application. Similarly, the person who provides service at the counter is also an actor. But it is up to you to consider what actors make an impact on the functionality that you want to model. If an entity does not affect a certain piece of functionality that you are modeling, it makes no sense to represent it as an actor. An actor is shown as a stick figure in a use case diagram depicted "outside" the system boundary, as shown in Make Appointment figure. </a:t>
            </a:r>
            <a:endParaRPr lang="en-US" sz="1400"/>
          </a:p>
          <a:p>
            <a:pPr>
              <a:buFontTx/>
              <a:buChar char="•"/>
            </a:pPr>
            <a:r>
              <a:rPr lang="en-US" sz="1400"/>
              <a:t>Depicted by an oval</a:t>
            </a:r>
          </a:p>
          <a:p>
            <a:pPr lvl="1">
              <a:buFontTx/>
              <a:buChar char="•"/>
            </a:pPr>
            <a:r>
              <a:rPr lang="en-US" sz="1400" b="1"/>
              <a:t>MUST label</a:t>
            </a:r>
            <a:r>
              <a:rPr lang="en-US" sz="1400"/>
              <a:t> the oval with the name of the use case</a:t>
            </a:r>
          </a:p>
          <a:p>
            <a:r>
              <a:rPr lang="en-US"/>
              <a:t>To identify an actor, search in the problem statement for business terms that portray roles in the system. For example, in the statement "patients visit the doctor in the clinic for medical tests," "doctor" and "patients" are the business roles and can be easily identified as actors in the system. </a:t>
            </a:r>
            <a:endParaRPr lang="en-US" sz="1400"/>
          </a:p>
          <a:p>
            <a:endParaRPr lang="en-US" sz="1400"/>
          </a:p>
          <a:p>
            <a:endParaRPr lang="en-US" sz="1400"/>
          </a:p>
        </p:txBody>
      </p:sp>
    </p:spTree>
    <p:extLst>
      <p:ext uri="{BB962C8B-B14F-4D97-AF65-F5344CB8AC3E}">
        <p14:creationId xmlns:p14="http://schemas.microsoft.com/office/powerpoint/2010/main" val="2401173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Rot="1" noChangeAspect="1" noChangeArrowheads="1" noTextEdit="1"/>
          </p:cNvSpPr>
          <p:nvPr>
            <p:ph type="sldImg"/>
          </p:nvPr>
        </p:nvSpPr>
        <p:spPr>
          <a:xfrm>
            <a:off x="990600" y="731838"/>
            <a:ext cx="4879975" cy="3662362"/>
          </a:xfrm>
          <a:ln/>
        </p:spPr>
      </p:sp>
      <p:sp>
        <p:nvSpPr>
          <p:cNvPr id="756739" name="Rectangle 3"/>
          <p:cNvSpPr>
            <a:spLocks noGrp="1" noChangeArrowheads="1"/>
          </p:cNvSpPr>
          <p:nvPr>
            <p:ph type="body" idx="1"/>
          </p:nvPr>
        </p:nvSpPr>
        <p:spPr>
          <a:xfrm>
            <a:off x="914400" y="4640263"/>
            <a:ext cx="5029200" cy="4394200"/>
          </a:xfrm>
        </p:spPr>
        <p:txBody>
          <a:bodyPr/>
          <a:lstStyle/>
          <a:p>
            <a:endParaRPr lang="en-US"/>
          </a:p>
        </p:txBody>
      </p:sp>
    </p:spTree>
    <p:extLst>
      <p:ext uri="{BB962C8B-B14F-4D97-AF65-F5344CB8AC3E}">
        <p14:creationId xmlns:p14="http://schemas.microsoft.com/office/powerpoint/2010/main" val="2560961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Rot="1" noChangeAspect="1" noChangeArrowheads="1" noTextEdit="1"/>
          </p:cNvSpPr>
          <p:nvPr>
            <p:ph type="sldImg"/>
          </p:nvPr>
        </p:nvSpPr>
        <p:spPr>
          <a:xfrm>
            <a:off x="989013" y="731838"/>
            <a:ext cx="4879975" cy="3662362"/>
          </a:xfrm>
          <a:ln/>
        </p:spPr>
      </p:sp>
      <p:sp>
        <p:nvSpPr>
          <p:cNvPr id="651267" name="Rectangle 3"/>
          <p:cNvSpPr>
            <a:spLocks noGrp="1" noChangeArrowheads="1"/>
          </p:cNvSpPr>
          <p:nvPr>
            <p:ph type="body" idx="1"/>
          </p:nvPr>
        </p:nvSpPr>
        <p:spPr>
          <a:xfrm>
            <a:off x="1123950" y="4640263"/>
            <a:ext cx="4610100" cy="4394200"/>
          </a:xfrm>
        </p:spPr>
        <p:txBody>
          <a:bodyPr lIns="91426" tIns="45713" rIns="91426" bIns="45713"/>
          <a:lstStyle/>
          <a:p>
            <a:r>
              <a:rPr lang="en-US" sz="1400"/>
              <a:t>Use Case Relationship</a:t>
            </a:r>
          </a:p>
          <a:p>
            <a:pPr>
              <a:buFontTx/>
              <a:buChar char="•"/>
            </a:pPr>
            <a:r>
              <a:rPr lang="en-US" sz="1400"/>
              <a:t>Association relationship</a:t>
            </a:r>
          </a:p>
          <a:p>
            <a:pPr lvl="1">
              <a:buFontTx/>
              <a:buChar char="•"/>
            </a:pPr>
            <a:r>
              <a:rPr lang="en-US" sz="1400"/>
              <a:t>May exist between actor and a use case</a:t>
            </a:r>
          </a:p>
          <a:p>
            <a:pPr lvl="1">
              <a:buFontTx/>
              <a:buChar char="•"/>
            </a:pPr>
            <a:r>
              <a:rPr lang="en-US" sz="1400"/>
              <a:t>Often referred to as a communicate association</a:t>
            </a:r>
          </a:p>
          <a:p>
            <a:pPr lvl="1">
              <a:buFontTx/>
              <a:buChar char="•"/>
            </a:pPr>
            <a:r>
              <a:rPr lang="en-US" sz="1400"/>
              <a:t>Navigable in both directions (actor to use case and use case to actor)</a:t>
            </a:r>
          </a:p>
          <a:p>
            <a:pPr lvl="3">
              <a:buFontTx/>
              <a:buChar char="•"/>
            </a:pPr>
            <a:r>
              <a:rPr lang="en-US" sz="1400"/>
              <a:t>Some use just a line</a:t>
            </a:r>
          </a:p>
          <a:p>
            <a:pPr lvl="3">
              <a:buFontTx/>
              <a:buChar char="•"/>
            </a:pPr>
            <a:r>
              <a:rPr lang="en-US" sz="1400"/>
              <a:t>Others use a double-headed arrowhead</a:t>
            </a:r>
          </a:p>
          <a:p>
            <a:pPr lvl="1">
              <a:buFontTx/>
              <a:buChar char="•"/>
            </a:pPr>
            <a:r>
              <a:rPr lang="en-US" sz="1400"/>
              <a:t>Navigable in only one direction (actor to use case OR use case to actor)</a:t>
            </a:r>
          </a:p>
          <a:p>
            <a:pPr lvl="3">
              <a:buFontTx/>
              <a:buChar char="•"/>
            </a:pPr>
            <a:r>
              <a:rPr lang="en-US" sz="1400"/>
              <a:t>Use a arrowhead where arrowhead denotes the direction of communication</a:t>
            </a:r>
          </a:p>
          <a:p>
            <a:pPr lvl="1">
              <a:buFontTx/>
              <a:buChar char="•"/>
            </a:pPr>
            <a:r>
              <a:rPr lang="en-US" sz="1400"/>
              <a:t>Navigation direction of an association represents who is </a:t>
            </a:r>
            <a:r>
              <a:rPr lang="en-US" sz="1400" b="1"/>
              <a:t>initiating</a:t>
            </a:r>
            <a:r>
              <a:rPr lang="en-US" sz="1400"/>
              <a:t> the communication</a:t>
            </a:r>
          </a:p>
          <a:p>
            <a:endParaRPr lang="en-US" sz="1400"/>
          </a:p>
          <a:p>
            <a:r>
              <a:rPr lang="en-US" sz="1400"/>
              <a:t>Multiplicity</a:t>
            </a:r>
          </a:p>
          <a:p>
            <a:pPr>
              <a:buFontTx/>
              <a:buChar char="•"/>
            </a:pPr>
            <a:r>
              <a:rPr lang="en-US" sz="1400"/>
              <a:t>Not consistency shown on all use-case diagrams (Some do; some don’t)</a:t>
            </a:r>
          </a:p>
          <a:p>
            <a:endParaRPr lang="en-US" sz="1400"/>
          </a:p>
          <a:p>
            <a:endParaRPr lang="en-US" sz="1400"/>
          </a:p>
        </p:txBody>
      </p:sp>
    </p:spTree>
    <p:extLst>
      <p:ext uri="{BB962C8B-B14F-4D97-AF65-F5344CB8AC3E}">
        <p14:creationId xmlns:p14="http://schemas.microsoft.com/office/powerpoint/2010/main" val="2147670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Rot="1" noChangeAspect="1" noChangeArrowheads="1" noTextEdit="1"/>
          </p:cNvSpPr>
          <p:nvPr>
            <p:ph type="sldImg"/>
          </p:nvPr>
        </p:nvSpPr>
        <p:spPr>
          <a:xfrm>
            <a:off x="989013" y="731838"/>
            <a:ext cx="4879975" cy="3662362"/>
          </a:xfrm>
          <a:ln/>
        </p:spPr>
      </p:sp>
      <p:sp>
        <p:nvSpPr>
          <p:cNvPr id="707587" name="Rectangle 3"/>
          <p:cNvSpPr>
            <a:spLocks noGrp="1" noChangeArrowheads="1"/>
          </p:cNvSpPr>
          <p:nvPr>
            <p:ph type="body" idx="1"/>
          </p:nvPr>
        </p:nvSpPr>
        <p:spPr>
          <a:xfrm>
            <a:off x="1123950" y="4640263"/>
            <a:ext cx="4610100" cy="4394200"/>
          </a:xfrm>
        </p:spPr>
        <p:txBody>
          <a:bodyPr lIns="91426" tIns="45713" rIns="91426" bIns="45713"/>
          <a:lstStyle/>
          <a:p>
            <a:r>
              <a:rPr lang="en-US" b="1"/>
              <a:t>System boundary:</a:t>
            </a:r>
            <a:r>
              <a:rPr lang="en-US"/>
              <a:t> A system boundary defines the scope of what a system will be. A system cannot have infinite functionality. So, it follows that use cases also need to have definitive limits defined. A system boundary of a use case diagram defines the limits of the system. The system boundary is shown as a rectangle spanning all the use cases in the system. </a:t>
            </a:r>
          </a:p>
          <a:p>
            <a:r>
              <a:rPr lang="en-US"/>
              <a:t>Other use cases in this lecture also show the system boundary of the clinic application. The use cases of this system are enclosed in a rectangle. Note that the actors in the system are outside the system boundary.</a:t>
            </a:r>
          </a:p>
          <a:p>
            <a:r>
              <a:rPr lang="en-US"/>
              <a:t>The system boundary is potentially the entire system as defined in the problem statement. But this is not always the case. For large and complex systems, each of the modules may be the system boundary. For example, for an ERP system for an organization, each of the modules such as personnel, payroll, accounting, and so forth, can form the system boundary for use cases specific to each of these business functions. The entire system can span all of these modules depicting the overall system boundary. </a:t>
            </a:r>
          </a:p>
          <a:p>
            <a:endParaRPr lang="en-US"/>
          </a:p>
        </p:txBody>
      </p:sp>
    </p:spTree>
    <p:extLst>
      <p:ext uri="{BB962C8B-B14F-4D97-AF65-F5344CB8AC3E}">
        <p14:creationId xmlns:p14="http://schemas.microsoft.com/office/powerpoint/2010/main" val="1805034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Rot="1" noChangeAspect="1" noChangeArrowheads="1" noTextEdit="1"/>
          </p:cNvSpPr>
          <p:nvPr>
            <p:ph type="sldImg"/>
          </p:nvPr>
        </p:nvSpPr>
        <p:spPr>
          <a:xfrm>
            <a:off x="989013" y="731838"/>
            <a:ext cx="4879975" cy="3662362"/>
          </a:xfrm>
          <a:ln/>
        </p:spPr>
      </p:sp>
      <p:sp>
        <p:nvSpPr>
          <p:cNvPr id="649219" name="Rectangle 3"/>
          <p:cNvSpPr>
            <a:spLocks noGrp="1" noChangeArrowheads="1"/>
          </p:cNvSpPr>
          <p:nvPr>
            <p:ph type="body" idx="1"/>
          </p:nvPr>
        </p:nvSpPr>
        <p:spPr>
          <a:xfrm>
            <a:off x="914400" y="4640263"/>
            <a:ext cx="5029200" cy="4394200"/>
          </a:xfrm>
        </p:spPr>
        <p:txBody>
          <a:bodyPr/>
          <a:lstStyle/>
          <a:p>
            <a:r>
              <a:rPr lang="en-US" sz="1400"/>
              <a:t>Example Use Case</a:t>
            </a:r>
          </a:p>
          <a:p>
            <a:pPr>
              <a:buFontTx/>
              <a:buChar char="•"/>
            </a:pPr>
            <a:r>
              <a:rPr lang="en-US" sz="1400" b="1"/>
              <a:t>ACTORS</a:t>
            </a:r>
          </a:p>
          <a:p>
            <a:pPr lvl="2">
              <a:buFontTx/>
              <a:buChar char="•"/>
            </a:pPr>
            <a:r>
              <a:rPr lang="en-US" sz="1400"/>
              <a:t>Represented by a stick figure</a:t>
            </a:r>
          </a:p>
          <a:p>
            <a:pPr lvl="2">
              <a:buFontTx/>
              <a:buChar char="•"/>
            </a:pPr>
            <a:r>
              <a:rPr lang="en-US" sz="1400"/>
              <a:t>named</a:t>
            </a:r>
          </a:p>
          <a:p>
            <a:pPr>
              <a:buFontTx/>
              <a:buChar char="•"/>
            </a:pPr>
            <a:r>
              <a:rPr lang="en-US" sz="1400" b="1"/>
              <a:t>USE CASE</a:t>
            </a:r>
          </a:p>
          <a:p>
            <a:pPr lvl="2">
              <a:buFontTx/>
              <a:buChar char="•"/>
            </a:pPr>
            <a:r>
              <a:rPr lang="en-US" sz="1400"/>
              <a:t>Represented by an oval</a:t>
            </a:r>
          </a:p>
          <a:p>
            <a:pPr lvl="2">
              <a:buFontTx/>
              <a:buChar char="•"/>
            </a:pPr>
            <a:r>
              <a:rPr lang="en-US" sz="1400"/>
              <a:t>Named (</a:t>
            </a:r>
            <a:r>
              <a:rPr lang="en-US" sz="1400" b="1"/>
              <a:t>POORLY NAMED</a:t>
            </a:r>
            <a:r>
              <a:rPr lang="en-US" sz="1400"/>
              <a:t>; should be verb phrase)</a:t>
            </a:r>
          </a:p>
          <a:p>
            <a:pPr>
              <a:buFontTx/>
              <a:buChar char="•"/>
            </a:pPr>
            <a:r>
              <a:rPr lang="en-US" sz="1400" b="1"/>
              <a:t>RELATIONSHIP</a:t>
            </a:r>
          </a:p>
          <a:p>
            <a:pPr>
              <a:buFontTx/>
              <a:buChar char="•"/>
            </a:pPr>
            <a:r>
              <a:rPr lang="en-US" sz="1400"/>
              <a:t>2-way association</a:t>
            </a:r>
          </a:p>
          <a:p>
            <a:endParaRPr lang="en-US" sz="1400"/>
          </a:p>
          <a:p>
            <a:endParaRPr lang="en-US"/>
          </a:p>
        </p:txBody>
      </p:sp>
    </p:spTree>
    <p:extLst>
      <p:ext uri="{BB962C8B-B14F-4D97-AF65-F5344CB8AC3E}">
        <p14:creationId xmlns:p14="http://schemas.microsoft.com/office/powerpoint/2010/main" val="2947416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Rot="1" noChangeAspect="1" noChangeArrowheads="1" noTextEdit="1"/>
          </p:cNvSpPr>
          <p:nvPr>
            <p:ph type="sldImg"/>
          </p:nvPr>
        </p:nvSpPr>
        <p:spPr>
          <a:xfrm>
            <a:off x="989013" y="731838"/>
            <a:ext cx="4879975" cy="3662362"/>
          </a:xfrm>
          <a:ln/>
        </p:spPr>
      </p:sp>
      <p:sp>
        <p:nvSpPr>
          <p:cNvPr id="653315" name="Rectangle 3"/>
          <p:cNvSpPr>
            <a:spLocks noGrp="1" noChangeArrowheads="1"/>
          </p:cNvSpPr>
          <p:nvPr>
            <p:ph type="body" idx="1"/>
          </p:nvPr>
        </p:nvSpPr>
        <p:spPr>
          <a:xfrm>
            <a:off x="1123950" y="4640263"/>
            <a:ext cx="4610100" cy="4394200"/>
          </a:xfrm>
        </p:spPr>
        <p:txBody>
          <a:bodyPr lIns="91426" tIns="45713" rIns="91426" bIns="45713"/>
          <a:lstStyle/>
          <a:p>
            <a:r>
              <a:rPr lang="en-US" sz="1400"/>
              <a:t>Inheritance</a:t>
            </a:r>
          </a:p>
        </p:txBody>
      </p:sp>
    </p:spTree>
    <p:extLst>
      <p:ext uri="{BB962C8B-B14F-4D97-AF65-F5344CB8AC3E}">
        <p14:creationId xmlns:p14="http://schemas.microsoft.com/office/powerpoint/2010/main" val="2196815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Rot="1" noChangeAspect="1" noChangeArrowheads="1" noTextEdit="1"/>
          </p:cNvSpPr>
          <p:nvPr>
            <p:ph type="sldImg"/>
          </p:nvPr>
        </p:nvSpPr>
        <p:spPr>
          <a:xfrm>
            <a:off x="989013" y="731838"/>
            <a:ext cx="4879975" cy="3662362"/>
          </a:xfrm>
          <a:ln/>
        </p:spPr>
      </p:sp>
      <p:sp>
        <p:nvSpPr>
          <p:cNvPr id="655363" name="Rectangle 3"/>
          <p:cNvSpPr>
            <a:spLocks noGrp="1" noChangeArrowheads="1"/>
          </p:cNvSpPr>
          <p:nvPr>
            <p:ph type="body" idx="1"/>
          </p:nvPr>
        </p:nvSpPr>
        <p:spPr>
          <a:xfrm>
            <a:off x="1123950" y="4640263"/>
            <a:ext cx="4610100" cy="4394200"/>
          </a:xfrm>
        </p:spPr>
        <p:txBody>
          <a:bodyPr lIns="91426" tIns="45713" rIns="91426" bIns="45713"/>
          <a:lstStyle/>
          <a:p>
            <a:r>
              <a:rPr lang="en-US" sz="1400"/>
              <a:t>Inheritance</a:t>
            </a:r>
          </a:p>
          <a:p>
            <a:r>
              <a:rPr lang="en-US"/>
              <a:t>A use case </a:t>
            </a:r>
            <a:r>
              <a:rPr lang="en-US" b="1"/>
              <a:t>generalization</a:t>
            </a:r>
            <a:r>
              <a:rPr lang="en-US"/>
              <a:t> shows that one use case is simply a special kind of another. </a:t>
            </a:r>
          </a:p>
          <a:p>
            <a:r>
              <a:rPr lang="en-US"/>
              <a:t>A clinic may have a use case such as </a:t>
            </a:r>
            <a:r>
              <a:rPr lang="en-US" b="1"/>
              <a:t>Pay Bill</a:t>
            </a:r>
            <a:r>
              <a:rPr lang="en-US"/>
              <a:t>  which would be a parent use case and </a:t>
            </a:r>
            <a:r>
              <a:rPr lang="en-US" b="1"/>
              <a:t>Bill Insurance</a:t>
            </a:r>
            <a:r>
              <a:rPr lang="en-US"/>
              <a:t> which is the child.</a:t>
            </a:r>
          </a:p>
          <a:p>
            <a:r>
              <a:rPr lang="en-US"/>
              <a:t>A child can be substituted for its parent whenever necessary. </a:t>
            </a:r>
          </a:p>
          <a:p>
            <a:r>
              <a:rPr lang="en-US"/>
              <a:t>Generalization appears as a line with a triangular arrow head toward the parent use case.</a:t>
            </a:r>
            <a:endParaRPr lang="en-US" b="1"/>
          </a:p>
          <a:p>
            <a:endParaRPr lang="en-US"/>
          </a:p>
        </p:txBody>
      </p:sp>
    </p:spTree>
    <p:extLst>
      <p:ext uri="{BB962C8B-B14F-4D97-AF65-F5344CB8AC3E}">
        <p14:creationId xmlns:p14="http://schemas.microsoft.com/office/powerpoint/2010/main" val="3305090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Rot="1" noChangeAspect="1" noChangeArrowheads="1" noTextEdit="1"/>
          </p:cNvSpPr>
          <p:nvPr>
            <p:ph type="sldImg"/>
          </p:nvPr>
        </p:nvSpPr>
        <p:spPr>
          <a:xfrm>
            <a:off x="989013" y="731838"/>
            <a:ext cx="4879975" cy="3662362"/>
          </a:xfrm>
          <a:ln/>
        </p:spPr>
      </p:sp>
      <p:sp>
        <p:nvSpPr>
          <p:cNvPr id="657411" name="Rectangle 3"/>
          <p:cNvSpPr>
            <a:spLocks noGrp="1" noChangeArrowheads="1"/>
          </p:cNvSpPr>
          <p:nvPr>
            <p:ph type="body" idx="1"/>
          </p:nvPr>
        </p:nvSpPr>
        <p:spPr>
          <a:xfrm>
            <a:off x="685800" y="4640263"/>
            <a:ext cx="5486400" cy="4394200"/>
          </a:xfrm>
        </p:spPr>
        <p:txBody>
          <a:bodyPr/>
          <a:lstStyle/>
          <a:p>
            <a:r>
              <a:rPr lang="en-US" sz="1400"/>
              <a:t>System Boundary</a:t>
            </a:r>
          </a:p>
          <a:p>
            <a:pPr>
              <a:buFontTx/>
              <a:buChar char="•"/>
            </a:pPr>
            <a:r>
              <a:rPr lang="en-US" sz="1400"/>
              <a:t>Use cases are enclosed within a system boundary</a:t>
            </a:r>
          </a:p>
          <a:p>
            <a:pPr>
              <a:buFontTx/>
              <a:buChar char="•"/>
            </a:pPr>
            <a:r>
              <a:rPr lang="en-US" sz="1400"/>
              <a:t>a box that represents the system and clearly delineates what parts of the diagram are external or internal to it</a:t>
            </a:r>
          </a:p>
          <a:p>
            <a:pPr>
              <a:buFontTx/>
              <a:buChar char="•"/>
            </a:pPr>
            <a:r>
              <a:rPr lang="en-US" sz="1400"/>
              <a:t>Name of the system can appear inside or on top of the box</a:t>
            </a:r>
          </a:p>
          <a:p>
            <a:endParaRPr lang="en-US" sz="1400"/>
          </a:p>
          <a:p>
            <a:endParaRPr lang="en-US" sz="1400"/>
          </a:p>
          <a:p>
            <a:endParaRPr lang="en-US" sz="1400"/>
          </a:p>
          <a:p>
            <a:endParaRPr lang="en-US" sz="1400"/>
          </a:p>
        </p:txBody>
      </p:sp>
    </p:spTree>
    <p:extLst>
      <p:ext uri="{BB962C8B-B14F-4D97-AF65-F5344CB8AC3E}">
        <p14:creationId xmlns:p14="http://schemas.microsoft.com/office/powerpoint/2010/main" val="1053776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Rot="1" noChangeAspect="1" noChangeArrowheads="1" noTextEdit="1"/>
          </p:cNvSpPr>
          <p:nvPr>
            <p:ph type="sldImg"/>
          </p:nvPr>
        </p:nvSpPr>
        <p:spPr>
          <a:xfrm>
            <a:off x="989013" y="731838"/>
            <a:ext cx="4879975" cy="3662362"/>
          </a:xfrm>
          <a:ln/>
        </p:spPr>
      </p:sp>
      <p:sp>
        <p:nvSpPr>
          <p:cNvPr id="659459" name="Rectangle 3"/>
          <p:cNvSpPr>
            <a:spLocks noGrp="1" noChangeArrowheads="1"/>
          </p:cNvSpPr>
          <p:nvPr>
            <p:ph type="body" idx="1"/>
          </p:nvPr>
        </p:nvSpPr>
        <p:spPr>
          <a:xfrm>
            <a:off x="1123950" y="4640263"/>
            <a:ext cx="4610100" cy="4394200"/>
          </a:xfrm>
        </p:spPr>
        <p:txBody>
          <a:bodyPr lIns="91426" tIns="45713" rIns="91426" bIns="45713"/>
          <a:lstStyle/>
          <a:p>
            <a:r>
              <a:rPr lang="en-US" sz="1400"/>
              <a:t>Include relationship</a:t>
            </a:r>
          </a:p>
          <a:p>
            <a:pPr>
              <a:buFontTx/>
              <a:buChar char="•"/>
            </a:pPr>
            <a:r>
              <a:rPr lang="en-US" sz="1400" b="1"/>
              <a:t>Notice that ONLY between use cases (not between actors)</a:t>
            </a:r>
          </a:p>
          <a:p>
            <a:pPr>
              <a:buFontTx/>
              <a:buChar char="•"/>
            </a:pPr>
            <a:r>
              <a:rPr lang="en-US" sz="1400" b="1" u="sng"/>
              <a:t>MANDATORY</a:t>
            </a:r>
            <a:r>
              <a:rPr lang="en-US" sz="1400"/>
              <a:t> functional</a:t>
            </a:r>
          </a:p>
          <a:p>
            <a:pPr>
              <a:buFontTx/>
              <a:buChar char="•"/>
            </a:pPr>
            <a:r>
              <a:rPr lang="en-US" sz="1400"/>
              <a:t>Multiple use cases may share pieces of the same functionality</a:t>
            </a:r>
          </a:p>
          <a:p>
            <a:pPr>
              <a:buFontTx/>
              <a:buChar char="•"/>
            </a:pPr>
            <a:r>
              <a:rPr lang="en-US" sz="1400"/>
              <a:t>Rather than have duplicate functionality in several use cases</a:t>
            </a:r>
          </a:p>
          <a:p>
            <a:pPr>
              <a:buFontTx/>
              <a:buChar char="•"/>
            </a:pPr>
            <a:r>
              <a:rPr lang="en-US" sz="1400"/>
              <a:t>Put shared functionality in one use case and show relationship between it and other use cases that “uses” its functionality</a:t>
            </a:r>
          </a:p>
          <a:p>
            <a:pPr>
              <a:buFontTx/>
              <a:buChar char="•"/>
            </a:pPr>
            <a:r>
              <a:rPr lang="en-US" sz="1400"/>
              <a:t>Depicted by arrowhead with word “&lt;&lt;include&gt;&gt;” above it</a:t>
            </a:r>
          </a:p>
          <a:p>
            <a:pPr>
              <a:buFontTx/>
              <a:buChar char="•"/>
            </a:pPr>
            <a:endParaRPr lang="en-US" sz="1400"/>
          </a:p>
          <a:p>
            <a:pPr>
              <a:buFontTx/>
              <a:buChar char="•"/>
            </a:pPr>
            <a:endParaRPr lang="en-US" sz="1400"/>
          </a:p>
          <a:p>
            <a:r>
              <a:rPr lang="en-US" b="1"/>
              <a:t>Include</a:t>
            </a:r>
            <a:r>
              <a:rPr lang="en-US"/>
              <a:t> relationships factor use cases into additional ones. </a:t>
            </a:r>
          </a:p>
          <a:p>
            <a:r>
              <a:rPr lang="en-US"/>
              <a:t>Includes are especially helpful when the same use case can be factored out of two different use cases. </a:t>
            </a:r>
          </a:p>
          <a:p>
            <a:r>
              <a:rPr lang="en-US"/>
              <a:t>If a clinic had a cases of </a:t>
            </a:r>
            <a:r>
              <a:rPr lang="en-US" b="1"/>
              <a:t>Make Appointment</a:t>
            </a:r>
            <a:r>
              <a:rPr lang="en-US"/>
              <a:t> and </a:t>
            </a:r>
            <a:r>
              <a:rPr lang="en-US" b="1"/>
              <a:t>Request Medication.</a:t>
            </a:r>
          </a:p>
          <a:p>
            <a:r>
              <a:rPr lang="en-US"/>
              <a:t>Both might include </a:t>
            </a:r>
            <a:r>
              <a:rPr lang="en-US" b="1"/>
              <a:t>Check Patient Record</a:t>
            </a:r>
            <a:r>
              <a:rPr lang="en-US"/>
              <a:t> as a subtask. </a:t>
            </a:r>
          </a:p>
          <a:p>
            <a:r>
              <a:rPr lang="en-US"/>
              <a:t>Both would include a call to the use case </a:t>
            </a:r>
            <a:r>
              <a:rPr lang="en-US" b="1"/>
              <a:t>Check Patient Record.</a:t>
            </a:r>
          </a:p>
          <a:p>
            <a:r>
              <a:rPr lang="en-US"/>
              <a:t>We don’t want to write it twice we simply want to include in as a call from both.</a:t>
            </a:r>
          </a:p>
          <a:p>
            <a:endParaRPr lang="en-US"/>
          </a:p>
          <a:p>
            <a:r>
              <a:rPr lang="en-US"/>
              <a:t>In the diagram, </a:t>
            </a:r>
          </a:p>
          <a:p>
            <a:r>
              <a:rPr lang="en-US"/>
              <a:t>  include notation is a dotted line beginning at base use case ending with an arrows pointing to the include use case. </a:t>
            </a:r>
          </a:p>
          <a:p>
            <a:r>
              <a:rPr lang="en-US"/>
              <a:t>The dotted line is labeled &lt;&lt;include&gt;&gt;.</a:t>
            </a:r>
          </a:p>
        </p:txBody>
      </p:sp>
    </p:spTree>
    <p:extLst>
      <p:ext uri="{BB962C8B-B14F-4D97-AF65-F5344CB8AC3E}">
        <p14:creationId xmlns:p14="http://schemas.microsoft.com/office/powerpoint/2010/main" val="27013844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Rot="1" noChangeAspect="1" noChangeArrowheads="1" noTextEdit="1"/>
          </p:cNvSpPr>
          <p:nvPr>
            <p:ph type="sldImg"/>
          </p:nvPr>
        </p:nvSpPr>
        <p:spPr>
          <a:xfrm>
            <a:off x="989013" y="731838"/>
            <a:ext cx="4879975" cy="3662362"/>
          </a:xfrm>
          <a:ln/>
        </p:spPr>
      </p:sp>
      <p:sp>
        <p:nvSpPr>
          <p:cNvPr id="661507" name="Rectangle 3"/>
          <p:cNvSpPr>
            <a:spLocks noGrp="1" noChangeArrowheads="1"/>
          </p:cNvSpPr>
          <p:nvPr>
            <p:ph type="body" idx="1"/>
          </p:nvPr>
        </p:nvSpPr>
        <p:spPr>
          <a:xfrm>
            <a:off x="1123950" y="4640263"/>
            <a:ext cx="4610100" cy="4394200"/>
          </a:xfrm>
        </p:spPr>
        <p:txBody>
          <a:bodyPr lIns="91426" tIns="45713" rIns="91426" bIns="45713"/>
          <a:lstStyle/>
          <a:p>
            <a:r>
              <a:rPr lang="en-US" sz="1400"/>
              <a:t>Use Case Relationship</a:t>
            </a:r>
          </a:p>
          <a:p>
            <a:pPr>
              <a:buFontTx/>
              <a:buChar char="•"/>
            </a:pPr>
            <a:r>
              <a:rPr lang="en-US" sz="1400"/>
              <a:t>Extend relationship</a:t>
            </a:r>
          </a:p>
          <a:p>
            <a:pPr lvl="2">
              <a:buFontTx/>
              <a:buChar char="•"/>
            </a:pPr>
            <a:r>
              <a:rPr lang="en-US" sz="1400"/>
              <a:t>Used to show </a:t>
            </a:r>
            <a:r>
              <a:rPr lang="en-US" sz="1400" b="1" u="sng"/>
              <a:t>optional</a:t>
            </a:r>
            <a:r>
              <a:rPr lang="en-US" sz="1400"/>
              <a:t> behavior (behavior that is run only under certain circumstances)</a:t>
            </a:r>
          </a:p>
          <a:p>
            <a:pPr lvl="2">
              <a:buFontTx/>
              <a:buChar char="•"/>
            </a:pPr>
            <a:r>
              <a:rPr lang="en-US" sz="1400"/>
              <a:t>Depicted by arrowhead with word “&lt;&lt;extend&gt;&gt;” above it</a:t>
            </a:r>
          </a:p>
          <a:p>
            <a:endParaRPr lang="en-US" sz="1400"/>
          </a:p>
          <a:p>
            <a:endParaRPr lang="en-US" sz="1400"/>
          </a:p>
          <a:p>
            <a:r>
              <a:rPr lang="en-US"/>
              <a:t>An </a:t>
            </a:r>
            <a:r>
              <a:rPr lang="en-US" b="1"/>
              <a:t>extend</a:t>
            </a:r>
            <a:r>
              <a:rPr lang="en-US"/>
              <a:t> relationship indicates that one use case is a variation of another. </a:t>
            </a:r>
          </a:p>
          <a:p>
            <a:r>
              <a:rPr lang="en-US"/>
              <a:t>This is often used when much of the same code may be in both only one extends the functionality somewhat.</a:t>
            </a:r>
          </a:p>
          <a:p>
            <a:r>
              <a:rPr lang="en-US"/>
              <a:t>A typical example is a add record to the database and modify that record.</a:t>
            </a:r>
          </a:p>
          <a:p>
            <a:r>
              <a:rPr lang="en-US"/>
              <a:t>So an add student is similar to a modify student so I may reuse some of the code.</a:t>
            </a:r>
          </a:p>
          <a:p>
            <a:r>
              <a:rPr lang="en-US"/>
              <a:t>Extend notation is a dotted line, labeled &lt;&lt;extend&gt;&gt;, and with an arrow toward the base case. </a:t>
            </a:r>
          </a:p>
          <a:p>
            <a:r>
              <a:rPr lang="en-US"/>
              <a:t>The </a:t>
            </a:r>
            <a:r>
              <a:rPr lang="en-US" b="1"/>
              <a:t>extension point</a:t>
            </a:r>
            <a:r>
              <a:rPr lang="en-US"/>
              <a:t>, which determines when the extended case is appropriate, is written inside the base case.</a:t>
            </a:r>
          </a:p>
          <a:p>
            <a:endParaRPr lang="en-US" sz="1400"/>
          </a:p>
        </p:txBody>
      </p:sp>
    </p:spTree>
    <p:extLst>
      <p:ext uri="{BB962C8B-B14F-4D97-AF65-F5344CB8AC3E}">
        <p14:creationId xmlns:p14="http://schemas.microsoft.com/office/powerpoint/2010/main" val="30078352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Rot="1" noChangeAspect="1" noChangeArrowheads="1" noTextEdit="1"/>
          </p:cNvSpPr>
          <p:nvPr>
            <p:ph type="sldImg"/>
          </p:nvPr>
        </p:nvSpPr>
        <p:spPr>
          <a:xfrm>
            <a:off x="989013" y="731838"/>
            <a:ext cx="4879975" cy="3662362"/>
          </a:xfrm>
          <a:ln/>
        </p:spPr>
      </p:sp>
      <p:sp>
        <p:nvSpPr>
          <p:cNvPr id="663555" name="Rectangle 3"/>
          <p:cNvSpPr>
            <a:spLocks noGrp="1" noChangeArrowheads="1"/>
          </p:cNvSpPr>
          <p:nvPr>
            <p:ph type="body" idx="1"/>
          </p:nvPr>
        </p:nvSpPr>
        <p:spPr>
          <a:xfrm>
            <a:off x="685800" y="4640263"/>
            <a:ext cx="5486400" cy="4394200"/>
          </a:xfrm>
        </p:spPr>
        <p:txBody>
          <a:bodyPr/>
          <a:lstStyle/>
          <a:p>
            <a:r>
              <a:rPr lang="en-US" sz="1400"/>
              <a:t>System Boundary</a:t>
            </a:r>
          </a:p>
          <a:p>
            <a:pPr>
              <a:buFontTx/>
              <a:buChar char="•"/>
            </a:pPr>
            <a:r>
              <a:rPr lang="en-US" sz="1400"/>
              <a:t>Use cases are enclosed within a system boundary</a:t>
            </a:r>
          </a:p>
          <a:p>
            <a:pPr>
              <a:buFontTx/>
              <a:buChar char="•"/>
            </a:pPr>
            <a:r>
              <a:rPr lang="en-US" sz="1400"/>
              <a:t>a box that represents the system and clearly delineates what parts of the diagram are external or internal to it</a:t>
            </a:r>
          </a:p>
          <a:p>
            <a:pPr>
              <a:buFontTx/>
              <a:buChar char="•"/>
            </a:pPr>
            <a:r>
              <a:rPr lang="en-US" sz="1400"/>
              <a:t>Name of the system can appear inside or on top of the box</a:t>
            </a:r>
          </a:p>
          <a:p>
            <a:endParaRPr lang="en-US" sz="1400"/>
          </a:p>
          <a:p>
            <a:endParaRPr lang="en-US" sz="1400"/>
          </a:p>
          <a:p>
            <a:endParaRPr lang="en-US" sz="1400"/>
          </a:p>
          <a:p>
            <a:endParaRPr lang="en-US" sz="1400"/>
          </a:p>
        </p:txBody>
      </p:sp>
    </p:spTree>
    <p:extLst>
      <p:ext uri="{BB962C8B-B14F-4D97-AF65-F5344CB8AC3E}">
        <p14:creationId xmlns:p14="http://schemas.microsoft.com/office/powerpoint/2010/main" val="3810167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Rot="1" noChangeAspect="1" noChangeArrowheads="1" noTextEdit="1"/>
          </p:cNvSpPr>
          <p:nvPr>
            <p:ph type="sldImg"/>
          </p:nvPr>
        </p:nvSpPr>
        <p:spPr>
          <a:xfrm>
            <a:off x="989013" y="731838"/>
            <a:ext cx="4879975" cy="3662362"/>
          </a:xfrm>
          <a:ln/>
        </p:spPr>
      </p:sp>
      <p:sp>
        <p:nvSpPr>
          <p:cNvPr id="665603" name="Rectangle 3"/>
          <p:cNvSpPr>
            <a:spLocks noGrp="1" noChangeArrowheads="1"/>
          </p:cNvSpPr>
          <p:nvPr>
            <p:ph type="body" idx="1"/>
          </p:nvPr>
        </p:nvSpPr>
        <p:spPr>
          <a:xfrm>
            <a:off x="1123950" y="4640263"/>
            <a:ext cx="4610100" cy="4394200"/>
          </a:xfrm>
        </p:spPr>
        <p:txBody>
          <a:bodyPr lIns="91426" tIns="45713" rIns="91426" bIns="45713"/>
          <a:lstStyle/>
          <a:p>
            <a:r>
              <a:rPr lang="en-US" sz="1400" b="1"/>
              <a:t>Mainly talking about extend, include, and generalization relationships.</a:t>
            </a:r>
          </a:p>
          <a:p>
            <a:endParaRPr lang="en-US" sz="1400" b="1"/>
          </a:p>
          <a:p>
            <a:r>
              <a:rPr lang="en-US" sz="1400" b="1"/>
              <a:t>95% of relationships on a use case diagram is association</a:t>
            </a:r>
          </a:p>
          <a:p>
            <a:endParaRPr lang="en-US" sz="1400" b="1"/>
          </a:p>
          <a:p>
            <a:endParaRPr lang="en-US" sz="1400" b="1"/>
          </a:p>
          <a:p>
            <a:endParaRPr lang="en-US" sz="1400"/>
          </a:p>
          <a:p>
            <a:endParaRPr lang="en-US" sz="1400"/>
          </a:p>
          <a:p>
            <a:endParaRPr lang="en-US" sz="1400"/>
          </a:p>
        </p:txBody>
      </p:sp>
    </p:spTree>
    <p:extLst>
      <p:ext uri="{BB962C8B-B14F-4D97-AF65-F5344CB8AC3E}">
        <p14:creationId xmlns:p14="http://schemas.microsoft.com/office/powerpoint/2010/main" val="1195997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Rot="1" noChangeAspect="1" noChangeArrowheads="1" noTextEdit="1"/>
          </p:cNvSpPr>
          <p:nvPr>
            <p:ph type="sldImg"/>
          </p:nvPr>
        </p:nvSpPr>
        <p:spPr>
          <a:xfrm>
            <a:off x="990600" y="731838"/>
            <a:ext cx="4879975" cy="3662362"/>
          </a:xfrm>
          <a:ln/>
        </p:spPr>
      </p:sp>
      <p:sp>
        <p:nvSpPr>
          <p:cNvPr id="607235" name="Rectangle 3"/>
          <p:cNvSpPr>
            <a:spLocks noGrp="1" noChangeArrowheads="1"/>
          </p:cNvSpPr>
          <p:nvPr>
            <p:ph type="body" idx="1"/>
          </p:nvPr>
        </p:nvSpPr>
        <p:spPr>
          <a:xfrm>
            <a:off x="914400" y="4640263"/>
            <a:ext cx="5029200" cy="4394200"/>
          </a:xfrm>
        </p:spPr>
        <p:txBody>
          <a:bodyPr/>
          <a:lstStyle/>
          <a:p>
            <a:endParaRPr lang="en-US"/>
          </a:p>
        </p:txBody>
      </p:sp>
    </p:spTree>
    <p:extLst>
      <p:ext uri="{BB962C8B-B14F-4D97-AF65-F5344CB8AC3E}">
        <p14:creationId xmlns:p14="http://schemas.microsoft.com/office/powerpoint/2010/main" val="978864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Rot="1" noChangeAspect="1" noChangeArrowheads="1" noTextEdit="1"/>
          </p:cNvSpPr>
          <p:nvPr>
            <p:ph type="sldImg"/>
          </p:nvPr>
        </p:nvSpPr>
        <p:spPr>
          <a:xfrm>
            <a:off x="990600" y="731838"/>
            <a:ext cx="4879975" cy="3662362"/>
          </a:xfrm>
          <a:ln/>
        </p:spPr>
      </p:sp>
      <p:sp>
        <p:nvSpPr>
          <p:cNvPr id="348163" name="Rectangle 3"/>
          <p:cNvSpPr>
            <a:spLocks noGrp="1" noChangeArrowheads="1"/>
          </p:cNvSpPr>
          <p:nvPr>
            <p:ph type="body" idx="1"/>
          </p:nvPr>
        </p:nvSpPr>
        <p:spPr>
          <a:xfrm>
            <a:off x="914400" y="4640263"/>
            <a:ext cx="5029200" cy="4394200"/>
          </a:xfrm>
        </p:spPr>
        <p:txBody>
          <a:bodyPr/>
          <a:lstStyle/>
          <a:p>
            <a:endParaRPr lang="en-US"/>
          </a:p>
        </p:txBody>
      </p:sp>
    </p:spTree>
    <p:extLst>
      <p:ext uri="{BB962C8B-B14F-4D97-AF65-F5344CB8AC3E}">
        <p14:creationId xmlns:p14="http://schemas.microsoft.com/office/powerpoint/2010/main" val="4159250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Rot="1" noChangeAspect="1" noChangeArrowheads="1" noTextEdit="1"/>
          </p:cNvSpPr>
          <p:nvPr>
            <p:ph type="sldImg"/>
          </p:nvPr>
        </p:nvSpPr>
        <p:spPr>
          <a:xfrm>
            <a:off x="990600" y="731838"/>
            <a:ext cx="4879975" cy="3662362"/>
          </a:xfrm>
          <a:ln/>
        </p:spPr>
      </p:sp>
      <p:sp>
        <p:nvSpPr>
          <p:cNvPr id="350211" name="Rectangle 3"/>
          <p:cNvSpPr>
            <a:spLocks noGrp="1" noChangeArrowheads="1"/>
          </p:cNvSpPr>
          <p:nvPr>
            <p:ph type="body" idx="1"/>
          </p:nvPr>
        </p:nvSpPr>
        <p:spPr>
          <a:xfrm>
            <a:off x="914400" y="4640263"/>
            <a:ext cx="5029200" cy="4394200"/>
          </a:xfrm>
        </p:spPr>
        <p:txBody>
          <a:bodyPr/>
          <a:lstStyle/>
          <a:p>
            <a:endParaRPr lang="en-US"/>
          </a:p>
        </p:txBody>
      </p:sp>
    </p:spTree>
    <p:extLst>
      <p:ext uri="{BB962C8B-B14F-4D97-AF65-F5344CB8AC3E}">
        <p14:creationId xmlns:p14="http://schemas.microsoft.com/office/powerpoint/2010/main" val="6735835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Rot="1" noChangeAspect="1" noChangeArrowheads="1" noTextEdit="1"/>
          </p:cNvSpPr>
          <p:nvPr>
            <p:ph type="sldImg"/>
          </p:nvPr>
        </p:nvSpPr>
        <p:spPr>
          <a:xfrm>
            <a:off x="990600" y="731838"/>
            <a:ext cx="4879975" cy="3662362"/>
          </a:xfrm>
          <a:ln/>
        </p:spPr>
      </p:sp>
      <p:sp>
        <p:nvSpPr>
          <p:cNvPr id="352259" name="Rectangle 3"/>
          <p:cNvSpPr>
            <a:spLocks noGrp="1" noChangeArrowheads="1"/>
          </p:cNvSpPr>
          <p:nvPr>
            <p:ph type="body" idx="1"/>
          </p:nvPr>
        </p:nvSpPr>
        <p:spPr>
          <a:xfrm>
            <a:off x="914400" y="4640263"/>
            <a:ext cx="5029200" cy="4394200"/>
          </a:xfrm>
        </p:spPr>
        <p:txBody>
          <a:bodyPr/>
          <a:lstStyle/>
          <a:p>
            <a:endParaRPr lang="en-US"/>
          </a:p>
        </p:txBody>
      </p:sp>
    </p:spTree>
    <p:extLst>
      <p:ext uri="{BB962C8B-B14F-4D97-AF65-F5344CB8AC3E}">
        <p14:creationId xmlns:p14="http://schemas.microsoft.com/office/powerpoint/2010/main" val="34650290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Rot="1" noChangeAspect="1" noChangeArrowheads="1" noTextEdit="1"/>
          </p:cNvSpPr>
          <p:nvPr>
            <p:ph type="sldImg"/>
          </p:nvPr>
        </p:nvSpPr>
        <p:spPr>
          <a:xfrm>
            <a:off x="1354138" y="976313"/>
            <a:ext cx="4149725" cy="3113087"/>
          </a:xfrm>
          <a:ln/>
        </p:spPr>
      </p:sp>
      <p:sp>
        <p:nvSpPr>
          <p:cNvPr id="603139" name="Rectangle 3"/>
          <p:cNvSpPr>
            <a:spLocks noGrp="1" noChangeArrowheads="1"/>
          </p:cNvSpPr>
          <p:nvPr>
            <p:ph type="body" idx="1"/>
          </p:nvPr>
        </p:nvSpPr>
        <p:spPr>
          <a:xfrm>
            <a:off x="460375" y="4232275"/>
            <a:ext cx="5943600" cy="4802188"/>
          </a:xfrm>
        </p:spPr>
        <p:txBody>
          <a:bodyPr/>
          <a:lstStyle/>
          <a:p>
            <a:endParaRPr lang="en-US"/>
          </a:p>
        </p:txBody>
      </p:sp>
    </p:spTree>
    <p:extLst>
      <p:ext uri="{BB962C8B-B14F-4D97-AF65-F5344CB8AC3E}">
        <p14:creationId xmlns:p14="http://schemas.microsoft.com/office/powerpoint/2010/main" val="38646477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Rot="1" noChangeAspect="1" noChangeArrowheads="1" noTextEdit="1"/>
          </p:cNvSpPr>
          <p:nvPr>
            <p:ph type="sldImg"/>
          </p:nvPr>
        </p:nvSpPr>
        <p:spPr>
          <a:xfrm>
            <a:off x="989013" y="731838"/>
            <a:ext cx="4879975" cy="3662362"/>
          </a:xfrm>
          <a:ln/>
        </p:spPr>
      </p:sp>
      <p:sp>
        <p:nvSpPr>
          <p:cNvPr id="667651" name="Rectangle 3"/>
          <p:cNvSpPr>
            <a:spLocks noGrp="1" noChangeArrowheads="1"/>
          </p:cNvSpPr>
          <p:nvPr>
            <p:ph type="body" idx="1"/>
          </p:nvPr>
        </p:nvSpPr>
        <p:spPr>
          <a:xfrm>
            <a:off x="914400" y="4640263"/>
            <a:ext cx="5029200" cy="4394200"/>
          </a:xfrm>
        </p:spPr>
        <p:txBody>
          <a:bodyPr/>
          <a:lstStyle/>
          <a:p>
            <a:r>
              <a:rPr lang="en-US" sz="1400"/>
              <a:t>Video Rental System</a:t>
            </a:r>
          </a:p>
          <a:p>
            <a:pPr>
              <a:buFontTx/>
              <a:buChar char="•"/>
            </a:pPr>
            <a:r>
              <a:rPr lang="en-US" sz="1400"/>
              <a:t>Actors</a:t>
            </a:r>
          </a:p>
          <a:p>
            <a:pPr lvl="1">
              <a:buFontTx/>
              <a:buChar char="•"/>
            </a:pPr>
            <a:r>
              <a:rPr lang="en-US" sz="1400"/>
              <a:t>Customer</a:t>
            </a:r>
          </a:p>
          <a:p>
            <a:pPr lvl="1">
              <a:buFontTx/>
              <a:buChar char="•"/>
            </a:pPr>
            <a:r>
              <a:rPr lang="en-US" sz="1400"/>
              <a:t>Video distributer</a:t>
            </a:r>
          </a:p>
          <a:p>
            <a:pPr>
              <a:buFontTx/>
              <a:buChar char="•"/>
            </a:pPr>
            <a:r>
              <a:rPr lang="en-US" sz="1400"/>
              <a:t>Use cases</a:t>
            </a:r>
          </a:p>
          <a:p>
            <a:pPr lvl="1">
              <a:buFontTx/>
              <a:buChar char="•"/>
            </a:pPr>
            <a:r>
              <a:rPr lang="en-US" sz="1400"/>
              <a:t>Enroll as member</a:t>
            </a:r>
          </a:p>
          <a:p>
            <a:pPr lvl="1">
              <a:buFontTx/>
              <a:buChar char="•"/>
            </a:pPr>
            <a:r>
              <a:rPr lang="en-US" sz="1400"/>
              <a:t>Check out video</a:t>
            </a:r>
          </a:p>
          <a:p>
            <a:pPr lvl="1">
              <a:buFontTx/>
              <a:buChar char="•"/>
            </a:pPr>
            <a:r>
              <a:rPr lang="en-US" sz="1400"/>
              <a:t>Return video</a:t>
            </a:r>
          </a:p>
          <a:p>
            <a:pPr lvl="1">
              <a:buFontTx/>
              <a:buChar char="•"/>
            </a:pPr>
            <a:r>
              <a:rPr lang="en-US" sz="1400"/>
              <a:t>Order new video</a:t>
            </a:r>
          </a:p>
        </p:txBody>
      </p:sp>
    </p:spTree>
    <p:extLst>
      <p:ext uri="{BB962C8B-B14F-4D97-AF65-F5344CB8AC3E}">
        <p14:creationId xmlns:p14="http://schemas.microsoft.com/office/powerpoint/2010/main" val="126969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Rot="1" noChangeAspect="1" noChangeArrowheads="1" noTextEdit="1"/>
          </p:cNvSpPr>
          <p:nvPr>
            <p:ph type="sldImg"/>
          </p:nvPr>
        </p:nvSpPr>
        <p:spPr>
          <a:xfrm>
            <a:off x="990600" y="731838"/>
            <a:ext cx="4879975" cy="3662362"/>
          </a:xfrm>
          <a:ln/>
        </p:spPr>
      </p:sp>
      <p:sp>
        <p:nvSpPr>
          <p:cNvPr id="610307" name="Rectangle 3"/>
          <p:cNvSpPr>
            <a:spLocks noGrp="1" noChangeArrowheads="1"/>
          </p:cNvSpPr>
          <p:nvPr>
            <p:ph type="body" idx="1"/>
          </p:nvPr>
        </p:nvSpPr>
        <p:spPr>
          <a:xfrm>
            <a:off x="914400" y="4640263"/>
            <a:ext cx="5029200" cy="4394200"/>
          </a:xfrm>
        </p:spPr>
        <p:txBody>
          <a:bodyPr/>
          <a:lstStyle/>
          <a:p>
            <a:endParaRPr lang="en-US"/>
          </a:p>
        </p:txBody>
      </p:sp>
    </p:spTree>
    <p:extLst>
      <p:ext uri="{BB962C8B-B14F-4D97-AF65-F5344CB8AC3E}">
        <p14:creationId xmlns:p14="http://schemas.microsoft.com/office/powerpoint/2010/main" val="3963253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Rot="1" noChangeAspect="1" noChangeArrowheads="1" noTextEdit="1"/>
          </p:cNvSpPr>
          <p:nvPr>
            <p:ph type="sldImg"/>
          </p:nvPr>
        </p:nvSpPr>
        <p:spPr>
          <a:xfrm>
            <a:off x="990600" y="731838"/>
            <a:ext cx="4879975" cy="3662362"/>
          </a:xfrm>
          <a:ln/>
        </p:spPr>
      </p:sp>
      <p:sp>
        <p:nvSpPr>
          <p:cNvPr id="612355" name="Rectangle 3"/>
          <p:cNvSpPr>
            <a:spLocks noGrp="1" noChangeArrowheads="1"/>
          </p:cNvSpPr>
          <p:nvPr>
            <p:ph type="body" idx="1"/>
          </p:nvPr>
        </p:nvSpPr>
        <p:spPr>
          <a:xfrm>
            <a:off x="914400" y="4640263"/>
            <a:ext cx="5029200" cy="4394200"/>
          </a:xfrm>
        </p:spPr>
        <p:txBody>
          <a:bodyPr/>
          <a:lstStyle/>
          <a:p>
            <a:endParaRPr lang="en-US"/>
          </a:p>
        </p:txBody>
      </p:sp>
    </p:spTree>
    <p:extLst>
      <p:ext uri="{BB962C8B-B14F-4D97-AF65-F5344CB8AC3E}">
        <p14:creationId xmlns:p14="http://schemas.microsoft.com/office/powerpoint/2010/main" val="303155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Rot="1" noChangeAspect="1" noChangeArrowheads="1" noTextEdit="1"/>
          </p:cNvSpPr>
          <p:nvPr>
            <p:ph type="sldImg"/>
          </p:nvPr>
        </p:nvSpPr>
        <p:spPr>
          <a:xfrm>
            <a:off x="990600" y="731838"/>
            <a:ext cx="4879975" cy="3662362"/>
          </a:xfrm>
          <a:ln/>
        </p:spPr>
      </p:sp>
      <p:sp>
        <p:nvSpPr>
          <p:cNvPr id="614403" name="Rectangle 3"/>
          <p:cNvSpPr>
            <a:spLocks noGrp="1" noChangeArrowheads="1"/>
          </p:cNvSpPr>
          <p:nvPr>
            <p:ph type="body" idx="1"/>
          </p:nvPr>
        </p:nvSpPr>
        <p:spPr>
          <a:xfrm>
            <a:off x="914400" y="4640263"/>
            <a:ext cx="5029200" cy="4394200"/>
          </a:xfrm>
        </p:spPr>
        <p:txBody>
          <a:bodyPr/>
          <a:lstStyle/>
          <a:p>
            <a:endParaRPr lang="en-US"/>
          </a:p>
        </p:txBody>
      </p:sp>
    </p:spTree>
    <p:extLst>
      <p:ext uri="{BB962C8B-B14F-4D97-AF65-F5344CB8AC3E}">
        <p14:creationId xmlns:p14="http://schemas.microsoft.com/office/powerpoint/2010/main" val="1008418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Rot="1" noChangeAspect="1" noChangeArrowheads="1" noTextEdit="1"/>
          </p:cNvSpPr>
          <p:nvPr>
            <p:ph type="sldImg"/>
          </p:nvPr>
        </p:nvSpPr>
        <p:spPr>
          <a:xfrm>
            <a:off x="990600" y="731838"/>
            <a:ext cx="4879975" cy="3662362"/>
          </a:xfrm>
          <a:ln/>
        </p:spPr>
      </p:sp>
      <p:sp>
        <p:nvSpPr>
          <p:cNvPr id="624643" name="Rectangle 3"/>
          <p:cNvSpPr>
            <a:spLocks noGrp="1" noChangeArrowheads="1"/>
          </p:cNvSpPr>
          <p:nvPr>
            <p:ph type="body" idx="1"/>
          </p:nvPr>
        </p:nvSpPr>
        <p:spPr>
          <a:xfrm>
            <a:off x="914400" y="4640263"/>
            <a:ext cx="5029200" cy="4394200"/>
          </a:xfrm>
        </p:spPr>
        <p:txBody>
          <a:bodyPr/>
          <a:lstStyle/>
          <a:p>
            <a:endParaRPr lang="en-US"/>
          </a:p>
        </p:txBody>
      </p:sp>
    </p:spTree>
    <p:extLst>
      <p:ext uri="{BB962C8B-B14F-4D97-AF65-F5344CB8AC3E}">
        <p14:creationId xmlns:p14="http://schemas.microsoft.com/office/powerpoint/2010/main" val="4236222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Rot="1" noChangeAspect="1" noChangeArrowheads="1" noTextEdit="1"/>
          </p:cNvSpPr>
          <p:nvPr>
            <p:ph type="sldImg"/>
          </p:nvPr>
        </p:nvSpPr>
        <p:spPr>
          <a:xfrm>
            <a:off x="989013" y="731838"/>
            <a:ext cx="4879975" cy="3662362"/>
          </a:xfrm>
          <a:ln/>
        </p:spPr>
      </p:sp>
      <p:sp>
        <p:nvSpPr>
          <p:cNvPr id="626691" name="Rectangle 3"/>
          <p:cNvSpPr>
            <a:spLocks noGrp="1" noChangeArrowheads="1"/>
          </p:cNvSpPr>
          <p:nvPr>
            <p:ph type="body" idx="1"/>
          </p:nvPr>
        </p:nvSpPr>
        <p:spPr>
          <a:xfrm>
            <a:off x="1123950" y="4640263"/>
            <a:ext cx="4610100" cy="4394200"/>
          </a:xfrm>
        </p:spPr>
        <p:txBody>
          <a:bodyPr lIns="91426" tIns="45713" rIns="91426" bIns="45713"/>
          <a:lstStyle/>
          <a:p>
            <a:r>
              <a:rPr lang="en-US" sz="1400"/>
              <a:t>Actors</a:t>
            </a:r>
          </a:p>
          <a:p>
            <a:r>
              <a:rPr lang="en-US" sz="1400"/>
              <a:t>7) Does one person play several different roles?</a:t>
            </a:r>
          </a:p>
          <a:p>
            <a:pPr lvl="1">
              <a:buFontTx/>
              <a:buChar char="•"/>
            </a:pPr>
            <a:r>
              <a:rPr lang="en-US" sz="1400" u="sng"/>
              <a:t>May</a:t>
            </a:r>
            <a:r>
              <a:rPr lang="en-US" sz="1400"/>
              <a:t> have an actor for each role</a:t>
            </a:r>
          </a:p>
          <a:p>
            <a:r>
              <a:rPr lang="en-US" sz="1400"/>
              <a:t>8) Do several people play the same role?</a:t>
            </a:r>
          </a:p>
          <a:p>
            <a:pPr lvl="1">
              <a:buFontTx/>
              <a:buChar char="•"/>
            </a:pPr>
            <a:r>
              <a:rPr lang="en-US" sz="1400"/>
              <a:t>Only use one actor per role (no matter how many people play that role)</a:t>
            </a:r>
          </a:p>
          <a:p>
            <a:endParaRPr lang="en-US" sz="1400"/>
          </a:p>
          <a:p>
            <a:pPr>
              <a:buFontTx/>
              <a:buChar char="•"/>
            </a:pPr>
            <a:r>
              <a:rPr lang="en-US" sz="1400"/>
              <a:t>Identifying actors is an </a:t>
            </a:r>
            <a:r>
              <a:rPr lang="en-US" sz="1400" b="1"/>
              <a:t>iterative</a:t>
            </a:r>
            <a:r>
              <a:rPr lang="en-US" sz="1400"/>
              <a:t> process</a:t>
            </a:r>
          </a:p>
          <a:p>
            <a:pPr>
              <a:buFontTx/>
              <a:buChar char="•"/>
            </a:pPr>
            <a:r>
              <a:rPr lang="en-US" sz="1400"/>
              <a:t>Defining </a:t>
            </a:r>
            <a:r>
              <a:rPr lang="en-US" sz="1400" b="1"/>
              <a:t>how</a:t>
            </a:r>
            <a:r>
              <a:rPr lang="en-US" sz="1400"/>
              <a:t> an actor interacts with the system may clarify whether there are duplicate actors or not</a:t>
            </a:r>
          </a:p>
          <a:p>
            <a:endParaRPr lang="en-US" sz="1400"/>
          </a:p>
          <a:p>
            <a:endParaRPr lang="en-US" sz="1400"/>
          </a:p>
        </p:txBody>
      </p:sp>
    </p:spTree>
    <p:extLst>
      <p:ext uri="{BB962C8B-B14F-4D97-AF65-F5344CB8AC3E}">
        <p14:creationId xmlns:p14="http://schemas.microsoft.com/office/powerpoint/2010/main" val="3609232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Rot="1" noChangeAspect="1" noChangeArrowheads="1" noTextEdit="1"/>
          </p:cNvSpPr>
          <p:nvPr>
            <p:ph type="sldImg"/>
          </p:nvPr>
        </p:nvSpPr>
        <p:spPr>
          <a:xfrm>
            <a:off x="989013" y="731838"/>
            <a:ext cx="4879975" cy="3662362"/>
          </a:xfrm>
          <a:ln/>
        </p:spPr>
      </p:sp>
      <p:sp>
        <p:nvSpPr>
          <p:cNvPr id="628739" name="Rectangle 3"/>
          <p:cNvSpPr>
            <a:spLocks noGrp="1" noChangeArrowheads="1"/>
          </p:cNvSpPr>
          <p:nvPr>
            <p:ph type="body" idx="1"/>
          </p:nvPr>
        </p:nvSpPr>
        <p:spPr>
          <a:xfrm>
            <a:off x="1123950" y="4640263"/>
            <a:ext cx="4610100" cy="4394200"/>
          </a:xfrm>
        </p:spPr>
        <p:txBody>
          <a:bodyPr lIns="91426" tIns="45713" rIns="91426" bIns="45713"/>
          <a:lstStyle/>
          <a:p>
            <a:r>
              <a:rPr lang="en-US" sz="1400"/>
              <a:t>Actors</a:t>
            </a:r>
          </a:p>
          <a:p>
            <a:r>
              <a:rPr lang="en-US" sz="1400"/>
              <a:t>7) Does one person play several different roles?</a:t>
            </a:r>
          </a:p>
          <a:p>
            <a:pPr lvl="1">
              <a:buFontTx/>
              <a:buChar char="•"/>
            </a:pPr>
            <a:r>
              <a:rPr lang="en-US" sz="1400" u="sng"/>
              <a:t>May</a:t>
            </a:r>
            <a:r>
              <a:rPr lang="en-US" sz="1400"/>
              <a:t> have an actor for each role</a:t>
            </a:r>
          </a:p>
          <a:p>
            <a:r>
              <a:rPr lang="en-US" sz="1400"/>
              <a:t>8) Do several people play the same role?</a:t>
            </a:r>
          </a:p>
          <a:p>
            <a:pPr lvl="1">
              <a:buFontTx/>
              <a:buChar char="•"/>
            </a:pPr>
            <a:r>
              <a:rPr lang="en-US" sz="1400"/>
              <a:t>Only use one actor per role (no matter how many people play that role)</a:t>
            </a:r>
          </a:p>
          <a:p>
            <a:endParaRPr lang="en-US" sz="1400"/>
          </a:p>
          <a:p>
            <a:pPr>
              <a:buFontTx/>
              <a:buChar char="•"/>
            </a:pPr>
            <a:r>
              <a:rPr lang="en-US" sz="1400"/>
              <a:t>Identifying actors is an </a:t>
            </a:r>
            <a:r>
              <a:rPr lang="en-US" sz="1400" b="1"/>
              <a:t>iterative</a:t>
            </a:r>
            <a:r>
              <a:rPr lang="en-US" sz="1400"/>
              <a:t> process</a:t>
            </a:r>
          </a:p>
          <a:p>
            <a:pPr>
              <a:buFontTx/>
              <a:buChar char="•"/>
            </a:pPr>
            <a:r>
              <a:rPr lang="en-US" sz="1400"/>
              <a:t>Defining </a:t>
            </a:r>
            <a:r>
              <a:rPr lang="en-US" sz="1400" b="1"/>
              <a:t>how</a:t>
            </a:r>
            <a:r>
              <a:rPr lang="en-US" sz="1400"/>
              <a:t> an actor interacts with the system may clarify whether there are duplicate actors or not</a:t>
            </a:r>
          </a:p>
          <a:p>
            <a:endParaRPr lang="en-US" sz="1400"/>
          </a:p>
          <a:p>
            <a:endParaRPr lang="en-US" sz="1400"/>
          </a:p>
        </p:txBody>
      </p:sp>
    </p:spTree>
    <p:extLst>
      <p:ext uri="{BB962C8B-B14F-4D97-AF65-F5344CB8AC3E}">
        <p14:creationId xmlns:p14="http://schemas.microsoft.com/office/powerpoint/2010/main" val="2194614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8238" y="1117600"/>
            <a:ext cx="6829425" cy="2379663"/>
          </a:xfrm>
        </p:spPr>
        <p:txBody>
          <a:bodyPr/>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38238" y="3589338"/>
            <a:ext cx="6829425" cy="16494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Tree>
    <p:extLst>
      <p:ext uri="{BB962C8B-B14F-4D97-AF65-F5344CB8AC3E}">
        <p14:creationId xmlns:p14="http://schemas.microsoft.com/office/powerpoint/2010/main" val="2392948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22239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5763" y="304800"/>
            <a:ext cx="2022475" cy="548005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66750" y="304800"/>
            <a:ext cx="5916613" cy="5480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763151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62843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0713" y="1703388"/>
            <a:ext cx="7854950" cy="2841625"/>
          </a:xfrm>
        </p:spPr>
        <p:txBody>
          <a:bodyPr/>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0713" y="4572000"/>
            <a:ext cx="7854950" cy="149542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61588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985838" y="16700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948238" y="16700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65478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7063" y="363538"/>
            <a:ext cx="7853362" cy="1320800"/>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7063" y="1674813"/>
            <a:ext cx="3852862" cy="8207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7063" y="2495550"/>
            <a:ext cx="3852862" cy="36718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10100" y="1674813"/>
            <a:ext cx="3870325" cy="8207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10100" y="2495550"/>
            <a:ext cx="3870325" cy="36718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698188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3967515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86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7063" y="455613"/>
            <a:ext cx="2936875" cy="1593850"/>
          </a:xfrm>
        </p:spPr>
        <p:txBody>
          <a:bodyPr/>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71913" y="984250"/>
            <a:ext cx="4608512" cy="4854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7063" y="2049463"/>
            <a:ext cx="2936875" cy="37973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415746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7063" y="455613"/>
            <a:ext cx="2936875" cy="1593850"/>
          </a:xfrm>
        </p:spPr>
        <p:txBody>
          <a:bodyPr/>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71913" y="984250"/>
            <a:ext cx="4608512" cy="4854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27063" y="2049463"/>
            <a:ext cx="2936875" cy="37973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56765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0834" name="Line 2"/>
          <p:cNvSpPr>
            <a:spLocks noChangeShapeType="1"/>
          </p:cNvSpPr>
          <p:nvPr/>
        </p:nvSpPr>
        <p:spPr bwMode="auto">
          <a:xfrm>
            <a:off x="25400" y="1366838"/>
            <a:ext cx="9080500" cy="4762"/>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835" name="Rectangle 3"/>
          <p:cNvSpPr>
            <a:spLocks noGrp="1" noChangeArrowheads="1"/>
          </p:cNvSpPr>
          <p:nvPr>
            <p:ph type="title"/>
          </p:nvPr>
        </p:nvSpPr>
        <p:spPr bwMode="auto">
          <a:xfrm>
            <a:off x="666750" y="3048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3" tIns="44443" rIns="90473" bIns="44443" numCol="1" anchor="b" anchorCtr="0" compatLnSpc="1">
            <a:prstTxWarp prst="textNoShape">
              <a:avLst/>
            </a:prstTxWarp>
          </a:bodyPr>
          <a:lstStyle/>
          <a:p>
            <a:pPr lvl="0"/>
            <a:r>
              <a:rPr lang="en-GB" smtClean="0"/>
              <a:t>Click to edit Master title style</a:t>
            </a:r>
          </a:p>
        </p:txBody>
      </p:sp>
      <p:sp>
        <p:nvSpPr>
          <p:cNvPr id="120836" name="Rectangle 4"/>
          <p:cNvSpPr>
            <a:spLocks noGrp="1" noChangeArrowheads="1"/>
          </p:cNvSpPr>
          <p:nvPr>
            <p:ph type="body" idx="1"/>
          </p:nvPr>
        </p:nvSpPr>
        <p:spPr bwMode="auto">
          <a:xfrm>
            <a:off x="985838" y="16700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3" tIns="44443" rIns="90473" bIns="44443"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20837" name="Rectangle 5"/>
          <p:cNvSpPr>
            <a:spLocks noChangeArrowheads="1"/>
          </p:cNvSpPr>
          <p:nvPr/>
        </p:nvSpPr>
        <p:spPr bwMode="auto">
          <a:xfrm>
            <a:off x="566738" y="6499225"/>
            <a:ext cx="812006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3" tIns="44443" rIns="90473" bIns="44443">
            <a:spAutoFit/>
          </a:bodyPr>
          <a:lstStyle/>
          <a:p>
            <a:r>
              <a:rPr lang="en-GB" sz="1200">
                <a:solidFill>
                  <a:schemeClr val="tx2"/>
                </a:solidFill>
              </a:rPr>
              <a:t>©Ian Sommerville 2004		</a:t>
            </a:r>
            <a:r>
              <a:rPr lang="en-GB" sz="1200" b="1">
                <a:solidFill>
                  <a:schemeClr val="tx2"/>
                </a:solidFill>
              </a:rPr>
              <a:t>Software Engineering, 7th edition. Chapter 4	</a:t>
            </a:r>
            <a:r>
              <a:rPr lang="en-GB" sz="1200">
                <a:solidFill>
                  <a:schemeClr val="tx2"/>
                </a:solidFill>
              </a:rPr>
              <a:t>                        Slide  </a:t>
            </a:r>
            <a:fld id="{BE2F5B84-00DB-4F0C-ABAA-493EA8A78E53}" type="slidenum">
              <a:rPr lang="en-GB" sz="1200">
                <a:solidFill>
                  <a:schemeClr val="tx2"/>
                </a:solidFill>
              </a:rPr>
              <a:pPr/>
              <a:t>‹#›</a:t>
            </a:fld>
            <a:endParaRPr lang="en-GB" sz="1200">
              <a:solidFill>
                <a:schemeClr val="tx2"/>
              </a:solidFill>
            </a:endParaRPr>
          </a:p>
        </p:txBody>
      </p:sp>
      <p:sp>
        <p:nvSpPr>
          <p:cNvPr id="120840" name="Rectangle 8"/>
          <p:cNvSpPr>
            <a:spLocks noChangeArrowheads="1"/>
          </p:cNvSpPr>
          <p:nvPr userDrawn="1"/>
        </p:nvSpPr>
        <p:spPr bwMode="auto">
          <a:xfrm>
            <a:off x="457200" y="6477000"/>
            <a:ext cx="8120063"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3" tIns="44443" rIns="90473" bIns="44443">
            <a:spAutoFit/>
          </a:bodyPr>
          <a:lstStyle/>
          <a:p>
            <a:pPr algn="r"/>
            <a:r>
              <a:rPr lang="en-GB" sz="1200" b="1">
                <a:solidFill>
                  <a:schemeClr val="bg1"/>
                </a:solidFill>
              </a:rPr>
              <a:t>	</a:t>
            </a:r>
            <a:r>
              <a:rPr lang="en-GB" sz="1200">
                <a:solidFill>
                  <a:schemeClr val="bg1"/>
                </a:solidFill>
              </a:rPr>
              <a:t>                        Slide  </a:t>
            </a:r>
            <a:fld id="{A067A23C-BD2F-4815-B9AC-4E2B3140E8E2}" type="slidenum">
              <a:rPr lang="en-GB" sz="1200">
                <a:solidFill>
                  <a:schemeClr val="bg1"/>
                </a:solidFill>
              </a:rPr>
              <a:pPr algn="r"/>
              <a:t>‹#›</a:t>
            </a:fld>
            <a:endParaRPr lang="en-GB" sz="1200">
              <a:solidFill>
                <a:schemeClr val="bg1"/>
              </a:solidFill>
            </a:endParaRP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sz="3800" kern="1200">
          <a:solidFill>
            <a:schemeClr val="bg1"/>
          </a:solidFill>
          <a:latin typeface="+mj-lt"/>
          <a:ea typeface="+mj-ea"/>
          <a:cs typeface="+mj-cs"/>
        </a:defRPr>
      </a:lvl1pPr>
      <a:lvl2pPr algn="ctr" rtl="0" eaLnBrk="0" fontAlgn="base" hangingPunct="0">
        <a:spcBef>
          <a:spcPct val="0"/>
        </a:spcBef>
        <a:spcAft>
          <a:spcPct val="0"/>
        </a:spcAft>
        <a:defRPr sz="3800">
          <a:solidFill>
            <a:schemeClr val="bg1"/>
          </a:solidFill>
          <a:latin typeface="Arial" panose="020B0604020202020204" pitchFamily="34" charset="0"/>
        </a:defRPr>
      </a:lvl2pPr>
      <a:lvl3pPr algn="ctr" rtl="0" eaLnBrk="0" fontAlgn="base" hangingPunct="0">
        <a:spcBef>
          <a:spcPct val="0"/>
        </a:spcBef>
        <a:spcAft>
          <a:spcPct val="0"/>
        </a:spcAft>
        <a:defRPr sz="3800">
          <a:solidFill>
            <a:schemeClr val="bg1"/>
          </a:solidFill>
          <a:latin typeface="Arial" panose="020B0604020202020204" pitchFamily="34" charset="0"/>
        </a:defRPr>
      </a:lvl3pPr>
      <a:lvl4pPr algn="ctr" rtl="0" eaLnBrk="0" fontAlgn="base" hangingPunct="0">
        <a:spcBef>
          <a:spcPct val="0"/>
        </a:spcBef>
        <a:spcAft>
          <a:spcPct val="0"/>
        </a:spcAft>
        <a:defRPr sz="3800">
          <a:solidFill>
            <a:schemeClr val="bg1"/>
          </a:solidFill>
          <a:latin typeface="Arial" panose="020B0604020202020204" pitchFamily="34" charset="0"/>
        </a:defRPr>
      </a:lvl4pPr>
      <a:lvl5pPr algn="ctr" rtl="0" eaLnBrk="0" fontAlgn="base" hangingPunct="0">
        <a:spcBef>
          <a:spcPct val="0"/>
        </a:spcBef>
        <a:spcAft>
          <a:spcPct val="0"/>
        </a:spcAft>
        <a:defRPr sz="3800">
          <a:solidFill>
            <a:schemeClr val="bg1"/>
          </a:solidFill>
          <a:latin typeface="Arial" panose="020B0604020202020204" pitchFamily="34" charset="0"/>
        </a:defRPr>
      </a:lvl5pPr>
      <a:lvl6pPr marL="457200" algn="ctr" rtl="0" eaLnBrk="0" fontAlgn="base" hangingPunct="0">
        <a:spcBef>
          <a:spcPct val="0"/>
        </a:spcBef>
        <a:spcAft>
          <a:spcPct val="0"/>
        </a:spcAft>
        <a:defRPr sz="3800">
          <a:solidFill>
            <a:schemeClr val="bg1"/>
          </a:solidFill>
          <a:latin typeface="Arial" panose="020B0604020202020204" pitchFamily="34" charset="0"/>
        </a:defRPr>
      </a:lvl6pPr>
      <a:lvl7pPr marL="914400" algn="ctr" rtl="0" eaLnBrk="0" fontAlgn="base" hangingPunct="0">
        <a:spcBef>
          <a:spcPct val="0"/>
        </a:spcBef>
        <a:spcAft>
          <a:spcPct val="0"/>
        </a:spcAft>
        <a:defRPr sz="3800">
          <a:solidFill>
            <a:schemeClr val="bg1"/>
          </a:solidFill>
          <a:latin typeface="Arial" panose="020B0604020202020204" pitchFamily="34" charset="0"/>
        </a:defRPr>
      </a:lvl7pPr>
      <a:lvl8pPr marL="1371600" algn="ctr" rtl="0" eaLnBrk="0" fontAlgn="base" hangingPunct="0">
        <a:spcBef>
          <a:spcPct val="0"/>
        </a:spcBef>
        <a:spcAft>
          <a:spcPct val="0"/>
        </a:spcAft>
        <a:defRPr sz="3800">
          <a:solidFill>
            <a:schemeClr val="bg1"/>
          </a:solidFill>
          <a:latin typeface="Arial" panose="020B0604020202020204" pitchFamily="34" charset="0"/>
        </a:defRPr>
      </a:lvl8pPr>
      <a:lvl9pPr marL="1828800" algn="ctr" rtl="0" eaLnBrk="0" fontAlgn="base" hangingPunct="0">
        <a:spcBef>
          <a:spcPct val="0"/>
        </a:spcBef>
        <a:spcAft>
          <a:spcPct val="0"/>
        </a:spcAft>
        <a:defRPr sz="3800">
          <a:solidFill>
            <a:schemeClr val="bg1"/>
          </a:solidFill>
          <a:latin typeface="Arial" panose="020B0604020202020204" pitchFamily="34" charset="0"/>
        </a:defRPr>
      </a:lvl9pPr>
    </p:titleStyle>
    <p:bodyStyle>
      <a:lvl1pPr marL="465138" indent="-465138" algn="l" rtl="0" eaLnBrk="0" fontAlgn="base" hangingPunct="0">
        <a:spcBef>
          <a:spcPct val="20000"/>
        </a:spcBef>
        <a:spcAft>
          <a:spcPct val="0"/>
        </a:spcAft>
        <a:buClr>
          <a:schemeClr val="tx2"/>
        </a:buClr>
        <a:buSzPct val="50000"/>
        <a:buFont typeface="Zapf Dingbats" charset="2"/>
        <a:buChar char="l"/>
        <a:defRPr sz="2700" kern="1200">
          <a:solidFill>
            <a:schemeClr val="bg1"/>
          </a:solidFill>
          <a:latin typeface="+mn-lt"/>
          <a:ea typeface="+mn-ea"/>
          <a:cs typeface="+mn-cs"/>
        </a:defRPr>
      </a:lvl1pPr>
      <a:lvl2pPr marL="1035050" indent="-455613" algn="l" rtl="0" eaLnBrk="0" fontAlgn="base" hangingPunct="0">
        <a:spcBef>
          <a:spcPct val="20000"/>
        </a:spcBef>
        <a:spcAft>
          <a:spcPct val="0"/>
        </a:spcAft>
        <a:buClr>
          <a:schemeClr val="tx1"/>
        </a:buClr>
        <a:buSzPct val="100000"/>
        <a:buChar char="•"/>
        <a:defRPr sz="2300" kern="1200">
          <a:solidFill>
            <a:schemeClr val="bg1"/>
          </a:solidFill>
          <a:latin typeface="+mn-lt"/>
          <a:ea typeface="+mn-ea"/>
          <a:cs typeface="+mn-cs"/>
        </a:defRPr>
      </a:lvl2pPr>
      <a:lvl3pPr marL="1377950" indent="-230188" algn="l" rtl="0" eaLnBrk="0" fontAlgn="base" hangingPunct="0">
        <a:spcBef>
          <a:spcPct val="20000"/>
        </a:spcBef>
        <a:spcAft>
          <a:spcPct val="0"/>
        </a:spcAft>
        <a:buClr>
          <a:schemeClr val="tx1"/>
        </a:buClr>
        <a:buSzPct val="100000"/>
        <a:buChar char="•"/>
        <a:defRPr sz="1900" kern="1200">
          <a:solidFill>
            <a:schemeClr val="bg1"/>
          </a:solidFill>
          <a:latin typeface="+mn-lt"/>
          <a:ea typeface="+mn-ea"/>
          <a:cs typeface="+mn-cs"/>
        </a:defRPr>
      </a:lvl3pPr>
      <a:lvl4pPr marL="1720850" indent="-228600" algn="l" rtl="0" eaLnBrk="0" fontAlgn="base" hangingPunct="0">
        <a:spcBef>
          <a:spcPct val="20000"/>
        </a:spcBef>
        <a:spcAft>
          <a:spcPct val="0"/>
        </a:spcAft>
        <a:buClr>
          <a:schemeClr val="accent2"/>
        </a:buClr>
        <a:buSzPct val="65000"/>
        <a:buFont typeface="Monotype Sorts" charset="2"/>
        <a:buChar char=""/>
        <a:defRPr sz="2000" kern="1200">
          <a:solidFill>
            <a:schemeClr val="bg1"/>
          </a:solidFill>
          <a:latin typeface="+mn-lt"/>
          <a:ea typeface="+mn-ea"/>
          <a:cs typeface="+mn-cs"/>
        </a:defRPr>
      </a:lvl4pPr>
      <a:lvl5pPr marL="2063750" indent="-228600" algn="l" rtl="0" eaLnBrk="0" fontAlgn="base" hangingPunct="0">
        <a:spcBef>
          <a:spcPct val="20000"/>
        </a:spcBef>
        <a:spcAft>
          <a:spcPct val="0"/>
        </a:spcAft>
        <a:buClr>
          <a:schemeClr val="tx1"/>
        </a:buClr>
        <a:buSzPct val="10000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jpe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a:xfrm>
            <a:off x="666750" y="2578100"/>
            <a:ext cx="7772400" cy="914400"/>
          </a:xfrm>
        </p:spPr>
        <p:txBody>
          <a:bodyPr/>
          <a:lstStyle/>
          <a:p>
            <a:r>
              <a:rPr lang="en-US"/>
              <a:t>Use Case Diagrams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455613" y="227013"/>
            <a:ext cx="8194675" cy="865187"/>
          </a:xfrm>
        </p:spPr>
        <p:txBody>
          <a:bodyPr/>
          <a:lstStyle/>
          <a:p>
            <a:r>
              <a:rPr lang="en-GB"/>
              <a:t>Actors</a:t>
            </a:r>
          </a:p>
        </p:txBody>
      </p:sp>
      <p:sp>
        <p:nvSpPr>
          <p:cNvPr id="629763" name="Rectangle 3"/>
          <p:cNvSpPr>
            <a:spLocks noGrp="1" noChangeArrowheads="1"/>
          </p:cNvSpPr>
          <p:nvPr>
            <p:ph type="body" idx="1"/>
          </p:nvPr>
        </p:nvSpPr>
        <p:spPr>
          <a:xfrm>
            <a:off x="455613" y="2120900"/>
            <a:ext cx="8347075" cy="4332288"/>
          </a:xfrm>
        </p:spPr>
        <p:txBody>
          <a:bodyPr/>
          <a:lstStyle/>
          <a:p>
            <a:r>
              <a:rPr lang="en-GB" sz="3200"/>
              <a:t>An Actor is outside or external the system.</a:t>
            </a:r>
          </a:p>
          <a:p>
            <a:r>
              <a:rPr lang="en-GB" sz="3200"/>
              <a:t>It can be a</a:t>
            </a:r>
            <a:r>
              <a:rPr lang="en-GB"/>
              <a:t>:</a:t>
            </a:r>
          </a:p>
          <a:p>
            <a:pPr lvl="1"/>
            <a:r>
              <a:rPr lang="en-GB" sz="2800"/>
              <a:t>Human</a:t>
            </a:r>
          </a:p>
          <a:p>
            <a:pPr lvl="1"/>
            <a:r>
              <a:rPr lang="en-GB" sz="2800"/>
              <a:t>Peripheral device (hardware)</a:t>
            </a:r>
          </a:p>
          <a:p>
            <a:pPr lvl="1"/>
            <a:r>
              <a:rPr lang="en-GB" sz="2800"/>
              <a:t>External system or subsystem</a:t>
            </a:r>
          </a:p>
          <a:p>
            <a:pPr lvl="1"/>
            <a:r>
              <a:rPr lang="en-GB" sz="2800"/>
              <a:t>Time or time-based event</a:t>
            </a:r>
          </a:p>
          <a:p>
            <a:r>
              <a:rPr lang="en-GB" sz="3200"/>
              <a:t>Represented by stick figure</a:t>
            </a:r>
            <a:endParaRPr lang="en-GB"/>
          </a:p>
        </p:txBody>
      </p:sp>
      <p:grpSp>
        <p:nvGrpSpPr>
          <p:cNvPr id="629769" name="Group 9"/>
          <p:cNvGrpSpPr>
            <a:grpSpLocks/>
          </p:cNvGrpSpPr>
          <p:nvPr/>
        </p:nvGrpSpPr>
        <p:grpSpPr bwMode="auto">
          <a:xfrm>
            <a:off x="6753225" y="4175125"/>
            <a:ext cx="838200" cy="1935163"/>
            <a:chOff x="4254" y="2630"/>
            <a:chExt cx="528" cy="1219"/>
          </a:xfrm>
        </p:grpSpPr>
        <p:sp>
          <p:nvSpPr>
            <p:cNvPr id="629764" name="Line 4"/>
            <p:cNvSpPr>
              <a:spLocks noChangeShapeType="1"/>
            </p:cNvSpPr>
            <p:nvPr/>
          </p:nvSpPr>
          <p:spPr bwMode="auto">
            <a:xfrm>
              <a:off x="4493" y="2917"/>
              <a:ext cx="1" cy="76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29765" name="Oval 5"/>
            <p:cNvSpPr>
              <a:spLocks noChangeArrowheads="1"/>
            </p:cNvSpPr>
            <p:nvPr/>
          </p:nvSpPr>
          <p:spPr bwMode="auto">
            <a:xfrm>
              <a:off x="4350" y="2630"/>
              <a:ext cx="303" cy="286"/>
            </a:xfrm>
            <a:prstGeom prst="ellipse">
              <a:avLst/>
            </a:prstGeom>
            <a:solidFill>
              <a:srgbClr val="D3EFC5"/>
            </a:solidFill>
            <a:ln w="39688">
              <a:solidFill>
                <a:srgbClr val="000000"/>
              </a:solidFill>
              <a:round/>
              <a:headEnd/>
              <a:tailEnd/>
            </a:ln>
          </p:spPr>
          <p:txBody>
            <a:bodyPr/>
            <a:lstStyle/>
            <a:p>
              <a:endParaRPr lang="en-IN"/>
            </a:p>
          </p:txBody>
        </p:sp>
        <p:sp>
          <p:nvSpPr>
            <p:cNvPr id="629766" name="Line 6"/>
            <p:cNvSpPr>
              <a:spLocks noChangeShapeType="1"/>
            </p:cNvSpPr>
            <p:nvPr/>
          </p:nvSpPr>
          <p:spPr bwMode="auto">
            <a:xfrm>
              <a:off x="4254" y="3204"/>
              <a:ext cx="528"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29767" name="Line 7"/>
            <p:cNvSpPr>
              <a:spLocks noChangeShapeType="1"/>
            </p:cNvSpPr>
            <p:nvPr/>
          </p:nvSpPr>
          <p:spPr bwMode="auto">
            <a:xfrm flipH="1">
              <a:off x="4254" y="3634"/>
              <a:ext cx="201" cy="19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29768" name="Line 8"/>
            <p:cNvSpPr>
              <a:spLocks noChangeShapeType="1"/>
            </p:cNvSpPr>
            <p:nvPr/>
          </p:nvSpPr>
          <p:spPr bwMode="auto">
            <a:xfrm>
              <a:off x="4493" y="3634"/>
              <a:ext cx="200" cy="21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lstStyle/>
          <a:p>
            <a:r>
              <a:rPr lang="en-US"/>
              <a:t>Use Cases</a:t>
            </a:r>
          </a:p>
        </p:txBody>
      </p:sp>
      <p:sp>
        <p:nvSpPr>
          <p:cNvPr id="615427" name="Rectangle 3"/>
          <p:cNvSpPr>
            <a:spLocks noGrp="1" noChangeArrowheads="1"/>
          </p:cNvSpPr>
          <p:nvPr>
            <p:ph type="body" idx="1"/>
          </p:nvPr>
        </p:nvSpPr>
        <p:spPr>
          <a:xfrm>
            <a:off x="985838" y="1822450"/>
            <a:ext cx="7740650" cy="4630738"/>
          </a:xfrm>
        </p:spPr>
        <p:txBody>
          <a:bodyPr/>
          <a:lstStyle/>
          <a:p>
            <a:r>
              <a:rPr lang="en-US"/>
              <a:t>A </a:t>
            </a:r>
            <a:r>
              <a:rPr lang="en-US" b="1"/>
              <a:t>use case</a:t>
            </a:r>
            <a:r>
              <a:rPr lang="en-US"/>
              <a:t> is a summary of scenarios for a single task or goal. </a:t>
            </a:r>
          </a:p>
          <a:p>
            <a:endParaRPr lang="en-US"/>
          </a:p>
          <a:p>
            <a:r>
              <a:rPr lang="en-US"/>
              <a:t>An </a:t>
            </a:r>
            <a:r>
              <a:rPr lang="en-US" b="1"/>
              <a:t>actor</a:t>
            </a:r>
            <a:r>
              <a:rPr lang="en-US"/>
              <a:t> is who or what initiates the events involved in the task of the use case. Actors are simply roles that people or objects play. </a:t>
            </a:r>
          </a:p>
          <a:p>
            <a:endParaRPr lang="en-US"/>
          </a:p>
          <a:p>
            <a:r>
              <a:rPr lang="en-US"/>
              <a:t>So as we read our scenario, what or who is the actor????</a:t>
            </a:r>
          </a:p>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p:txBody>
          <a:bodyPr/>
          <a:lstStyle/>
          <a:p>
            <a:r>
              <a:rPr lang="en-US"/>
              <a:t>Use Cases</a:t>
            </a:r>
          </a:p>
        </p:txBody>
      </p:sp>
      <p:sp>
        <p:nvSpPr>
          <p:cNvPr id="633859" name="Rectangle 3"/>
          <p:cNvSpPr>
            <a:spLocks noGrp="1" noChangeArrowheads="1"/>
          </p:cNvSpPr>
          <p:nvPr>
            <p:ph type="body" idx="1"/>
          </p:nvPr>
        </p:nvSpPr>
        <p:spPr>
          <a:xfrm>
            <a:off x="985838" y="1822450"/>
            <a:ext cx="7740650" cy="4630738"/>
          </a:xfrm>
        </p:spPr>
        <p:txBody>
          <a:bodyPr/>
          <a:lstStyle/>
          <a:p>
            <a:r>
              <a:rPr lang="en-US"/>
              <a:t>So as we read our scenario, what or who is the actor????</a:t>
            </a:r>
          </a:p>
          <a:p>
            <a:endParaRPr lang="en-US"/>
          </a:p>
          <a:p>
            <a:r>
              <a:rPr lang="en-US" sz="1900" i="1"/>
              <a:t>A patient calls the clinic to make an appointment for a yearly checkup. The receptionist finds the nearest empty time slot in the appointment book and schedules the appointment for that time slot. " </a:t>
            </a:r>
          </a:p>
          <a:p>
            <a:endParaRPr lang="en-US" sz="1900" i="1"/>
          </a:p>
          <a:p>
            <a:endParaRPr lang="en-US" sz="1900" i="1"/>
          </a:p>
          <a:p>
            <a:endParaRPr lang="en-US" sz="1900" i="1"/>
          </a:p>
          <a:p>
            <a:r>
              <a:rPr lang="en-US"/>
              <a:t>The actor is a </a:t>
            </a:r>
            <a:r>
              <a:rPr lang="en-US" b="1"/>
              <a:t>Patient</a:t>
            </a:r>
            <a:r>
              <a:rPr lang="en-US"/>
              <a:t>. </a:t>
            </a:r>
          </a:p>
          <a:p>
            <a:endParaRPr lang="en-US"/>
          </a:p>
        </p:txBody>
      </p:sp>
      <p:pic>
        <p:nvPicPr>
          <p:cNvPr id="63386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950" y="4406900"/>
            <a:ext cx="1039813" cy="1663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lstStyle/>
          <a:p>
            <a:r>
              <a:rPr lang="en-US"/>
              <a:t>Use Cases</a:t>
            </a:r>
          </a:p>
        </p:txBody>
      </p:sp>
      <p:sp>
        <p:nvSpPr>
          <p:cNvPr id="631811" name="Rectangle 3"/>
          <p:cNvSpPr>
            <a:spLocks noGrp="1" noChangeArrowheads="1"/>
          </p:cNvSpPr>
          <p:nvPr>
            <p:ph type="body" idx="1"/>
          </p:nvPr>
        </p:nvSpPr>
        <p:spPr>
          <a:xfrm>
            <a:off x="985838" y="1822450"/>
            <a:ext cx="7740650" cy="4630738"/>
          </a:xfrm>
        </p:spPr>
        <p:txBody>
          <a:bodyPr/>
          <a:lstStyle/>
          <a:p>
            <a:r>
              <a:rPr lang="en-US"/>
              <a:t>The </a:t>
            </a:r>
            <a:r>
              <a:rPr lang="en-US" b="1"/>
              <a:t>use case</a:t>
            </a:r>
            <a:r>
              <a:rPr lang="en-US"/>
              <a:t> is a summary of scenarios for a single task or goal. </a:t>
            </a:r>
          </a:p>
          <a:p>
            <a:endParaRPr lang="en-US"/>
          </a:p>
          <a:p>
            <a:r>
              <a:rPr lang="en-US"/>
              <a:t>So What is the Use Case????</a:t>
            </a:r>
          </a:p>
          <a:p>
            <a:endParaRPr lang="en-US"/>
          </a:p>
          <a:p>
            <a:r>
              <a:rPr lang="en-US"/>
              <a:t>The Use Case is </a:t>
            </a:r>
            <a:r>
              <a:rPr lang="en-US" b="1"/>
              <a:t>Make Appointment.  </a:t>
            </a:r>
          </a:p>
          <a:p>
            <a:r>
              <a:rPr lang="en-US"/>
              <a:t>It is a use case for the medical clinic. </a:t>
            </a:r>
          </a:p>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a:t>Use Cases</a:t>
            </a:r>
          </a:p>
        </p:txBody>
      </p:sp>
      <p:sp>
        <p:nvSpPr>
          <p:cNvPr id="617475" name="Rectangle 3"/>
          <p:cNvSpPr>
            <a:spLocks noGrp="1" noChangeArrowheads="1"/>
          </p:cNvSpPr>
          <p:nvPr>
            <p:ph type="body" idx="1"/>
          </p:nvPr>
        </p:nvSpPr>
        <p:spPr>
          <a:xfrm>
            <a:off x="0" y="1511300"/>
            <a:ext cx="8726488" cy="4941888"/>
          </a:xfrm>
        </p:spPr>
        <p:txBody>
          <a:bodyPr/>
          <a:lstStyle/>
          <a:p>
            <a:r>
              <a:rPr lang="en-US" sz="2100"/>
              <a:t>The picture below is a </a:t>
            </a:r>
            <a:r>
              <a:rPr lang="en-US" sz="2100" b="1"/>
              <a:t>Make Appointment</a:t>
            </a:r>
            <a:r>
              <a:rPr lang="en-US" sz="2100"/>
              <a:t> use case for the medical clinic. </a:t>
            </a:r>
          </a:p>
          <a:p>
            <a:r>
              <a:rPr lang="en-US" sz="2100"/>
              <a:t>The actor is a </a:t>
            </a:r>
            <a:r>
              <a:rPr lang="en-US" sz="2100" b="1"/>
              <a:t>Patient</a:t>
            </a:r>
            <a:r>
              <a:rPr lang="en-US" sz="2100"/>
              <a:t>. The connection between actor and use case is a </a:t>
            </a:r>
            <a:r>
              <a:rPr lang="en-US" sz="2100" b="1"/>
              <a:t>communication association</a:t>
            </a:r>
            <a:r>
              <a:rPr lang="en-US" sz="2100"/>
              <a:t> (or </a:t>
            </a:r>
            <a:r>
              <a:rPr lang="en-US" sz="2100" b="1"/>
              <a:t>communication</a:t>
            </a:r>
            <a:r>
              <a:rPr lang="en-US" sz="2100"/>
              <a:t> for short).</a:t>
            </a:r>
          </a:p>
        </p:txBody>
      </p:sp>
      <p:pic>
        <p:nvPicPr>
          <p:cNvPr id="617477" name="Picture 5" descr="Use c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3416300"/>
            <a:ext cx="8305800" cy="1704975"/>
          </a:xfrm>
          <a:prstGeom prst="rect">
            <a:avLst/>
          </a:prstGeom>
          <a:noFill/>
          <a:extLst>
            <a:ext uri="{909E8E84-426E-40DD-AFC4-6F175D3DCCD1}">
              <a14:hiddenFill xmlns:a14="http://schemas.microsoft.com/office/drawing/2010/main">
                <a:solidFill>
                  <a:srgbClr val="FFFFFF"/>
                </a:solidFill>
              </a14:hiddenFill>
            </a:ext>
          </a:extLst>
        </p:spPr>
      </p:pic>
      <p:sp>
        <p:nvSpPr>
          <p:cNvPr id="617479" name="Rectangle 7"/>
          <p:cNvSpPr>
            <a:spLocks noChangeArrowheads="1"/>
          </p:cNvSpPr>
          <p:nvPr/>
        </p:nvSpPr>
        <p:spPr bwMode="auto">
          <a:xfrm>
            <a:off x="-1614488" y="3187700"/>
            <a:ext cx="12336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t>Actors are stick figures. Use cases are ovals. Communications are lines that link actors to use cases.</a:t>
            </a:r>
          </a:p>
        </p:txBody>
      </p:sp>
      <p:sp>
        <p:nvSpPr>
          <p:cNvPr id="617480" name="Rectangle 8"/>
          <p:cNvSpPr>
            <a:spLocks noChangeArrowheads="1"/>
          </p:cNvSpPr>
          <p:nvPr/>
        </p:nvSpPr>
        <p:spPr bwMode="auto">
          <a:xfrm>
            <a:off x="-1624807" y="3209119"/>
            <a:ext cx="12336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dirty="0"/>
              <a:t>Actors are stick figures. Use cases are ovals. Communications are lines that link actors to use cases.</a:t>
            </a:r>
          </a:p>
        </p:txBody>
      </p:sp>
      <p:sp>
        <p:nvSpPr>
          <p:cNvPr id="617481" name="Text Box 9"/>
          <p:cNvSpPr txBox="1">
            <a:spLocks noChangeArrowheads="1"/>
          </p:cNvSpPr>
          <p:nvPr/>
        </p:nvSpPr>
        <p:spPr bwMode="auto">
          <a:xfrm>
            <a:off x="133350" y="5473700"/>
            <a:ext cx="8820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bg1"/>
                </a:solidFill>
              </a:rPr>
              <a:t>Actors are stick figures. Use cases are ovals. Communications are lines that link actors to use cases.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a:t>Use Case Componentss</a:t>
            </a:r>
          </a:p>
        </p:txBody>
      </p:sp>
      <p:sp>
        <p:nvSpPr>
          <p:cNvPr id="637955" name="Rectangle 3"/>
          <p:cNvSpPr>
            <a:spLocks noGrp="1" noChangeArrowheads="1"/>
          </p:cNvSpPr>
          <p:nvPr>
            <p:ph type="body" idx="1"/>
          </p:nvPr>
        </p:nvSpPr>
        <p:spPr>
          <a:xfrm>
            <a:off x="0" y="1511300"/>
            <a:ext cx="8726488" cy="4941888"/>
          </a:xfrm>
        </p:spPr>
        <p:txBody>
          <a:bodyPr/>
          <a:lstStyle/>
          <a:p>
            <a:r>
              <a:rPr lang="en-US" sz="2900"/>
              <a:t>The use case has three components.</a:t>
            </a:r>
          </a:p>
          <a:p>
            <a:endParaRPr lang="en-US" sz="2900"/>
          </a:p>
          <a:p>
            <a:r>
              <a:rPr lang="en-US" sz="2900"/>
              <a:t>The </a:t>
            </a:r>
            <a:r>
              <a:rPr lang="en-US" sz="2900" b="1"/>
              <a:t>use case</a:t>
            </a:r>
            <a:r>
              <a:rPr lang="en-US" sz="2900"/>
              <a:t> task referred to as the use case that represents a feature needed in a software system.  </a:t>
            </a:r>
          </a:p>
          <a:p>
            <a:endParaRPr lang="en-US" sz="2900"/>
          </a:p>
          <a:p>
            <a:r>
              <a:rPr lang="en-US" sz="2900"/>
              <a:t>The </a:t>
            </a:r>
            <a:r>
              <a:rPr lang="en-US" sz="2900" b="1"/>
              <a:t>actor(s) </a:t>
            </a:r>
            <a:r>
              <a:rPr lang="en-US" sz="2900"/>
              <a:t>who trigger the use case to activate.</a:t>
            </a:r>
            <a:endParaRPr lang="en-US" sz="2900" b="1"/>
          </a:p>
          <a:p>
            <a:endParaRPr lang="en-US" sz="2900"/>
          </a:p>
          <a:p>
            <a:r>
              <a:rPr lang="en-US" sz="2900"/>
              <a:t>The </a:t>
            </a:r>
            <a:r>
              <a:rPr lang="en-US" sz="2900" b="1"/>
              <a:t>communication</a:t>
            </a:r>
            <a:r>
              <a:rPr lang="en-US" sz="2900"/>
              <a:t> line to show how the actors communicate with the use case.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p:txBody>
          <a:bodyPr/>
          <a:lstStyle/>
          <a:p>
            <a:r>
              <a:rPr lang="en-US" sz="3400"/>
              <a:t>Use Case Diagram - </a:t>
            </a:r>
            <a:r>
              <a:rPr lang="en-GB" sz="3400"/>
              <a:t>Use Case</a:t>
            </a:r>
          </a:p>
        </p:txBody>
      </p:sp>
      <p:sp>
        <p:nvSpPr>
          <p:cNvPr id="640003" name="Rectangle 3"/>
          <p:cNvSpPr>
            <a:spLocks noGrp="1" noChangeArrowheads="1"/>
          </p:cNvSpPr>
          <p:nvPr>
            <p:ph type="body" idx="1"/>
          </p:nvPr>
        </p:nvSpPr>
        <p:spPr/>
        <p:txBody>
          <a:bodyPr/>
          <a:lstStyle/>
          <a:p>
            <a:r>
              <a:rPr lang="en-GB" sz="3200"/>
              <a:t>A major process performed by the system that benefits an actor(s) in some way</a:t>
            </a:r>
          </a:p>
          <a:p>
            <a:r>
              <a:rPr lang="en-GB" sz="3200"/>
              <a:t>Models a dialogue between an actor and the system</a:t>
            </a:r>
          </a:p>
          <a:p>
            <a:r>
              <a:rPr lang="en-GB" sz="3200"/>
              <a:t>Represents the functionality provided by the system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GB"/>
              <a:t>Use Case</a:t>
            </a:r>
          </a:p>
        </p:txBody>
      </p:sp>
      <p:sp>
        <p:nvSpPr>
          <p:cNvPr id="642051" name="Rectangle 3"/>
          <p:cNvSpPr>
            <a:spLocks noGrp="1" noChangeArrowheads="1"/>
          </p:cNvSpPr>
          <p:nvPr>
            <p:ph type="body" idx="1"/>
          </p:nvPr>
        </p:nvSpPr>
        <p:spPr/>
        <p:txBody>
          <a:bodyPr/>
          <a:lstStyle/>
          <a:p>
            <a:r>
              <a:rPr lang="en-GB" sz="3200"/>
              <a:t>Each use case in a use case diagram describes one and only one </a:t>
            </a:r>
            <a:r>
              <a:rPr lang="en-GB" sz="3200" i="1"/>
              <a:t>function</a:t>
            </a:r>
            <a:r>
              <a:rPr lang="en-GB" sz="3200"/>
              <a:t> in which users interact with the system</a:t>
            </a:r>
          </a:p>
          <a:p>
            <a:pPr lvl="1"/>
            <a:endParaRPr lang="en-GB" sz="2800"/>
          </a:p>
          <a:p>
            <a:pPr lvl="1"/>
            <a:r>
              <a:rPr lang="en-GB" sz="2800"/>
              <a:t>May contain several “paths” that a user can take while interacting with the system</a:t>
            </a:r>
          </a:p>
          <a:p>
            <a:pPr lvl="1"/>
            <a:r>
              <a:rPr lang="en-GB" sz="2800"/>
              <a:t>Each path is referred to as a scenario</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r>
              <a:rPr lang="en-GB"/>
              <a:t>Use Case</a:t>
            </a:r>
          </a:p>
        </p:txBody>
      </p:sp>
      <p:sp>
        <p:nvSpPr>
          <p:cNvPr id="644099" name="Rectangle 3"/>
          <p:cNvSpPr>
            <a:spLocks noGrp="1" noChangeArrowheads="1"/>
          </p:cNvSpPr>
          <p:nvPr>
            <p:ph type="body" idx="1"/>
          </p:nvPr>
        </p:nvSpPr>
        <p:spPr/>
        <p:txBody>
          <a:bodyPr/>
          <a:lstStyle/>
          <a:p>
            <a:r>
              <a:rPr lang="en-GB" sz="3200"/>
              <a:t>Labelled using a descriptive verb-noun phrase</a:t>
            </a:r>
          </a:p>
          <a:p>
            <a:r>
              <a:rPr lang="en-GB" sz="3200"/>
              <a:t>Represented by an oval</a:t>
            </a:r>
          </a:p>
          <a:p>
            <a:pPr>
              <a:buFont typeface="Zapf Dingbats" charset="2"/>
              <a:buNone/>
            </a:pPr>
            <a:endParaRPr lang="en-GB" sz="3200"/>
          </a:p>
          <a:p>
            <a:pPr>
              <a:buFont typeface="Zapf Dingbats" charset="2"/>
              <a:buNone/>
            </a:pPr>
            <a:endParaRPr lang="en-GB"/>
          </a:p>
          <a:p>
            <a:pPr>
              <a:buFont typeface="Zapf Dingbats" charset="2"/>
              <a:buNone/>
            </a:pPr>
            <a:endParaRPr lang="en-GB"/>
          </a:p>
          <a:p>
            <a:pPr>
              <a:buFont typeface="Zapf Dingbats" charset="2"/>
              <a:buNone/>
            </a:pPr>
            <a:endParaRPr lang="en-GB"/>
          </a:p>
        </p:txBody>
      </p:sp>
      <p:sp>
        <p:nvSpPr>
          <p:cNvPr id="644100" name="Oval 4"/>
          <p:cNvSpPr>
            <a:spLocks noChangeArrowheads="1"/>
          </p:cNvSpPr>
          <p:nvPr/>
        </p:nvSpPr>
        <p:spPr bwMode="auto">
          <a:xfrm>
            <a:off x="4856163" y="3948113"/>
            <a:ext cx="2200275" cy="1138237"/>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1"/>
                </a:solidFill>
              </a:rPr>
              <a:t>Make </a:t>
            </a:r>
          </a:p>
          <a:p>
            <a:pPr algn="ctr"/>
            <a:r>
              <a:rPr lang="en-US">
                <a:solidFill>
                  <a:schemeClr val="bg1"/>
                </a:solidFill>
              </a:rPr>
              <a:t>Appointment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lstStyle/>
          <a:p>
            <a:r>
              <a:rPr lang="en-GB"/>
              <a:t>Use Case - Actor</a:t>
            </a:r>
          </a:p>
        </p:txBody>
      </p:sp>
      <p:sp>
        <p:nvSpPr>
          <p:cNvPr id="673795" name="Rectangle 3"/>
          <p:cNvSpPr>
            <a:spLocks noGrp="1" noChangeArrowheads="1"/>
          </p:cNvSpPr>
          <p:nvPr>
            <p:ph type="body" idx="1"/>
          </p:nvPr>
        </p:nvSpPr>
        <p:spPr/>
        <p:txBody>
          <a:bodyPr/>
          <a:lstStyle/>
          <a:p>
            <a:r>
              <a:rPr lang="en-GB" sz="3200"/>
              <a:t>Labelled using a descriptive noun or  phrase</a:t>
            </a:r>
          </a:p>
          <a:p>
            <a:r>
              <a:rPr lang="en-GB" sz="3200"/>
              <a:t>Represented by a stick character</a:t>
            </a:r>
          </a:p>
          <a:p>
            <a:pPr>
              <a:buFont typeface="Zapf Dingbats" charset="2"/>
              <a:buNone/>
            </a:pPr>
            <a:endParaRPr lang="en-GB" sz="3200"/>
          </a:p>
          <a:p>
            <a:pPr>
              <a:buFont typeface="Zapf Dingbats" charset="2"/>
              <a:buNone/>
            </a:pPr>
            <a:endParaRPr lang="en-GB"/>
          </a:p>
          <a:p>
            <a:pPr>
              <a:buFont typeface="Zapf Dingbats" charset="2"/>
              <a:buNone/>
            </a:pPr>
            <a:endParaRPr lang="en-GB"/>
          </a:p>
          <a:p>
            <a:pPr>
              <a:buFont typeface="Zapf Dingbats" charset="2"/>
              <a:buNone/>
            </a:pPr>
            <a:endParaRPr lang="en-GB"/>
          </a:p>
        </p:txBody>
      </p:sp>
      <p:pic>
        <p:nvPicPr>
          <p:cNvPr id="6737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950" y="3721100"/>
            <a:ext cx="1476375" cy="2362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lstStyle/>
          <a:p>
            <a:r>
              <a:rPr lang="en-US"/>
              <a:t>Use Cases</a:t>
            </a:r>
          </a:p>
        </p:txBody>
      </p:sp>
      <p:sp>
        <p:nvSpPr>
          <p:cNvPr id="755715" name="Rectangle 3"/>
          <p:cNvSpPr>
            <a:spLocks noGrp="1" noChangeArrowheads="1"/>
          </p:cNvSpPr>
          <p:nvPr>
            <p:ph type="body" idx="1"/>
          </p:nvPr>
        </p:nvSpPr>
        <p:spPr>
          <a:xfrm>
            <a:off x="985838" y="1822450"/>
            <a:ext cx="7740650" cy="4630738"/>
          </a:xfrm>
        </p:spPr>
        <p:txBody>
          <a:bodyPr/>
          <a:lstStyle/>
          <a:p>
            <a:r>
              <a:rPr lang="en-GB" sz="3100"/>
              <a:t>What is a Use Case</a:t>
            </a:r>
          </a:p>
          <a:p>
            <a:pPr lvl="1">
              <a:buClr>
                <a:schemeClr val="bg1"/>
              </a:buClr>
              <a:buFont typeface="Wingdings" panose="05000000000000000000" pitchFamily="2" charset="2"/>
              <a:buChar char="§"/>
            </a:pPr>
            <a:r>
              <a:rPr lang="en-GB" sz="2800"/>
              <a:t>A formal way of representing how a business system interacts with its environment</a:t>
            </a:r>
          </a:p>
          <a:p>
            <a:pPr lvl="1">
              <a:buClr>
                <a:schemeClr val="bg1"/>
              </a:buClr>
              <a:buFont typeface="Wingdings" panose="05000000000000000000" pitchFamily="2" charset="2"/>
              <a:buChar char="§"/>
            </a:pPr>
            <a:r>
              <a:rPr lang="en-GB" sz="2800"/>
              <a:t>Illustrates the activities that are performed by the users of the system</a:t>
            </a:r>
          </a:p>
          <a:p>
            <a:pPr lvl="1">
              <a:buClr>
                <a:schemeClr val="bg1"/>
              </a:buClr>
              <a:buFont typeface="Wingdings" panose="05000000000000000000" pitchFamily="2" charset="2"/>
              <a:buChar char="§"/>
            </a:pPr>
            <a:r>
              <a:rPr lang="en-GB" sz="2800"/>
              <a:t>A </a:t>
            </a:r>
            <a:r>
              <a:rPr lang="en-GB" sz="2800" u="sng"/>
              <a:t>scenario</a:t>
            </a:r>
            <a:r>
              <a:rPr lang="en-GB" sz="2800"/>
              <a:t>-based technique in the UML</a:t>
            </a:r>
          </a:p>
          <a:p>
            <a:pPr lvl="1">
              <a:buClr>
                <a:schemeClr val="bg1"/>
              </a:buClr>
              <a:buFont typeface="Wingdings" panose="05000000000000000000" pitchFamily="2" charset="2"/>
              <a:buChar char="§"/>
            </a:pPr>
            <a:r>
              <a:rPr lang="en-US" sz="2500"/>
              <a:t>A sequence of actions a system performs that yields a valuable result for a particular actor.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a:xfrm>
            <a:off x="455613" y="227013"/>
            <a:ext cx="8194675" cy="1139825"/>
          </a:xfrm>
        </p:spPr>
        <p:txBody>
          <a:bodyPr/>
          <a:lstStyle/>
          <a:p>
            <a:r>
              <a:rPr lang="en-US" sz="3400"/>
              <a:t>Use Case  - Relationships</a:t>
            </a:r>
            <a:endParaRPr lang="en-GB" sz="3400"/>
          </a:p>
        </p:txBody>
      </p:sp>
      <p:sp>
        <p:nvSpPr>
          <p:cNvPr id="650243" name="Rectangle 3"/>
          <p:cNvSpPr>
            <a:spLocks noGrp="1" noChangeArrowheads="1"/>
          </p:cNvSpPr>
          <p:nvPr>
            <p:ph type="body" idx="1"/>
          </p:nvPr>
        </p:nvSpPr>
        <p:spPr>
          <a:xfrm>
            <a:off x="0" y="1517650"/>
            <a:ext cx="8726488" cy="4632325"/>
          </a:xfrm>
        </p:spPr>
        <p:txBody>
          <a:bodyPr/>
          <a:lstStyle/>
          <a:p>
            <a:r>
              <a:rPr lang="en-GB" sz="3200"/>
              <a:t>Relationships</a:t>
            </a:r>
          </a:p>
          <a:p>
            <a:pPr lvl="1"/>
            <a:r>
              <a:rPr lang="en-GB" sz="2800"/>
              <a:t>Represent communication between actor and use case</a:t>
            </a:r>
          </a:p>
          <a:p>
            <a:pPr lvl="1"/>
            <a:r>
              <a:rPr lang="en-GB" sz="2800"/>
              <a:t>Depicted by line or double-headed arrow line</a:t>
            </a:r>
          </a:p>
          <a:p>
            <a:pPr lvl="1"/>
            <a:r>
              <a:rPr lang="en-GB" sz="2800"/>
              <a:t>Also called association relationship</a:t>
            </a:r>
          </a:p>
        </p:txBody>
      </p:sp>
      <p:pic>
        <p:nvPicPr>
          <p:cNvPr id="65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50" y="4483100"/>
            <a:ext cx="1000125" cy="1600200"/>
          </a:xfrm>
          <a:prstGeom prst="rect">
            <a:avLst/>
          </a:prstGeom>
          <a:noFill/>
          <a:extLst>
            <a:ext uri="{909E8E84-426E-40DD-AFC4-6F175D3DCCD1}">
              <a14:hiddenFill xmlns:a14="http://schemas.microsoft.com/office/drawing/2010/main">
                <a:solidFill>
                  <a:srgbClr val="FFFFFF"/>
                </a:solidFill>
              </a14:hiddenFill>
            </a:ext>
          </a:extLst>
        </p:spPr>
      </p:pic>
      <p:sp>
        <p:nvSpPr>
          <p:cNvPr id="650245" name="Oval 5"/>
          <p:cNvSpPr>
            <a:spLocks noChangeArrowheads="1"/>
          </p:cNvSpPr>
          <p:nvPr/>
        </p:nvSpPr>
        <p:spPr bwMode="auto">
          <a:xfrm>
            <a:off x="4857750" y="4711700"/>
            <a:ext cx="2200275" cy="1138238"/>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1"/>
                </a:solidFill>
              </a:rPr>
              <a:t>Make </a:t>
            </a:r>
          </a:p>
          <a:p>
            <a:pPr algn="ctr"/>
            <a:r>
              <a:rPr lang="en-US">
                <a:solidFill>
                  <a:schemeClr val="bg1"/>
                </a:solidFill>
              </a:rPr>
              <a:t>Appointment</a:t>
            </a:r>
          </a:p>
        </p:txBody>
      </p:sp>
      <p:sp>
        <p:nvSpPr>
          <p:cNvPr id="650246" name="Line 6"/>
          <p:cNvSpPr>
            <a:spLocks noChangeShapeType="1"/>
          </p:cNvSpPr>
          <p:nvPr/>
        </p:nvSpPr>
        <p:spPr bwMode="auto">
          <a:xfrm>
            <a:off x="2190750" y="5245100"/>
            <a:ext cx="259080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455613" y="227013"/>
            <a:ext cx="8194675" cy="1139825"/>
          </a:xfrm>
        </p:spPr>
        <p:txBody>
          <a:bodyPr/>
          <a:lstStyle/>
          <a:p>
            <a:r>
              <a:rPr lang="en-US" sz="3400"/>
              <a:t>Use Case  - Relationships</a:t>
            </a:r>
            <a:endParaRPr lang="en-GB" sz="3400"/>
          </a:p>
        </p:txBody>
      </p:sp>
      <p:sp>
        <p:nvSpPr>
          <p:cNvPr id="706563" name="Rectangle 3"/>
          <p:cNvSpPr>
            <a:spLocks noGrp="1" noChangeArrowheads="1"/>
          </p:cNvSpPr>
          <p:nvPr>
            <p:ph type="body" idx="1"/>
          </p:nvPr>
        </p:nvSpPr>
        <p:spPr>
          <a:xfrm>
            <a:off x="0" y="1517650"/>
            <a:ext cx="8726488" cy="4632325"/>
          </a:xfrm>
        </p:spPr>
        <p:txBody>
          <a:bodyPr/>
          <a:lstStyle/>
          <a:p>
            <a:r>
              <a:rPr lang="en-GB" sz="3200"/>
              <a:t>Boundary</a:t>
            </a:r>
          </a:p>
          <a:p>
            <a:pPr lvl="1"/>
            <a:r>
              <a:rPr lang="en-GB" sz="2800"/>
              <a:t>A boundary rectangle is placed around the perimeter of the system to show how the actors communicate with the system.  </a:t>
            </a:r>
          </a:p>
          <a:p>
            <a:pPr lvl="1"/>
            <a:endParaRPr lang="en-GB" sz="2800"/>
          </a:p>
        </p:txBody>
      </p:sp>
      <p:pic>
        <p:nvPicPr>
          <p:cNvPr id="7065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50" y="4483100"/>
            <a:ext cx="1000125" cy="1600200"/>
          </a:xfrm>
          <a:prstGeom prst="rect">
            <a:avLst/>
          </a:prstGeom>
          <a:noFill/>
          <a:extLst>
            <a:ext uri="{909E8E84-426E-40DD-AFC4-6F175D3DCCD1}">
              <a14:hiddenFill xmlns:a14="http://schemas.microsoft.com/office/drawing/2010/main">
                <a:solidFill>
                  <a:srgbClr val="FFFFFF"/>
                </a:solidFill>
              </a14:hiddenFill>
            </a:ext>
          </a:extLst>
        </p:spPr>
      </p:pic>
      <p:sp>
        <p:nvSpPr>
          <p:cNvPr id="706565" name="Oval 5"/>
          <p:cNvSpPr>
            <a:spLocks noChangeArrowheads="1"/>
          </p:cNvSpPr>
          <p:nvPr/>
        </p:nvSpPr>
        <p:spPr bwMode="auto">
          <a:xfrm>
            <a:off x="4857750" y="4711700"/>
            <a:ext cx="2200275" cy="1138238"/>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1"/>
                </a:solidFill>
              </a:rPr>
              <a:t>Make </a:t>
            </a:r>
          </a:p>
          <a:p>
            <a:pPr algn="ctr"/>
            <a:r>
              <a:rPr lang="en-US">
                <a:solidFill>
                  <a:schemeClr val="bg1"/>
                </a:solidFill>
              </a:rPr>
              <a:t>Appointment</a:t>
            </a:r>
          </a:p>
        </p:txBody>
      </p:sp>
      <p:sp>
        <p:nvSpPr>
          <p:cNvPr id="706566" name="Line 6"/>
          <p:cNvSpPr>
            <a:spLocks noChangeShapeType="1"/>
          </p:cNvSpPr>
          <p:nvPr/>
        </p:nvSpPr>
        <p:spPr bwMode="auto">
          <a:xfrm>
            <a:off x="2190750" y="5245100"/>
            <a:ext cx="259080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6567" name="Rectangle 7"/>
          <p:cNvSpPr>
            <a:spLocks noChangeArrowheads="1"/>
          </p:cNvSpPr>
          <p:nvPr/>
        </p:nvSpPr>
        <p:spPr bwMode="auto">
          <a:xfrm>
            <a:off x="3257550" y="4254500"/>
            <a:ext cx="4953000" cy="20574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custDataLst>
              <p:tags r:id="rId1"/>
            </p:custDataLst>
          </p:nvPr>
        </p:nvSpPr>
        <p:spPr>
          <a:xfrm>
            <a:off x="379413" y="-12700"/>
            <a:ext cx="8270875" cy="1246188"/>
          </a:xfrm>
        </p:spPr>
        <p:txBody>
          <a:bodyPr/>
          <a:lstStyle/>
          <a:p>
            <a:r>
              <a:rPr lang="en-US"/>
              <a:t>Use-Case Diagram</a:t>
            </a:r>
          </a:p>
        </p:txBody>
      </p:sp>
      <p:pic>
        <p:nvPicPr>
          <p:cNvPr id="648195" name="Picture 3" descr="06-04"/>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138238" y="1435100"/>
            <a:ext cx="7056437" cy="4660900"/>
          </a:xfrm>
          <a:prstGeom prst="rect">
            <a:avLst/>
          </a:prstGeom>
          <a:noFill/>
          <a:extLst>
            <a:ext uri="{909E8E84-426E-40DD-AFC4-6F175D3DCCD1}">
              <a14:hiddenFill xmlns:a14="http://schemas.microsoft.com/office/drawing/2010/main">
                <a:solidFill>
                  <a:srgbClr val="FFFFFF"/>
                </a:solidFill>
              </a14:hiddenFill>
            </a:ext>
          </a:extLst>
        </p:spPr>
      </p:pic>
      <p:sp>
        <p:nvSpPr>
          <p:cNvPr id="648196" name="Rectangle 4"/>
          <p:cNvSpPr>
            <a:spLocks noChangeArrowheads="1"/>
          </p:cNvSpPr>
          <p:nvPr/>
        </p:nvSpPr>
        <p:spPr bwMode="auto">
          <a:xfrm>
            <a:off x="209550" y="6083300"/>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GB">
                <a:solidFill>
                  <a:schemeClr val="bg1"/>
                </a:solidFill>
              </a:rPr>
              <a:t>A use case diagram is a collection of actors, use cases, and their communications.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lstStyle/>
          <a:p>
            <a:r>
              <a:rPr lang="en-US" sz="3400"/>
              <a:t>Use Case Diagram</a:t>
            </a:r>
            <a:endParaRPr lang="en-GB" sz="3400"/>
          </a:p>
        </p:txBody>
      </p:sp>
      <p:sp>
        <p:nvSpPr>
          <p:cNvPr id="652291" name="Rectangle 3"/>
          <p:cNvSpPr>
            <a:spLocks noGrp="1" noChangeArrowheads="1"/>
          </p:cNvSpPr>
          <p:nvPr>
            <p:ph type="body" idx="1"/>
          </p:nvPr>
        </p:nvSpPr>
        <p:spPr>
          <a:xfrm>
            <a:off x="455613" y="1593850"/>
            <a:ext cx="8347075" cy="4100513"/>
          </a:xfrm>
        </p:spPr>
        <p:txBody>
          <a:bodyPr/>
          <a:lstStyle/>
          <a:p>
            <a:r>
              <a:rPr lang="en-GB" sz="3200"/>
              <a:t>Other Types of Relationships for Use Cases</a:t>
            </a:r>
          </a:p>
          <a:p>
            <a:endParaRPr lang="en-GB" sz="3200"/>
          </a:p>
          <a:p>
            <a:pPr lvl="1"/>
            <a:r>
              <a:rPr lang="en-GB" sz="2800"/>
              <a:t>Generalization</a:t>
            </a:r>
          </a:p>
          <a:p>
            <a:pPr lvl="1"/>
            <a:r>
              <a:rPr lang="en-GB" sz="2800"/>
              <a:t>Include</a:t>
            </a:r>
          </a:p>
          <a:p>
            <a:pPr lvl="1"/>
            <a:r>
              <a:rPr lang="en-GB" sz="2800"/>
              <a:t>Extend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r>
              <a:rPr lang="en-US" sz="3400"/>
              <a:t>Components of Use Case Diagram</a:t>
            </a:r>
            <a:endParaRPr lang="en-GB" sz="3400"/>
          </a:p>
        </p:txBody>
      </p:sp>
      <p:sp>
        <p:nvSpPr>
          <p:cNvPr id="654339" name="Rectangle 3"/>
          <p:cNvSpPr>
            <a:spLocks noGrp="1" noChangeArrowheads="1"/>
          </p:cNvSpPr>
          <p:nvPr>
            <p:ph type="body" idx="1"/>
          </p:nvPr>
        </p:nvSpPr>
        <p:spPr>
          <a:xfrm>
            <a:off x="455613" y="1593850"/>
            <a:ext cx="8423275" cy="5011738"/>
          </a:xfrm>
        </p:spPr>
        <p:txBody>
          <a:bodyPr/>
          <a:lstStyle/>
          <a:p>
            <a:r>
              <a:rPr lang="en-GB" sz="3200"/>
              <a:t>Generalization Relationship</a:t>
            </a:r>
          </a:p>
          <a:p>
            <a:pPr lvl="1"/>
            <a:r>
              <a:rPr lang="en-GB" sz="2800"/>
              <a:t>Represented by a line and a hollow arrow</a:t>
            </a:r>
          </a:p>
          <a:p>
            <a:pPr lvl="2" indent="-228600"/>
            <a:r>
              <a:rPr lang="en-GB" sz="2100"/>
              <a:t>From child to parent</a:t>
            </a:r>
          </a:p>
        </p:txBody>
      </p:sp>
      <p:sp>
        <p:nvSpPr>
          <p:cNvPr id="654340" name="Oval 4"/>
          <p:cNvSpPr>
            <a:spLocks noChangeArrowheads="1"/>
          </p:cNvSpPr>
          <p:nvPr/>
        </p:nvSpPr>
        <p:spPr bwMode="auto">
          <a:xfrm>
            <a:off x="911225" y="4630738"/>
            <a:ext cx="2351088" cy="987425"/>
          </a:xfrm>
          <a:prstGeom prst="ellipse">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endParaRPr>
          </a:p>
        </p:txBody>
      </p:sp>
      <p:sp>
        <p:nvSpPr>
          <p:cNvPr id="654341" name="Oval 5"/>
          <p:cNvSpPr>
            <a:spLocks noChangeArrowheads="1"/>
          </p:cNvSpPr>
          <p:nvPr/>
        </p:nvSpPr>
        <p:spPr bwMode="auto">
          <a:xfrm>
            <a:off x="5235575" y="4554538"/>
            <a:ext cx="2352675" cy="987425"/>
          </a:xfrm>
          <a:prstGeom prst="ellipse">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4342" name="Line 6"/>
          <p:cNvSpPr>
            <a:spLocks noChangeShapeType="1"/>
          </p:cNvSpPr>
          <p:nvPr/>
        </p:nvSpPr>
        <p:spPr bwMode="auto">
          <a:xfrm>
            <a:off x="3262313" y="5162550"/>
            <a:ext cx="1973262"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4343" name="Text Box 7"/>
          <p:cNvSpPr txBox="1">
            <a:spLocks noChangeArrowheads="1"/>
          </p:cNvSpPr>
          <p:nvPr/>
        </p:nvSpPr>
        <p:spPr bwMode="auto">
          <a:xfrm>
            <a:off x="1290638" y="4873625"/>
            <a:ext cx="19716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0863" defTabSz="911225">
              <a:defRPr sz="2400">
                <a:solidFill>
                  <a:schemeClr val="tx1"/>
                </a:solidFill>
                <a:latin typeface="Times" panose="02020603050405020304" pitchFamily="18" charset="0"/>
              </a:defRPr>
            </a:lvl5pPr>
            <a:lvl6pPr marL="2278063" defTabSz="911225" eaLnBrk="0" fontAlgn="base" hangingPunct="0">
              <a:spcBef>
                <a:spcPct val="0"/>
              </a:spcBef>
              <a:spcAft>
                <a:spcPct val="0"/>
              </a:spcAft>
              <a:defRPr sz="2400">
                <a:solidFill>
                  <a:schemeClr val="tx1"/>
                </a:solidFill>
                <a:latin typeface="Times" panose="02020603050405020304" pitchFamily="18" charset="0"/>
              </a:defRPr>
            </a:lvl6pPr>
            <a:lvl7pPr marL="2735263" defTabSz="911225" eaLnBrk="0" fontAlgn="base" hangingPunct="0">
              <a:spcBef>
                <a:spcPct val="0"/>
              </a:spcBef>
              <a:spcAft>
                <a:spcPct val="0"/>
              </a:spcAft>
              <a:defRPr sz="2400">
                <a:solidFill>
                  <a:schemeClr val="tx1"/>
                </a:solidFill>
                <a:latin typeface="Times" panose="02020603050405020304" pitchFamily="18" charset="0"/>
              </a:defRPr>
            </a:lvl7pPr>
            <a:lvl8pPr marL="3192463" defTabSz="911225" eaLnBrk="0" fontAlgn="base" hangingPunct="0">
              <a:spcBef>
                <a:spcPct val="0"/>
              </a:spcBef>
              <a:spcAft>
                <a:spcPct val="0"/>
              </a:spcAft>
              <a:defRPr sz="2400">
                <a:solidFill>
                  <a:schemeClr val="tx1"/>
                </a:solidFill>
                <a:latin typeface="Times" panose="02020603050405020304" pitchFamily="18" charset="0"/>
              </a:defRPr>
            </a:lvl8pPr>
            <a:lvl9pPr marL="3649663" defTabSz="911225"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spcBef>
                <a:spcPct val="50000"/>
              </a:spcBef>
            </a:pPr>
            <a:r>
              <a:rPr lang="en-US" sz="1800">
                <a:solidFill>
                  <a:schemeClr val="bg1"/>
                </a:solidFill>
                <a:latin typeface="Arial" panose="020B0604020202020204" pitchFamily="34" charset="0"/>
              </a:rPr>
              <a:t>Child use case</a:t>
            </a:r>
          </a:p>
        </p:txBody>
      </p:sp>
      <p:sp>
        <p:nvSpPr>
          <p:cNvPr id="654344" name="Text Box 8"/>
          <p:cNvSpPr txBox="1">
            <a:spLocks noChangeArrowheads="1"/>
          </p:cNvSpPr>
          <p:nvPr/>
        </p:nvSpPr>
        <p:spPr bwMode="auto">
          <a:xfrm>
            <a:off x="5538788" y="4873625"/>
            <a:ext cx="20494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0863" defTabSz="911225">
              <a:defRPr sz="2400">
                <a:solidFill>
                  <a:schemeClr val="tx1"/>
                </a:solidFill>
                <a:latin typeface="Times" panose="02020603050405020304" pitchFamily="18" charset="0"/>
              </a:defRPr>
            </a:lvl5pPr>
            <a:lvl6pPr marL="2278063" defTabSz="911225" eaLnBrk="0" fontAlgn="base" hangingPunct="0">
              <a:spcBef>
                <a:spcPct val="0"/>
              </a:spcBef>
              <a:spcAft>
                <a:spcPct val="0"/>
              </a:spcAft>
              <a:defRPr sz="2400">
                <a:solidFill>
                  <a:schemeClr val="tx1"/>
                </a:solidFill>
                <a:latin typeface="Times" panose="02020603050405020304" pitchFamily="18" charset="0"/>
              </a:defRPr>
            </a:lvl6pPr>
            <a:lvl7pPr marL="2735263" defTabSz="911225" eaLnBrk="0" fontAlgn="base" hangingPunct="0">
              <a:spcBef>
                <a:spcPct val="0"/>
              </a:spcBef>
              <a:spcAft>
                <a:spcPct val="0"/>
              </a:spcAft>
              <a:defRPr sz="2400">
                <a:solidFill>
                  <a:schemeClr val="tx1"/>
                </a:solidFill>
                <a:latin typeface="Times" panose="02020603050405020304" pitchFamily="18" charset="0"/>
              </a:defRPr>
            </a:lvl7pPr>
            <a:lvl8pPr marL="3192463" defTabSz="911225" eaLnBrk="0" fontAlgn="base" hangingPunct="0">
              <a:spcBef>
                <a:spcPct val="0"/>
              </a:spcBef>
              <a:spcAft>
                <a:spcPct val="0"/>
              </a:spcAft>
              <a:defRPr sz="2400">
                <a:solidFill>
                  <a:schemeClr val="tx1"/>
                </a:solidFill>
                <a:latin typeface="Times" panose="02020603050405020304" pitchFamily="18" charset="0"/>
              </a:defRPr>
            </a:lvl8pPr>
            <a:lvl9pPr marL="3649663" defTabSz="911225"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spcBef>
                <a:spcPct val="50000"/>
              </a:spcBef>
            </a:pPr>
            <a:r>
              <a:rPr lang="en-US" sz="1800">
                <a:solidFill>
                  <a:schemeClr val="bg1"/>
                </a:solidFill>
                <a:latin typeface="Arial" panose="020B0604020202020204" pitchFamily="34" charset="0"/>
              </a:rPr>
              <a:t>Parent use case</a:t>
            </a:r>
          </a:p>
        </p:txBody>
      </p:sp>
      <p:sp>
        <p:nvSpPr>
          <p:cNvPr id="654345" name="AutoShape 9"/>
          <p:cNvSpPr>
            <a:spLocks noChangeArrowheads="1"/>
          </p:cNvSpPr>
          <p:nvPr/>
        </p:nvSpPr>
        <p:spPr bwMode="auto">
          <a:xfrm rot="16416654" flipV="1">
            <a:off x="5010150" y="5016500"/>
            <a:ext cx="304800" cy="304800"/>
          </a:xfrm>
          <a:prstGeom prst="triangle">
            <a:avLst>
              <a:gd name="adj" fmla="val 50000"/>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666750" y="304800"/>
            <a:ext cx="7772400" cy="815975"/>
          </a:xfrm>
        </p:spPr>
        <p:txBody>
          <a:bodyPr/>
          <a:lstStyle/>
          <a:p>
            <a:r>
              <a:rPr lang="en-GB"/>
              <a:t>Example of Relationships</a:t>
            </a:r>
            <a:endParaRPr lang="en-US"/>
          </a:p>
        </p:txBody>
      </p:sp>
      <p:pic>
        <p:nvPicPr>
          <p:cNvPr id="656387" name="Picture 3" descr="06-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1268413"/>
            <a:ext cx="8347075" cy="5260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lstStyle/>
          <a:p>
            <a:r>
              <a:rPr lang="en-US" sz="3400"/>
              <a:t>Use Case Diagram</a:t>
            </a:r>
            <a:endParaRPr lang="en-GB" sz="3400"/>
          </a:p>
        </p:txBody>
      </p:sp>
      <p:sp>
        <p:nvSpPr>
          <p:cNvPr id="658435" name="Rectangle 3"/>
          <p:cNvSpPr>
            <a:spLocks noGrp="1" noChangeArrowheads="1"/>
          </p:cNvSpPr>
          <p:nvPr>
            <p:ph type="body" idx="1"/>
          </p:nvPr>
        </p:nvSpPr>
        <p:spPr>
          <a:xfrm>
            <a:off x="455613" y="1593850"/>
            <a:ext cx="8423275" cy="5011738"/>
          </a:xfrm>
        </p:spPr>
        <p:txBody>
          <a:bodyPr/>
          <a:lstStyle/>
          <a:p>
            <a:r>
              <a:rPr lang="en-GB" sz="3200"/>
              <a:t>Include Relationship</a:t>
            </a:r>
          </a:p>
          <a:p>
            <a:pPr lvl="1"/>
            <a:r>
              <a:rPr lang="en-GB" sz="2800"/>
              <a:t>Represents the inclusion of the functionality of one use case within another </a:t>
            </a:r>
          </a:p>
          <a:p>
            <a:pPr lvl="1"/>
            <a:r>
              <a:rPr lang="en-GB" sz="2800"/>
              <a:t>Arrow is drawn from the base use case to the used use case</a:t>
            </a:r>
          </a:p>
          <a:p>
            <a:pPr lvl="1"/>
            <a:r>
              <a:rPr lang="en-GB" sz="2800"/>
              <a:t>Write &lt;&lt; include &gt;&gt; above arrowhead line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p:txBody>
          <a:bodyPr/>
          <a:lstStyle/>
          <a:p>
            <a:r>
              <a:rPr lang="en-US" sz="3400"/>
              <a:t>Use Case Diagram</a:t>
            </a:r>
            <a:endParaRPr lang="en-GB" sz="3400"/>
          </a:p>
        </p:txBody>
      </p:sp>
      <p:sp>
        <p:nvSpPr>
          <p:cNvPr id="660483" name="Rectangle 3"/>
          <p:cNvSpPr>
            <a:spLocks noGrp="1" noChangeArrowheads="1"/>
          </p:cNvSpPr>
          <p:nvPr>
            <p:ph type="body" idx="1"/>
          </p:nvPr>
        </p:nvSpPr>
        <p:spPr/>
        <p:txBody>
          <a:bodyPr/>
          <a:lstStyle/>
          <a:p>
            <a:r>
              <a:rPr lang="en-GB" sz="3200"/>
              <a:t>Extend relationship</a:t>
            </a:r>
          </a:p>
          <a:p>
            <a:pPr lvl="1"/>
            <a:r>
              <a:rPr lang="en-GB" sz="2800"/>
              <a:t>Represents the extension of the use case to include optional functionality </a:t>
            </a:r>
          </a:p>
          <a:p>
            <a:pPr lvl="1"/>
            <a:r>
              <a:rPr lang="en-GB" sz="2800"/>
              <a:t>Arrow is drawn from the extension use case to the base use case</a:t>
            </a:r>
          </a:p>
          <a:p>
            <a:pPr lvl="1"/>
            <a:r>
              <a:rPr lang="en-GB" sz="2800"/>
              <a:t>Write &lt;&lt; extend &gt;&gt; above arrowhead line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a:xfrm>
            <a:off x="666750" y="304800"/>
            <a:ext cx="7772400" cy="815975"/>
          </a:xfrm>
        </p:spPr>
        <p:txBody>
          <a:bodyPr/>
          <a:lstStyle/>
          <a:p>
            <a:r>
              <a:rPr lang="en-GB"/>
              <a:t>Example of Relationships</a:t>
            </a:r>
            <a:endParaRPr lang="en-US"/>
          </a:p>
        </p:txBody>
      </p:sp>
      <p:pic>
        <p:nvPicPr>
          <p:cNvPr id="662531" name="Picture 3" descr="06-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1268413"/>
            <a:ext cx="8347075" cy="5260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p:txBody>
          <a:bodyPr/>
          <a:lstStyle/>
          <a:p>
            <a:r>
              <a:rPr lang="en-GB"/>
              <a:t>Use Case Relationships</a:t>
            </a:r>
          </a:p>
        </p:txBody>
      </p:sp>
      <p:sp>
        <p:nvSpPr>
          <p:cNvPr id="664579" name="Rectangle 3"/>
          <p:cNvSpPr>
            <a:spLocks noGrp="1" noChangeArrowheads="1"/>
          </p:cNvSpPr>
          <p:nvPr>
            <p:ph type="body" idx="1"/>
          </p:nvPr>
        </p:nvSpPr>
        <p:spPr/>
        <p:txBody>
          <a:bodyPr/>
          <a:lstStyle/>
          <a:p>
            <a:r>
              <a:rPr lang="en-GB" sz="3200"/>
              <a:t>Pro:  </a:t>
            </a:r>
          </a:p>
          <a:p>
            <a:pPr lvl="1"/>
            <a:r>
              <a:rPr lang="en-GB" sz="2800"/>
              <a:t>Reduces redundancy in use cases</a:t>
            </a:r>
          </a:p>
          <a:p>
            <a:pPr lvl="1"/>
            <a:r>
              <a:rPr lang="en-GB" sz="2800"/>
              <a:t>Reduces complexity within a use case</a:t>
            </a:r>
          </a:p>
          <a:p>
            <a:r>
              <a:rPr lang="en-GB" sz="3200"/>
              <a:t>Con</a:t>
            </a:r>
          </a:p>
          <a:p>
            <a:pPr lvl="1"/>
            <a:r>
              <a:rPr lang="en-GB" sz="2800"/>
              <a:t>May introduce complexity to use case diagram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a:t>Use Case Analysis</a:t>
            </a:r>
          </a:p>
        </p:txBody>
      </p:sp>
      <p:sp>
        <p:nvSpPr>
          <p:cNvPr id="606211" name="Rectangle 3"/>
          <p:cNvSpPr>
            <a:spLocks noGrp="1" noChangeArrowheads="1"/>
          </p:cNvSpPr>
          <p:nvPr>
            <p:ph type="body" idx="1"/>
          </p:nvPr>
        </p:nvSpPr>
        <p:spPr>
          <a:xfrm>
            <a:off x="985838" y="1822450"/>
            <a:ext cx="7740650" cy="4630738"/>
          </a:xfrm>
        </p:spPr>
        <p:txBody>
          <a:bodyPr/>
          <a:lstStyle/>
          <a:p>
            <a:r>
              <a:rPr lang="en-US" sz="2800"/>
              <a:t>What is an Actor?</a:t>
            </a:r>
          </a:p>
          <a:p>
            <a:pPr lvl="1"/>
            <a:r>
              <a:rPr lang="en-US" sz="2900"/>
              <a:t>A user or outside system that interacts with the system being designed in order to obtain some value from that interaction</a:t>
            </a:r>
          </a:p>
          <a:p>
            <a:r>
              <a:rPr lang="en-US" sz="2800"/>
              <a:t>Use Cases describe scenarios that describe the interaction between users of the system (the actor) and the system itself.</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t>Benefits  of Use Cases</a:t>
            </a:r>
          </a:p>
        </p:txBody>
      </p:sp>
      <p:sp>
        <p:nvSpPr>
          <p:cNvPr id="347139" name="Rectangle 3"/>
          <p:cNvSpPr>
            <a:spLocks noGrp="1" noChangeArrowheads="1"/>
          </p:cNvSpPr>
          <p:nvPr>
            <p:ph type="body" idx="1"/>
          </p:nvPr>
        </p:nvSpPr>
        <p:spPr>
          <a:xfrm>
            <a:off x="985838" y="1670050"/>
            <a:ext cx="7740650" cy="4251325"/>
          </a:xfrm>
        </p:spPr>
        <p:txBody>
          <a:bodyPr/>
          <a:lstStyle/>
          <a:p>
            <a:r>
              <a:rPr lang="en-US" sz="2000"/>
              <a:t>Use cases are the primary vehicle for requirements capture in RUP</a:t>
            </a:r>
          </a:p>
          <a:p>
            <a:r>
              <a:rPr lang="en-US" sz="2000"/>
              <a:t>Use cases are described using the language of the customer (language of the domain which is defined in the glossary)</a:t>
            </a:r>
          </a:p>
          <a:p>
            <a:r>
              <a:rPr lang="en-US" sz="2000"/>
              <a:t>Use cases provide a contractual delivery process (RUP is Use Case Driven)</a:t>
            </a:r>
          </a:p>
          <a:p>
            <a:r>
              <a:rPr lang="en-US" sz="2000"/>
              <a:t>Use cases provide an easily-understood communication mechanism</a:t>
            </a:r>
          </a:p>
          <a:p>
            <a:r>
              <a:rPr lang="en-US" sz="2000"/>
              <a:t>When requirements are traced, they make it difficult for requirements to fall through the cracks</a:t>
            </a:r>
          </a:p>
          <a:p>
            <a:r>
              <a:rPr lang="en-US" sz="2000"/>
              <a:t>Use cases provide a concise summary of what the system should do at an abstract (low modification cost) level.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US"/>
              <a:t>Difficulties with Use Cases</a:t>
            </a:r>
          </a:p>
        </p:txBody>
      </p:sp>
      <p:sp>
        <p:nvSpPr>
          <p:cNvPr id="349187" name="Rectangle 3"/>
          <p:cNvSpPr>
            <a:spLocks noGrp="1" noChangeArrowheads="1"/>
          </p:cNvSpPr>
          <p:nvPr>
            <p:ph type="body" idx="1"/>
          </p:nvPr>
        </p:nvSpPr>
        <p:spPr>
          <a:xfrm>
            <a:off x="985838" y="1517650"/>
            <a:ext cx="7740650" cy="5162550"/>
          </a:xfrm>
        </p:spPr>
        <p:txBody>
          <a:bodyPr/>
          <a:lstStyle/>
          <a:p>
            <a:r>
              <a:rPr lang="en-US" sz="2000"/>
              <a:t>As functional decompositions, it is often difficult to make the transition from functional description to object description to class design</a:t>
            </a:r>
          </a:p>
          <a:p>
            <a:r>
              <a:rPr lang="en-US" sz="2000"/>
              <a:t>Reuse at the class level can be hindered by each developer “taking a Use Case and running with it”.  Since UCs do not talk about classes, developers often wind up in a vacuum during object analysis, and can often wind up doing things their own way, making reuse difficult</a:t>
            </a:r>
          </a:p>
          <a:p>
            <a:r>
              <a:rPr lang="en-US" sz="2000"/>
              <a:t>Use Cases make stating non-functional requirements difficult (where do you say that X must execute at Y/sec?)</a:t>
            </a:r>
          </a:p>
          <a:p>
            <a:r>
              <a:rPr lang="en-US" sz="2000"/>
              <a:t>Testing functionality is straightforward, but unit testing the particular implementations and non-functional requirements is not obvious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US"/>
              <a:t>Use Case Model Survey</a:t>
            </a:r>
          </a:p>
        </p:txBody>
      </p:sp>
      <p:sp>
        <p:nvSpPr>
          <p:cNvPr id="351235" name="Rectangle 3"/>
          <p:cNvSpPr>
            <a:spLocks noGrp="1" noChangeArrowheads="1"/>
          </p:cNvSpPr>
          <p:nvPr>
            <p:ph type="body" idx="1"/>
          </p:nvPr>
        </p:nvSpPr>
        <p:spPr>
          <a:xfrm>
            <a:off x="985838" y="1670050"/>
            <a:ext cx="7740650" cy="4935538"/>
          </a:xfrm>
        </p:spPr>
        <p:txBody>
          <a:bodyPr/>
          <a:lstStyle/>
          <a:p>
            <a:r>
              <a:rPr lang="en-US" sz="2300"/>
              <a:t>The Use Case Model Survey is to illustrate, in graphical form, the universe of Use Cases that the system is contracted to deliver.</a:t>
            </a:r>
          </a:p>
          <a:p>
            <a:r>
              <a:rPr lang="en-US" sz="2300"/>
              <a:t>Each Use Case in the system appears in the Survey with a short description of its main function.</a:t>
            </a:r>
          </a:p>
          <a:p>
            <a:pPr lvl="1"/>
            <a:r>
              <a:rPr lang="en-US" sz="2100"/>
              <a:t>Participants:</a:t>
            </a:r>
          </a:p>
          <a:p>
            <a:pPr lvl="2"/>
            <a:r>
              <a:rPr lang="en-US" sz="1700"/>
              <a:t>Domain Expert</a:t>
            </a:r>
          </a:p>
          <a:p>
            <a:pPr lvl="2"/>
            <a:r>
              <a:rPr lang="en-US" sz="1700"/>
              <a:t>Architect</a:t>
            </a:r>
          </a:p>
          <a:p>
            <a:pPr lvl="2"/>
            <a:r>
              <a:rPr lang="en-US" sz="1700"/>
              <a:t>Analyst/Designer (Use Case author)</a:t>
            </a:r>
          </a:p>
          <a:p>
            <a:pPr lvl="2"/>
            <a:r>
              <a:rPr lang="en-US" sz="1700"/>
              <a:t>Testing Engineer</a:t>
            </a:r>
          </a:p>
          <a:p>
            <a:pPr lvl="2"/>
            <a:endParaRPr lang="en-US" sz="17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666750" y="304800"/>
            <a:ext cx="5932488" cy="914400"/>
          </a:xfrm>
        </p:spPr>
        <p:txBody>
          <a:bodyPr lIns="85818" tIns="42910" rIns="85818" bIns="42910" anchor="t"/>
          <a:lstStyle/>
          <a:p>
            <a:r>
              <a:rPr lang="en-US"/>
              <a:t>Function versus Form</a:t>
            </a:r>
          </a:p>
        </p:txBody>
      </p:sp>
      <p:sp>
        <p:nvSpPr>
          <p:cNvPr id="602115" name="Freeform 3"/>
          <p:cNvSpPr>
            <a:spLocks/>
          </p:cNvSpPr>
          <p:nvPr/>
        </p:nvSpPr>
        <p:spPr bwMode="auto">
          <a:xfrm>
            <a:off x="2917825" y="1611313"/>
            <a:ext cx="2478088" cy="268287"/>
          </a:xfrm>
          <a:custGeom>
            <a:avLst/>
            <a:gdLst>
              <a:gd name="T0" fmla="*/ 0 w 1659"/>
              <a:gd name="T1" fmla="*/ 179 h 180"/>
              <a:gd name="T2" fmla="*/ 1658 w 1659"/>
              <a:gd name="T3" fmla="*/ 179 h 180"/>
              <a:gd name="T4" fmla="*/ 1658 w 1659"/>
              <a:gd name="T5" fmla="*/ 116 h 180"/>
              <a:gd name="T6" fmla="*/ 904 w 1659"/>
              <a:gd name="T7" fmla="*/ 0 h 180"/>
              <a:gd name="T8" fmla="*/ 781 w 1659"/>
              <a:gd name="T9" fmla="*/ 0 h 180"/>
              <a:gd name="T10" fmla="*/ 0 w 1659"/>
              <a:gd name="T11" fmla="*/ 105 h 180"/>
              <a:gd name="T12" fmla="*/ 0 w 1659"/>
              <a:gd name="T13" fmla="*/ 179 h 180"/>
            </a:gdLst>
            <a:ahLst/>
            <a:cxnLst>
              <a:cxn ang="0">
                <a:pos x="T0" y="T1"/>
              </a:cxn>
              <a:cxn ang="0">
                <a:pos x="T2" y="T3"/>
              </a:cxn>
              <a:cxn ang="0">
                <a:pos x="T4" y="T5"/>
              </a:cxn>
              <a:cxn ang="0">
                <a:pos x="T6" y="T7"/>
              </a:cxn>
              <a:cxn ang="0">
                <a:pos x="T8" y="T9"/>
              </a:cxn>
              <a:cxn ang="0">
                <a:pos x="T10" y="T11"/>
              </a:cxn>
              <a:cxn ang="0">
                <a:pos x="T12" y="T13"/>
              </a:cxn>
            </a:cxnLst>
            <a:rect l="0" t="0" r="r" b="b"/>
            <a:pathLst>
              <a:path w="1659" h="180">
                <a:moveTo>
                  <a:pt x="0" y="179"/>
                </a:moveTo>
                <a:lnTo>
                  <a:pt x="1658" y="179"/>
                </a:lnTo>
                <a:lnTo>
                  <a:pt x="1658" y="116"/>
                </a:lnTo>
                <a:lnTo>
                  <a:pt x="904" y="0"/>
                </a:lnTo>
                <a:lnTo>
                  <a:pt x="781" y="0"/>
                </a:lnTo>
                <a:lnTo>
                  <a:pt x="0" y="105"/>
                </a:lnTo>
                <a:lnTo>
                  <a:pt x="0" y="179"/>
                </a:lnTo>
              </a:path>
            </a:pathLst>
          </a:custGeom>
          <a:solidFill>
            <a:srgbClr val="FFFF99"/>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2116" name="Oval 4"/>
          <p:cNvSpPr>
            <a:spLocks noChangeArrowheads="1"/>
          </p:cNvSpPr>
          <p:nvPr/>
        </p:nvSpPr>
        <p:spPr bwMode="auto">
          <a:xfrm>
            <a:off x="4073525" y="1690688"/>
            <a:ext cx="166688" cy="123825"/>
          </a:xfrm>
          <a:prstGeom prst="ellipse">
            <a:avLst/>
          </a:prstGeom>
          <a:blipFill dpi="0" rotWithShape="0">
            <a:blip r:embed="rId3"/>
            <a:srcRect/>
            <a:tile tx="0" ty="0" sx="100000" sy="100000" flip="none" algn="tl"/>
          </a:blipFill>
          <a:ln w="12700">
            <a:solidFill>
              <a:srgbClr val="808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2117" name="Freeform 5"/>
          <p:cNvSpPr>
            <a:spLocks/>
          </p:cNvSpPr>
          <p:nvPr/>
        </p:nvSpPr>
        <p:spPr bwMode="auto">
          <a:xfrm>
            <a:off x="3541713" y="1846263"/>
            <a:ext cx="1220787" cy="1687512"/>
          </a:xfrm>
          <a:custGeom>
            <a:avLst/>
            <a:gdLst>
              <a:gd name="T0" fmla="*/ 409 w 819"/>
              <a:gd name="T1" fmla="*/ 0 h 1135"/>
              <a:gd name="T2" fmla="*/ 532 w 819"/>
              <a:gd name="T3" fmla="*/ 514 h 1135"/>
              <a:gd name="T4" fmla="*/ 532 w 819"/>
              <a:gd name="T5" fmla="*/ 955 h 1135"/>
              <a:gd name="T6" fmla="*/ 614 w 819"/>
              <a:gd name="T7" fmla="*/ 955 h 1135"/>
              <a:gd name="T8" fmla="*/ 818 w 819"/>
              <a:gd name="T9" fmla="*/ 1029 h 1135"/>
              <a:gd name="T10" fmla="*/ 818 w 819"/>
              <a:gd name="T11" fmla="*/ 1134 h 1135"/>
              <a:gd name="T12" fmla="*/ 0 w 819"/>
              <a:gd name="T13" fmla="*/ 1134 h 1135"/>
              <a:gd name="T14" fmla="*/ 0 w 819"/>
              <a:gd name="T15" fmla="*/ 1040 h 1135"/>
              <a:gd name="T16" fmla="*/ 164 w 819"/>
              <a:gd name="T17" fmla="*/ 966 h 1135"/>
              <a:gd name="T18" fmla="*/ 259 w 819"/>
              <a:gd name="T19" fmla="*/ 966 h 1135"/>
              <a:gd name="T20" fmla="*/ 259 w 819"/>
              <a:gd name="T21" fmla="*/ 514 h 1135"/>
              <a:gd name="T22" fmla="*/ 409 w 819"/>
              <a:gd name="T23"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9" h="1135">
                <a:moveTo>
                  <a:pt x="409" y="0"/>
                </a:moveTo>
                <a:lnTo>
                  <a:pt x="532" y="514"/>
                </a:lnTo>
                <a:lnTo>
                  <a:pt x="532" y="955"/>
                </a:lnTo>
                <a:lnTo>
                  <a:pt x="614" y="955"/>
                </a:lnTo>
                <a:lnTo>
                  <a:pt x="818" y="1029"/>
                </a:lnTo>
                <a:lnTo>
                  <a:pt x="818" y="1134"/>
                </a:lnTo>
                <a:lnTo>
                  <a:pt x="0" y="1134"/>
                </a:lnTo>
                <a:lnTo>
                  <a:pt x="0" y="1040"/>
                </a:lnTo>
                <a:lnTo>
                  <a:pt x="164" y="966"/>
                </a:lnTo>
                <a:lnTo>
                  <a:pt x="259" y="966"/>
                </a:lnTo>
                <a:lnTo>
                  <a:pt x="259" y="514"/>
                </a:lnTo>
                <a:lnTo>
                  <a:pt x="409" y="0"/>
                </a:lnTo>
              </a:path>
            </a:pathLst>
          </a:custGeom>
          <a:solidFill>
            <a:srgbClr val="FFFF99"/>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2118" name="Line 6"/>
          <p:cNvSpPr>
            <a:spLocks noChangeShapeType="1"/>
          </p:cNvSpPr>
          <p:nvPr/>
        </p:nvSpPr>
        <p:spPr bwMode="auto">
          <a:xfrm>
            <a:off x="3125788" y="1870075"/>
            <a:ext cx="654050" cy="11461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2119" name="Line 7"/>
          <p:cNvSpPr>
            <a:spLocks noChangeShapeType="1"/>
          </p:cNvSpPr>
          <p:nvPr/>
        </p:nvSpPr>
        <p:spPr bwMode="auto">
          <a:xfrm>
            <a:off x="3121025" y="1870075"/>
            <a:ext cx="1588" cy="11334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2120" name="Line 8"/>
          <p:cNvSpPr>
            <a:spLocks noChangeShapeType="1"/>
          </p:cNvSpPr>
          <p:nvPr/>
        </p:nvSpPr>
        <p:spPr bwMode="auto">
          <a:xfrm flipH="1">
            <a:off x="2452688" y="1870075"/>
            <a:ext cx="668337" cy="1130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2121" name="Freeform 9"/>
          <p:cNvSpPr>
            <a:spLocks/>
          </p:cNvSpPr>
          <p:nvPr/>
        </p:nvSpPr>
        <p:spPr bwMode="auto">
          <a:xfrm>
            <a:off x="2395538" y="2998788"/>
            <a:ext cx="1420812" cy="360362"/>
          </a:xfrm>
          <a:custGeom>
            <a:avLst/>
            <a:gdLst>
              <a:gd name="T0" fmla="*/ 5 w 952"/>
              <a:gd name="T1" fmla="*/ 0 h 243"/>
              <a:gd name="T2" fmla="*/ 0 w 952"/>
              <a:gd name="T3" fmla="*/ 25 h 243"/>
              <a:gd name="T4" fmla="*/ 5 w 952"/>
              <a:gd name="T5" fmla="*/ 58 h 243"/>
              <a:gd name="T6" fmla="*/ 19 w 952"/>
              <a:gd name="T7" fmla="*/ 90 h 243"/>
              <a:gd name="T8" fmla="*/ 45 w 952"/>
              <a:gd name="T9" fmla="*/ 123 h 243"/>
              <a:gd name="T10" fmla="*/ 85 w 952"/>
              <a:gd name="T11" fmla="*/ 152 h 243"/>
              <a:gd name="T12" fmla="*/ 135 w 952"/>
              <a:gd name="T13" fmla="*/ 179 h 243"/>
              <a:gd name="T14" fmla="*/ 185 w 952"/>
              <a:gd name="T15" fmla="*/ 197 h 243"/>
              <a:gd name="T16" fmla="*/ 227 w 952"/>
              <a:gd name="T17" fmla="*/ 210 h 243"/>
              <a:gd name="T18" fmla="*/ 274 w 952"/>
              <a:gd name="T19" fmla="*/ 222 h 243"/>
              <a:gd name="T20" fmla="*/ 320 w 952"/>
              <a:gd name="T21" fmla="*/ 230 h 243"/>
              <a:gd name="T22" fmla="*/ 364 w 952"/>
              <a:gd name="T23" fmla="*/ 235 h 243"/>
              <a:gd name="T24" fmla="*/ 407 w 952"/>
              <a:gd name="T25" fmla="*/ 238 h 243"/>
              <a:gd name="T26" fmla="*/ 461 w 952"/>
              <a:gd name="T27" fmla="*/ 242 h 243"/>
              <a:gd name="T28" fmla="*/ 513 w 952"/>
              <a:gd name="T29" fmla="*/ 240 h 243"/>
              <a:gd name="T30" fmla="*/ 563 w 952"/>
              <a:gd name="T31" fmla="*/ 238 h 243"/>
              <a:gd name="T32" fmla="*/ 622 w 952"/>
              <a:gd name="T33" fmla="*/ 233 h 243"/>
              <a:gd name="T34" fmla="*/ 665 w 952"/>
              <a:gd name="T35" fmla="*/ 225 h 243"/>
              <a:gd name="T36" fmla="*/ 712 w 952"/>
              <a:gd name="T37" fmla="*/ 215 h 243"/>
              <a:gd name="T38" fmla="*/ 757 w 952"/>
              <a:gd name="T39" fmla="*/ 202 h 243"/>
              <a:gd name="T40" fmla="*/ 788 w 952"/>
              <a:gd name="T41" fmla="*/ 193 h 243"/>
              <a:gd name="T42" fmla="*/ 821 w 952"/>
              <a:gd name="T43" fmla="*/ 177 h 243"/>
              <a:gd name="T44" fmla="*/ 847 w 952"/>
              <a:gd name="T45" fmla="*/ 164 h 243"/>
              <a:gd name="T46" fmla="*/ 875 w 952"/>
              <a:gd name="T47" fmla="*/ 146 h 243"/>
              <a:gd name="T48" fmla="*/ 902 w 952"/>
              <a:gd name="T49" fmla="*/ 130 h 243"/>
              <a:gd name="T50" fmla="*/ 918 w 952"/>
              <a:gd name="T51" fmla="*/ 110 h 243"/>
              <a:gd name="T52" fmla="*/ 935 w 952"/>
              <a:gd name="T53" fmla="*/ 89 h 243"/>
              <a:gd name="T54" fmla="*/ 946 w 952"/>
              <a:gd name="T55" fmla="*/ 65 h 243"/>
              <a:gd name="T56" fmla="*/ 951 w 952"/>
              <a:gd name="T57" fmla="*/ 36 h 243"/>
              <a:gd name="T58" fmla="*/ 949 w 952"/>
              <a:gd name="T59" fmla="*/ 2 h 243"/>
              <a:gd name="T60" fmla="*/ 5 w 952"/>
              <a:gd name="T6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2" h="243">
                <a:moveTo>
                  <a:pt x="5" y="0"/>
                </a:moveTo>
                <a:lnTo>
                  <a:pt x="0" y="25"/>
                </a:lnTo>
                <a:lnTo>
                  <a:pt x="5" y="58"/>
                </a:lnTo>
                <a:lnTo>
                  <a:pt x="19" y="90"/>
                </a:lnTo>
                <a:lnTo>
                  <a:pt x="45" y="123"/>
                </a:lnTo>
                <a:lnTo>
                  <a:pt x="85" y="152"/>
                </a:lnTo>
                <a:lnTo>
                  <a:pt x="135" y="179"/>
                </a:lnTo>
                <a:lnTo>
                  <a:pt x="185" y="197"/>
                </a:lnTo>
                <a:lnTo>
                  <a:pt x="227" y="210"/>
                </a:lnTo>
                <a:lnTo>
                  <a:pt x="274" y="222"/>
                </a:lnTo>
                <a:lnTo>
                  <a:pt x="320" y="230"/>
                </a:lnTo>
                <a:lnTo>
                  <a:pt x="364" y="235"/>
                </a:lnTo>
                <a:lnTo>
                  <a:pt x="407" y="238"/>
                </a:lnTo>
                <a:lnTo>
                  <a:pt x="461" y="242"/>
                </a:lnTo>
                <a:lnTo>
                  <a:pt x="513" y="240"/>
                </a:lnTo>
                <a:lnTo>
                  <a:pt x="563" y="238"/>
                </a:lnTo>
                <a:lnTo>
                  <a:pt x="622" y="233"/>
                </a:lnTo>
                <a:lnTo>
                  <a:pt x="665" y="225"/>
                </a:lnTo>
                <a:lnTo>
                  <a:pt x="712" y="215"/>
                </a:lnTo>
                <a:lnTo>
                  <a:pt x="757" y="202"/>
                </a:lnTo>
                <a:lnTo>
                  <a:pt x="788" y="193"/>
                </a:lnTo>
                <a:lnTo>
                  <a:pt x="821" y="177"/>
                </a:lnTo>
                <a:lnTo>
                  <a:pt x="847" y="164"/>
                </a:lnTo>
                <a:lnTo>
                  <a:pt x="875" y="146"/>
                </a:lnTo>
                <a:lnTo>
                  <a:pt x="902" y="130"/>
                </a:lnTo>
                <a:lnTo>
                  <a:pt x="918" y="110"/>
                </a:lnTo>
                <a:lnTo>
                  <a:pt x="935" y="89"/>
                </a:lnTo>
                <a:lnTo>
                  <a:pt x="946" y="65"/>
                </a:lnTo>
                <a:lnTo>
                  <a:pt x="951" y="36"/>
                </a:lnTo>
                <a:lnTo>
                  <a:pt x="949" y="2"/>
                </a:lnTo>
                <a:lnTo>
                  <a:pt x="5" y="0"/>
                </a:lnTo>
              </a:path>
            </a:pathLst>
          </a:custGeom>
          <a:solidFill>
            <a:srgbClr val="FFFF99"/>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2122" name="Freeform 10"/>
          <p:cNvSpPr>
            <a:spLocks/>
          </p:cNvSpPr>
          <p:nvPr/>
        </p:nvSpPr>
        <p:spPr bwMode="auto">
          <a:xfrm>
            <a:off x="4464050" y="2998788"/>
            <a:ext cx="1420813" cy="360362"/>
          </a:xfrm>
          <a:custGeom>
            <a:avLst/>
            <a:gdLst>
              <a:gd name="T0" fmla="*/ 5 w 952"/>
              <a:gd name="T1" fmla="*/ 0 h 243"/>
              <a:gd name="T2" fmla="*/ 0 w 952"/>
              <a:gd name="T3" fmla="*/ 25 h 243"/>
              <a:gd name="T4" fmla="*/ 5 w 952"/>
              <a:gd name="T5" fmla="*/ 58 h 243"/>
              <a:gd name="T6" fmla="*/ 19 w 952"/>
              <a:gd name="T7" fmla="*/ 90 h 243"/>
              <a:gd name="T8" fmla="*/ 45 w 952"/>
              <a:gd name="T9" fmla="*/ 123 h 243"/>
              <a:gd name="T10" fmla="*/ 85 w 952"/>
              <a:gd name="T11" fmla="*/ 152 h 243"/>
              <a:gd name="T12" fmla="*/ 135 w 952"/>
              <a:gd name="T13" fmla="*/ 179 h 243"/>
              <a:gd name="T14" fmla="*/ 185 w 952"/>
              <a:gd name="T15" fmla="*/ 197 h 243"/>
              <a:gd name="T16" fmla="*/ 227 w 952"/>
              <a:gd name="T17" fmla="*/ 210 h 243"/>
              <a:gd name="T18" fmla="*/ 274 w 952"/>
              <a:gd name="T19" fmla="*/ 222 h 243"/>
              <a:gd name="T20" fmla="*/ 320 w 952"/>
              <a:gd name="T21" fmla="*/ 230 h 243"/>
              <a:gd name="T22" fmla="*/ 364 w 952"/>
              <a:gd name="T23" fmla="*/ 235 h 243"/>
              <a:gd name="T24" fmla="*/ 407 w 952"/>
              <a:gd name="T25" fmla="*/ 238 h 243"/>
              <a:gd name="T26" fmla="*/ 461 w 952"/>
              <a:gd name="T27" fmla="*/ 242 h 243"/>
              <a:gd name="T28" fmla="*/ 513 w 952"/>
              <a:gd name="T29" fmla="*/ 240 h 243"/>
              <a:gd name="T30" fmla="*/ 563 w 952"/>
              <a:gd name="T31" fmla="*/ 238 h 243"/>
              <a:gd name="T32" fmla="*/ 622 w 952"/>
              <a:gd name="T33" fmla="*/ 233 h 243"/>
              <a:gd name="T34" fmla="*/ 665 w 952"/>
              <a:gd name="T35" fmla="*/ 225 h 243"/>
              <a:gd name="T36" fmla="*/ 712 w 952"/>
              <a:gd name="T37" fmla="*/ 215 h 243"/>
              <a:gd name="T38" fmla="*/ 757 w 952"/>
              <a:gd name="T39" fmla="*/ 202 h 243"/>
              <a:gd name="T40" fmla="*/ 788 w 952"/>
              <a:gd name="T41" fmla="*/ 193 h 243"/>
              <a:gd name="T42" fmla="*/ 821 w 952"/>
              <a:gd name="T43" fmla="*/ 177 h 243"/>
              <a:gd name="T44" fmla="*/ 847 w 952"/>
              <a:gd name="T45" fmla="*/ 164 h 243"/>
              <a:gd name="T46" fmla="*/ 875 w 952"/>
              <a:gd name="T47" fmla="*/ 146 h 243"/>
              <a:gd name="T48" fmla="*/ 902 w 952"/>
              <a:gd name="T49" fmla="*/ 130 h 243"/>
              <a:gd name="T50" fmla="*/ 918 w 952"/>
              <a:gd name="T51" fmla="*/ 110 h 243"/>
              <a:gd name="T52" fmla="*/ 935 w 952"/>
              <a:gd name="T53" fmla="*/ 89 h 243"/>
              <a:gd name="T54" fmla="*/ 946 w 952"/>
              <a:gd name="T55" fmla="*/ 65 h 243"/>
              <a:gd name="T56" fmla="*/ 951 w 952"/>
              <a:gd name="T57" fmla="*/ 36 h 243"/>
              <a:gd name="T58" fmla="*/ 949 w 952"/>
              <a:gd name="T59" fmla="*/ 2 h 243"/>
              <a:gd name="T60" fmla="*/ 5 w 952"/>
              <a:gd name="T6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2" h="243">
                <a:moveTo>
                  <a:pt x="5" y="0"/>
                </a:moveTo>
                <a:lnTo>
                  <a:pt x="0" y="25"/>
                </a:lnTo>
                <a:lnTo>
                  <a:pt x="5" y="58"/>
                </a:lnTo>
                <a:lnTo>
                  <a:pt x="19" y="90"/>
                </a:lnTo>
                <a:lnTo>
                  <a:pt x="45" y="123"/>
                </a:lnTo>
                <a:lnTo>
                  <a:pt x="85" y="152"/>
                </a:lnTo>
                <a:lnTo>
                  <a:pt x="135" y="179"/>
                </a:lnTo>
                <a:lnTo>
                  <a:pt x="185" y="197"/>
                </a:lnTo>
                <a:lnTo>
                  <a:pt x="227" y="210"/>
                </a:lnTo>
                <a:lnTo>
                  <a:pt x="274" y="222"/>
                </a:lnTo>
                <a:lnTo>
                  <a:pt x="320" y="230"/>
                </a:lnTo>
                <a:lnTo>
                  <a:pt x="364" y="235"/>
                </a:lnTo>
                <a:lnTo>
                  <a:pt x="407" y="238"/>
                </a:lnTo>
                <a:lnTo>
                  <a:pt x="461" y="242"/>
                </a:lnTo>
                <a:lnTo>
                  <a:pt x="513" y="240"/>
                </a:lnTo>
                <a:lnTo>
                  <a:pt x="563" y="238"/>
                </a:lnTo>
                <a:lnTo>
                  <a:pt x="622" y="233"/>
                </a:lnTo>
                <a:lnTo>
                  <a:pt x="665" y="225"/>
                </a:lnTo>
                <a:lnTo>
                  <a:pt x="712" y="215"/>
                </a:lnTo>
                <a:lnTo>
                  <a:pt x="757" y="202"/>
                </a:lnTo>
                <a:lnTo>
                  <a:pt x="788" y="193"/>
                </a:lnTo>
                <a:lnTo>
                  <a:pt x="821" y="177"/>
                </a:lnTo>
                <a:lnTo>
                  <a:pt x="847" y="164"/>
                </a:lnTo>
                <a:lnTo>
                  <a:pt x="875" y="146"/>
                </a:lnTo>
                <a:lnTo>
                  <a:pt x="902" y="130"/>
                </a:lnTo>
                <a:lnTo>
                  <a:pt x="918" y="110"/>
                </a:lnTo>
                <a:lnTo>
                  <a:pt x="935" y="89"/>
                </a:lnTo>
                <a:lnTo>
                  <a:pt x="946" y="65"/>
                </a:lnTo>
                <a:lnTo>
                  <a:pt x="951" y="36"/>
                </a:lnTo>
                <a:lnTo>
                  <a:pt x="949" y="2"/>
                </a:lnTo>
                <a:lnTo>
                  <a:pt x="5" y="0"/>
                </a:lnTo>
              </a:path>
            </a:pathLst>
          </a:custGeom>
          <a:solidFill>
            <a:srgbClr val="FFFF99"/>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2123" name="Line 11"/>
          <p:cNvSpPr>
            <a:spLocks noChangeShapeType="1"/>
          </p:cNvSpPr>
          <p:nvPr/>
        </p:nvSpPr>
        <p:spPr bwMode="auto">
          <a:xfrm>
            <a:off x="5202238" y="1870075"/>
            <a:ext cx="652462" cy="11461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2124" name="Line 12"/>
          <p:cNvSpPr>
            <a:spLocks noChangeShapeType="1"/>
          </p:cNvSpPr>
          <p:nvPr/>
        </p:nvSpPr>
        <p:spPr bwMode="auto">
          <a:xfrm>
            <a:off x="5197475" y="1870075"/>
            <a:ext cx="0" cy="11334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2125" name="Line 13"/>
          <p:cNvSpPr>
            <a:spLocks noChangeShapeType="1"/>
          </p:cNvSpPr>
          <p:nvPr/>
        </p:nvSpPr>
        <p:spPr bwMode="auto">
          <a:xfrm flipH="1">
            <a:off x="4529138" y="1870075"/>
            <a:ext cx="668337" cy="1130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2126" name="Rectangle 14"/>
          <p:cNvSpPr>
            <a:spLocks noChangeArrowheads="1"/>
          </p:cNvSpPr>
          <p:nvPr/>
        </p:nvSpPr>
        <p:spPr bwMode="auto">
          <a:xfrm>
            <a:off x="2657475" y="3009900"/>
            <a:ext cx="942975" cy="252413"/>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14" tIns="43207" rIns="86414" bIns="43207">
            <a:spAutoFit/>
          </a:bodyPr>
          <a:lstStyle>
            <a:lvl1pPr defTabSz="858838">
              <a:defRPr sz="2400">
                <a:solidFill>
                  <a:schemeClr val="tx1"/>
                </a:solidFill>
                <a:latin typeface="Times" panose="02020603050405020304" pitchFamily="18" charset="0"/>
              </a:defRPr>
            </a:lvl1pPr>
            <a:lvl2pPr marL="428625" defTabSz="858838">
              <a:defRPr sz="2400">
                <a:solidFill>
                  <a:schemeClr val="tx1"/>
                </a:solidFill>
                <a:latin typeface="Times" panose="02020603050405020304" pitchFamily="18" charset="0"/>
              </a:defRPr>
            </a:lvl2pPr>
            <a:lvl3pPr marL="858838" defTabSz="858838">
              <a:defRPr sz="2400">
                <a:solidFill>
                  <a:schemeClr val="tx1"/>
                </a:solidFill>
                <a:latin typeface="Times" panose="02020603050405020304" pitchFamily="18" charset="0"/>
              </a:defRPr>
            </a:lvl3pPr>
            <a:lvl4pPr marL="1287463" defTabSz="858838">
              <a:defRPr sz="2400">
                <a:solidFill>
                  <a:schemeClr val="tx1"/>
                </a:solidFill>
                <a:latin typeface="Times" panose="02020603050405020304" pitchFamily="18" charset="0"/>
              </a:defRPr>
            </a:lvl4pPr>
            <a:lvl5pPr marL="1717675" defTabSz="858838">
              <a:defRPr sz="2400">
                <a:solidFill>
                  <a:schemeClr val="tx1"/>
                </a:solidFill>
                <a:latin typeface="Times" panose="02020603050405020304" pitchFamily="18" charset="0"/>
              </a:defRPr>
            </a:lvl5pPr>
            <a:lvl6pPr marL="2174875" defTabSz="858838" eaLnBrk="0" fontAlgn="base" hangingPunct="0">
              <a:spcBef>
                <a:spcPct val="0"/>
              </a:spcBef>
              <a:spcAft>
                <a:spcPct val="0"/>
              </a:spcAft>
              <a:defRPr sz="2400">
                <a:solidFill>
                  <a:schemeClr val="tx1"/>
                </a:solidFill>
                <a:latin typeface="Times" panose="02020603050405020304" pitchFamily="18" charset="0"/>
              </a:defRPr>
            </a:lvl6pPr>
            <a:lvl7pPr marL="2632075" defTabSz="858838" eaLnBrk="0" fontAlgn="base" hangingPunct="0">
              <a:spcBef>
                <a:spcPct val="0"/>
              </a:spcBef>
              <a:spcAft>
                <a:spcPct val="0"/>
              </a:spcAft>
              <a:defRPr sz="2400">
                <a:solidFill>
                  <a:schemeClr val="tx1"/>
                </a:solidFill>
                <a:latin typeface="Times" panose="02020603050405020304" pitchFamily="18" charset="0"/>
              </a:defRPr>
            </a:lvl7pPr>
            <a:lvl8pPr marL="3089275" defTabSz="858838" eaLnBrk="0" fontAlgn="base" hangingPunct="0">
              <a:spcBef>
                <a:spcPct val="0"/>
              </a:spcBef>
              <a:spcAft>
                <a:spcPct val="0"/>
              </a:spcAft>
              <a:defRPr sz="2400">
                <a:solidFill>
                  <a:schemeClr val="tx1"/>
                </a:solidFill>
                <a:latin typeface="Times" panose="02020603050405020304" pitchFamily="18" charset="0"/>
              </a:defRPr>
            </a:lvl8pPr>
            <a:lvl9pPr marL="3546475" defTabSz="858838"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85000"/>
              </a:lnSpc>
            </a:pPr>
            <a:r>
              <a:rPr lang="en-US" sz="1300">
                <a:solidFill>
                  <a:schemeClr val="bg1"/>
                </a:solidFill>
                <a:latin typeface="Arial" panose="020B0604020202020204" pitchFamily="34" charset="0"/>
              </a:rPr>
              <a:t>Use cases</a:t>
            </a:r>
          </a:p>
        </p:txBody>
      </p:sp>
      <p:sp>
        <p:nvSpPr>
          <p:cNvPr id="602127" name="Rectangle 15"/>
          <p:cNvSpPr>
            <a:spLocks noChangeArrowheads="1"/>
          </p:cNvSpPr>
          <p:nvPr/>
        </p:nvSpPr>
        <p:spPr bwMode="auto">
          <a:xfrm>
            <a:off x="4683125" y="3009900"/>
            <a:ext cx="1052513" cy="252413"/>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14" tIns="43207" rIns="86414" bIns="43207">
            <a:spAutoFit/>
          </a:bodyPr>
          <a:lstStyle>
            <a:lvl1pPr defTabSz="858838">
              <a:defRPr sz="2400">
                <a:solidFill>
                  <a:schemeClr val="tx1"/>
                </a:solidFill>
                <a:latin typeface="Times" panose="02020603050405020304" pitchFamily="18" charset="0"/>
              </a:defRPr>
            </a:lvl1pPr>
            <a:lvl2pPr marL="428625" defTabSz="858838">
              <a:defRPr sz="2400">
                <a:solidFill>
                  <a:schemeClr val="tx1"/>
                </a:solidFill>
                <a:latin typeface="Times" panose="02020603050405020304" pitchFamily="18" charset="0"/>
              </a:defRPr>
            </a:lvl2pPr>
            <a:lvl3pPr marL="858838" defTabSz="858838">
              <a:defRPr sz="2400">
                <a:solidFill>
                  <a:schemeClr val="tx1"/>
                </a:solidFill>
                <a:latin typeface="Times" panose="02020603050405020304" pitchFamily="18" charset="0"/>
              </a:defRPr>
            </a:lvl3pPr>
            <a:lvl4pPr marL="1287463" defTabSz="858838">
              <a:defRPr sz="2400">
                <a:solidFill>
                  <a:schemeClr val="tx1"/>
                </a:solidFill>
                <a:latin typeface="Times" panose="02020603050405020304" pitchFamily="18" charset="0"/>
              </a:defRPr>
            </a:lvl4pPr>
            <a:lvl5pPr marL="1717675" defTabSz="858838">
              <a:defRPr sz="2400">
                <a:solidFill>
                  <a:schemeClr val="tx1"/>
                </a:solidFill>
                <a:latin typeface="Times" panose="02020603050405020304" pitchFamily="18" charset="0"/>
              </a:defRPr>
            </a:lvl5pPr>
            <a:lvl6pPr marL="2174875" defTabSz="858838" eaLnBrk="0" fontAlgn="base" hangingPunct="0">
              <a:spcBef>
                <a:spcPct val="0"/>
              </a:spcBef>
              <a:spcAft>
                <a:spcPct val="0"/>
              </a:spcAft>
              <a:defRPr sz="2400">
                <a:solidFill>
                  <a:schemeClr val="tx1"/>
                </a:solidFill>
                <a:latin typeface="Times" panose="02020603050405020304" pitchFamily="18" charset="0"/>
              </a:defRPr>
            </a:lvl6pPr>
            <a:lvl7pPr marL="2632075" defTabSz="858838" eaLnBrk="0" fontAlgn="base" hangingPunct="0">
              <a:spcBef>
                <a:spcPct val="0"/>
              </a:spcBef>
              <a:spcAft>
                <a:spcPct val="0"/>
              </a:spcAft>
              <a:defRPr sz="2400">
                <a:solidFill>
                  <a:schemeClr val="tx1"/>
                </a:solidFill>
                <a:latin typeface="Times" panose="02020603050405020304" pitchFamily="18" charset="0"/>
              </a:defRPr>
            </a:lvl7pPr>
            <a:lvl8pPr marL="3089275" defTabSz="858838" eaLnBrk="0" fontAlgn="base" hangingPunct="0">
              <a:spcBef>
                <a:spcPct val="0"/>
              </a:spcBef>
              <a:spcAft>
                <a:spcPct val="0"/>
              </a:spcAft>
              <a:defRPr sz="2400">
                <a:solidFill>
                  <a:schemeClr val="tx1"/>
                </a:solidFill>
                <a:latin typeface="Times" panose="02020603050405020304" pitchFamily="18" charset="0"/>
              </a:defRPr>
            </a:lvl8pPr>
            <a:lvl9pPr marL="3546475" defTabSz="858838"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85000"/>
              </a:lnSpc>
            </a:pPr>
            <a:r>
              <a:rPr lang="en-US" sz="1300">
                <a:solidFill>
                  <a:schemeClr val="bg1"/>
                </a:solidFill>
                <a:latin typeface="Arial" panose="020B0604020202020204" pitchFamily="34" charset="0"/>
              </a:rPr>
              <a:t>Architecture</a:t>
            </a:r>
          </a:p>
        </p:txBody>
      </p:sp>
      <p:sp>
        <p:nvSpPr>
          <p:cNvPr id="602128" name="Rectangle 16"/>
          <p:cNvSpPr>
            <a:spLocks noChangeArrowheads="1"/>
          </p:cNvSpPr>
          <p:nvPr/>
        </p:nvSpPr>
        <p:spPr bwMode="auto">
          <a:xfrm>
            <a:off x="230188" y="4003675"/>
            <a:ext cx="8564562"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58838">
              <a:tabLst>
                <a:tab pos="268288" algn="l"/>
                <a:tab pos="536575" algn="l"/>
                <a:tab pos="804863" algn="l"/>
                <a:tab pos="1073150" algn="l"/>
                <a:tab pos="1341438" algn="l"/>
                <a:tab pos="1609725" algn="l"/>
                <a:tab pos="1876425" algn="l"/>
                <a:tab pos="2146300" algn="l"/>
              </a:tabLst>
              <a:defRPr sz="2400">
                <a:solidFill>
                  <a:schemeClr val="tx1"/>
                </a:solidFill>
                <a:latin typeface="Times" panose="02020603050405020304" pitchFamily="18" charset="0"/>
              </a:defRPr>
            </a:lvl1pPr>
            <a:lvl2pPr marL="536575" indent="-268288" defTabSz="858838">
              <a:tabLst>
                <a:tab pos="268288" algn="l"/>
                <a:tab pos="536575" algn="l"/>
                <a:tab pos="804863" algn="l"/>
                <a:tab pos="1073150" algn="l"/>
                <a:tab pos="1341438" algn="l"/>
                <a:tab pos="1609725" algn="l"/>
                <a:tab pos="1876425" algn="l"/>
                <a:tab pos="2146300" algn="l"/>
              </a:tabLst>
              <a:defRPr sz="2400">
                <a:solidFill>
                  <a:schemeClr val="tx1"/>
                </a:solidFill>
                <a:latin typeface="Times" panose="02020603050405020304" pitchFamily="18" charset="0"/>
              </a:defRPr>
            </a:lvl2pPr>
            <a:lvl3pPr marL="1073150" indent="-268288" defTabSz="858838">
              <a:tabLst>
                <a:tab pos="268288" algn="l"/>
                <a:tab pos="536575" algn="l"/>
                <a:tab pos="804863" algn="l"/>
                <a:tab pos="1073150" algn="l"/>
                <a:tab pos="1341438" algn="l"/>
                <a:tab pos="1609725" algn="l"/>
                <a:tab pos="1876425" algn="l"/>
                <a:tab pos="2146300" algn="l"/>
              </a:tabLst>
              <a:defRPr sz="2400">
                <a:solidFill>
                  <a:schemeClr val="tx1"/>
                </a:solidFill>
                <a:latin typeface="Times" panose="02020603050405020304" pitchFamily="18" charset="0"/>
              </a:defRPr>
            </a:lvl3pPr>
            <a:lvl4pPr marL="1609725" indent="-268288" defTabSz="858838">
              <a:tabLst>
                <a:tab pos="268288" algn="l"/>
                <a:tab pos="536575" algn="l"/>
                <a:tab pos="804863" algn="l"/>
                <a:tab pos="1073150" algn="l"/>
                <a:tab pos="1341438" algn="l"/>
                <a:tab pos="1609725" algn="l"/>
                <a:tab pos="1876425" algn="l"/>
                <a:tab pos="2146300" algn="l"/>
              </a:tabLst>
              <a:defRPr sz="2400">
                <a:solidFill>
                  <a:schemeClr val="tx1"/>
                </a:solidFill>
                <a:latin typeface="Times" panose="02020603050405020304" pitchFamily="18" charset="0"/>
              </a:defRPr>
            </a:lvl4pPr>
            <a:lvl5pPr marL="1930400" indent="-212725" defTabSz="858838">
              <a:tabLst>
                <a:tab pos="268288" algn="l"/>
                <a:tab pos="536575" algn="l"/>
                <a:tab pos="804863" algn="l"/>
                <a:tab pos="1073150" algn="l"/>
                <a:tab pos="1341438" algn="l"/>
                <a:tab pos="1609725" algn="l"/>
                <a:tab pos="1876425" algn="l"/>
                <a:tab pos="2146300" algn="l"/>
              </a:tabLst>
              <a:defRPr sz="2400">
                <a:solidFill>
                  <a:schemeClr val="tx1"/>
                </a:solidFill>
                <a:latin typeface="Times" panose="02020603050405020304" pitchFamily="18" charset="0"/>
              </a:defRPr>
            </a:lvl5pPr>
            <a:lvl6pPr marL="2387600" indent="-212725" defTabSz="858838" eaLnBrk="0" fontAlgn="base" hangingPunct="0">
              <a:spcBef>
                <a:spcPct val="0"/>
              </a:spcBef>
              <a:spcAft>
                <a:spcPct val="0"/>
              </a:spcAft>
              <a:tabLst>
                <a:tab pos="268288" algn="l"/>
                <a:tab pos="536575" algn="l"/>
                <a:tab pos="804863" algn="l"/>
                <a:tab pos="1073150" algn="l"/>
                <a:tab pos="1341438" algn="l"/>
                <a:tab pos="1609725" algn="l"/>
                <a:tab pos="1876425" algn="l"/>
                <a:tab pos="2146300" algn="l"/>
              </a:tabLst>
              <a:defRPr sz="2400">
                <a:solidFill>
                  <a:schemeClr val="tx1"/>
                </a:solidFill>
                <a:latin typeface="Times" panose="02020603050405020304" pitchFamily="18" charset="0"/>
              </a:defRPr>
            </a:lvl6pPr>
            <a:lvl7pPr marL="2844800" indent="-212725" defTabSz="858838" eaLnBrk="0" fontAlgn="base" hangingPunct="0">
              <a:spcBef>
                <a:spcPct val="0"/>
              </a:spcBef>
              <a:spcAft>
                <a:spcPct val="0"/>
              </a:spcAft>
              <a:tabLst>
                <a:tab pos="268288" algn="l"/>
                <a:tab pos="536575" algn="l"/>
                <a:tab pos="804863" algn="l"/>
                <a:tab pos="1073150" algn="l"/>
                <a:tab pos="1341438" algn="l"/>
                <a:tab pos="1609725" algn="l"/>
                <a:tab pos="1876425" algn="l"/>
                <a:tab pos="2146300" algn="l"/>
              </a:tabLst>
              <a:defRPr sz="2400">
                <a:solidFill>
                  <a:schemeClr val="tx1"/>
                </a:solidFill>
                <a:latin typeface="Times" panose="02020603050405020304" pitchFamily="18" charset="0"/>
              </a:defRPr>
            </a:lvl7pPr>
            <a:lvl8pPr marL="3302000" indent="-212725" defTabSz="858838" eaLnBrk="0" fontAlgn="base" hangingPunct="0">
              <a:spcBef>
                <a:spcPct val="0"/>
              </a:spcBef>
              <a:spcAft>
                <a:spcPct val="0"/>
              </a:spcAft>
              <a:tabLst>
                <a:tab pos="268288" algn="l"/>
                <a:tab pos="536575" algn="l"/>
                <a:tab pos="804863" algn="l"/>
                <a:tab pos="1073150" algn="l"/>
                <a:tab pos="1341438" algn="l"/>
                <a:tab pos="1609725" algn="l"/>
                <a:tab pos="1876425" algn="l"/>
                <a:tab pos="2146300" algn="l"/>
              </a:tabLst>
              <a:defRPr sz="2400">
                <a:solidFill>
                  <a:schemeClr val="tx1"/>
                </a:solidFill>
                <a:latin typeface="Times" panose="02020603050405020304" pitchFamily="18" charset="0"/>
              </a:defRPr>
            </a:lvl8pPr>
            <a:lvl9pPr marL="3759200" indent="-212725" defTabSz="858838" eaLnBrk="0" fontAlgn="base" hangingPunct="0">
              <a:spcBef>
                <a:spcPct val="0"/>
              </a:spcBef>
              <a:spcAft>
                <a:spcPct val="0"/>
              </a:spcAft>
              <a:tabLst>
                <a:tab pos="268288" algn="l"/>
                <a:tab pos="536575" algn="l"/>
                <a:tab pos="804863" algn="l"/>
                <a:tab pos="1073150" algn="l"/>
                <a:tab pos="1341438" algn="l"/>
                <a:tab pos="1609725" algn="l"/>
                <a:tab pos="1876425" algn="l"/>
                <a:tab pos="2146300" algn="l"/>
              </a:tabLst>
              <a:defRPr sz="2400">
                <a:solidFill>
                  <a:schemeClr val="tx1"/>
                </a:solidFill>
                <a:latin typeface="Times" panose="02020603050405020304" pitchFamily="18" charset="0"/>
              </a:defRPr>
            </a:lvl9pPr>
          </a:lstStyle>
          <a:p>
            <a:pPr lvl="1">
              <a:spcBef>
                <a:spcPct val="20000"/>
              </a:spcBef>
              <a:buClr>
                <a:schemeClr val="folHlink"/>
              </a:buClr>
              <a:buFontTx/>
              <a:buChar char="•"/>
            </a:pPr>
            <a:r>
              <a:rPr lang="en-US" sz="2600">
                <a:solidFill>
                  <a:schemeClr val="bg1"/>
                </a:solidFill>
                <a:latin typeface="Arial" panose="020B0604020202020204" pitchFamily="34" charset="0"/>
              </a:rPr>
              <a:t>Use case specify function; architecture specifies form</a:t>
            </a:r>
          </a:p>
          <a:p>
            <a:pPr lvl="1">
              <a:spcBef>
                <a:spcPct val="20000"/>
              </a:spcBef>
              <a:buClr>
                <a:schemeClr val="folHlink"/>
              </a:buClr>
              <a:buFontTx/>
              <a:buChar char="•"/>
            </a:pPr>
            <a:r>
              <a:rPr lang="en-US" sz="2600">
                <a:solidFill>
                  <a:schemeClr val="bg1"/>
                </a:solidFill>
                <a:latin typeface="Arial" panose="020B0604020202020204" pitchFamily="34" charset="0"/>
              </a:rPr>
              <a:t>Use cases and architecture must be balanced </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p:txBody>
          <a:bodyPr/>
          <a:lstStyle/>
          <a:p>
            <a:r>
              <a:rPr lang="en-GB"/>
              <a:t>Use Case Diagram</a:t>
            </a:r>
          </a:p>
        </p:txBody>
      </p:sp>
      <p:sp>
        <p:nvSpPr>
          <p:cNvPr id="666627" name="Rectangle 3"/>
          <p:cNvSpPr>
            <a:spLocks noGrp="1" noChangeArrowheads="1"/>
          </p:cNvSpPr>
          <p:nvPr>
            <p:ph type="body" idx="1"/>
          </p:nvPr>
        </p:nvSpPr>
        <p:spPr/>
        <p:txBody>
          <a:bodyPr/>
          <a:lstStyle/>
          <a:p>
            <a:pPr marL="609600" indent="-609600">
              <a:buClr>
                <a:schemeClr val="tx1"/>
              </a:buClr>
            </a:pPr>
            <a:r>
              <a:rPr lang="en-GB" sz="3200"/>
              <a:t>We will build use case diagram for a video rental system in the examples.</a:t>
            </a:r>
          </a:p>
          <a:p>
            <a:pPr marL="609600" indent="-609600">
              <a:buClr>
                <a:schemeClr val="tx1"/>
              </a:buClr>
            </a:pPr>
            <a:endParaRPr lang="en-GB" sz="3200"/>
          </a:p>
          <a:p>
            <a:pPr marL="609600" indent="-609600">
              <a:buClr>
                <a:schemeClr val="tx1"/>
              </a:buClr>
            </a:pPr>
            <a:r>
              <a:rPr lang="en-GB" sz="3200"/>
              <a:t>Look and identify potential actors and use case tasks.</a:t>
            </a:r>
          </a:p>
          <a:p>
            <a:pPr marL="609600" indent="-609600">
              <a:buClr>
                <a:schemeClr val="tx1"/>
              </a:buClr>
            </a:pPr>
            <a:r>
              <a:rPr lang="en-GB" sz="3200"/>
              <a:t> </a:t>
            </a:r>
          </a:p>
          <a:p>
            <a:pPr marL="609600" indent="-609600">
              <a:buClr>
                <a:schemeClr val="tx1"/>
              </a:buClr>
            </a:pPr>
            <a:r>
              <a:rPr lang="en-GB" sz="3200"/>
              <a:t>Nouns and verbs may be helpful.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en-US"/>
              <a:t>Use Cases</a:t>
            </a:r>
          </a:p>
        </p:txBody>
      </p:sp>
      <p:sp>
        <p:nvSpPr>
          <p:cNvPr id="609283" name="Rectangle 3"/>
          <p:cNvSpPr>
            <a:spLocks noGrp="1" noChangeArrowheads="1"/>
          </p:cNvSpPr>
          <p:nvPr>
            <p:ph type="body" idx="1"/>
          </p:nvPr>
        </p:nvSpPr>
        <p:spPr>
          <a:xfrm>
            <a:off x="985838" y="1822450"/>
            <a:ext cx="7740650" cy="4630738"/>
          </a:xfrm>
        </p:spPr>
        <p:txBody>
          <a:bodyPr/>
          <a:lstStyle/>
          <a:p>
            <a:r>
              <a:rPr lang="en-US" b="1"/>
              <a:t>Use case diagrams</a:t>
            </a:r>
            <a:r>
              <a:rPr lang="en-US"/>
              <a:t> describe what a system does from the standpoint of an external observer. The emphasis is on </a:t>
            </a:r>
            <a:r>
              <a:rPr lang="en-US" i="1"/>
              <a:t>what</a:t>
            </a:r>
            <a:r>
              <a:rPr lang="en-US"/>
              <a:t> a system does rather than </a:t>
            </a:r>
            <a:r>
              <a:rPr lang="en-US" i="1"/>
              <a:t>how.</a:t>
            </a:r>
          </a:p>
          <a:p>
            <a:endParaRPr lang="en-US"/>
          </a:p>
          <a:p>
            <a:r>
              <a:rPr lang="en-US"/>
              <a:t>Use case diagrams are closely connected to scenarios. A </a:t>
            </a:r>
            <a:r>
              <a:rPr lang="en-US" b="1"/>
              <a:t>scenario</a:t>
            </a:r>
            <a:r>
              <a:rPr lang="en-US"/>
              <a:t> is an example of what happens when someone interacts with the system.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a:t>Use Cases</a:t>
            </a:r>
          </a:p>
        </p:txBody>
      </p:sp>
      <p:sp>
        <p:nvSpPr>
          <p:cNvPr id="611331" name="Rectangle 3"/>
          <p:cNvSpPr>
            <a:spLocks noGrp="1" noChangeArrowheads="1"/>
          </p:cNvSpPr>
          <p:nvPr>
            <p:ph type="body" idx="1"/>
          </p:nvPr>
        </p:nvSpPr>
        <p:spPr>
          <a:xfrm>
            <a:off x="285750" y="1435100"/>
            <a:ext cx="8440738" cy="5018088"/>
          </a:xfrm>
        </p:spPr>
        <p:txBody>
          <a:bodyPr/>
          <a:lstStyle/>
          <a:p>
            <a:pPr>
              <a:lnSpc>
                <a:spcPct val="90000"/>
              </a:lnSpc>
            </a:pPr>
            <a:r>
              <a:rPr lang="en-US"/>
              <a:t>Here is a scenario for a medical clinic.</a:t>
            </a:r>
          </a:p>
          <a:p>
            <a:pPr>
              <a:lnSpc>
                <a:spcPct val="90000"/>
              </a:lnSpc>
            </a:pPr>
            <a:endParaRPr lang="en-US"/>
          </a:p>
          <a:p>
            <a:pPr>
              <a:lnSpc>
                <a:spcPct val="90000"/>
              </a:lnSpc>
            </a:pPr>
            <a:r>
              <a:rPr lang="en-US"/>
              <a:t>A </a:t>
            </a:r>
            <a:r>
              <a:rPr lang="en-US" i="1"/>
              <a:t>patient calls the clinic to make an appointment for a yearly checkup. The receptionist finds the nearest empty time slot in the appointment book and schedules the appointment for that time slot. " </a:t>
            </a:r>
          </a:p>
          <a:p>
            <a:pPr>
              <a:lnSpc>
                <a:spcPct val="90000"/>
              </a:lnSpc>
            </a:pPr>
            <a:endParaRPr lang="en-US" i="1"/>
          </a:p>
          <a:p>
            <a:pPr>
              <a:lnSpc>
                <a:spcPct val="90000"/>
              </a:lnSpc>
            </a:pPr>
            <a:endParaRPr lang="en-US" i="1"/>
          </a:p>
          <a:p>
            <a:pPr>
              <a:lnSpc>
                <a:spcPct val="90000"/>
              </a:lnSpc>
            </a:pPr>
            <a:r>
              <a:rPr lang="en-US"/>
              <a:t>We want to write a use case for this scenario.</a:t>
            </a:r>
          </a:p>
          <a:p>
            <a:pPr>
              <a:lnSpc>
                <a:spcPct val="90000"/>
              </a:lnSpc>
            </a:pPr>
            <a:r>
              <a:rPr lang="en-US"/>
              <a:t>Remember:  A </a:t>
            </a:r>
            <a:r>
              <a:rPr lang="en-US" b="1"/>
              <a:t>use case</a:t>
            </a:r>
            <a:r>
              <a:rPr lang="en-US"/>
              <a:t> is a summary of scenarios for a single task or goal. </a:t>
            </a:r>
          </a:p>
          <a:p>
            <a:pPr>
              <a:lnSpc>
                <a:spcPct val="90000"/>
              </a:lnSpc>
            </a:pPr>
            <a:endParaRPr lang="en-US" i="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a:t>Use Cases</a:t>
            </a:r>
          </a:p>
        </p:txBody>
      </p:sp>
      <p:sp>
        <p:nvSpPr>
          <p:cNvPr id="613379" name="Rectangle 3"/>
          <p:cNvSpPr>
            <a:spLocks noGrp="1" noChangeArrowheads="1"/>
          </p:cNvSpPr>
          <p:nvPr>
            <p:ph type="body" idx="1"/>
          </p:nvPr>
        </p:nvSpPr>
        <p:spPr>
          <a:xfrm>
            <a:off x="438150" y="1822450"/>
            <a:ext cx="8288338" cy="4630738"/>
          </a:xfrm>
        </p:spPr>
        <p:txBody>
          <a:bodyPr/>
          <a:lstStyle/>
          <a:p>
            <a:endParaRPr lang="en-US"/>
          </a:p>
          <a:p>
            <a:r>
              <a:rPr lang="en-US"/>
              <a:t>Step 1 Identify the actors</a:t>
            </a:r>
          </a:p>
          <a:p>
            <a:r>
              <a:rPr lang="en-US"/>
              <a:t>As we read the scenario, define those people or systems that are going to interact with the scenario. </a:t>
            </a:r>
          </a:p>
          <a:p>
            <a:endParaRPr lang="en-US"/>
          </a:p>
          <a:p>
            <a:r>
              <a:rPr lang="en-US"/>
              <a:t> </a:t>
            </a:r>
            <a:r>
              <a:rPr lang="en-US" sz="1900"/>
              <a:t>A </a:t>
            </a:r>
            <a:r>
              <a:rPr lang="en-US" sz="1900" i="1"/>
              <a:t>patient calls the clinic to make an appointment for a yearly checkup. The receptionist finds the nearest empty time slot in the appointment book and schedules the appointment for that time slot. " </a:t>
            </a:r>
          </a:p>
          <a:p>
            <a:endParaRPr lang="en-US" sz="1900" i="1"/>
          </a:p>
          <a:p>
            <a:endParaRPr lang="en-US" sz="19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a:t>Use Cases</a:t>
            </a:r>
          </a:p>
        </p:txBody>
      </p:sp>
      <p:sp>
        <p:nvSpPr>
          <p:cNvPr id="623619" name="Rectangle 3"/>
          <p:cNvSpPr>
            <a:spLocks noGrp="1" noChangeArrowheads="1"/>
          </p:cNvSpPr>
          <p:nvPr>
            <p:ph type="body" idx="1"/>
          </p:nvPr>
        </p:nvSpPr>
        <p:spPr>
          <a:xfrm>
            <a:off x="438150" y="1822450"/>
            <a:ext cx="8288338" cy="4630738"/>
          </a:xfrm>
        </p:spPr>
        <p:txBody>
          <a:bodyPr/>
          <a:lstStyle/>
          <a:p>
            <a:endParaRPr lang="en-US"/>
          </a:p>
          <a:p>
            <a:r>
              <a:rPr lang="en-US"/>
              <a:t>Step 1 Identify the actors</a:t>
            </a:r>
          </a:p>
          <a:p>
            <a:r>
              <a:rPr lang="en-US"/>
              <a:t>As we read the scenario, define those people or systems that are going to interact with the scenario. </a:t>
            </a:r>
          </a:p>
          <a:p>
            <a:endParaRPr lang="en-US"/>
          </a:p>
          <a:p>
            <a:r>
              <a:rPr lang="en-US"/>
              <a:t> </a:t>
            </a:r>
            <a:r>
              <a:rPr lang="en-US" sz="1900"/>
              <a:t>A </a:t>
            </a:r>
            <a:r>
              <a:rPr lang="en-US" sz="1900" i="1"/>
              <a:t>patient calls the clinic to make an appointment for a yearly checkup. The receptionist finds the nearest empty time slot in the appointment book and schedules the appointment for that time slot. " </a:t>
            </a:r>
          </a:p>
          <a:p>
            <a:endParaRPr lang="en-US" sz="1900" i="1"/>
          </a:p>
          <a:p>
            <a:endParaRPr lang="en-US" sz="19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a:xfrm>
            <a:off x="455613" y="152400"/>
            <a:ext cx="8194675" cy="939800"/>
          </a:xfrm>
        </p:spPr>
        <p:txBody>
          <a:bodyPr/>
          <a:lstStyle/>
          <a:p>
            <a:r>
              <a:rPr lang="en-GB" sz="3400"/>
              <a:t>Questions for Identifying People Actors</a:t>
            </a:r>
          </a:p>
        </p:txBody>
      </p:sp>
      <p:sp>
        <p:nvSpPr>
          <p:cNvPr id="625667" name="Rectangle 3"/>
          <p:cNvSpPr>
            <a:spLocks noGrp="1" noChangeArrowheads="1"/>
          </p:cNvSpPr>
          <p:nvPr>
            <p:ph type="body" idx="1"/>
          </p:nvPr>
        </p:nvSpPr>
        <p:spPr>
          <a:xfrm>
            <a:off x="0" y="1663700"/>
            <a:ext cx="9353550" cy="4637088"/>
          </a:xfrm>
        </p:spPr>
        <p:txBody>
          <a:bodyPr/>
          <a:lstStyle/>
          <a:p>
            <a:pPr>
              <a:lnSpc>
                <a:spcPct val="80000"/>
              </a:lnSpc>
            </a:pPr>
            <a:r>
              <a:rPr lang="en-GB" sz="2900"/>
              <a:t>Who is interested in the scenario/system?</a:t>
            </a:r>
          </a:p>
          <a:p>
            <a:pPr>
              <a:lnSpc>
                <a:spcPct val="80000"/>
              </a:lnSpc>
            </a:pPr>
            <a:r>
              <a:rPr lang="en-GB" sz="2900"/>
              <a:t>Where in the organization is the scenario/system be used?</a:t>
            </a:r>
          </a:p>
          <a:p>
            <a:pPr>
              <a:lnSpc>
                <a:spcPct val="80000"/>
              </a:lnSpc>
            </a:pPr>
            <a:r>
              <a:rPr lang="en-GB" sz="2900"/>
              <a:t>Who will benefit from the use of the scenario/system?</a:t>
            </a:r>
          </a:p>
          <a:p>
            <a:pPr>
              <a:lnSpc>
                <a:spcPct val="80000"/>
              </a:lnSpc>
            </a:pPr>
            <a:r>
              <a:rPr lang="en-GB" sz="2900"/>
              <a:t>Who will supply the scenario/system with this information, use this information, and remove this information?</a:t>
            </a:r>
          </a:p>
          <a:p>
            <a:pPr>
              <a:lnSpc>
                <a:spcPct val="80000"/>
              </a:lnSpc>
            </a:pPr>
            <a:r>
              <a:rPr lang="en-GB" sz="2900"/>
              <a:t>Does one person play several different roles?</a:t>
            </a:r>
          </a:p>
          <a:p>
            <a:pPr>
              <a:lnSpc>
                <a:spcPct val="80000"/>
              </a:lnSpc>
            </a:pPr>
            <a:r>
              <a:rPr lang="en-GB" sz="2900"/>
              <a:t>Do several people play the same role?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455613" y="152400"/>
            <a:ext cx="8194675" cy="939800"/>
          </a:xfrm>
        </p:spPr>
        <p:txBody>
          <a:bodyPr/>
          <a:lstStyle/>
          <a:p>
            <a:r>
              <a:rPr lang="en-GB" sz="3400"/>
              <a:t>Questions for Identifying Other Actors</a:t>
            </a:r>
          </a:p>
        </p:txBody>
      </p:sp>
      <p:sp>
        <p:nvSpPr>
          <p:cNvPr id="627715" name="Rectangle 3"/>
          <p:cNvSpPr>
            <a:spLocks noGrp="1" noChangeArrowheads="1"/>
          </p:cNvSpPr>
          <p:nvPr>
            <p:ph type="body" idx="1"/>
          </p:nvPr>
        </p:nvSpPr>
        <p:spPr>
          <a:xfrm>
            <a:off x="379413" y="1663700"/>
            <a:ext cx="8726487" cy="4637088"/>
          </a:xfrm>
        </p:spPr>
        <p:txBody>
          <a:bodyPr/>
          <a:lstStyle/>
          <a:p>
            <a:pPr>
              <a:lnSpc>
                <a:spcPct val="80000"/>
              </a:lnSpc>
            </a:pPr>
            <a:r>
              <a:rPr lang="en-GB" sz="2900"/>
              <a:t>What other entity is interested in the scenario/system?</a:t>
            </a:r>
          </a:p>
          <a:p>
            <a:pPr>
              <a:lnSpc>
                <a:spcPct val="80000"/>
              </a:lnSpc>
            </a:pPr>
            <a:r>
              <a:rPr lang="en-GB" sz="2900"/>
              <a:t>What other entity will supply the scenario/system with this information, use this information, and remove this information?</a:t>
            </a:r>
          </a:p>
          <a:p>
            <a:pPr>
              <a:lnSpc>
                <a:spcPct val="80000"/>
              </a:lnSpc>
            </a:pPr>
            <a:r>
              <a:rPr lang="en-GB" sz="2900"/>
              <a:t>Does the system use an external resource?</a:t>
            </a:r>
          </a:p>
          <a:p>
            <a:pPr>
              <a:lnSpc>
                <a:spcPct val="80000"/>
              </a:lnSpc>
            </a:pPr>
            <a:r>
              <a:rPr lang="en-GB" sz="2900"/>
              <a:t>Does the system interact with a legacy system?</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UseCaseDiagram">
  <a:themeElements>
    <a:clrScheme name="">
      <a:dk1>
        <a:srgbClr val="919191"/>
      </a:dk1>
      <a:lt1>
        <a:srgbClr val="FFFFFF"/>
      </a:lt1>
      <a:dk2>
        <a:srgbClr val="000080"/>
      </a:dk2>
      <a:lt2>
        <a:srgbClr val="FFFFFF"/>
      </a:lt2>
      <a:accent1>
        <a:srgbClr val="FC0128"/>
      </a:accent1>
      <a:accent2>
        <a:srgbClr val="063DE8"/>
      </a:accent2>
      <a:accent3>
        <a:srgbClr val="AAAAC0"/>
      </a:accent3>
      <a:accent4>
        <a:srgbClr val="DADADA"/>
      </a:accent4>
      <a:accent5>
        <a:srgbClr val="FDAAAC"/>
      </a:accent5>
      <a:accent6>
        <a:srgbClr val="0536D2"/>
      </a:accent6>
      <a:hlink>
        <a:srgbClr val="00DFCA"/>
      </a:hlink>
      <a:folHlink>
        <a:srgbClr val="EAEC5E"/>
      </a:folHlink>
    </a:clrScheme>
    <a:fontScheme name="UseCaseDiagr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UseCaseDiagra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eCaseDiagram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eCaseDiagram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eCaseDiagram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eCaseDiagra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eCaseDiagra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eCaseDiagra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UseCaseDiagram</Template>
  <TotalTime>270</TotalTime>
  <Pages>42</Pages>
  <Words>2993</Words>
  <Application>Microsoft Office PowerPoint</Application>
  <PresentationFormat>Custom</PresentationFormat>
  <Paragraphs>321</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Monotype Sorts</vt:lpstr>
      <vt:lpstr>Times</vt:lpstr>
      <vt:lpstr>Wingdings</vt:lpstr>
      <vt:lpstr>Zapf Dingbats</vt:lpstr>
      <vt:lpstr>UseCaseDiagram</vt:lpstr>
      <vt:lpstr>Use Case Diagrams</vt:lpstr>
      <vt:lpstr>Use Cases</vt:lpstr>
      <vt:lpstr>Use Case Analysis</vt:lpstr>
      <vt:lpstr>Use Cases</vt:lpstr>
      <vt:lpstr>Use Cases</vt:lpstr>
      <vt:lpstr>Use Cases</vt:lpstr>
      <vt:lpstr>Use Cases</vt:lpstr>
      <vt:lpstr>Questions for Identifying People Actors</vt:lpstr>
      <vt:lpstr>Questions for Identifying Other Actors</vt:lpstr>
      <vt:lpstr>Actors</vt:lpstr>
      <vt:lpstr>Use Cases</vt:lpstr>
      <vt:lpstr>Use Cases</vt:lpstr>
      <vt:lpstr>Use Cases</vt:lpstr>
      <vt:lpstr>Use Cases</vt:lpstr>
      <vt:lpstr>Use Case Componentss</vt:lpstr>
      <vt:lpstr>Use Case Diagram - Use Case</vt:lpstr>
      <vt:lpstr>Use Case</vt:lpstr>
      <vt:lpstr>Use Case</vt:lpstr>
      <vt:lpstr>Use Case - Actor</vt:lpstr>
      <vt:lpstr>Use Case  - Relationships</vt:lpstr>
      <vt:lpstr>Use Case  - Relationships</vt:lpstr>
      <vt:lpstr>Use-Case Diagram</vt:lpstr>
      <vt:lpstr>Use Case Diagram</vt:lpstr>
      <vt:lpstr>Components of Use Case Diagram</vt:lpstr>
      <vt:lpstr>Example of Relationships</vt:lpstr>
      <vt:lpstr>Use Case Diagram</vt:lpstr>
      <vt:lpstr>Use Case Diagram</vt:lpstr>
      <vt:lpstr>Example of Relationships</vt:lpstr>
      <vt:lpstr>Use Case Relationships</vt:lpstr>
      <vt:lpstr>Benefits  of Use Cases</vt:lpstr>
      <vt:lpstr>Difficulties with Use Cases</vt:lpstr>
      <vt:lpstr>Use Case Model Survey</vt:lpstr>
      <vt:lpstr>Function versus Form</vt:lpstr>
      <vt:lpstr>Use Case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Cases</dc:title>
  <dc:subject/>
  <dc:creator>Stoecklin</dc:creator>
  <cp:keywords/>
  <dc:description/>
  <cp:lastModifiedBy>Jawwad Kazi</cp:lastModifiedBy>
  <cp:revision>14</cp:revision>
  <cp:lastPrinted>2004-04-23T15:45:57Z</cp:lastPrinted>
  <dcterms:created xsi:type="dcterms:W3CDTF">2007-06-23T03:43:54Z</dcterms:created>
  <dcterms:modified xsi:type="dcterms:W3CDTF">2019-01-31T14:32:38Z</dcterms:modified>
</cp:coreProperties>
</file>