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35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54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4" r:id="rId23"/>
    <p:sldId id="326" r:id="rId24"/>
    <p:sldId id="355" r:id="rId25"/>
    <p:sldId id="328" r:id="rId26"/>
    <p:sldId id="356" r:id="rId27"/>
    <p:sldId id="329" r:id="rId28"/>
    <p:sldId id="330" r:id="rId29"/>
    <p:sldId id="331" r:id="rId30"/>
    <p:sldId id="332" r:id="rId31"/>
    <p:sldId id="333" r:id="rId32"/>
    <p:sldId id="334" r:id="rId33"/>
    <p:sldId id="357" r:id="rId34"/>
    <p:sldId id="358" r:id="rId35"/>
    <p:sldId id="359" r:id="rId36"/>
    <p:sldId id="361" r:id="rId37"/>
  </p:sldIdLst>
  <p:sldSz cx="9144000" cy="6858000" type="screen4x3"/>
  <p:notesSz cx="6654800" cy="867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2">
          <p15:clr>
            <a:srgbClr val="A4A3A4"/>
          </p15:clr>
        </p15:guide>
        <p15:guide id="2" pos="20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9E400"/>
    <a:srgbClr val="CCCC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90953" autoAdjust="0"/>
  </p:normalViewPr>
  <p:slideViewPr>
    <p:cSldViewPr>
      <p:cViewPr varScale="1">
        <p:scale>
          <a:sx n="67" d="100"/>
          <a:sy n="67" d="100"/>
        </p:scale>
        <p:origin x="156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54"/>
    </p:cViewPr>
  </p:sorterViewPr>
  <p:notesViewPr>
    <p:cSldViewPr>
      <p:cViewPr varScale="1">
        <p:scale>
          <a:sx n="55" d="100"/>
          <a:sy n="55" d="100"/>
        </p:scale>
        <p:origin x="-1536" y="-90"/>
      </p:cViewPr>
      <p:guideLst>
        <p:guide orient="horz" pos="2732"/>
        <p:guide pos="209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448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81" tIns="43791" rIns="87581" bIns="43791" numCol="1" anchor="t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0313" y="0"/>
            <a:ext cx="288448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81" tIns="43791" rIns="87581" bIns="43791" numCol="1" anchor="t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50875"/>
            <a:ext cx="4337050" cy="3251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119563"/>
            <a:ext cx="4879975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81" tIns="43791" rIns="87581" bIns="437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39125"/>
            <a:ext cx="288448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81" tIns="43791" rIns="87581" bIns="43791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0313" y="8239125"/>
            <a:ext cx="288448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81" tIns="43791" rIns="87581" bIns="43791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/>
            </a:lvl1pPr>
          </a:lstStyle>
          <a:p>
            <a:pPr>
              <a:defRPr/>
            </a:pPr>
            <a:fld id="{17243E96-B515-478F-A6A2-324B42A12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17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6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6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6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6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6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09571D-1583-472A-9417-2171D18E309A}" type="slidenum">
              <a:rPr lang="en-US" sz="1100"/>
              <a:pPr/>
              <a:t>11</a:t>
            </a:fld>
            <a:endParaRPr lang="en-US" sz="11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50875"/>
            <a:ext cx="4333875" cy="32512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0463" y="650875"/>
            <a:ext cx="4333875" cy="32512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6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6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6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6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6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173A69-FD5C-4104-B9DE-E6E7B7C182DC}" type="slidenum">
              <a:rPr lang="en-US" sz="1100"/>
              <a:pPr/>
              <a:t>36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13745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3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2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81000"/>
            <a:ext cx="196215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73405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79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52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9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3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1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9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4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1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7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Classesz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84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008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2" name="Picture 7" descr="E:\dragon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8051800" y="6461125"/>
            <a:ext cx="109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sz="2000" smtClean="0">
                <a:latin typeface="Times" panose="02020603050405020304" pitchFamily="18" charset="0"/>
              </a:rPr>
              <a:t>© SERG</a:t>
            </a:r>
            <a:endParaRPr lang="en-US" smtClean="0">
              <a:latin typeface="Times" panose="02020603050405020304" pitchFamily="18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685800" y="1143000"/>
            <a:ext cx="7848600" cy="762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I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.xml"/><Relationship Id="rId7" Type="http://schemas.openxmlformats.org/officeDocument/2006/relationships/image" Target="../media/image6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5800" y="2743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4400" b="1" i="1">
                <a:solidFill>
                  <a:schemeClr val="tx2"/>
                </a:solidFill>
              </a:rPr>
              <a:t>Class diagram</a:t>
            </a:r>
            <a:endParaRPr lang="en-US" sz="4400" i="1">
              <a:solidFill>
                <a:schemeClr val="tx2"/>
              </a:solidFill>
            </a:endParaRPr>
          </a:p>
        </p:txBody>
      </p:sp>
      <p:sp>
        <p:nvSpPr>
          <p:cNvPr id="410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13315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pic>
        <p:nvPicPr>
          <p:cNvPr id="13317" name="Content Placeholder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773238"/>
            <a:ext cx="4176712" cy="3557587"/>
          </a:xfrm>
          <a:noFill/>
        </p:spPr>
      </p:pic>
      <p:pic>
        <p:nvPicPr>
          <p:cNvPr id="13318" name="Picture 4" descr="static-memb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4167" r="64938" b="16280"/>
          <a:stretch>
            <a:fillRect/>
          </a:stretch>
        </p:blipFill>
        <p:spPr bwMode="auto">
          <a:xfrm>
            <a:off x="4643438" y="1773238"/>
            <a:ext cx="39401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Responsibilities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8001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 class may also include its responsibilities in a class diagram.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 responsibility is a contract or obligation of a class to perform a particular service.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2133600" y="3048000"/>
            <a:ext cx="4876800" cy="3048000"/>
            <a:chOff x="1104" y="2064"/>
            <a:chExt cx="3072" cy="1920"/>
          </a:xfrm>
        </p:grpSpPr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1104" y="2064"/>
              <a:ext cx="30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SmokeAlarm</a:t>
              </a:r>
            </a:p>
          </p:txBody>
        </p:sp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1104" y="2304"/>
              <a:ext cx="307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1104" y="2592"/>
              <a:ext cx="3072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	       Responsibilities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sz="24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-- sound alert and notify guard station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    when smoke is detected.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sz="24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-- indicate battery state</a:t>
              </a:r>
            </a:p>
          </p:txBody>
        </p:sp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1104" y="2448"/>
              <a:ext cx="307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3025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In UML, object interconnections (logical or physical), are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modeled as relationships.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There are three kinds of relationships in UML: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/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2400"/>
              <a:t> dependencies</a:t>
            </a:r>
          </a:p>
          <a:p>
            <a:pPr lvl="1">
              <a:spcBef>
                <a:spcPct val="0"/>
              </a:spcBef>
              <a:buFontTx/>
              <a:buChar char="•"/>
            </a:pPr>
            <a:endParaRPr lang="en-US" sz="2400"/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2400"/>
              <a:t> generalizations</a:t>
            </a:r>
          </a:p>
          <a:p>
            <a:pPr lvl="1">
              <a:spcBef>
                <a:spcPct val="0"/>
              </a:spcBef>
              <a:buFontTx/>
              <a:buChar char="•"/>
            </a:pPr>
            <a:endParaRPr lang="en-US" sz="2400"/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2400"/>
              <a:t> associations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533400"/>
          </a:xfrm>
        </p:spPr>
        <p:txBody>
          <a:bodyPr/>
          <a:lstStyle/>
          <a:p>
            <a:r>
              <a:rPr lang="en-US" smtClean="0"/>
              <a:t>Dependency Relationships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219200" y="37338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CourseSchedule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219200" y="4267200"/>
            <a:ext cx="2438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sz="2400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1219200" y="4648200"/>
            <a:ext cx="2438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add(c : Course)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remove(c : Course)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5410200" y="41910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Course</a:t>
            </a:r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3657600" y="44958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609600" y="1295400"/>
            <a:ext cx="8108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 </a:t>
            </a:r>
            <a:r>
              <a:rPr lang="en-US" sz="2400" i="1"/>
              <a:t>dependency</a:t>
            </a:r>
            <a:r>
              <a:rPr lang="en-US" sz="2400"/>
              <a:t> indicates a semantic relationship between two 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more elements.  The dependency from </a:t>
            </a:r>
            <a:r>
              <a:rPr lang="en-US" sz="2400" i="1"/>
              <a:t>CourseSchedule</a:t>
            </a:r>
            <a:r>
              <a:rPr lang="en-US" sz="2400"/>
              <a:t> to </a:t>
            </a:r>
            <a:r>
              <a:rPr lang="en-US" sz="2400" i="1"/>
              <a:t>Course</a:t>
            </a:r>
            <a:r>
              <a:rPr lang="en-US" sz="2400"/>
              <a:t> exists because </a:t>
            </a:r>
            <a:r>
              <a:rPr lang="en-US" sz="2400" i="1"/>
              <a:t>Course</a:t>
            </a:r>
            <a:r>
              <a:rPr lang="en-US" sz="2400"/>
              <a:t> is used in both the </a:t>
            </a:r>
            <a:r>
              <a:rPr lang="en-US" sz="2400" b="1"/>
              <a:t>add</a:t>
            </a:r>
            <a:r>
              <a:rPr lang="en-US" sz="2400"/>
              <a:t> and </a:t>
            </a:r>
            <a:r>
              <a:rPr lang="en-US" sz="2400" b="1"/>
              <a:t>remove</a:t>
            </a:r>
            <a:r>
              <a:rPr lang="en-US" sz="2400"/>
              <a:t> operations of </a:t>
            </a:r>
            <a:r>
              <a:rPr lang="en-US" sz="2400" i="1"/>
              <a:t>CourseSchedule</a:t>
            </a:r>
            <a:r>
              <a:rPr lang="en-US" sz="240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Generalization Relationships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60400" y="17272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Person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810000" y="2209800"/>
            <a:ext cx="50768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 </a:t>
            </a:r>
            <a:r>
              <a:rPr lang="en-US" sz="2400" i="1"/>
              <a:t>generalization</a:t>
            </a:r>
            <a:r>
              <a:rPr lang="en-US" sz="2400"/>
              <a:t> connects a subclass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to its superclass. It denotes an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inheritance of attributes and behavior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from the superclass to the subclass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indicates a specialization in the subclass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of the more general superclass.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685800" y="41910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Student</a:t>
            </a:r>
          </a:p>
        </p:txBody>
      </p:sp>
      <p:grpSp>
        <p:nvGrpSpPr>
          <p:cNvPr id="18439" name="Group 6"/>
          <p:cNvGrpSpPr>
            <a:grpSpLocks/>
          </p:cNvGrpSpPr>
          <p:nvPr/>
        </p:nvGrpSpPr>
        <p:grpSpPr bwMode="auto">
          <a:xfrm>
            <a:off x="1676400" y="2514600"/>
            <a:ext cx="419100" cy="1676400"/>
            <a:chOff x="968" y="1584"/>
            <a:chExt cx="264" cy="1056"/>
          </a:xfrm>
        </p:grpSpPr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>
              <a:off x="1104" y="182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41" name="Freeform 8"/>
            <p:cNvSpPr>
              <a:spLocks/>
            </p:cNvSpPr>
            <p:nvPr/>
          </p:nvSpPr>
          <p:spPr bwMode="auto">
            <a:xfrm>
              <a:off x="968" y="1584"/>
              <a:ext cx="264" cy="240"/>
            </a:xfrm>
            <a:custGeom>
              <a:avLst/>
              <a:gdLst>
                <a:gd name="T0" fmla="*/ 89 w 336"/>
                <a:gd name="T1" fmla="*/ 0 h 240"/>
                <a:gd name="T2" fmla="*/ 0 w 336"/>
                <a:gd name="T3" fmla="*/ 240 h 240"/>
                <a:gd name="T4" fmla="*/ 207 w 336"/>
                <a:gd name="T5" fmla="*/ 240 h 240"/>
                <a:gd name="T6" fmla="*/ 89 w 336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240">
                  <a:moveTo>
                    <a:pt x="144" y="0"/>
                  </a:moveTo>
                  <a:lnTo>
                    <a:pt x="0" y="240"/>
                  </a:lnTo>
                  <a:lnTo>
                    <a:pt x="336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296400" cy="533400"/>
          </a:xfrm>
        </p:spPr>
        <p:txBody>
          <a:bodyPr/>
          <a:lstStyle/>
          <a:p>
            <a:r>
              <a:rPr lang="en-US" smtClean="0"/>
              <a:t>Generalization Relationships (Cont’d)</a:t>
            </a:r>
          </a:p>
        </p:txBody>
      </p:sp>
      <p:sp>
        <p:nvSpPr>
          <p:cNvPr id="19460" name="Rectangle 1027"/>
          <p:cNvSpPr>
            <a:spLocks noChangeArrowheads="1"/>
          </p:cNvSpPr>
          <p:nvPr/>
        </p:nvSpPr>
        <p:spPr bwMode="auto">
          <a:xfrm>
            <a:off x="1295400" y="28194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Student</a:t>
            </a:r>
          </a:p>
        </p:txBody>
      </p:sp>
      <p:sp>
        <p:nvSpPr>
          <p:cNvPr id="19461" name="Text Box 1028"/>
          <p:cNvSpPr txBox="1">
            <a:spLocks noChangeArrowheads="1"/>
          </p:cNvSpPr>
          <p:nvPr/>
        </p:nvSpPr>
        <p:spPr bwMode="auto">
          <a:xfrm>
            <a:off x="457200" y="12954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UML permits a class to inherit from multiple superclasses, although some programming languages (</a:t>
            </a:r>
            <a:r>
              <a:rPr lang="en-US" sz="2400" i="1"/>
              <a:t>e.g.,</a:t>
            </a:r>
            <a:r>
              <a:rPr lang="en-US" sz="2400"/>
              <a:t> Java) do not permit multiple inheritance. </a:t>
            </a:r>
          </a:p>
        </p:txBody>
      </p:sp>
      <p:sp>
        <p:nvSpPr>
          <p:cNvPr id="19462" name="Rectangle 1029"/>
          <p:cNvSpPr>
            <a:spLocks noChangeArrowheads="1"/>
          </p:cNvSpPr>
          <p:nvPr/>
        </p:nvSpPr>
        <p:spPr bwMode="auto">
          <a:xfrm>
            <a:off x="2895600" y="5029200"/>
            <a:ext cx="3048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TeachingAssistant</a:t>
            </a:r>
          </a:p>
        </p:txBody>
      </p:sp>
      <p:sp>
        <p:nvSpPr>
          <p:cNvPr id="19463" name="Line 1030"/>
          <p:cNvSpPr>
            <a:spLocks noChangeShapeType="1"/>
          </p:cNvSpPr>
          <p:nvPr/>
        </p:nvSpPr>
        <p:spPr bwMode="auto">
          <a:xfrm>
            <a:off x="4343400" y="4495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4" name="Freeform 1031"/>
          <p:cNvSpPr>
            <a:spLocks/>
          </p:cNvSpPr>
          <p:nvPr/>
        </p:nvSpPr>
        <p:spPr bwMode="auto">
          <a:xfrm>
            <a:off x="2755900" y="3619500"/>
            <a:ext cx="419100" cy="398463"/>
          </a:xfrm>
          <a:custGeom>
            <a:avLst/>
            <a:gdLst>
              <a:gd name="T0" fmla="*/ 224036391 w 336"/>
              <a:gd name="T1" fmla="*/ 0 h 240"/>
              <a:gd name="T2" fmla="*/ 0 w 336"/>
              <a:gd name="T3" fmla="*/ 661553177 h 240"/>
              <a:gd name="T4" fmla="*/ 522752411 w 336"/>
              <a:gd name="T5" fmla="*/ 661553177 h 240"/>
              <a:gd name="T6" fmla="*/ 224036391 w 33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" h="240">
                <a:moveTo>
                  <a:pt x="144" y="0"/>
                </a:moveTo>
                <a:lnTo>
                  <a:pt x="0" y="240"/>
                </a:lnTo>
                <a:lnTo>
                  <a:pt x="336" y="240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5" name="Rectangle 1032"/>
          <p:cNvSpPr>
            <a:spLocks noChangeArrowheads="1"/>
          </p:cNvSpPr>
          <p:nvPr/>
        </p:nvSpPr>
        <p:spPr bwMode="auto">
          <a:xfrm>
            <a:off x="4724400" y="28956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Employee</a:t>
            </a:r>
          </a:p>
        </p:txBody>
      </p:sp>
      <p:sp>
        <p:nvSpPr>
          <p:cNvPr id="19466" name="Freeform 1033"/>
          <p:cNvSpPr>
            <a:spLocks/>
          </p:cNvSpPr>
          <p:nvPr/>
        </p:nvSpPr>
        <p:spPr bwMode="auto">
          <a:xfrm>
            <a:off x="5562600" y="3657600"/>
            <a:ext cx="419100" cy="398463"/>
          </a:xfrm>
          <a:custGeom>
            <a:avLst/>
            <a:gdLst>
              <a:gd name="T0" fmla="*/ 224036391 w 336"/>
              <a:gd name="T1" fmla="*/ 0 h 240"/>
              <a:gd name="T2" fmla="*/ 0 w 336"/>
              <a:gd name="T3" fmla="*/ 661553177 h 240"/>
              <a:gd name="T4" fmla="*/ 522752411 w 336"/>
              <a:gd name="T5" fmla="*/ 661553177 h 240"/>
              <a:gd name="T6" fmla="*/ 224036391 w 33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" h="240">
                <a:moveTo>
                  <a:pt x="144" y="0"/>
                </a:moveTo>
                <a:lnTo>
                  <a:pt x="0" y="240"/>
                </a:lnTo>
                <a:lnTo>
                  <a:pt x="336" y="240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7" name="Freeform 1034"/>
          <p:cNvSpPr>
            <a:spLocks/>
          </p:cNvSpPr>
          <p:nvPr/>
        </p:nvSpPr>
        <p:spPr bwMode="auto">
          <a:xfrm>
            <a:off x="2971800" y="4038600"/>
            <a:ext cx="2819400" cy="457200"/>
          </a:xfrm>
          <a:custGeom>
            <a:avLst/>
            <a:gdLst>
              <a:gd name="T0" fmla="*/ 0 w 1776"/>
              <a:gd name="T1" fmla="*/ 0 h 288"/>
              <a:gd name="T2" fmla="*/ 0 w 1776"/>
              <a:gd name="T3" fmla="*/ 725805000 h 288"/>
              <a:gd name="T4" fmla="*/ 2147483646 w 1776"/>
              <a:gd name="T5" fmla="*/ 725805000 h 288"/>
              <a:gd name="T6" fmla="*/ 2147483646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288">
                <a:moveTo>
                  <a:pt x="0" y="0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533400"/>
          </a:xfrm>
        </p:spPr>
        <p:txBody>
          <a:bodyPr/>
          <a:lstStyle/>
          <a:p>
            <a:r>
              <a:rPr lang="en-US" smtClean="0"/>
              <a:t>Association Relationships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108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If two classes in a model need to communicate with each other, there must be link between them.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An </a:t>
            </a:r>
            <a:r>
              <a:rPr lang="en-US" sz="2400" i="1"/>
              <a:t>association</a:t>
            </a:r>
            <a:r>
              <a:rPr lang="en-US" sz="2400"/>
              <a:t> denotes that link. </a:t>
            </a: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Instructor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Student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533400"/>
          </a:xfrm>
        </p:spPr>
        <p:txBody>
          <a:bodyPr/>
          <a:lstStyle/>
          <a:p>
            <a:r>
              <a:rPr lang="en-US" smtClean="0"/>
              <a:t>Association Relationships (Cont’d)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108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We can indicate the </a:t>
            </a:r>
            <a:r>
              <a:rPr lang="en-US" sz="2400" i="1"/>
              <a:t>multiplicity</a:t>
            </a:r>
            <a:r>
              <a:rPr lang="en-US" sz="2400"/>
              <a:t> of an association by adding </a:t>
            </a:r>
            <a:r>
              <a:rPr lang="en-US" sz="2400" i="1"/>
              <a:t>multiplicity adornments</a:t>
            </a:r>
            <a:r>
              <a:rPr lang="en-US" sz="2400"/>
              <a:t> to the line denoting the association.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The example indicates that a </a:t>
            </a:r>
            <a:r>
              <a:rPr lang="en-US" sz="2400" i="1"/>
              <a:t>Student</a:t>
            </a:r>
            <a:r>
              <a:rPr lang="en-US" sz="2400"/>
              <a:t> has one or more </a:t>
            </a:r>
            <a:r>
              <a:rPr lang="en-US" sz="2400" i="1"/>
              <a:t>Instructors</a:t>
            </a:r>
            <a:r>
              <a:rPr lang="en-US" sz="2400"/>
              <a:t>:</a:t>
            </a: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Instructor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Student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56388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1..*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533400"/>
          </a:xfrm>
        </p:spPr>
        <p:txBody>
          <a:bodyPr/>
          <a:lstStyle/>
          <a:p>
            <a:r>
              <a:rPr lang="en-US" smtClean="0"/>
              <a:t>Association Relationships (Cont’d)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810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The example indicates that every </a:t>
            </a:r>
            <a:r>
              <a:rPr lang="en-US" sz="2400" i="1"/>
              <a:t>Instructor</a:t>
            </a:r>
            <a:r>
              <a:rPr lang="en-US" sz="2400"/>
              <a:t> has one or more </a:t>
            </a:r>
            <a:r>
              <a:rPr lang="en-US" sz="2400" i="1"/>
              <a:t>Students</a:t>
            </a:r>
            <a:r>
              <a:rPr lang="en-US" sz="2400"/>
              <a:t>:</a:t>
            </a: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Instructor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Student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1..*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533400"/>
          </a:xfrm>
        </p:spPr>
        <p:txBody>
          <a:bodyPr/>
          <a:lstStyle/>
          <a:p>
            <a:r>
              <a:rPr lang="en-US" smtClean="0"/>
              <a:t>Association Relationships (Cont’d)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810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We can also indicate the behavior of an object in an association (</a:t>
            </a:r>
            <a:r>
              <a:rPr lang="en-US" sz="2400" i="1"/>
              <a:t>i.e.,</a:t>
            </a:r>
            <a:r>
              <a:rPr lang="en-US" sz="2400"/>
              <a:t> the </a:t>
            </a:r>
            <a:r>
              <a:rPr lang="en-US" sz="2400" i="1"/>
              <a:t>role </a:t>
            </a:r>
            <a:r>
              <a:rPr lang="en-US" sz="2400"/>
              <a:t>of an object) using </a:t>
            </a:r>
            <a:r>
              <a:rPr lang="en-US" sz="2400" i="1"/>
              <a:t>rolenames.</a:t>
            </a:r>
            <a:endParaRPr lang="en-US" sz="2400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Instructor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Student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1..*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1..*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724400" y="3581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learns from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2819400" y="3581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teaches</a:t>
            </a:r>
          </a:p>
        </p:txBody>
      </p:sp>
      <p:graphicFrame>
        <p:nvGraphicFramePr>
          <p:cNvPr id="2356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81200" y="4941888"/>
          <a:ext cx="44196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VISIO" r:id="rId4" imgW="3104640" imgH="1184040" progId="Visio.Drawing.6">
                  <p:embed/>
                </p:oleObj>
              </mc:Choice>
              <mc:Fallback>
                <p:oleObj name="VISIO" r:id="rId4" imgW="3104640" imgH="118404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41888"/>
                        <a:ext cx="4419600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685800" y="1676400"/>
            <a:ext cx="2057400" cy="2571750"/>
            <a:chOff x="576" y="1056"/>
            <a:chExt cx="1296" cy="1620"/>
          </a:xfrm>
        </p:grpSpPr>
        <p:sp>
          <p:nvSpPr>
            <p:cNvPr id="5126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ClassName</a:t>
              </a:r>
            </a:p>
          </p:txBody>
        </p:sp>
        <p:sp>
          <p:nvSpPr>
            <p:cNvPr id="5127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attributes</a:t>
              </a:r>
            </a:p>
          </p:txBody>
        </p:sp>
        <p:sp>
          <p:nvSpPr>
            <p:cNvPr id="5128" name="Rectangle 6"/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operations</a:t>
              </a:r>
            </a:p>
          </p:txBody>
        </p:sp>
      </p:grp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3352800" y="1412875"/>
            <a:ext cx="55467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 </a:t>
            </a:r>
            <a:r>
              <a:rPr lang="en-US" sz="2400" i="1"/>
              <a:t>class</a:t>
            </a:r>
            <a:r>
              <a:rPr lang="en-US" sz="2400"/>
              <a:t> is a description of a set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objects that share the same attributes,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operations, relationships, and semantics.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Graphically, a class is rendered as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rectangle, usually including its name,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attributes, and operations in separate,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designated compartments.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/>
          <a:lstStyle/>
          <a:p>
            <a:r>
              <a:rPr lang="en-US" smtClean="0"/>
              <a:t>Association Relationships (Cont’d)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524000" y="12954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We can also name the association.</a:t>
            </a: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Team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Student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membership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1..*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1..*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/>
          <a:lstStyle/>
          <a:p>
            <a:r>
              <a:rPr lang="en-US" smtClean="0"/>
              <a:t>Association Relationships (Cont’d)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We can specify dual associations.</a:t>
            </a: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Team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149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Student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member of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1..*</a:t>
            </a: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2743200" y="48768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810000" y="4876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president of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27432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 sz="2400"/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5715000" y="4876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1..*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1..*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/>
          <a:lstStyle/>
          <a:p>
            <a:r>
              <a:rPr lang="en-US" smtClean="0"/>
              <a:t>Association Relationships (Cont’d)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108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We can constrain the association relationship by defining the </a:t>
            </a:r>
            <a:r>
              <a:rPr lang="en-US" sz="2400" i="1"/>
              <a:t>navigability</a:t>
            </a:r>
            <a:r>
              <a:rPr lang="en-US" sz="2400"/>
              <a:t> of the association. Here, a </a:t>
            </a:r>
            <a:r>
              <a:rPr lang="en-US" sz="2400" i="1"/>
              <a:t>Router</a:t>
            </a:r>
            <a:r>
              <a:rPr lang="en-US" sz="2400"/>
              <a:t> object requests services from a </a:t>
            </a:r>
            <a:r>
              <a:rPr lang="en-US" sz="2400" i="1"/>
              <a:t>DNS</a:t>
            </a:r>
            <a:r>
              <a:rPr lang="en-US" sz="2400"/>
              <a:t> object by sending messages to (invoking the operations of) the server. The direction of the association indicates that the server has no knowledge of the </a:t>
            </a:r>
            <a:r>
              <a:rPr lang="en-US" sz="2400" i="1"/>
              <a:t>Router</a:t>
            </a:r>
            <a:r>
              <a:rPr lang="en-US" sz="2400"/>
              <a:t>.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3124200" y="47244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990600" y="4419600"/>
            <a:ext cx="2133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Router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5486400" y="4470400"/>
            <a:ext cx="2819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DomainNameServer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/>
          <a:lstStyle/>
          <a:p>
            <a:r>
              <a:rPr lang="en-US" smtClean="0"/>
              <a:t>Association Relationships (Cont’d)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10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Associations can also be objects themselves, called </a:t>
            </a:r>
            <a:r>
              <a:rPr lang="en-US" sz="2400" i="1"/>
              <a:t>link</a:t>
            </a:r>
            <a:r>
              <a:rPr lang="en-US" sz="2400"/>
              <a:t> </a:t>
            </a:r>
            <a:r>
              <a:rPr lang="en-US" sz="2400" i="1"/>
              <a:t>classes</a:t>
            </a:r>
            <a:r>
              <a:rPr lang="en-US" sz="2400"/>
              <a:t> or an </a:t>
            </a:r>
            <a:r>
              <a:rPr lang="en-US" sz="2400" i="1"/>
              <a:t>association classes</a:t>
            </a:r>
            <a:r>
              <a:rPr lang="en-US" sz="2400"/>
              <a:t>.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685800" y="5257800"/>
            <a:ext cx="7696200" cy="546100"/>
            <a:chOff x="432" y="3072"/>
            <a:chExt cx="4848" cy="344"/>
          </a:xfrm>
        </p:grpSpPr>
        <p:sp>
          <p:nvSpPr>
            <p:cNvPr id="27660" name="Line 5"/>
            <p:cNvSpPr>
              <a:spLocks noChangeShapeType="1"/>
            </p:cNvSpPr>
            <p:nvPr/>
          </p:nvSpPr>
          <p:spPr bwMode="auto">
            <a:xfrm>
              <a:off x="1728" y="3248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1" name="Rectangle 6"/>
            <p:cNvSpPr>
              <a:spLocks noChangeArrowheads="1"/>
            </p:cNvSpPr>
            <p:nvPr/>
          </p:nvSpPr>
          <p:spPr bwMode="auto">
            <a:xfrm>
              <a:off x="3984" y="3080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Warranty</a:t>
              </a:r>
            </a:p>
          </p:txBody>
        </p:sp>
        <p:sp>
          <p:nvSpPr>
            <p:cNvPr id="27662" name="Rectangle 7"/>
            <p:cNvSpPr>
              <a:spLocks noChangeArrowheads="1"/>
            </p:cNvSpPr>
            <p:nvPr/>
          </p:nvSpPr>
          <p:spPr bwMode="auto">
            <a:xfrm>
              <a:off x="432" y="3072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Product</a:t>
              </a:r>
            </a:p>
          </p:txBody>
        </p:sp>
      </p:grpSp>
      <p:sp>
        <p:nvSpPr>
          <p:cNvPr id="27654" name="Line 8"/>
          <p:cNvSpPr>
            <a:spLocks noChangeShapeType="1"/>
          </p:cNvSpPr>
          <p:nvPr/>
        </p:nvSpPr>
        <p:spPr bwMode="auto">
          <a:xfrm>
            <a:off x="4495800" y="43434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7655" name="Group 9"/>
          <p:cNvGrpSpPr>
            <a:grpSpLocks/>
          </p:cNvGrpSpPr>
          <p:nvPr/>
        </p:nvGrpSpPr>
        <p:grpSpPr bwMode="auto">
          <a:xfrm>
            <a:off x="3467100" y="2286000"/>
            <a:ext cx="2057400" cy="1981200"/>
            <a:chOff x="2256" y="1344"/>
            <a:chExt cx="1296" cy="1248"/>
          </a:xfrm>
        </p:grpSpPr>
        <p:sp>
          <p:nvSpPr>
            <p:cNvPr id="27657" name="Rectangle 10"/>
            <p:cNvSpPr>
              <a:spLocks noChangeArrowheads="1"/>
            </p:cNvSpPr>
            <p:nvPr/>
          </p:nvSpPr>
          <p:spPr bwMode="auto">
            <a:xfrm>
              <a:off x="2256" y="2400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27658" name="Rectangle 11"/>
            <p:cNvSpPr>
              <a:spLocks noChangeArrowheads="1"/>
            </p:cNvSpPr>
            <p:nvPr/>
          </p:nvSpPr>
          <p:spPr bwMode="auto">
            <a:xfrm>
              <a:off x="2256" y="1344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Registration</a:t>
              </a:r>
            </a:p>
          </p:txBody>
        </p:sp>
        <p:sp>
          <p:nvSpPr>
            <p:cNvPr id="27659" name="Rectangle 12"/>
            <p:cNvSpPr>
              <a:spLocks noChangeArrowheads="1"/>
            </p:cNvSpPr>
            <p:nvPr/>
          </p:nvSpPr>
          <p:spPr bwMode="auto">
            <a:xfrm>
              <a:off x="2256" y="1680"/>
              <a:ext cx="129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modelNumber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serialNumber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warrentyCode</a:t>
              </a:r>
            </a:p>
          </p:txBody>
        </p:sp>
      </p:grpSp>
      <p:sp>
        <p:nvSpPr>
          <p:cNvPr id="27656" name="Text Box 13"/>
          <p:cNvSpPr txBox="1">
            <a:spLocks noChangeArrowheads="1"/>
          </p:cNvSpPr>
          <p:nvPr/>
        </p:nvSpPr>
        <p:spPr bwMode="auto">
          <a:xfrm>
            <a:off x="2743200" y="5486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2362200" y="6400800"/>
            <a:ext cx="4038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000"/>
              <a:t>2/14/05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Association Class Example</a:t>
            </a:r>
          </a:p>
        </p:txBody>
      </p:sp>
      <p:graphicFrame>
        <p:nvGraphicFramePr>
          <p:cNvPr id="28676" name="Object 3"/>
          <p:cNvGraphicFramePr>
            <a:graphicFrameLocks noGrp="1" noChangeAspect="1"/>
          </p:cNvGraphicFramePr>
          <p:nvPr>
            <p:ph type="body" idx="1"/>
            <p:custDataLst>
              <p:tags r:id="rId3"/>
            </p:custDataLst>
          </p:nvPr>
        </p:nvGraphicFramePr>
        <p:xfrm>
          <a:off x="1219200" y="1752600"/>
          <a:ext cx="6232525" cy="423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VISIO" r:id="rId5" imgW="2619000" imgH="1779840" progId="Visio.Drawing.6">
                  <p:embed/>
                </p:oleObj>
              </mc:Choice>
              <mc:Fallback>
                <p:oleObj name="VISIO" r:id="rId5" imgW="2619000" imgH="177984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6232525" cy="423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533400"/>
          </a:xfrm>
        </p:spPr>
        <p:txBody>
          <a:bodyPr/>
          <a:lstStyle/>
          <a:p>
            <a:r>
              <a:rPr lang="en-US" smtClean="0"/>
              <a:t>Association Relationships (Cont’d)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A class can have a </a:t>
            </a:r>
            <a:r>
              <a:rPr lang="en-US" sz="2400" i="1"/>
              <a:t>self association/ reflexive association</a:t>
            </a:r>
            <a:r>
              <a:rPr lang="en-US" sz="2400"/>
              <a:t>.</a:t>
            </a: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2667000" y="3581400"/>
            <a:ext cx="3505200" cy="1585913"/>
            <a:chOff x="1680" y="2256"/>
            <a:chExt cx="2208" cy="999"/>
          </a:xfrm>
        </p:grpSpPr>
        <p:sp>
          <p:nvSpPr>
            <p:cNvPr id="29702" name="Rectangle 5"/>
            <p:cNvSpPr>
              <a:spLocks noChangeArrowheads="1"/>
            </p:cNvSpPr>
            <p:nvPr/>
          </p:nvSpPr>
          <p:spPr bwMode="auto">
            <a:xfrm>
              <a:off x="2544" y="2256"/>
              <a:ext cx="1296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2400"/>
            </a:p>
          </p:txBody>
        </p:sp>
        <p:sp>
          <p:nvSpPr>
            <p:cNvPr id="29703" name="Rectangle 6"/>
            <p:cNvSpPr>
              <a:spLocks noChangeArrowheads="1"/>
            </p:cNvSpPr>
            <p:nvPr/>
          </p:nvSpPr>
          <p:spPr bwMode="auto">
            <a:xfrm>
              <a:off x="1680" y="2784"/>
              <a:ext cx="153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LinkedListNode</a:t>
              </a:r>
            </a:p>
          </p:txBody>
        </p:sp>
        <p:sp>
          <p:nvSpPr>
            <p:cNvPr id="29704" name="Text Box 7"/>
            <p:cNvSpPr txBox="1">
              <a:spLocks noChangeArrowheads="1"/>
            </p:cNvSpPr>
            <p:nvPr/>
          </p:nvSpPr>
          <p:spPr bwMode="auto">
            <a:xfrm>
              <a:off x="2208" y="254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next</a:t>
              </a:r>
            </a:p>
          </p:txBody>
        </p:sp>
        <p:sp>
          <p:nvSpPr>
            <p:cNvPr id="29705" name="Text Box 8"/>
            <p:cNvSpPr txBox="1">
              <a:spLocks noChangeArrowheads="1"/>
            </p:cNvSpPr>
            <p:nvPr/>
          </p:nvSpPr>
          <p:spPr bwMode="auto">
            <a:xfrm>
              <a:off x="3216" y="3024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previous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2362200" y="6400800"/>
            <a:ext cx="4038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000"/>
              <a:t>2/14/05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15150" y="6169025"/>
            <a:ext cx="1878013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G-</a:t>
            </a:r>
            <a:fld id="{ACC1818F-F443-4B21-B04E-4C9BB32CDD2E}" type="slidenum">
              <a:rPr lang="en-US" sz="2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sz="2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Qualified Association Examples:</a:t>
            </a:r>
          </a:p>
        </p:txBody>
      </p:sp>
      <p:graphicFrame>
        <p:nvGraphicFramePr>
          <p:cNvPr id="30725" name="Object 3"/>
          <p:cNvGraphicFramePr>
            <a:graphicFrameLocks noGrp="1" noChangeAspect="1"/>
          </p:cNvGraphicFramePr>
          <p:nvPr>
            <p:ph type="body" idx="1"/>
            <p:custDataLst>
              <p:tags r:id="rId3"/>
            </p:custDataLst>
          </p:nvPr>
        </p:nvGraphicFramePr>
        <p:xfrm>
          <a:off x="914400" y="1371600"/>
          <a:ext cx="7391400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VISIO" r:id="rId6" imgW="3390480" imgH="1217160" progId="Visio.Drawing.5">
                  <p:embed/>
                </p:oleObj>
              </mc:Choice>
              <mc:Fallback>
                <p:oleObj name="VISIO" r:id="rId6" imgW="3390480" imgH="121716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391400" cy="264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14400" y="4953000"/>
          <a:ext cx="71628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VISIO" r:id="rId8" imgW="3333240" imgH="531360" progId="Visio.Drawing.5">
                  <p:embed/>
                </p:oleObj>
              </mc:Choice>
              <mc:Fallback>
                <p:oleObj name="VISIO" r:id="rId8" imgW="3333240" imgH="531360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71628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/>
          <a:lstStyle/>
          <a:p>
            <a:r>
              <a:rPr lang="en-US" smtClean="0"/>
              <a:t>Association Relationships (Cont’d)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7848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We can model objects that contain other objects by way of special associations called </a:t>
            </a:r>
            <a:r>
              <a:rPr lang="en-US" sz="2400" i="1"/>
              <a:t>aggregations</a:t>
            </a:r>
            <a:r>
              <a:rPr lang="en-US" sz="2400"/>
              <a:t> and </a:t>
            </a:r>
            <a:r>
              <a:rPr lang="en-US" sz="2400" i="1"/>
              <a:t>compositions.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An </a:t>
            </a:r>
            <a:r>
              <a:rPr lang="en-US" sz="2400" i="1"/>
              <a:t>aggregation</a:t>
            </a:r>
            <a:r>
              <a:rPr lang="en-US" sz="2400"/>
              <a:t> specifies a whole-part relationship between an aggregate (a whole) and a constituent part, where the part can exist independently from the aggregate. Aggregations are denoted by a hollow-diamond adornment on the association.</a:t>
            </a:r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914400" y="4267200"/>
            <a:ext cx="7086600" cy="1447800"/>
            <a:chOff x="576" y="2496"/>
            <a:chExt cx="4464" cy="912"/>
          </a:xfrm>
        </p:grpSpPr>
        <p:sp>
          <p:nvSpPr>
            <p:cNvPr id="31750" name="Rectangle 5"/>
            <p:cNvSpPr>
              <a:spLocks noChangeArrowheads="1"/>
            </p:cNvSpPr>
            <p:nvPr/>
          </p:nvSpPr>
          <p:spPr bwMode="auto">
            <a:xfrm>
              <a:off x="576" y="2496"/>
              <a:ext cx="1344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Company </a:t>
              </a:r>
            </a:p>
          </p:txBody>
        </p:sp>
        <p:grpSp>
          <p:nvGrpSpPr>
            <p:cNvPr id="31751" name="Group 6"/>
            <p:cNvGrpSpPr>
              <a:grpSpLocks/>
            </p:cNvGrpSpPr>
            <p:nvPr/>
          </p:nvGrpSpPr>
          <p:grpSpPr bwMode="auto">
            <a:xfrm>
              <a:off x="1920" y="2544"/>
              <a:ext cx="3120" cy="336"/>
              <a:chOff x="1920" y="2544"/>
              <a:chExt cx="3120" cy="336"/>
            </a:xfrm>
          </p:grpSpPr>
          <p:sp>
            <p:nvSpPr>
              <p:cNvPr id="31752" name="Rectangle 7"/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15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/>
                  <a:t>Department</a:t>
                </a:r>
              </a:p>
            </p:txBody>
          </p:sp>
          <p:grpSp>
            <p:nvGrpSpPr>
              <p:cNvPr id="31753" name="Group 8"/>
              <p:cNvGrpSpPr>
                <a:grpSpLocks/>
              </p:cNvGrpSpPr>
              <p:nvPr/>
            </p:nvGrpSpPr>
            <p:grpSpPr bwMode="auto">
              <a:xfrm>
                <a:off x="1920" y="2736"/>
                <a:ext cx="1584" cy="96"/>
                <a:chOff x="2016" y="2640"/>
                <a:chExt cx="1584" cy="96"/>
              </a:xfrm>
            </p:grpSpPr>
            <p:sp>
              <p:nvSpPr>
                <p:cNvPr id="3175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208" y="2688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755" name="Freeform 10"/>
                <p:cNvSpPr>
                  <a:spLocks/>
                </p:cNvSpPr>
                <p:nvPr/>
              </p:nvSpPr>
              <p:spPr bwMode="auto">
                <a:xfrm>
                  <a:off x="2016" y="2640"/>
                  <a:ext cx="192" cy="96"/>
                </a:xfrm>
                <a:custGeom>
                  <a:avLst/>
                  <a:gdLst>
                    <a:gd name="T0" fmla="*/ 0 w 192"/>
                    <a:gd name="T1" fmla="*/ 48 h 96"/>
                    <a:gd name="T2" fmla="*/ 96 w 192"/>
                    <a:gd name="T3" fmla="*/ 0 h 96"/>
                    <a:gd name="T4" fmla="*/ 192 w 192"/>
                    <a:gd name="T5" fmla="*/ 48 h 96"/>
                    <a:gd name="T6" fmla="*/ 96 w 192"/>
                    <a:gd name="T7" fmla="*/ 96 h 96"/>
                    <a:gd name="T8" fmla="*/ 0 w 192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2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192" y="48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/>
          <a:lstStyle/>
          <a:p>
            <a:r>
              <a:rPr lang="en-US" smtClean="0"/>
              <a:t>Association Relationships (Cont’d)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784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 </a:t>
            </a:r>
            <a:r>
              <a:rPr lang="en-US" sz="2400" i="1"/>
              <a:t>composition </a:t>
            </a:r>
            <a:r>
              <a:rPr lang="en-US" sz="2400"/>
              <a:t>indicates a strong ownership and coincident lifetime of parts by the whole (</a:t>
            </a:r>
            <a:r>
              <a:rPr lang="en-US" sz="2400" i="1"/>
              <a:t>i.e.,</a:t>
            </a:r>
            <a:r>
              <a:rPr lang="en-US" sz="2400"/>
              <a:t> they live and die as a whole). Compositions are denoted by a filled-diamond adornment on the association.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762000" y="3352800"/>
            <a:ext cx="21336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Window</a:t>
            </a:r>
          </a:p>
        </p:txBody>
      </p:sp>
      <p:grpSp>
        <p:nvGrpSpPr>
          <p:cNvPr id="32774" name="Group 5"/>
          <p:cNvGrpSpPr>
            <a:grpSpLocks/>
          </p:cNvGrpSpPr>
          <p:nvPr/>
        </p:nvGrpSpPr>
        <p:grpSpPr bwMode="auto">
          <a:xfrm>
            <a:off x="2895600" y="3352800"/>
            <a:ext cx="5562600" cy="685800"/>
            <a:chOff x="1824" y="2760"/>
            <a:chExt cx="3504" cy="432"/>
          </a:xfrm>
        </p:grpSpPr>
        <p:grpSp>
          <p:nvGrpSpPr>
            <p:cNvPr id="32791" name="Group 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32793" name="Line 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794" name="Freeform 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2792" name="Rectangle 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Scrollbar</a:t>
              </a:r>
            </a:p>
          </p:txBody>
        </p:sp>
      </p:grpSp>
      <p:grpSp>
        <p:nvGrpSpPr>
          <p:cNvPr id="32775" name="Group 10"/>
          <p:cNvGrpSpPr>
            <a:grpSpLocks/>
          </p:cNvGrpSpPr>
          <p:nvPr/>
        </p:nvGrpSpPr>
        <p:grpSpPr bwMode="auto">
          <a:xfrm>
            <a:off x="2895600" y="4191000"/>
            <a:ext cx="5562600" cy="685800"/>
            <a:chOff x="1824" y="2760"/>
            <a:chExt cx="3504" cy="432"/>
          </a:xfrm>
        </p:grpSpPr>
        <p:grpSp>
          <p:nvGrpSpPr>
            <p:cNvPr id="32787" name="Group 11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32789" name="Line 12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790" name="Freeform 13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2788" name="Rectangle 14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Titlebar</a:t>
              </a:r>
            </a:p>
          </p:txBody>
        </p:sp>
      </p:grpSp>
      <p:grpSp>
        <p:nvGrpSpPr>
          <p:cNvPr id="32776" name="Group 15"/>
          <p:cNvGrpSpPr>
            <a:grpSpLocks/>
          </p:cNvGrpSpPr>
          <p:nvPr/>
        </p:nvGrpSpPr>
        <p:grpSpPr bwMode="auto">
          <a:xfrm>
            <a:off x="2895600" y="5029200"/>
            <a:ext cx="5562600" cy="685800"/>
            <a:chOff x="1824" y="2760"/>
            <a:chExt cx="3504" cy="432"/>
          </a:xfrm>
        </p:grpSpPr>
        <p:grpSp>
          <p:nvGrpSpPr>
            <p:cNvPr id="32783" name="Group 1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32785" name="Line 1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786" name="Freeform 1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2784" name="Rectangle 1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Menu</a:t>
              </a:r>
            </a:p>
          </p:txBody>
        </p:sp>
      </p:grpSp>
      <p:sp>
        <p:nvSpPr>
          <p:cNvPr id="32777" name="Text Box 20"/>
          <p:cNvSpPr txBox="1">
            <a:spLocks noChangeArrowheads="1"/>
          </p:cNvSpPr>
          <p:nvPr/>
        </p:nvSpPr>
        <p:spPr bwMode="auto">
          <a:xfrm>
            <a:off x="3200400" y="3733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 sz="2400"/>
          </a:p>
        </p:txBody>
      </p:sp>
      <p:sp>
        <p:nvSpPr>
          <p:cNvPr id="32778" name="Text Box 21"/>
          <p:cNvSpPr txBox="1">
            <a:spLocks noChangeArrowheads="1"/>
          </p:cNvSpPr>
          <p:nvPr/>
        </p:nvSpPr>
        <p:spPr bwMode="auto">
          <a:xfrm>
            <a:off x="3200400" y="4572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 sz="2400"/>
          </a:p>
        </p:txBody>
      </p:sp>
      <p:sp>
        <p:nvSpPr>
          <p:cNvPr id="32779" name="Text Box 22"/>
          <p:cNvSpPr txBox="1">
            <a:spLocks noChangeArrowheads="1"/>
          </p:cNvSpPr>
          <p:nvPr/>
        </p:nvSpPr>
        <p:spPr bwMode="auto">
          <a:xfrm>
            <a:off x="3200400" y="5410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 sz="2400"/>
          </a:p>
        </p:txBody>
      </p:sp>
      <p:sp>
        <p:nvSpPr>
          <p:cNvPr id="32780" name="Text Box 23"/>
          <p:cNvSpPr txBox="1">
            <a:spLocks noChangeArrowheads="1"/>
          </p:cNvSpPr>
          <p:nvPr/>
        </p:nvSpPr>
        <p:spPr bwMode="auto">
          <a:xfrm>
            <a:off x="5334000" y="3733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 sz="2400"/>
          </a:p>
        </p:txBody>
      </p:sp>
      <p:sp>
        <p:nvSpPr>
          <p:cNvPr id="32781" name="Text Box 24"/>
          <p:cNvSpPr txBox="1">
            <a:spLocks noChangeArrowheads="1"/>
          </p:cNvSpPr>
          <p:nvPr/>
        </p:nvSpPr>
        <p:spPr bwMode="auto">
          <a:xfrm>
            <a:off x="5334000" y="4572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 sz="2400"/>
          </a:p>
        </p:txBody>
      </p:sp>
      <p:sp>
        <p:nvSpPr>
          <p:cNvPr id="32782" name="Text Box 25"/>
          <p:cNvSpPr txBox="1">
            <a:spLocks noChangeArrowheads="1"/>
          </p:cNvSpPr>
          <p:nvPr/>
        </p:nvSpPr>
        <p:spPr bwMode="auto">
          <a:xfrm>
            <a:off x="5029200" y="5410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 .. *</a:t>
            </a:r>
            <a:endParaRPr 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3962400" y="1676400"/>
            <a:ext cx="49530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An </a:t>
            </a:r>
            <a:r>
              <a:rPr lang="en-US" sz="2400" i="1"/>
              <a:t>interface</a:t>
            </a:r>
            <a:r>
              <a:rPr lang="en-US" sz="2400"/>
              <a:t> is a named set of operations that specifies the behavior of objects without showing their inner structure. It can be rendered in the model by a one- or two-compartment rectangle, with the </a:t>
            </a:r>
            <a:r>
              <a:rPr lang="en-US" sz="2400" i="1"/>
              <a:t>stereotype</a:t>
            </a:r>
            <a:r>
              <a:rPr lang="en-US" sz="2400"/>
              <a:t> &lt;&lt;interface&gt;&gt; above the interface name.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838200" y="2438400"/>
            <a:ext cx="2438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&lt;&lt;interface&gt;&gt;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ControlPanel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Names</a:t>
            </a: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685800" y="1676400"/>
            <a:ext cx="2057400" cy="2571750"/>
            <a:chOff x="576" y="1056"/>
            <a:chExt cx="1296" cy="1620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ClassName</a:t>
              </a:r>
            </a:p>
          </p:txBody>
        </p:sp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attributes</a:t>
              </a:r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operations</a:t>
              </a:r>
            </a:p>
          </p:txBody>
        </p:sp>
      </p:grp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3352800" y="1600200"/>
            <a:ext cx="548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The name of the class is the only required tag in the graphical representation of a class.  It always appears in the top-most compartment.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Services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495800" y="2286000"/>
            <a:ext cx="4419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Interfaces do not get instantiated. They have no attributes or state. Rather, they specify the services offered by a related class.</a:t>
            </a:r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838200" y="2209800"/>
            <a:ext cx="3200400" cy="2362200"/>
            <a:chOff x="528" y="1152"/>
            <a:chExt cx="2304" cy="1392"/>
          </a:xfrm>
        </p:grpSpPr>
        <p:sp>
          <p:nvSpPr>
            <p:cNvPr id="34822" name="Rectangle 5"/>
            <p:cNvSpPr>
              <a:spLocks noChangeArrowheads="1"/>
            </p:cNvSpPr>
            <p:nvPr/>
          </p:nvSpPr>
          <p:spPr bwMode="auto">
            <a:xfrm>
              <a:off x="528" y="1152"/>
              <a:ext cx="2304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&lt;&lt;interface&gt;&gt;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ControlPanel</a:t>
              </a:r>
            </a:p>
          </p:txBody>
        </p:sp>
        <p:sp>
          <p:nvSpPr>
            <p:cNvPr id="34823" name="Rectangle 6"/>
            <p:cNvSpPr>
              <a:spLocks noChangeArrowheads="1"/>
            </p:cNvSpPr>
            <p:nvPr/>
          </p:nvSpPr>
          <p:spPr bwMode="auto">
            <a:xfrm>
              <a:off x="528" y="1824"/>
              <a:ext cx="230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getChoices : Choice[]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makeChoice (c : Choice)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getSelection : Selection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77200" cy="533400"/>
          </a:xfrm>
        </p:spPr>
        <p:txBody>
          <a:bodyPr/>
          <a:lstStyle/>
          <a:p>
            <a:r>
              <a:rPr lang="en-US" smtClean="0"/>
              <a:t>Interface Realization Relationship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914400" y="1651000"/>
            <a:ext cx="2438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&lt;&lt;interface&gt;&gt;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ControlPanel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914400" y="4419600"/>
            <a:ext cx="2362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VendingMachine</a:t>
            </a:r>
          </a:p>
        </p:txBody>
      </p:sp>
      <p:grpSp>
        <p:nvGrpSpPr>
          <p:cNvPr id="35846" name="Group 5"/>
          <p:cNvGrpSpPr>
            <a:grpSpLocks/>
          </p:cNvGrpSpPr>
          <p:nvPr/>
        </p:nvGrpSpPr>
        <p:grpSpPr bwMode="auto">
          <a:xfrm>
            <a:off x="1828800" y="2743200"/>
            <a:ext cx="419100" cy="1676400"/>
            <a:chOff x="1152" y="1728"/>
            <a:chExt cx="264" cy="1056"/>
          </a:xfrm>
        </p:grpSpPr>
        <p:sp>
          <p:nvSpPr>
            <p:cNvPr id="35850" name="Line 6"/>
            <p:cNvSpPr>
              <a:spLocks noChangeShapeType="1"/>
            </p:cNvSpPr>
            <p:nvPr/>
          </p:nvSpPr>
          <p:spPr bwMode="auto">
            <a:xfrm>
              <a:off x="1288" y="196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1" name="Freeform 7"/>
            <p:cNvSpPr>
              <a:spLocks/>
            </p:cNvSpPr>
            <p:nvPr/>
          </p:nvSpPr>
          <p:spPr bwMode="auto">
            <a:xfrm>
              <a:off x="1152" y="1728"/>
              <a:ext cx="264" cy="240"/>
            </a:xfrm>
            <a:custGeom>
              <a:avLst/>
              <a:gdLst>
                <a:gd name="T0" fmla="*/ 89 w 336"/>
                <a:gd name="T1" fmla="*/ 0 h 240"/>
                <a:gd name="T2" fmla="*/ 0 w 336"/>
                <a:gd name="T3" fmla="*/ 240 h 240"/>
                <a:gd name="T4" fmla="*/ 207 w 336"/>
                <a:gd name="T5" fmla="*/ 240 h 240"/>
                <a:gd name="T6" fmla="*/ 89 w 336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240">
                  <a:moveTo>
                    <a:pt x="144" y="0"/>
                  </a:moveTo>
                  <a:lnTo>
                    <a:pt x="0" y="240"/>
                  </a:lnTo>
                  <a:lnTo>
                    <a:pt x="336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4800600" y="1600200"/>
            <a:ext cx="3962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A </a:t>
            </a:r>
            <a:r>
              <a:rPr lang="en-US" sz="2400" i="1"/>
              <a:t>realization</a:t>
            </a:r>
            <a:r>
              <a:rPr lang="en-US" sz="2400"/>
              <a:t> relationship connects a class with an interface that supplies its behavioral specification. It is rendered by a dashed line with a hollow triangle towards the specifier.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2286000" y="2743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specifier</a:t>
            </a:r>
            <a:endParaRPr lang="en-US" sz="1400"/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2057400" y="40386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implementation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876800" y="2667000"/>
            <a:ext cx="3810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A class’ interface can also be rendered by a circle connected to a class by a solid line.</a:t>
            </a: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914400" y="1676400"/>
            <a:ext cx="1905000" cy="3581400"/>
            <a:chOff x="864" y="864"/>
            <a:chExt cx="1200" cy="2256"/>
          </a:xfrm>
        </p:grpSpPr>
        <p:grpSp>
          <p:nvGrpSpPr>
            <p:cNvPr id="36879" name="Group 5"/>
            <p:cNvGrpSpPr>
              <a:grpSpLocks/>
            </p:cNvGrpSpPr>
            <p:nvPr/>
          </p:nvGrpSpPr>
          <p:grpSpPr bwMode="auto">
            <a:xfrm>
              <a:off x="864" y="864"/>
              <a:ext cx="1200" cy="1392"/>
              <a:chOff x="1008" y="1392"/>
              <a:chExt cx="1200" cy="1392"/>
            </a:xfrm>
          </p:grpSpPr>
          <p:sp>
            <p:nvSpPr>
              <p:cNvPr id="36883" name="Rectangle 6"/>
              <p:cNvSpPr>
                <a:spLocks noChangeArrowheads="1"/>
              </p:cNvSpPr>
              <p:nvPr/>
            </p:nvSpPr>
            <p:spPr bwMode="auto">
              <a:xfrm>
                <a:off x="1008" y="2256"/>
                <a:ext cx="120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/>
                  <a:t>File</a:t>
                </a:r>
              </a:p>
            </p:txBody>
          </p:sp>
          <p:grpSp>
            <p:nvGrpSpPr>
              <p:cNvPr id="36884" name="Group 7"/>
              <p:cNvGrpSpPr>
                <a:grpSpLocks/>
              </p:cNvGrpSpPr>
              <p:nvPr/>
            </p:nvGrpSpPr>
            <p:grpSpPr bwMode="auto">
              <a:xfrm>
                <a:off x="1368" y="1392"/>
                <a:ext cx="432" cy="864"/>
                <a:chOff x="1368" y="1392"/>
                <a:chExt cx="432" cy="864"/>
              </a:xfrm>
            </p:grpSpPr>
            <p:sp>
              <p:nvSpPr>
                <p:cNvPr id="36885" name="Oval 8"/>
                <p:cNvSpPr>
                  <a:spLocks noChangeArrowheads="1"/>
                </p:cNvSpPr>
                <p:nvPr/>
              </p:nvSpPr>
              <p:spPr bwMode="auto">
                <a:xfrm>
                  <a:off x="1368" y="1392"/>
                  <a:ext cx="432" cy="4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sz="2400"/>
                </a:p>
              </p:txBody>
            </p:sp>
            <p:sp>
              <p:nvSpPr>
                <p:cNvPr id="36886" name="Line 9"/>
                <p:cNvSpPr>
                  <a:spLocks noChangeShapeType="1"/>
                </p:cNvSpPr>
                <p:nvPr/>
              </p:nvSpPr>
              <p:spPr bwMode="auto">
                <a:xfrm>
                  <a:off x="1584" y="1824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36880" name="Group 10"/>
            <p:cNvGrpSpPr>
              <a:grpSpLocks/>
            </p:cNvGrpSpPr>
            <p:nvPr/>
          </p:nvGrpSpPr>
          <p:grpSpPr bwMode="auto">
            <a:xfrm flipV="1">
              <a:off x="1240" y="2256"/>
              <a:ext cx="432" cy="864"/>
              <a:chOff x="1368" y="1392"/>
              <a:chExt cx="432" cy="864"/>
            </a:xfrm>
          </p:grpSpPr>
          <p:sp>
            <p:nvSpPr>
              <p:cNvPr id="36881" name="Oval 11"/>
              <p:cNvSpPr>
                <a:spLocks noChangeArrowheads="1"/>
              </p:cNvSpPr>
              <p:nvPr/>
            </p:nvSpPr>
            <p:spPr bwMode="auto">
              <a:xfrm>
                <a:off x="1368" y="1392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sz="2400"/>
              </a:p>
            </p:txBody>
          </p:sp>
          <p:sp>
            <p:nvSpPr>
              <p:cNvPr id="36882" name="Line 12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36870" name="Text Box 13"/>
          <p:cNvSpPr txBox="1">
            <a:spLocks noChangeArrowheads="1"/>
          </p:cNvSpPr>
          <p:nvPr/>
        </p:nvSpPr>
        <p:spPr bwMode="auto">
          <a:xfrm>
            <a:off x="1219200" y="52578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outputStream</a:t>
            </a:r>
          </a:p>
        </p:txBody>
      </p:sp>
      <p:sp>
        <p:nvSpPr>
          <p:cNvPr id="36871" name="Text Box 14"/>
          <p:cNvSpPr txBox="1">
            <a:spLocks noChangeArrowheads="1"/>
          </p:cNvSpPr>
          <p:nvPr/>
        </p:nvSpPr>
        <p:spPr bwMode="auto">
          <a:xfrm>
            <a:off x="1295400" y="12954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inputStream</a:t>
            </a:r>
          </a:p>
        </p:txBody>
      </p:sp>
      <p:sp>
        <p:nvSpPr>
          <p:cNvPr id="36872" name="Rectangle 15"/>
          <p:cNvSpPr>
            <a:spLocks noChangeArrowheads="1"/>
          </p:cNvSpPr>
          <p:nvPr/>
        </p:nvSpPr>
        <p:spPr bwMode="auto">
          <a:xfrm>
            <a:off x="5715000" y="1600200"/>
            <a:ext cx="2362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FileWriter</a:t>
            </a:r>
          </a:p>
        </p:txBody>
      </p:sp>
      <p:sp>
        <p:nvSpPr>
          <p:cNvPr id="36873" name="Line 16"/>
          <p:cNvSpPr>
            <a:spLocks noChangeShapeType="1"/>
          </p:cNvSpPr>
          <p:nvPr/>
        </p:nvSpPr>
        <p:spPr bwMode="auto">
          <a:xfrm flipH="1">
            <a:off x="2209800" y="1981200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4" name="Text Box 17"/>
          <p:cNvSpPr txBox="1">
            <a:spLocks noChangeArrowheads="1"/>
          </p:cNvSpPr>
          <p:nvPr/>
        </p:nvSpPr>
        <p:spPr bwMode="auto">
          <a:xfrm>
            <a:off x="2667000" y="198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{file must not be locked}</a:t>
            </a:r>
          </a:p>
        </p:txBody>
      </p:sp>
      <p:grpSp>
        <p:nvGrpSpPr>
          <p:cNvPr id="36875" name="Group 18"/>
          <p:cNvGrpSpPr>
            <a:grpSpLocks/>
          </p:cNvGrpSpPr>
          <p:nvPr/>
        </p:nvGrpSpPr>
        <p:grpSpPr bwMode="auto">
          <a:xfrm>
            <a:off x="2235200" y="4635500"/>
            <a:ext cx="5867400" cy="685800"/>
            <a:chOff x="1392" y="2976"/>
            <a:chExt cx="3696" cy="432"/>
          </a:xfrm>
        </p:grpSpPr>
        <p:sp>
          <p:nvSpPr>
            <p:cNvPr id="36876" name="Rectangle 19"/>
            <p:cNvSpPr>
              <a:spLocks noChangeArrowheads="1"/>
            </p:cNvSpPr>
            <p:nvPr/>
          </p:nvSpPr>
          <p:spPr bwMode="auto">
            <a:xfrm>
              <a:off x="3600" y="2976"/>
              <a:ext cx="148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FileReader</a:t>
              </a:r>
            </a:p>
          </p:txBody>
        </p:sp>
        <p:sp>
          <p:nvSpPr>
            <p:cNvPr id="36877" name="Line 20"/>
            <p:cNvSpPr>
              <a:spLocks noChangeShapeType="1"/>
            </p:cNvSpPr>
            <p:nvPr/>
          </p:nvSpPr>
          <p:spPr bwMode="auto">
            <a:xfrm flipH="1">
              <a:off x="1392" y="3168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8" name="Text Box 21"/>
            <p:cNvSpPr txBox="1">
              <a:spLocks noChangeArrowheads="1"/>
            </p:cNvSpPr>
            <p:nvPr/>
          </p:nvSpPr>
          <p:spPr bwMode="auto">
            <a:xfrm>
              <a:off x="2016" y="3168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{file must exist}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2362200" y="6400800"/>
            <a:ext cx="4038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000"/>
              <a:t>2/14/05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23850" y="260350"/>
            <a:ext cx="8350250" cy="533400"/>
          </a:xfrm>
        </p:spPr>
        <p:txBody>
          <a:bodyPr/>
          <a:lstStyle/>
          <a:p>
            <a:r>
              <a:rPr lang="en-US" smtClean="0"/>
              <a:t>Class Categories using stereotypes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1663" y="1654175"/>
            <a:ext cx="2522537" cy="4062413"/>
          </a:xfrm>
        </p:spPr>
        <p:txBody>
          <a:bodyPr/>
          <a:lstStyle/>
          <a:p>
            <a:r>
              <a:rPr lang="en-US" smtClean="0"/>
              <a:t>You </a:t>
            </a:r>
            <a:r>
              <a:rPr lang="en-US" u="sng" smtClean="0"/>
              <a:t>can</a:t>
            </a:r>
            <a:r>
              <a:rPr lang="en-US" smtClean="0"/>
              <a:t> use stereotypes to organize things by category within a class box</a:t>
            </a:r>
          </a:p>
        </p:txBody>
      </p:sp>
      <p:pic>
        <p:nvPicPr>
          <p:cNvPr id="37893" name="Picture 4" descr="class-cat-04fig00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47800"/>
            <a:ext cx="518160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2362200" y="6400800"/>
            <a:ext cx="4038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000"/>
              <a:t>2/14/05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15150" y="6169025"/>
            <a:ext cx="1878013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G-</a:t>
            </a:r>
            <a:fld id="{46ED9C93-C960-4F67-90BE-37129C088E57}" type="slidenum">
              <a:rPr lang="en-US" sz="2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sz="24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Example 1: University Courses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Some instructors are professors, while others have job title adjunct</a:t>
            </a:r>
          </a:p>
          <a:p>
            <a:r>
              <a:rPr lang="en-US" smtClean="0"/>
              <a:t>Departments offer many courses, but a course may be offered by &gt;1 department</a:t>
            </a:r>
          </a:p>
          <a:p>
            <a:r>
              <a:rPr lang="en-US" smtClean="0"/>
              <a:t>Courses are taught by instructors, who may teach up to three courses</a:t>
            </a:r>
          </a:p>
          <a:p>
            <a:r>
              <a:rPr lang="en-US" smtClean="0"/>
              <a:t>Instructors are assigned to one (or more) departments</a:t>
            </a:r>
          </a:p>
          <a:p>
            <a:r>
              <a:rPr lang="en-US" smtClean="0"/>
              <a:t>One instructor also serves a department chair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2"/>
          <p:cNvSpPr>
            <a:spLocks noGrp="1"/>
          </p:cNvSpPr>
          <p:nvPr>
            <p:ph type="dt" sz="quarter" idx="4294967295"/>
          </p:nvPr>
        </p:nvSpPr>
        <p:spPr bwMode="auto">
          <a:xfrm>
            <a:off x="2362200" y="6400800"/>
            <a:ext cx="4038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000"/>
              <a:t>2/14/05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15150" y="6169025"/>
            <a:ext cx="1878013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G-</a:t>
            </a:r>
            <a:fld id="{4178EA57-21AF-4FEA-9AAA-3097FAF1AD50}" type="slidenum">
              <a:rPr lang="en-US" sz="2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sz="240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Class Diagram for Univ. Courses</a:t>
            </a:r>
          </a:p>
        </p:txBody>
      </p:sp>
      <p:graphicFrame>
        <p:nvGraphicFramePr>
          <p:cNvPr id="39941" name="Object 6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371600" y="1295400"/>
          <a:ext cx="6248400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VISIO" r:id="rId5" imgW="3700272" imgH="2438400" progId="Visio.Drawing.6">
                  <p:embed/>
                </p:oleObj>
              </mc:Choice>
              <mc:Fallback>
                <p:oleObj name="VISIO" r:id="rId5" imgW="3700272" imgH="24384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95400"/>
                        <a:ext cx="6248400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97900" cy="515937"/>
          </a:xfrm>
        </p:spPr>
        <p:txBody>
          <a:bodyPr/>
          <a:lstStyle/>
          <a:p>
            <a:r>
              <a:rPr lang="en-US" sz="4000" smtClean="0">
                <a:solidFill>
                  <a:schemeClr val="accent2"/>
                </a:solidFill>
              </a:rPr>
              <a:t>Instances &amp; Objects</a:t>
            </a:r>
            <a:r>
              <a:rPr lang="en-US" sz="4800" smtClean="0">
                <a:solidFill>
                  <a:schemeClr val="accent2"/>
                </a:solidFill>
              </a:rPr>
              <a:t> </a:t>
            </a:r>
            <a:r>
              <a:rPr lang="en-US" sz="2000" smtClean="0">
                <a:solidFill>
                  <a:schemeClr val="accent2"/>
                </a:solidFill>
              </a:rPr>
              <a:t>– More Examples</a:t>
            </a:r>
          </a:p>
        </p:txBody>
      </p:sp>
      <p:sp>
        <p:nvSpPr>
          <p:cNvPr id="40963" name="Text Box 32"/>
          <p:cNvSpPr txBox="1">
            <a:spLocks noChangeArrowheads="1"/>
          </p:cNvSpPr>
          <p:nvPr/>
        </p:nvSpPr>
        <p:spPr bwMode="auto">
          <a:xfrm>
            <a:off x="3763963" y="1676400"/>
            <a:ext cx="1165225" cy="33020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500" u="sng">
                <a:solidFill>
                  <a:srgbClr val="990000"/>
                </a:solidFill>
              </a:rPr>
              <a:t>c : Company</a:t>
            </a:r>
          </a:p>
        </p:txBody>
      </p:sp>
      <p:sp>
        <p:nvSpPr>
          <p:cNvPr id="40964" name="Text Box 33"/>
          <p:cNvSpPr txBox="1">
            <a:spLocks noChangeArrowheads="1"/>
          </p:cNvSpPr>
          <p:nvPr/>
        </p:nvSpPr>
        <p:spPr bwMode="auto">
          <a:xfrm>
            <a:off x="2698750" y="2473325"/>
            <a:ext cx="1377950" cy="78740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500" u="sng">
                <a:solidFill>
                  <a:srgbClr val="990000"/>
                </a:solidFill>
              </a:rPr>
              <a:t>s : Department</a:t>
            </a:r>
            <a:endParaRPr lang="en-US" sz="1500">
              <a:solidFill>
                <a:srgbClr val="990000"/>
              </a:solidFill>
            </a:endParaRPr>
          </a:p>
          <a:p>
            <a:endParaRPr lang="en-US" sz="1500">
              <a:solidFill>
                <a:srgbClr val="990000"/>
              </a:solidFill>
            </a:endParaRPr>
          </a:p>
          <a:p>
            <a:r>
              <a:rPr lang="en-US" sz="1500">
                <a:solidFill>
                  <a:srgbClr val="990000"/>
                </a:solidFill>
              </a:rPr>
              <a:t>name = “Sales”</a:t>
            </a:r>
            <a:endParaRPr lang="en-US" sz="1500" u="sng">
              <a:solidFill>
                <a:srgbClr val="990000"/>
              </a:solidFill>
            </a:endParaRPr>
          </a:p>
        </p:txBody>
      </p:sp>
      <p:sp>
        <p:nvSpPr>
          <p:cNvPr id="40965" name="Line 34"/>
          <p:cNvSpPr>
            <a:spLocks noChangeShapeType="1"/>
          </p:cNvSpPr>
          <p:nvPr/>
        </p:nvSpPr>
        <p:spPr bwMode="auto">
          <a:xfrm flipV="1">
            <a:off x="2698750" y="2884488"/>
            <a:ext cx="1443038" cy="1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66" name="Text Box 35"/>
          <p:cNvSpPr txBox="1">
            <a:spLocks noChangeArrowheads="1"/>
          </p:cNvSpPr>
          <p:nvPr/>
        </p:nvSpPr>
        <p:spPr bwMode="auto">
          <a:xfrm>
            <a:off x="2693988" y="3735388"/>
            <a:ext cx="1670050" cy="78740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500" u="sng">
                <a:solidFill>
                  <a:srgbClr val="990000"/>
                </a:solidFill>
              </a:rPr>
              <a:t>uss : Department</a:t>
            </a:r>
            <a:endParaRPr lang="en-US" sz="1500">
              <a:solidFill>
                <a:srgbClr val="990000"/>
              </a:solidFill>
            </a:endParaRPr>
          </a:p>
          <a:p>
            <a:endParaRPr lang="en-US" sz="1500">
              <a:solidFill>
                <a:srgbClr val="990000"/>
              </a:solidFill>
            </a:endParaRPr>
          </a:p>
          <a:p>
            <a:r>
              <a:rPr lang="en-US" sz="1500">
                <a:solidFill>
                  <a:srgbClr val="990000"/>
                </a:solidFill>
              </a:rPr>
              <a:t>name = “US Sales”</a:t>
            </a:r>
            <a:endParaRPr lang="en-US" sz="1500" u="sng">
              <a:solidFill>
                <a:srgbClr val="990000"/>
              </a:solidFill>
            </a:endParaRPr>
          </a:p>
        </p:txBody>
      </p:sp>
      <p:sp>
        <p:nvSpPr>
          <p:cNvPr id="40967" name="Line 36"/>
          <p:cNvSpPr>
            <a:spLocks noChangeShapeType="1"/>
          </p:cNvSpPr>
          <p:nvPr/>
        </p:nvSpPr>
        <p:spPr bwMode="auto">
          <a:xfrm flipV="1">
            <a:off x="2693988" y="4116388"/>
            <a:ext cx="1600200" cy="3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68" name="Text Box 37"/>
          <p:cNvSpPr txBox="1">
            <a:spLocks noChangeArrowheads="1"/>
          </p:cNvSpPr>
          <p:nvPr/>
        </p:nvSpPr>
        <p:spPr bwMode="auto">
          <a:xfrm>
            <a:off x="2665413" y="5176838"/>
            <a:ext cx="1758950" cy="124460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500">
                <a:solidFill>
                  <a:srgbClr val="990000"/>
                </a:solidFill>
              </a:rPr>
              <a:t>    </a:t>
            </a:r>
            <a:r>
              <a:rPr lang="en-US" sz="1500" u="sng">
                <a:solidFill>
                  <a:srgbClr val="990000"/>
                </a:solidFill>
              </a:rPr>
              <a:t>erin : Person</a:t>
            </a:r>
            <a:endParaRPr lang="en-US" sz="1500">
              <a:solidFill>
                <a:srgbClr val="990000"/>
              </a:solidFill>
            </a:endParaRPr>
          </a:p>
          <a:p>
            <a:endParaRPr lang="en-US" sz="1500">
              <a:solidFill>
                <a:srgbClr val="990000"/>
              </a:solidFill>
            </a:endParaRPr>
          </a:p>
          <a:p>
            <a:r>
              <a:rPr lang="en-US" sz="1500">
                <a:solidFill>
                  <a:srgbClr val="990000"/>
                </a:solidFill>
              </a:rPr>
              <a:t>name = “Erin”</a:t>
            </a:r>
          </a:p>
          <a:p>
            <a:r>
              <a:rPr lang="en-US" sz="1500">
                <a:solidFill>
                  <a:srgbClr val="990000"/>
                </a:solidFill>
              </a:rPr>
              <a:t>employeeID = 4362</a:t>
            </a:r>
          </a:p>
          <a:p>
            <a:r>
              <a:rPr lang="en-US" sz="1500">
                <a:solidFill>
                  <a:srgbClr val="990000"/>
                </a:solidFill>
              </a:rPr>
              <a:t>title = “VP of Sales”</a:t>
            </a:r>
            <a:endParaRPr lang="en-US" sz="1500" u="sng">
              <a:solidFill>
                <a:srgbClr val="990000"/>
              </a:solidFill>
            </a:endParaRPr>
          </a:p>
        </p:txBody>
      </p:sp>
      <p:sp>
        <p:nvSpPr>
          <p:cNvPr id="40969" name="Line 38"/>
          <p:cNvSpPr>
            <a:spLocks noChangeShapeType="1"/>
          </p:cNvSpPr>
          <p:nvPr/>
        </p:nvSpPr>
        <p:spPr bwMode="auto">
          <a:xfrm flipV="1">
            <a:off x="2665413" y="5564188"/>
            <a:ext cx="1704975" cy="25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0" name="Text Box 39"/>
          <p:cNvSpPr txBox="1">
            <a:spLocks noChangeArrowheads="1"/>
          </p:cNvSpPr>
          <p:nvPr/>
        </p:nvSpPr>
        <p:spPr bwMode="auto">
          <a:xfrm>
            <a:off x="4827588" y="2528888"/>
            <a:ext cx="1397000" cy="78740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500" u="sng">
                <a:solidFill>
                  <a:srgbClr val="990000"/>
                </a:solidFill>
              </a:rPr>
              <a:t>rd : Department</a:t>
            </a:r>
            <a:endParaRPr lang="en-US" sz="1500">
              <a:solidFill>
                <a:srgbClr val="990000"/>
              </a:solidFill>
            </a:endParaRPr>
          </a:p>
          <a:p>
            <a:endParaRPr lang="en-US" sz="1500">
              <a:solidFill>
                <a:srgbClr val="990000"/>
              </a:solidFill>
            </a:endParaRPr>
          </a:p>
          <a:p>
            <a:r>
              <a:rPr lang="en-US" sz="1500">
                <a:solidFill>
                  <a:srgbClr val="990000"/>
                </a:solidFill>
              </a:rPr>
              <a:t>name = “R&amp;D”</a:t>
            </a:r>
            <a:endParaRPr lang="en-US" sz="1500" u="sng">
              <a:solidFill>
                <a:srgbClr val="990000"/>
              </a:solidFill>
            </a:endParaRPr>
          </a:p>
        </p:txBody>
      </p:sp>
      <p:sp>
        <p:nvSpPr>
          <p:cNvPr id="40971" name="Line 40"/>
          <p:cNvSpPr>
            <a:spLocks noChangeShapeType="1"/>
          </p:cNvSpPr>
          <p:nvPr/>
        </p:nvSpPr>
        <p:spPr bwMode="auto">
          <a:xfrm flipV="1">
            <a:off x="4827588" y="2941638"/>
            <a:ext cx="1447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2" name="Text Box 41"/>
          <p:cNvSpPr txBox="1">
            <a:spLocks noChangeArrowheads="1"/>
          </p:cNvSpPr>
          <p:nvPr/>
        </p:nvSpPr>
        <p:spPr bwMode="auto">
          <a:xfrm>
            <a:off x="4859338" y="5487988"/>
            <a:ext cx="2025650" cy="757237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500" u="sng">
                <a:solidFill>
                  <a:srgbClr val="990000"/>
                </a:solidFill>
              </a:rPr>
              <a:t> : ContactInfomation</a:t>
            </a:r>
            <a:endParaRPr lang="en-US" sz="1500">
              <a:solidFill>
                <a:srgbClr val="990000"/>
              </a:solidFill>
            </a:endParaRPr>
          </a:p>
          <a:p>
            <a:endParaRPr lang="en-US" sz="1500">
              <a:solidFill>
                <a:srgbClr val="990000"/>
              </a:solidFill>
            </a:endParaRPr>
          </a:p>
          <a:p>
            <a:r>
              <a:rPr lang="en-US" sz="1300">
                <a:solidFill>
                  <a:srgbClr val="990000"/>
                </a:solidFill>
              </a:rPr>
              <a:t>address = “1472 Miller St.”</a:t>
            </a:r>
            <a:endParaRPr lang="en-US" sz="1300" u="sng">
              <a:solidFill>
                <a:srgbClr val="990000"/>
              </a:solidFill>
            </a:endParaRPr>
          </a:p>
        </p:txBody>
      </p:sp>
      <p:sp>
        <p:nvSpPr>
          <p:cNvPr id="40973" name="Line 42"/>
          <p:cNvSpPr>
            <a:spLocks noChangeShapeType="1"/>
          </p:cNvSpPr>
          <p:nvPr/>
        </p:nvSpPr>
        <p:spPr bwMode="auto">
          <a:xfrm flipV="1">
            <a:off x="4859338" y="5868988"/>
            <a:ext cx="2025650" cy="3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4" name="Line 43"/>
          <p:cNvSpPr>
            <a:spLocks noChangeShapeType="1"/>
          </p:cNvSpPr>
          <p:nvPr/>
        </p:nvSpPr>
        <p:spPr bwMode="auto">
          <a:xfrm flipV="1">
            <a:off x="4446588" y="5792788"/>
            <a:ext cx="3810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5" name="Line 44"/>
          <p:cNvSpPr>
            <a:spLocks noChangeShapeType="1"/>
          </p:cNvSpPr>
          <p:nvPr/>
        </p:nvSpPr>
        <p:spPr bwMode="auto">
          <a:xfrm flipH="1">
            <a:off x="3455988" y="2058988"/>
            <a:ext cx="838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6" name="Line 45"/>
          <p:cNvSpPr>
            <a:spLocks noChangeShapeType="1"/>
          </p:cNvSpPr>
          <p:nvPr/>
        </p:nvSpPr>
        <p:spPr bwMode="auto">
          <a:xfrm>
            <a:off x="4446588" y="2058988"/>
            <a:ext cx="1260475" cy="4333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7" name="Line 46"/>
          <p:cNvSpPr>
            <a:spLocks noChangeShapeType="1"/>
          </p:cNvSpPr>
          <p:nvPr/>
        </p:nvSpPr>
        <p:spPr bwMode="auto">
          <a:xfrm>
            <a:off x="3538538" y="3260725"/>
            <a:ext cx="6350" cy="4889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8" name="Line 47"/>
          <p:cNvSpPr>
            <a:spLocks noChangeShapeType="1"/>
          </p:cNvSpPr>
          <p:nvPr/>
        </p:nvSpPr>
        <p:spPr bwMode="auto">
          <a:xfrm flipH="1">
            <a:off x="3538538" y="4522788"/>
            <a:ext cx="0" cy="6715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9" name="Text Box 48"/>
          <p:cNvSpPr txBox="1">
            <a:spLocks noChangeArrowheads="1"/>
          </p:cNvSpPr>
          <p:nvPr/>
        </p:nvSpPr>
        <p:spPr bwMode="auto">
          <a:xfrm>
            <a:off x="3760788" y="4878388"/>
            <a:ext cx="838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500">
                <a:solidFill>
                  <a:srgbClr val="990000"/>
                </a:solidFill>
              </a:rPr>
              <a:t>manager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Attributes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685800" y="1676400"/>
            <a:ext cx="2590800" cy="3048000"/>
            <a:chOff x="336" y="1056"/>
            <a:chExt cx="1536" cy="1920"/>
          </a:xfrm>
        </p:grpSpPr>
        <p:sp>
          <p:nvSpPr>
            <p:cNvPr id="7174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Person</a:t>
              </a:r>
            </a:p>
          </p:txBody>
        </p:sp>
        <p:sp>
          <p:nvSpPr>
            <p:cNvPr id="7175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name      : String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address   : Address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birthdate : Date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ssn          : Id</a:t>
              </a:r>
            </a:p>
          </p:txBody>
        </p:sp>
        <p:sp>
          <p:nvSpPr>
            <p:cNvPr id="7176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3406775" y="2438400"/>
            <a:ext cx="57372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An </a:t>
            </a:r>
            <a:r>
              <a:rPr lang="en-US" sz="2400" i="1"/>
              <a:t>attribute</a:t>
            </a:r>
            <a:r>
              <a:rPr lang="en-US" sz="2400"/>
              <a:t> is a named property of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class that describes the object being modeled.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In the class diagram, attributes appear in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the second compartment just below the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name-compartment.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Attributes (Cont’d)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685800" y="1676400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Person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85800" y="2438400"/>
            <a:ext cx="2590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name      :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address   : Address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birthdate : 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/ age        : 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ssn          : Id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685800" y="4724400"/>
            <a:ext cx="2590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657600" y="1219200"/>
            <a:ext cx="505301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Attributes are usually listed in the form: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        attributeName : Type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 </a:t>
            </a:r>
            <a:r>
              <a:rPr lang="en-US" sz="2400" i="1"/>
              <a:t>derived</a:t>
            </a:r>
            <a:r>
              <a:rPr lang="en-US" sz="2400"/>
              <a:t> attribute is one that can be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computed from other attributes, but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doesn’t actually exist. For example,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 Person’s age can be computed from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his birth date. A derived attribute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designated by a preceding ‘/’ as in: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      / age : Date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Attributes (Cont’d)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85800" y="1676400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Person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85800" y="2438400"/>
            <a:ext cx="2590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+ name      :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# address   :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# birthdate : 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/ age           : 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- ssn           : int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685800" y="4724400"/>
            <a:ext cx="2590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3657600" y="2438400"/>
            <a:ext cx="24590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Attributes can be: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	+ public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	# protected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	- private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	/ derived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Operations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685800" y="1676400"/>
            <a:ext cx="2438400" cy="4114800"/>
            <a:chOff x="336" y="1056"/>
            <a:chExt cx="1536" cy="2592"/>
          </a:xfrm>
        </p:grpSpPr>
        <p:sp>
          <p:nvSpPr>
            <p:cNvPr id="10246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Person</a:t>
              </a:r>
            </a:p>
          </p:txBody>
        </p:sp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name      : String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address   : String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birthdate : Date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ssn          : int</a:t>
              </a:r>
            </a:p>
          </p:txBody>
        </p:sp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eat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sleep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work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play</a:t>
              </a:r>
            </a:p>
          </p:txBody>
        </p:sp>
      </p:grp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3352800" y="4114800"/>
            <a:ext cx="4979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i="1"/>
              <a:t>Operations </a:t>
            </a:r>
            <a:r>
              <a:rPr lang="en-US" sz="2400"/>
              <a:t>describe the class behavior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and appear in the third compartment.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Operations (Cont’d)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304800" y="1676400"/>
            <a:ext cx="8458200" cy="1922463"/>
            <a:chOff x="288" y="1333"/>
            <a:chExt cx="4944" cy="1211"/>
          </a:xfrm>
        </p:grpSpPr>
        <p:sp>
          <p:nvSpPr>
            <p:cNvPr id="11270" name="Rectangle 4"/>
            <p:cNvSpPr>
              <a:spLocks noChangeArrowheads="1"/>
            </p:cNvSpPr>
            <p:nvPr/>
          </p:nvSpPr>
          <p:spPr bwMode="auto">
            <a:xfrm>
              <a:off x="288" y="1333"/>
              <a:ext cx="4944" cy="3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PhoneBook</a:t>
              </a:r>
            </a:p>
          </p:txBody>
        </p:sp>
        <p:sp>
          <p:nvSpPr>
            <p:cNvPr id="11271" name="Rectangle 5"/>
            <p:cNvSpPr>
              <a:spLocks noChangeArrowheads="1"/>
            </p:cNvSpPr>
            <p:nvPr/>
          </p:nvSpPr>
          <p:spPr bwMode="auto">
            <a:xfrm>
              <a:off x="288" y="1728"/>
              <a:ext cx="4944" cy="2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288" y="1968"/>
              <a:ext cx="49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newEntry (n : Name, a : Address, p : PhoneNumber, d : Description)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getPhone ( n : Name, a : Address) : PhoneNumber</a:t>
              </a:r>
            </a:p>
          </p:txBody>
        </p:sp>
      </p:grp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304800" y="4343400"/>
            <a:ext cx="838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You can specify an operation by stating its signature: listing the name, type, and default value of all parameters, and, in the case of functions, a return type.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Depicting Classes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6248400" y="2133600"/>
            <a:ext cx="2438400" cy="3581400"/>
            <a:chOff x="3936" y="1296"/>
            <a:chExt cx="1536" cy="2256"/>
          </a:xfrm>
        </p:grpSpPr>
        <p:sp>
          <p:nvSpPr>
            <p:cNvPr id="12307" name="Rectangle 4"/>
            <p:cNvSpPr>
              <a:spLocks noChangeArrowheads="1"/>
            </p:cNvSpPr>
            <p:nvPr/>
          </p:nvSpPr>
          <p:spPr bwMode="auto">
            <a:xfrm>
              <a:off x="3936" y="1296"/>
              <a:ext cx="15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Person</a:t>
              </a:r>
            </a:p>
          </p:txBody>
        </p:sp>
        <p:sp>
          <p:nvSpPr>
            <p:cNvPr id="12308" name="Rectangle 5"/>
            <p:cNvSpPr>
              <a:spLocks noChangeArrowheads="1"/>
            </p:cNvSpPr>
            <p:nvPr/>
          </p:nvSpPr>
          <p:spPr bwMode="auto">
            <a:xfrm>
              <a:off x="3936" y="1680"/>
              <a:ext cx="153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name      : String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birthdate : Date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/>
                <a:t>ssn          : int</a:t>
              </a:r>
            </a:p>
          </p:txBody>
        </p:sp>
        <p:sp>
          <p:nvSpPr>
            <p:cNvPr id="12309" name="Rectangle 6"/>
            <p:cNvSpPr>
              <a:spLocks noChangeArrowheads="1"/>
            </p:cNvSpPr>
            <p:nvPr/>
          </p:nvSpPr>
          <p:spPr bwMode="auto">
            <a:xfrm>
              <a:off x="3936" y="2448"/>
              <a:ext cx="1536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eat()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sleep()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work()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play()</a:t>
              </a:r>
            </a:p>
          </p:txBody>
        </p:sp>
      </p:grp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83486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When drawing a class, you needn’t show attributes and operation in every diagram.</a:t>
            </a:r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457200" y="21336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400"/>
              <a:t>Person</a:t>
            </a:r>
          </a:p>
        </p:txBody>
      </p:sp>
      <p:grpSp>
        <p:nvGrpSpPr>
          <p:cNvPr id="12295" name="Group 9"/>
          <p:cNvGrpSpPr>
            <a:grpSpLocks/>
          </p:cNvGrpSpPr>
          <p:nvPr/>
        </p:nvGrpSpPr>
        <p:grpSpPr bwMode="auto">
          <a:xfrm>
            <a:off x="533400" y="3276600"/>
            <a:ext cx="2438400" cy="2438400"/>
            <a:chOff x="288" y="2400"/>
            <a:chExt cx="1536" cy="1536"/>
          </a:xfrm>
        </p:grpSpPr>
        <p:sp>
          <p:nvSpPr>
            <p:cNvPr id="12304" name="Rectangle 10"/>
            <p:cNvSpPr>
              <a:spLocks noChangeArrowheads="1"/>
            </p:cNvSpPr>
            <p:nvPr/>
          </p:nvSpPr>
          <p:spPr bwMode="auto">
            <a:xfrm>
              <a:off x="288" y="2400"/>
              <a:ext cx="153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Person</a:t>
              </a:r>
            </a:p>
          </p:txBody>
        </p:sp>
        <p:sp>
          <p:nvSpPr>
            <p:cNvPr id="12305" name="Rectangle 11"/>
            <p:cNvSpPr>
              <a:spLocks noChangeArrowheads="1"/>
            </p:cNvSpPr>
            <p:nvPr/>
          </p:nvSpPr>
          <p:spPr bwMode="auto">
            <a:xfrm>
              <a:off x="288" y="2880"/>
              <a:ext cx="153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name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birthdate</a:t>
              </a:r>
            </a:p>
          </p:txBody>
        </p:sp>
        <p:sp>
          <p:nvSpPr>
            <p:cNvPr id="12306" name="Rectangle 12"/>
            <p:cNvSpPr>
              <a:spLocks noChangeArrowheads="1"/>
            </p:cNvSpPr>
            <p:nvPr/>
          </p:nvSpPr>
          <p:spPr bwMode="auto">
            <a:xfrm>
              <a:off x="288" y="3648"/>
              <a:ext cx="15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2400"/>
            </a:p>
          </p:txBody>
        </p:sp>
      </p:grpSp>
      <p:grpSp>
        <p:nvGrpSpPr>
          <p:cNvPr id="12296" name="Group 13"/>
          <p:cNvGrpSpPr>
            <a:grpSpLocks/>
          </p:cNvGrpSpPr>
          <p:nvPr/>
        </p:nvGrpSpPr>
        <p:grpSpPr bwMode="auto">
          <a:xfrm>
            <a:off x="3429000" y="4114800"/>
            <a:ext cx="2438400" cy="1600200"/>
            <a:chOff x="2208" y="2592"/>
            <a:chExt cx="1536" cy="1008"/>
          </a:xfrm>
        </p:grpSpPr>
        <p:sp>
          <p:nvSpPr>
            <p:cNvPr id="12301" name="Rectangle 14"/>
            <p:cNvSpPr>
              <a:spLocks noChangeArrowheads="1"/>
            </p:cNvSpPr>
            <p:nvPr/>
          </p:nvSpPr>
          <p:spPr bwMode="auto">
            <a:xfrm>
              <a:off x="2208" y="2592"/>
              <a:ext cx="1536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Person</a:t>
              </a:r>
            </a:p>
          </p:txBody>
        </p:sp>
        <p:sp>
          <p:nvSpPr>
            <p:cNvPr id="12302" name="Rectangle 15"/>
            <p:cNvSpPr>
              <a:spLocks noChangeArrowheads="1"/>
            </p:cNvSpPr>
            <p:nvPr/>
          </p:nvSpPr>
          <p:spPr bwMode="auto">
            <a:xfrm>
              <a:off x="2208" y="2880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12303" name="Rectangle 16"/>
            <p:cNvSpPr>
              <a:spLocks noChangeArrowheads="1"/>
            </p:cNvSpPr>
            <p:nvPr/>
          </p:nvSpPr>
          <p:spPr bwMode="auto">
            <a:xfrm>
              <a:off x="2208" y="3072"/>
              <a:ext cx="153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eat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play</a:t>
              </a:r>
            </a:p>
          </p:txBody>
        </p:sp>
      </p:grpSp>
      <p:grpSp>
        <p:nvGrpSpPr>
          <p:cNvPr id="12297" name="Group 17"/>
          <p:cNvGrpSpPr>
            <a:grpSpLocks/>
          </p:cNvGrpSpPr>
          <p:nvPr/>
        </p:nvGrpSpPr>
        <p:grpSpPr bwMode="auto">
          <a:xfrm>
            <a:off x="3429000" y="2133600"/>
            <a:ext cx="2438400" cy="1143000"/>
            <a:chOff x="2160" y="1488"/>
            <a:chExt cx="1536" cy="720"/>
          </a:xfrm>
        </p:grpSpPr>
        <p:sp>
          <p:nvSpPr>
            <p:cNvPr id="12298" name="Rectangle 18"/>
            <p:cNvSpPr>
              <a:spLocks noChangeArrowheads="1"/>
            </p:cNvSpPr>
            <p:nvPr/>
          </p:nvSpPr>
          <p:spPr bwMode="auto">
            <a:xfrm>
              <a:off x="2160" y="1488"/>
              <a:ext cx="15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/>
                <a:t>Person</a:t>
              </a:r>
            </a:p>
          </p:txBody>
        </p:sp>
        <p:sp>
          <p:nvSpPr>
            <p:cNvPr id="12299" name="Rectangle 19"/>
            <p:cNvSpPr>
              <a:spLocks noChangeArrowheads="1"/>
            </p:cNvSpPr>
            <p:nvPr/>
          </p:nvSpPr>
          <p:spPr bwMode="auto">
            <a:xfrm>
              <a:off x="2160" y="1824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2400"/>
            </a:p>
          </p:txBody>
        </p:sp>
        <p:sp>
          <p:nvSpPr>
            <p:cNvPr id="12300" name="Rectangle 20"/>
            <p:cNvSpPr>
              <a:spLocks noChangeArrowheads="1"/>
            </p:cNvSpPr>
            <p:nvPr/>
          </p:nvSpPr>
          <p:spPr bwMode="auto">
            <a:xfrm>
              <a:off x="2160" y="2016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2400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2816</TotalTime>
  <Words>1303</Words>
  <Application>Microsoft Office PowerPoint</Application>
  <PresentationFormat>On-screen Show (4:3)</PresentationFormat>
  <Paragraphs>285</Paragraphs>
  <Slides>36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Times</vt:lpstr>
      <vt:lpstr>Times New Roman</vt:lpstr>
      <vt:lpstr>Default Design</vt:lpstr>
      <vt:lpstr>VISIO</vt:lpstr>
      <vt:lpstr>PowerPoint Presentation</vt:lpstr>
      <vt:lpstr>Classes</vt:lpstr>
      <vt:lpstr>Class Names</vt:lpstr>
      <vt:lpstr>Class Attributes</vt:lpstr>
      <vt:lpstr>Class Attributes (Cont’d)</vt:lpstr>
      <vt:lpstr>Class Attributes (Cont’d)</vt:lpstr>
      <vt:lpstr>Class Operations</vt:lpstr>
      <vt:lpstr>Class Operations (Cont’d)</vt:lpstr>
      <vt:lpstr>Depicting Classes</vt:lpstr>
      <vt:lpstr>PowerPoint Presentation</vt:lpstr>
      <vt:lpstr>Class Responsibilities</vt:lpstr>
      <vt:lpstr>Relationships</vt:lpstr>
      <vt:lpstr>Dependency Relationships</vt:lpstr>
      <vt:lpstr>Generalization Relationships</vt:lpstr>
      <vt:lpstr>Generalization Relationships (Cont’d)</vt:lpstr>
      <vt:lpstr>Association Relationships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Class Example</vt:lpstr>
      <vt:lpstr>Association Relationships (Cont’d)</vt:lpstr>
      <vt:lpstr>Qualified Association Examples:</vt:lpstr>
      <vt:lpstr>Association Relationships (Cont’d)</vt:lpstr>
      <vt:lpstr>Association Relationships (Cont’d)</vt:lpstr>
      <vt:lpstr>Interfaces</vt:lpstr>
      <vt:lpstr>Interface Services</vt:lpstr>
      <vt:lpstr>Interface Realization Relationship</vt:lpstr>
      <vt:lpstr>Interfaces</vt:lpstr>
      <vt:lpstr>Class Categories using stereotypes</vt:lpstr>
      <vt:lpstr>Example 1: University Courses</vt:lpstr>
      <vt:lpstr>Class Diagram for Univ. Courses</vt:lpstr>
      <vt:lpstr>Instances &amp; Objects – More Examples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Diagrams</dc:title>
  <dc:creator>USER</dc:creator>
  <cp:lastModifiedBy>Jawwad Kazi</cp:lastModifiedBy>
  <cp:revision>161</cp:revision>
  <cp:lastPrinted>1999-03-31T16:31:45Z</cp:lastPrinted>
  <dcterms:created xsi:type="dcterms:W3CDTF">1999-02-24T20:45:50Z</dcterms:created>
  <dcterms:modified xsi:type="dcterms:W3CDTF">2019-02-04T13:40:28Z</dcterms:modified>
</cp:coreProperties>
</file>