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73" r:id="rId2"/>
    <p:sldId id="334" r:id="rId3"/>
    <p:sldId id="280" r:id="rId4"/>
    <p:sldId id="324" r:id="rId5"/>
    <p:sldId id="288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98" autoAdjust="0"/>
  </p:normalViewPr>
  <p:slideViewPr>
    <p:cSldViewPr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BBE6-AED8-4F86-AE73-38DE26467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1DD12C-CCBC-47E4-BCD9-6FA9E080B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644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8ACD-2B50-48CB-A2EF-921E4E331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1EA6-BE72-422E-932A-62895AE3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DC899-1D96-46BA-B5C5-F342CF5C6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D78A-8525-4AD2-B44B-A050A91D2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FD44-8309-4829-8760-FF3B7FD7F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529BF-C77F-4A8F-BB4D-8E41C7E38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5B36F-E9F7-4603-B3D2-EBB9EE096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B7E47-99FB-42A1-B821-2B5C4CAC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794D-A017-4404-977B-89883D4C1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C03C-DD26-4A2A-A25D-08FDB09AC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4E859-4E0A-40A8-99D9-5CD482EA6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D7605-1585-4AE5-8FB3-043DBF940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August 2002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155E241-1369-4CC5-B7E8-2B7BB2A0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1DFFC9-F5D0-44C1-B410-ECD5BC9E7E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Activity Diagrams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What is an Activity?</a:t>
            </a:r>
          </a:p>
          <a:p>
            <a:pPr eaLnBrk="1" hangingPunct="1"/>
            <a:r>
              <a:rPr lang="en-US" altLang="en-US" sz="2000" smtClean="0"/>
              <a:t>Activity Diagrams – Notation</a:t>
            </a:r>
          </a:p>
          <a:p>
            <a:pPr eaLnBrk="1" hangingPunct="1"/>
            <a:r>
              <a:rPr lang="en-US" altLang="en-US" sz="2000" smtClean="0"/>
              <a:t>Activity Diagrams – 5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600" b="1" smtClean="0">
                <a:latin typeface="Times New Roman" panose="02020603050405020304" pitchFamily="18" charset="0"/>
              </a:rPr>
              <a:t>Detailed Activity Diagram of SEIIT</a:t>
            </a:r>
          </a:p>
        </p:txBody>
      </p:sp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1600200" y="1447800"/>
          <a:ext cx="5715000" cy="433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2962291" imgH="2242638" progId="Visio.Drawing.5">
                  <p:embed/>
                </p:oleObj>
              </mc:Choice>
              <mc:Fallback>
                <p:oleObj name="VISIO" r:id="rId3" imgW="2962291" imgH="2242638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715000" cy="433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600" b="1" smtClean="0">
                <a:latin typeface="Times New Roman" panose="02020603050405020304" pitchFamily="18" charset="0"/>
              </a:rPr>
              <a:t>Detailed Activity Diagram of SEIIT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0" y="1676400"/>
          <a:ext cx="89154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5667454" imgH="2431300" progId="Visio.Drawing.5">
                  <p:embed/>
                </p:oleObj>
              </mc:Choice>
              <mc:Fallback>
                <p:oleObj name="VISIO" r:id="rId3" imgW="5667454" imgH="243130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8915400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600" b="1" smtClean="0">
                <a:latin typeface="Times New Roman" panose="02020603050405020304" pitchFamily="18" charset="0"/>
              </a:rPr>
              <a:t>Detailed Activity Diagram of SEIIT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457200" y="1905000"/>
          <a:ext cx="8229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4610037" imgH="1405833" progId="Visio.Drawing.5">
                  <p:embed/>
                </p:oleObj>
              </mc:Choice>
              <mc:Fallback>
                <p:oleObj name="VISIO" r:id="rId3" imgW="4610037" imgH="1405833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29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 smtClean="0">
                <a:latin typeface="Times New Roman" panose="02020603050405020304" pitchFamily="18" charset="0"/>
              </a:rPr>
              <a:t>Activity Diagram of SEIIT with Swim Lane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09600" y="1676400"/>
          <a:ext cx="8077200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3" imgW="5825687" imgH="2889261" progId="Visio.Drawing.5">
                  <p:embed/>
                </p:oleObj>
              </mc:Choice>
              <mc:Fallback>
                <p:oleObj name="VISIO" r:id="rId3" imgW="5825687" imgH="2889261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077200" cy="401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Activity Diagram</a:t>
            </a:r>
          </a:p>
        </p:txBody>
      </p:sp>
      <p:pic>
        <p:nvPicPr>
          <p:cNvPr id="19459" name="Picture 4" descr="activity_diagram_notation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01613"/>
            <a:ext cx="4724400" cy="61991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59905-8E25-49CF-BF8C-045B92AFB8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Activity Diagrams – </a:t>
            </a:r>
          </a:p>
        </p:txBody>
      </p:sp>
      <p:pic>
        <p:nvPicPr>
          <p:cNvPr id="20484" name="Picture 4" descr="activity_diagram_example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4116388" cy="5486400"/>
          </a:xfrm>
          <a:noFill/>
        </p:spPr>
      </p:pic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495800" y="1752600"/>
            <a:ext cx="387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 Case: Receiving an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A7EA0-761F-4690-9D0E-5B393C7D19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Activity Diagram – Example 2 of 5</a:t>
            </a:r>
          </a:p>
        </p:txBody>
      </p:sp>
      <p:pic>
        <p:nvPicPr>
          <p:cNvPr id="21508" name="Picture 4" descr="activity_diagram_example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3911600" cy="5410200"/>
          </a:xfrm>
          <a:noFill/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08525" y="1184275"/>
            <a:ext cx="387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 Case: Receiving a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37CB8-E7FC-4B96-8E37-DCC6BC8A30F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Activity Diagram – Example 3 of 5</a:t>
            </a:r>
          </a:p>
        </p:txBody>
      </p:sp>
      <p:pic>
        <p:nvPicPr>
          <p:cNvPr id="22532" name="Picture 4" descr="activity_diagram_example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4333875" cy="5486400"/>
          </a:xfrm>
          <a:noFill/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105400" y="1184275"/>
            <a:ext cx="3475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Use Case: Receiving an Order and Receiving a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B00A7-A335-4395-83CB-3135DB475B0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Activity Diagram</a:t>
            </a:r>
          </a:p>
        </p:txBody>
      </p:sp>
      <p:pic>
        <p:nvPicPr>
          <p:cNvPr id="23556" name="Picture 4" descr="activity_diagram_example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4068763" cy="5486400"/>
          </a:xfrm>
          <a:noFill/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724400" y="1447800"/>
            <a:ext cx="36734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Swimlanes  - Activity Diagrams that show activities by class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Arrange activity diagrams into vertical zones separated by lines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Each zone represents the responsibilities of a particular class (in this example, a particular department)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9A8CD-F665-4914-B977-B7B85518109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Activity Diagram</a:t>
            </a:r>
          </a:p>
        </p:txBody>
      </p:sp>
      <p:pic>
        <p:nvPicPr>
          <p:cNvPr id="24580" name="Picture 4" descr="activity_diagram_example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990600"/>
            <a:ext cx="6096000" cy="5453063"/>
          </a:xfrm>
          <a:noFill/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6172200" y="1524000"/>
            <a:ext cx="25908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Decomposing an Activity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An activity can be decomposed into a further Activity Diagram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When an Activity Diagram represents a decomposition of a higher-level activity, there can be only one start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	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Activity diagram is used for business process modelling,modelling the logic captured by a single use case or scenario or modelling a detailed logic of business rule.</a:t>
            </a:r>
          </a:p>
          <a:p>
            <a:r>
              <a:rPr lang="en-US" smtClean="0"/>
              <a:t>Easiest way to visualize an activity diagram is to think of a flowchart and DFD’s</a:t>
            </a:r>
          </a:p>
          <a:p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50888E-949D-4A80-9199-126DFB1D16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008C2-92C6-4942-A387-1DA6508BCC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What is an Activity?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 a conceptual diagram, an activity is some task that needs to be done, whether by a human or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Activity arrangement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Sequential – one activity is followed by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Parallel – two or more sets of activities are performed concurrently, and order is irrelevant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Interleaving is permitted – we can jump between the parallel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latin typeface="Times New Roman" panose="02020603050405020304" pitchFamily="18" charset="0"/>
              </a:rPr>
              <a:t>What is an Activity Diagram?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Activity diagrams represent the dynamic (behavioral) view of a system</a:t>
            </a:r>
          </a:p>
          <a:p>
            <a:pPr algn="just">
              <a:lnSpc>
                <a:spcPct val="9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Activity diagrams are typically used for business (transaction) process modeling and modeling the logic captured by a single use-case or usage scenario</a:t>
            </a:r>
          </a:p>
          <a:p>
            <a:pPr algn="just">
              <a:lnSpc>
                <a:spcPct val="9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Activity diagram is used to represent the flow across use cases or to represent flow within a particular use case</a:t>
            </a:r>
          </a:p>
          <a:p>
            <a:pPr algn="just">
              <a:lnSpc>
                <a:spcPct val="9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UML activity diagrams are the object oriented equivalent of flow chart and data flow diagrams in function-oriented design approach</a:t>
            </a:r>
          </a:p>
          <a:p>
            <a:pPr algn="just">
              <a:lnSpc>
                <a:spcPct val="90000"/>
              </a:lnSpc>
            </a:pPr>
            <a:endParaRPr lang="en-US" altLang="en-US" sz="2000" smtClean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Activity diagram contains activities, transitions between activities, decision points, synchronization bars, swim lanes and many more…</a:t>
            </a:r>
            <a:endParaRPr lang="en-GB" altLang="en-US" sz="20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EBD2E-5DEC-4B89-8580-678249FE36E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Activity Diagrams - Notation</a:t>
            </a:r>
          </a:p>
        </p:txBody>
      </p:sp>
      <p:pic>
        <p:nvPicPr>
          <p:cNvPr id="10244" name="Picture 4" descr="activity_diagram_notation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90600"/>
            <a:ext cx="4789488" cy="5334000"/>
          </a:xfrm>
          <a:noFill/>
        </p:spPr>
      </p:pic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3810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Start at the top black circle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If condition 1 is TRUE, go right; if condition 2 is TRUE, go down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At first bar (a synchronization bar), break apart to follow 2 parallel paths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At second bar, come together to proceed only when both parallel activities are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latin typeface="Times New Roman" panose="02020603050405020304" pitchFamily="18" charset="0"/>
              </a:rPr>
              <a:t>Student Enrollment in IIT (SEIIT)</a:t>
            </a:r>
          </a:p>
        </p:txBody>
      </p:sp>
      <p:graphicFrame>
        <p:nvGraphicFramePr>
          <p:cNvPr id="11267" name="Object 10"/>
          <p:cNvGraphicFramePr>
            <a:graphicFrameLocks noChangeAspect="1"/>
          </p:cNvGraphicFramePr>
          <p:nvPr/>
        </p:nvGraphicFramePr>
        <p:xfrm>
          <a:off x="1981200" y="1524000"/>
          <a:ext cx="54102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3" imgW="3640864" imgH="2417607" progId="Visio.Drawing.5">
                  <p:embed/>
                </p:oleObj>
              </mc:Choice>
              <mc:Fallback>
                <p:oleObj name="VISIO" r:id="rId3" imgW="3640864" imgH="2417607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54102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SEIIT System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>
                <a:latin typeface="Times New Roman" panose="02020603050405020304" pitchFamily="18" charset="0"/>
              </a:rPr>
              <a:t>Here different activities are: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Received enrollment form filled by the student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Registrar checks the form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Input data to the system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System authenticate the environment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Pay fees by the student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Registrar checks the amount to be remitted and prepare a bill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System acknowledge fee receipts and print receipt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Hostel allotment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Allot hostel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Receive hostel charge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Allot room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Medical check up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Create hostel record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Conduct medical bill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latin typeface="Times New Roman" panose="02020603050405020304" pitchFamily="18" charset="0"/>
              </a:rPr>
              <a:t>Enter record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Issue library card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latin typeface="Times New Roman" panose="02020603050405020304" pitchFamily="18" charset="0"/>
              </a:rPr>
              <a:t>Issue identity card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latin typeface="Times New Roman" panose="02020603050405020304" pitchFamily="18" charset="0"/>
              </a:rPr>
              <a:t>Activity Diagram for the Use Case in SEIIT</a:t>
            </a:r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066800" y="1600200"/>
          <a:ext cx="6245225" cy="409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6248654" imgH="4086653" progId="Visio.Drawing.5">
                  <p:embed/>
                </p:oleObj>
              </mc:Choice>
              <mc:Fallback>
                <p:oleObj name="VISIO" r:id="rId3" imgW="6248654" imgH="4086653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245225" cy="409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>
                <a:latin typeface="Times New Roman" panose="02020603050405020304" pitchFamily="18" charset="0"/>
              </a:rPr>
              <a:t>Basic Components in an Activity Diagram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altLang="en-US" sz="1800" b="1" smtClean="0">
                <a:latin typeface="Times New Roman" panose="02020603050405020304" pitchFamily="18" charset="0"/>
              </a:rPr>
              <a:t>Fork</a:t>
            </a:r>
          </a:p>
          <a:p>
            <a:pPr lvl="1"/>
            <a:r>
              <a:rPr lang="en-US" altLang="en-US" sz="1800" smtClean="0">
                <a:latin typeface="Times New Roman" panose="02020603050405020304" pitchFamily="18" charset="0"/>
              </a:rPr>
              <a:t>A black bar ( horizontal/vertical ) with one flow going into it and several leaving it. This denotes the beginning of parallel activities</a:t>
            </a:r>
          </a:p>
          <a:p>
            <a:r>
              <a:rPr lang="en-US" altLang="en-US" sz="1800" b="1" smtClean="0">
                <a:latin typeface="Times New Roman" panose="02020603050405020304" pitchFamily="18" charset="0"/>
              </a:rPr>
              <a:t>Join</a:t>
            </a:r>
          </a:p>
          <a:p>
            <a:pPr lvl="1"/>
            <a:r>
              <a:rPr lang="en-US" altLang="en-US" sz="1800" smtClean="0">
                <a:latin typeface="Times New Roman" panose="02020603050405020304" pitchFamily="18" charset="0"/>
              </a:rPr>
              <a:t>A block bar with  several flows entering it and one leaving it. this denotes the end of parallel activities</a:t>
            </a:r>
          </a:p>
          <a:p>
            <a:r>
              <a:rPr lang="en-US" altLang="en-US" sz="1800" b="1" smtClean="0">
                <a:latin typeface="Times New Roman" panose="02020603050405020304" pitchFamily="18" charset="0"/>
              </a:rPr>
              <a:t>Merge</a:t>
            </a:r>
          </a:p>
          <a:p>
            <a:pPr lvl="1"/>
            <a:r>
              <a:rPr lang="en-US" altLang="en-US" sz="1800" smtClean="0">
                <a:latin typeface="Times New Roman" panose="02020603050405020304" pitchFamily="18" charset="0"/>
              </a:rPr>
              <a:t>A diamond with several flows entering and one leaving. The implication is that all incoming flow to reach this point until processing continues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3657600" y="1447800"/>
          <a:ext cx="5180013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6248654" imgH="4086653" progId="Visio.Drawing.5">
                  <p:embed/>
                </p:oleObj>
              </mc:Choice>
              <mc:Fallback>
                <p:oleObj name="VISIO" r:id="rId3" imgW="6248654" imgH="4086653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5180013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596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Wingdings</vt:lpstr>
      <vt:lpstr>Default Design</vt:lpstr>
      <vt:lpstr>VISIO 5 Drawing</vt:lpstr>
      <vt:lpstr>Activity Diagrams</vt:lpstr>
      <vt:lpstr>Activity Diagram </vt:lpstr>
      <vt:lpstr>What is an Activity?</vt:lpstr>
      <vt:lpstr>What is an Activity Diagram?</vt:lpstr>
      <vt:lpstr>Activity Diagrams - Notation</vt:lpstr>
      <vt:lpstr>Student Enrollment in IIT (SEIIT)</vt:lpstr>
      <vt:lpstr>SEIIT System</vt:lpstr>
      <vt:lpstr>Activity Diagram for the Use Case in SEIIT</vt:lpstr>
      <vt:lpstr>Basic Components in an Activity Diagram</vt:lpstr>
      <vt:lpstr>Detailed Activity Diagram of SEIIT</vt:lpstr>
      <vt:lpstr>Detailed Activity Diagram of SEIIT</vt:lpstr>
      <vt:lpstr>Detailed Activity Diagram of SEIIT</vt:lpstr>
      <vt:lpstr>Activity Diagram of SEIIT with Swim Lane</vt:lpstr>
      <vt:lpstr>Activity Diagram</vt:lpstr>
      <vt:lpstr>Activity Diagrams – </vt:lpstr>
      <vt:lpstr>Activity Diagram – Example 2 of 5</vt:lpstr>
      <vt:lpstr>Activity Diagram – Example 3 of 5</vt:lpstr>
      <vt:lpstr>Activity Diagram</vt:lpstr>
      <vt:lpstr>Activity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SE565</dc:title>
  <dc:creator>Admin</dc:creator>
  <cp:lastModifiedBy>Mugdha.D</cp:lastModifiedBy>
  <cp:revision>29</cp:revision>
  <cp:lastPrinted>1601-01-01T00:00:00Z</cp:lastPrinted>
  <dcterms:created xsi:type="dcterms:W3CDTF">1999-12-12T17:32:16Z</dcterms:created>
  <dcterms:modified xsi:type="dcterms:W3CDTF">2017-10-24T14:32:21Z</dcterms:modified>
</cp:coreProperties>
</file>