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69" r:id="rId4"/>
    <p:sldId id="260" r:id="rId5"/>
    <p:sldId id="259" r:id="rId6"/>
    <p:sldId id="266" r:id="rId7"/>
    <p:sldId id="294" r:id="rId8"/>
    <p:sldId id="271" r:id="rId9"/>
    <p:sldId id="267" r:id="rId10"/>
    <p:sldId id="275" r:id="rId11"/>
    <p:sldId id="268" r:id="rId12"/>
    <p:sldId id="276" r:id="rId13"/>
    <p:sldId id="270" r:id="rId14"/>
    <p:sldId id="281" r:id="rId15"/>
    <p:sldId id="258" r:id="rId16"/>
    <p:sldId id="282" r:id="rId17"/>
    <p:sldId id="292" r:id="rId18"/>
    <p:sldId id="263" r:id="rId19"/>
    <p:sldId id="283" r:id="rId20"/>
    <p:sldId id="265" r:id="rId21"/>
    <p:sldId id="273" r:id="rId22"/>
    <p:sldId id="274" r:id="rId23"/>
    <p:sldId id="262" r:id="rId24"/>
    <p:sldId id="279" r:id="rId25"/>
    <p:sldId id="286" r:id="rId26"/>
    <p:sldId id="290" r:id="rId27"/>
    <p:sldId id="284" r:id="rId28"/>
    <p:sldId id="287" r:id="rId29"/>
    <p:sldId id="291" r:id="rId30"/>
    <p:sldId id="288" r:id="rId31"/>
    <p:sldId id="293" r:id="rId32"/>
    <p:sldId id="26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449" autoAdjust="0"/>
  </p:normalViewPr>
  <p:slideViewPr>
    <p:cSldViewPr>
      <p:cViewPr varScale="1">
        <p:scale>
          <a:sx n="66" d="100"/>
          <a:sy n="66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DA0B80-FA53-4ADC-B512-E255BD9C17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2EDD78-030B-487F-B951-968515EE3A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0CFD0F8-8C9E-4AF8-8DFC-7E0820F8B8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D04D446-706F-4AAF-B205-828FB397E9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C5CD92-E1C5-4F97-A47C-962D7C7EFA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F9D3-A6AD-4C45-B515-B6F9BDD0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CFEF-9C21-4511-9AEE-44C73B7C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4BB5-BB51-4E9C-903A-89FD0EFF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E80B-01E3-450D-926A-3943E079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834D-4E3E-493F-8777-D1F32E7E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0F23B-0C87-45C9-85A9-67CB8BFDA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86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B265-A05B-41FE-AB85-9C5A12F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A2160-70C1-4C78-985E-D0B56A27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548E-1722-4224-9328-46B06092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E1DA-3DB9-44FE-BFD4-BA9C0281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3364-A16B-42EA-9A5F-3D5C03E8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99065-ECC5-4227-843F-DDE6FFDA1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24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6AE9C-87EE-45EF-BFB3-01CBEC581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9CF4-8F45-4A42-8902-AD2B0F530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F9F4-34E5-49EB-9284-196EA4A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6BA8-310B-4978-AF60-8566A1ED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97EA-F29D-4F27-B208-899A506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F3A5F-6509-4E75-B140-A0E9CA5FE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8CF0-80F0-4D8E-9803-F0AF8F5E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1105-809D-4ACB-88B8-86C67CBE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46F4-4145-4AEF-88F7-069F1B88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9EDA-8294-4775-AFD3-A40B7698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E16C-EEA4-455B-9923-81B38EB5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26EE6-9469-4CAF-929B-6384AF657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321B-E416-4F42-B766-7B97B2ED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2873-FCF7-4F8E-BF8E-FA8B7733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6105-4F36-4F57-A9B0-5A3D96FB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AC12-2193-4A19-9B9B-E7D7AD80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7447-F5FD-4D86-8E6E-B2A0D74B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4C1EA-905C-43D3-BA93-E1EE92799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44E1-3D6A-46FB-BB98-9897A5C3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125-72BC-45FB-A0CB-964C70CD0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79718-AB55-4294-B194-E15E18143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3FBB-4E04-4E17-95F6-610026E8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CA56-E698-4304-BA36-731074BA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4A16-1F10-4BDA-B3CA-B42077C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30B86-2584-4ADB-9730-027766DBCC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6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1011-9B4E-45B0-A8B1-A021C8F8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B416-6EBC-4C1A-960F-67F5DDCB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8C0A8-F5B0-4E77-A54C-EEAC15CB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77C7-05C8-425F-9951-DD1D9E1CA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CBFBC-B8AA-4865-8966-1A1A8A150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A5486-95CB-423F-A864-B93E693C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BDD60-1354-44B8-8ADE-C25CB19E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15238-2320-4601-8212-CD1C5B7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D8668-2328-4E16-ABE2-C2049D36D0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64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0CBC-305D-44EC-8D2A-674A70FA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83931-B6FE-4E9E-A071-F498A72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64E98-BAE1-43B5-983C-933BFEB2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1B949-7CEA-4154-92FC-3A03106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3B3C7-9FD5-468C-9FC6-789C46A11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2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149DC-3A06-47B8-8DD3-D5583EE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25092-3B93-4C3E-8519-158EC8A8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1D8D-7F6F-4C7B-ADA6-875BBE8F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637FC-F434-4BEE-B0AB-8E961CC22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0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8A92-8D70-4657-A259-20732AF4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09D7-CFE5-4088-A431-64519AE0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426F-68AE-4A80-8605-91927FE4C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907F-998A-499B-BC66-A951413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8EEB-F76E-43EE-88DB-445717EC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B14E-41EF-473A-AA90-03EC563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FA04C-54BA-47C7-8906-9421F14792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D5F4-8AB8-4654-B0ED-9E84328A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6FC1A-08BE-456E-B004-D9D384AAC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8F78-373B-4ACB-92DA-2A7F742F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2F15-9904-45F1-BFAC-4DC5AF8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696A2-A9C5-4AF2-BD6E-90950E1A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0DCF-2454-4843-A1E3-ABBCA044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66229-87F9-4613-A503-34DFEE97B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CA6439-E17D-4CEB-A85D-BE0C020ED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FAE22D-31F2-4889-9362-880F35209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58B66D-A7B7-4328-9569-E69093A33D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BD6428-D4BE-469A-8C31-B116128630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A2596B-BA63-4D59-8F3B-AEB8D827C0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CFEFAF-F59C-4305-B05A-C5607FE532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0806F63-C56E-4B8B-8F60-AEBDB7A8F2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0600" y="1752600"/>
            <a:ext cx="655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x.com/codemag/articles/2002/mayjune/collaborationdiagrams/codemag-2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1EEF88F-2059-41E3-9F80-B17164FCC9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Collaboration Diagrams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B1263B-D973-45E5-8390-03E6F712C8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CSIS3600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81B1390-7A42-4FC2-90BC-E017BCBD2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181600"/>
            <a:ext cx="7772400" cy="1143000"/>
          </a:xfrm>
        </p:spPr>
        <p:txBody>
          <a:bodyPr/>
          <a:lstStyle/>
          <a:p>
            <a:pPr algn="l"/>
            <a:r>
              <a:rPr lang="en-US" altLang="en-US" sz="2800">
                <a:solidFill>
                  <a:srgbClr val="000000"/>
                </a:solidFill>
              </a:rPr>
              <a:t>Transaction object acts as a Supplier to the UI (User Interface) Client object. In turn, the Fine object is a Supplier to the Transaction Client object.</a:t>
            </a:r>
          </a:p>
        </p:txBody>
      </p:sp>
      <p:pic>
        <p:nvPicPr>
          <p:cNvPr id="21507" name="Picture 3" descr="C:\My Documents\IS8060\collaboration diagrams\library collaboration diagram.jpg">
            <a:extLst>
              <a:ext uri="{FF2B5EF4-FFF2-40B4-BE49-F238E27FC236}">
                <a16:creationId xmlns:a16="http://schemas.microsoft.com/office/drawing/2014/main" id="{1446C990-6953-40C7-BA27-B7C5D7252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9600"/>
            <a:ext cx="87376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060832E-ABBF-4FDD-A2A8-25F4592F8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D4ADD67-8CB3-42FD-871C-4034ABCB9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connecting lines drawn between objects are links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They enable you to see the relationships between objects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This symbolizes the ability of objects to send messages to each other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 single link can support one or more messages sent between objects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8411F5EF-DCD9-4BE1-810A-6D9F1C16B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777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The visual representation of a link is a straight line between two objects. If an object sends messages to itself, the link carrying these messages is represented as a loop icon. This loop can be seen on both the UI object and the Transaction object.</a:t>
            </a:r>
            <a:endParaRPr lang="en-US" altLang="en-US"/>
          </a:p>
        </p:txBody>
      </p:sp>
      <p:pic>
        <p:nvPicPr>
          <p:cNvPr id="22531" name="Picture 3" descr="C:\My Documents\IS8060\collaboration diagrams\library collaboration diagram.jpg">
            <a:extLst>
              <a:ext uri="{FF2B5EF4-FFF2-40B4-BE49-F238E27FC236}">
                <a16:creationId xmlns:a16="http://schemas.microsoft.com/office/drawing/2014/main" id="{186064F5-1B5B-4AE9-B276-9DB53C7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04800"/>
            <a:ext cx="87376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7385A8-16C0-4021-ACD1-D28CD975A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C58A49-C30B-4CD4-8496-3736FE54A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interaction is implemented by a group of objects that collaborate by exchanging messages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Messages in collaboration diagrams are shown as arrows pointing from the Client object to the Supplier object.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Typically, messages represent a client invoking an operation on a supplier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1BE9C42-DA44-4C37-9E14-B68C33ADA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5FED69-9AED-429D-9ED3-4B3FF4533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Message icons have one or more messages associated with them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Messages are composed of message text prefixed by a sequence number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Time is not represented explicitly in a collaboration diagram, and as a result the various messages are numbered to indicate the sending 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762D971-452D-4E03-8144-32ADEF0F7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Flow by Number</a:t>
            </a:r>
          </a:p>
        </p:txBody>
      </p:sp>
      <p:pic>
        <p:nvPicPr>
          <p:cNvPr id="4101" name="Picture 5" descr="C:\My Documents\IS8060\collaboration diagrams\library collaboration diagram.jpg">
            <a:extLst>
              <a:ext uri="{FF2B5EF4-FFF2-40B4-BE49-F238E27FC236}">
                <a16:creationId xmlns:a16="http://schemas.microsoft.com/office/drawing/2014/main" id="{46CCA5DB-14EF-4E04-BDDA-D9005F23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676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35D7506-3616-42A1-9965-444AC155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by Numbers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A63E71-6FE4-4708-BD7C-992E1A265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	Enter Borrower ID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1.1 CalcAmtCanBorrow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1.1.1 &lt;&lt;create&gt;&gt;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1.1.2 CalcBorrowerFines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1.1.3 GetBorrowersCheckedOutMedia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1.1.4 IsMediaOverdue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1.1.5 Amt Can Borrow</a:t>
            </a:r>
          </a:p>
          <a:p>
            <a:pPr marL="533400" indent="-533400"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1.2 Display Invalid User Msg</a:t>
            </a:r>
          </a:p>
          <a:p>
            <a:pPr marL="533400" indent="-533400"/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8BA6479B-A669-4C60-B4EA-375A939B5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Same as for sequence diagrams</a:t>
            </a:r>
          </a:p>
          <a:p>
            <a:pPr lvl="1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		</a:t>
            </a:r>
            <a:r>
              <a:rPr lang="en-US" altLang="en-US" sz="3200">
                <a:sym typeface="Wingdings" panose="05000000000000000000" pitchFamily="2" charset="2"/>
              </a:rPr>
              <a:t>Synchronous</a:t>
            </a:r>
          </a:p>
          <a:p>
            <a:pPr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		Flow of control</a:t>
            </a:r>
          </a:p>
          <a:p>
            <a:pPr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		Asynchronous</a:t>
            </a:r>
          </a:p>
          <a:p>
            <a:pPr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		Return</a:t>
            </a:r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4FD7C38-CCED-4628-8786-9101AAEE1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Flow Notation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0C45CF96-073F-4603-9644-3396CED62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8194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A540F5F-208F-4567-B3F8-52941481C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429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8B9A30AE-22C0-4AF4-91A1-887FE9246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572000"/>
            <a:ext cx="2133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2" name="Group 10">
            <a:extLst>
              <a:ext uri="{FF2B5EF4-FFF2-40B4-BE49-F238E27FC236}">
                <a16:creationId xmlns:a16="http://schemas.microsoft.com/office/drawing/2014/main" id="{0B6C7A5B-B53C-474E-8CBA-C42D1A2B588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2133600" cy="152400"/>
            <a:chOff x="720" y="2448"/>
            <a:chExt cx="1344" cy="96"/>
          </a:xfrm>
        </p:grpSpPr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4FE9497E-619C-4966-B804-1020851D7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544"/>
              <a:ext cx="13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06623038-BE82-4F47-BF72-9BD4D6180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448"/>
              <a:ext cx="192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0DC1272-DD5D-4CBE-A133-A2E800B20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0">
                <a:solidFill>
                  <a:srgbClr val="000000"/>
                </a:solidFill>
              </a:rPr>
              <a:t>Iterating Messages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D5FE2D-6DB9-4AE3-A146-8AA5AE5A9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Collaboration diagrams use syntax similar to sequence diagrams to indicate that either a message iterates (is run multiple times) or is run conditionally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An asterisk (*) indicates that a message runs more than once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Or the number of times a message is repeated can be shown by numbers (for example, 1..5)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95CBD3F-E5BF-4963-A4A7-F09F55365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0">
                <a:solidFill>
                  <a:srgbClr val="000000"/>
                </a:solidFill>
              </a:rPr>
              <a:t>Conditional </a:t>
            </a:r>
            <a:r>
              <a:rPr lang="en-US" altLang="en-US" b="0"/>
              <a:t>Messages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735254-C54A-46A7-87D0-E435702BC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To indicate that a message is run conditionally, prefix the message sequence number with a conditional [guard] clause in brackets [ x = true ]: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			[IsMediaOverdue]</a:t>
            </a:r>
          </a:p>
          <a:p>
            <a:r>
              <a:rPr lang="en-US" altLang="en-US">
                <a:solidFill>
                  <a:srgbClr val="000000"/>
                </a:solidFill>
              </a:rPr>
              <a:t>This indicates that the message is sent only if the condition is met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152AA0-04A9-42E3-9DA2-D195A4997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Collaboration Diagram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8434EC-3A8E-4282-8B11-0395C3A7B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 sz="2800"/>
              <a:t>Collaboration diagrams illustrate interactions between objects</a:t>
            </a:r>
          </a:p>
          <a:p>
            <a:r>
              <a:rPr lang="en-US" altLang="en-US" sz="2800"/>
              <a:t>The collaboration diagram illustrates messages being sent between classes and objects (instances). </a:t>
            </a:r>
          </a:p>
          <a:p>
            <a:r>
              <a:rPr lang="en-US" altLang="en-US" sz="2800"/>
              <a:t>Collaboration diagrams express both the context of a group of objects (through objects and links) and the interaction between these objects (by representing message broadcasts)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4BB5B1A-8A4B-4D0A-9005-789038F07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Collaboration vs Sequence Diagram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5F352C6-5D0C-4FA4-A54A-520DF9E0B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 reality, sequence diagrams and collaboration diagrams show the same information, but just present it differently</a:t>
            </a:r>
          </a:p>
          <a:p>
            <a:r>
              <a:rPr lang="en-US" altLang="en-US"/>
              <a:t>Not used as often as sequence diagrams but are closely related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My Documents\IS8060\collaboration diagrams\library sd.jpg">
            <a:extLst>
              <a:ext uri="{FF2B5EF4-FFF2-40B4-BE49-F238E27FC236}">
                <a16:creationId xmlns:a16="http://schemas.microsoft.com/office/drawing/2014/main" id="{08720F88-57CF-4C26-9204-1D11C2474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9375"/>
            <a:ext cx="7848600" cy="59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046F8988-9560-4717-8B0F-F3A977B58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6137275"/>
            <a:ext cx="569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Sequence diagram is better at ‘time ordering’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My Documents\IS8060\collaboration diagrams\library collaboration diagram.jpg">
            <a:extLst>
              <a:ext uri="{FF2B5EF4-FFF2-40B4-BE49-F238E27FC236}">
                <a16:creationId xmlns:a16="http://schemas.microsoft.com/office/drawing/2014/main" id="{33DB09BF-D675-4261-BF93-F4ED9B12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14400"/>
            <a:ext cx="87376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50C8E44E-03D8-4357-83F7-EBCA6FF9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Collaboration diagram is better at showing the relationship between objects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F53172-F91E-4B5B-9A23-E99118D50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Messages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DF27ACE-84AC-4D0A-B3D9-2F4859E4A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</a:rPr>
              <a:t>In sequence diagrams, each message icon represents a single message. </a:t>
            </a:r>
          </a:p>
          <a:p>
            <a:r>
              <a:rPr lang="en-US" altLang="en-US" sz="2800">
                <a:solidFill>
                  <a:srgbClr val="000000"/>
                </a:solidFill>
              </a:rPr>
              <a:t>In collaboration diagrams, a message icon can represent one or more messages. </a:t>
            </a:r>
          </a:p>
          <a:p>
            <a:r>
              <a:rPr lang="en-US" altLang="en-US" sz="2800">
                <a:solidFill>
                  <a:srgbClr val="000000"/>
                </a:solidFill>
              </a:rPr>
              <a:t>Notice</a:t>
            </a:r>
            <a:r>
              <a:rPr lang="en-US" altLang="en-US" sz="2800" b="1">
                <a:solidFill>
                  <a:srgbClr val="000000"/>
                </a:solidFill>
              </a:rPr>
              <a:t> </a:t>
            </a:r>
            <a:r>
              <a:rPr lang="en-US" altLang="en-US" sz="2800">
                <a:solidFill>
                  <a:srgbClr val="000000"/>
                </a:solidFill>
              </a:rPr>
              <a:t>between the Transaction and Fine objects - there is a single message icon, but there are two messages (1.1.1 and 1.1.2) associated with the icon.</a:t>
            </a:r>
            <a:br>
              <a:rPr lang="en-US" altLang="en-US" sz="2800">
                <a:solidFill>
                  <a:srgbClr val="000000"/>
                </a:solidFill>
              </a:rPr>
            </a:br>
            <a:endParaRPr lang="en-US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247173-D272-4BB5-A34D-0DA0EE58C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Collaboration and Class Diagrams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8F3DDEC-C5D7-4459-B4AF-AF5924AE9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772400" cy="1447800"/>
          </a:xfrm>
        </p:spPr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</a:rPr>
              <a:t>Links in a collaboration diagram directly correlate to associations between classes in a class diagram</a:t>
            </a:r>
          </a:p>
        </p:txBody>
      </p:sp>
      <p:pic>
        <p:nvPicPr>
          <p:cNvPr id="25604" name="Picture 4" descr="C:\My Documents\IS8060\collaboration diagrams\class to collab.jpg">
            <a:extLst>
              <a:ext uri="{FF2B5EF4-FFF2-40B4-BE49-F238E27FC236}">
                <a16:creationId xmlns:a16="http://schemas.microsoft.com/office/drawing/2014/main" id="{9FD8A858-90B2-48A8-9218-58484F10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01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4C0E59-0631-4A1B-8883-FF9450C5D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Steps to Creating a Collaboration Diagram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1873384-E095-4008-B4C7-E81838A18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800">
                <a:solidFill>
                  <a:srgbClr val="000000"/>
                </a:solidFill>
              </a:rPr>
              <a:t>Determine the scope of the diagram- the use case it relates to 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>
                <a:solidFill>
                  <a:srgbClr val="000000"/>
                </a:solidFill>
              </a:rPr>
              <a:t>Place the objects that participate in the collaboration on the diagram</a:t>
            </a:r>
          </a:p>
          <a:p>
            <a:pPr marL="914400" lvl="1" indent="-457200"/>
            <a:r>
              <a:rPr lang="en-US" altLang="en-US" sz="2400">
                <a:solidFill>
                  <a:srgbClr val="000000"/>
                </a:solidFill>
              </a:rPr>
              <a:t>Remember to place the most important objects towards the center of the diagram. 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>
                <a:solidFill>
                  <a:srgbClr val="000000"/>
                </a:solidFill>
              </a:rPr>
              <a:t>If a particular object has a property or maintains a state that is important to the collaboration, set the initial value of the property or state</a:t>
            </a:r>
            <a:r>
              <a:rPr lang="en-US" altLang="en-US" sz="280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533400" indent="-533400"/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823D3B5-044C-4792-874B-EA8B48927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to Creating a  Collaboration Diagram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4071B5F-372A-4C99-9397-50B6597B0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en-US">
                <a:solidFill>
                  <a:srgbClr val="000000"/>
                </a:solidFill>
              </a:rPr>
              <a:t>Create links between the objects </a:t>
            </a:r>
          </a:p>
          <a:p>
            <a:pPr marL="609600" indent="-609600">
              <a:buFontTx/>
              <a:buAutoNum type="arabicPeriod" startAt="4"/>
            </a:pPr>
            <a:r>
              <a:rPr lang="en-US" altLang="en-US">
                <a:solidFill>
                  <a:srgbClr val="000000"/>
                </a:solidFill>
              </a:rPr>
              <a:t>Create messages associated with each link </a:t>
            </a:r>
          </a:p>
          <a:p>
            <a:pPr marL="609600" indent="-609600">
              <a:buFontTx/>
              <a:buAutoNum type="arabicPeriod" startAt="4"/>
            </a:pPr>
            <a:r>
              <a:rPr lang="en-US" altLang="en-US">
                <a:solidFill>
                  <a:srgbClr val="000000"/>
                </a:solidFill>
              </a:rPr>
              <a:t>Add sequence numbers to each message corresponding to the time-ordering of messages in the collaboration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320F585-F8C6-4E21-B523-7A4BB3D46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>
                <a:solidFill>
                  <a:srgbClr val="000000"/>
                </a:solidFill>
              </a:rPr>
              <a:t>Creation and Deletion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0B54431-81BF-407E-97CA-0101D038D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Unlike sequence diagrams, you don't show an object's lifeline in a collaboration diagram </a:t>
            </a:r>
          </a:p>
          <a:p>
            <a:r>
              <a:rPr lang="en-US" altLang="en-US">
                <a:solidFill>
                  <a:srgbClr val="000000"/>
                </a:solidFill>
              </a:rPr>
              <a:t>If you want to indicate the lifespan of an object in a collaboration diagram, you can use create and destroy messages to show when an object is instantiated and destroyed</a:t>
            </a:r>
            <a:br>
              <a:rPr lang="en-US" altLang="en-US">
                <a:solidFill>
                  <a:srgbClr val="000000"/>
                </a:solidFill>
              </a:rPr>
            </a:b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535B4D2-CA97-4405-BF6C-215CF5BC6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>
                <a:solidFill>
                  <a:srgbClr val="000000"/>
                </a:solidFill>
              </a:rPr>
              <a:t>Objects Changing State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713088B-E1B9-436F-A6BE-E7B31B593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State of on object can be indicated</a:t>
            </a:r>
          </a:p>
          <a:p>
            <a:r>
              <a:rPr lang="en-US" altLang="en-US">
                <a:solidFill>
                  <a:srgbClr val="000000"/>
                </a:solidFill>
              </a:rPr>
              <a:t>Initial state is indicated with &lt;&lt;create&gt;&gt; </a:t>
            </a:r>
          </a:p>
          <a:p>
            <a:r>
              <a:rPr lang="en-US" altLang="en-US">
                <a:solidFill>
                  <a:srgbClr val="000000"/>
                </a:solidFill>
              </a:rPr>
              <a:t>If an object changes significantly during an interaction, you can add a new instance of the object to the diagram, draw a link between them and add a message with the stereotype &lt;&lt;become&gt;&gt;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My Documents\IS8060\collaboration diagrams\library collaboration diagram.jpg">
            <a:extLst>
              <a:ext uri="{FF2B5EF4-FFF2-40B4-BE49-F238E27FC236}">
                <a16:creationId xmlns:a16="http://schemas.microsoft.com/office/drawing/2014/main" id="{A9367220-0085-4D9A-B196-78C920BE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14400"/>
            <a:ext cx="87376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1A2AA7B-25B1-469C-9DED-065E06DFB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Purpose of the Collaboration Diagram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ABDB790-51F4-4943-B0FC-1FAEE6F8D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They are very useful for visualizing the relationship between objects collaborating to perform a particular task </a:t>
            </a:r>
          </a:p>
          <a:p>
            <a:r>
              <a:rPr lang="en-US" altLang="en-US"/>
              <a:t>They provide a good view – albeit static - view of interaction between objects which may be difficult to see at the class level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DC9985F-0C87-4731-8E6D-33FF0C8AB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 State of an Object</a:t>
            </a:r>
          </a:p>
        </p:txBody>
      </p:sp>
      <p:pic>
        <p:nvPicPr>
          <p:cNvPr id="34821" name="Picture 5" descr="Figure 4">
            <a:extLst>
              <a:ext uri="{FF2B5EF4-FFF2-40B4-BE49-F238E27FC236}">
                <a16:creationId xmlns:a16="http://schemas.microsoft.com/office/drawing/2014/main" id="{B5770758-05DD-4BA6-A336-DBAC1F68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5200"/>
            <a:ext cx="80010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1A0B52B-8EDD-4E20-A29A-2512DEAF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chemeClr val="tx2"/>
                </a:solidFill>
              </a:rPr>
              <a:t>Example Collaboration Diagram</a:t>
            </a:r>
            <a:endParaRPr lang="en-US" altLang="en-US" sz="4800" b="1">
              <a:solidFill>
                <a:schemeClr val="tx2"/>
              </a:solidFill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C74DFF8-2DC5-483C-9AFC-EF6D7682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81635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41988" name="Picture 4" descr="U:\JPEGs DWT\0806.jpg">
            <a:extLst>
              <a:ext uri="{FF2B5EF4-FFF2-40B4-BE49-F238E27FC236}">
                <a16:creationId xmlns:a16="http://schemas.microsoft.com/office/drawing/2014/main" id="{D1DF712B-C37C-44A4-A049-D9B5794DC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391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639DFB-5A41-407F-BB7B-320404218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5D8721-CBEF-473B-8064-1CECA0100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http://www.devx.com/codemag/articles/2002/mayjune/collaborationdiagrams/codemag-2.asp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600D0C-E7FA-4015-8B6E-4F012D4E4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Collaboration Diagram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77465E0-863C-4B4C-AFA6-7B1AC46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Represents a Collaboration and Interaction</a:t>
            </a:r>
          </a:p>
          <a:p>
            <a:r>
              <a:rPr lang="en-US" altLang="en-US"/>
              <a:t>Collaboration­set of objects and their interactions in a specific context</a:t>
            </a:r>
          </a:p>
          <a:p>
            <a:r>
              <a:rPr lang="en-US" altLang="en-US"/>
              <a:t>Interaction­set of messages exchanged in a collaboration to produce a desired 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7B65AA-A2E0-4D73-B9B7-848E1CAEC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Collaboration Diagram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F9829F9-2DF6-498A-A3E8-6996C62F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FAF9135-FFC0-43C4-8EE8-0B33F7E07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27" name="Picture 7" descr="C:\My Documents\IS8060\collaboration diagrams\image313.gif">
            <a:extLst>
              <a:ext uri="{FF2B5EF4-FFF2-40B4-BE49-F238E27FC236}">
                <a16:creationId xmlns:a16="http://schemas.microsoft.com/office/drawing/2014/main" id="{93107004-6C45-4858-9F87-E09CFDC7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571500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2677911-A709-419A-9079-D5EE6B1D4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Collaboration Diagram Elements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9219D8D-E0B7-41AC-8E36-2C5759874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There are three primary elements of a collaboration diagram: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Objects 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Links </a:t>
            </a:r>
          </a:p>
          <a:p>
            <a:pPr lvl="1"/>
            <a:r>
              <a:rPr lang="en-US" altLang="en-US">
                <a:solidFill>
                  <a:srgbClr val="000000"/>
                </a:solidFill>
              </a:rPr>
              <a:t>Messages</a:t>
            </a:r>
            <a:r>
              <a:rPr lang="en-US" altLang="en-US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>
            <a:extLst>
              <a:ext uri="{FF2B5EF4-FFF2-40B4-BE49-F238E27FC236}">
                <a16:creationId xmlns:a16="http://schemas.microsoft.com/office/drawing/2014/main" id="{32EECF5B-CAA6-41E6-B423-2C84E0DE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chemeClr val="tx2"/>
                </a:solidFill>
              </a:rPr>
              <a:t>Collaboration Diagram Syntax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06F273FB-97AA-487F-8836-628C6302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0" cy="4800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latin typeface="Tahoma" panose="020B0604030504040204" pitchFamily="34" charset="0"/>
            </a:endParaRPr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F391E1C5-5E01-4B74-857A-ED2183D9A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24000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BF099DFE-6575-4EB0-A57E-4655D2B4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048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F5C40F4B-8BA8-40D3-866C-F55CA07A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1989138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AN ACTOR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AN OBJECT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AN ASSOCIATION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A MESSAGE</a:t>
            </a: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BDAB02AF-B166-48AE-AB63-C42AAEA84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267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D15EC3A0-B48D-4FAC-AFFE-94B9E6259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0" name="Group 12">
            <a:extLst>
              <a:ext uri="{FF2B5EF4-FFF2-40B4-BE49-F238E27FC236}">
                <a16:creationId xmlns:a16="http://schemas.microsoft.com/office/drawing/2014/main" id="{256B098D-EAEC-4067-AE72-AD545383EC3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905000"/>
            <a:ext cx="609600" cy="914400"/>
            <a:chOff x="3312" y="1104"/>
            <a:chExt cx="384" cy="576"/>
          </a:xfrm>
        </p:grpSpPr>
        <p:sp>
          <p:nvSpPr>
            <p:cNvPr id="43021" name="Oval 13">
              <a:extLst>
                <a:ext uri="{FF2B5EF4-FFF2-40B4-BE49-F238E27FC236}">
                  <a16:creationId xmlns:a16="http://schemas.microsoft.com/office/drawing/2014/main" id="{6BBFA207-E28D-4612-BE53-2974B911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04"/>
              <a:ext cx="288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84BE3B9E-8529-405C-95FA-77BD24B98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93A859CB-CF51-417E-8F96-B002EA7A6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9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B91B16EC-33D1-46B2-8759-AC95D497A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39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5CE23999-C6C4-41C4-9318-55F52508E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C72776FD-1549-44DF-AF24-95ECCE0F4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7" name="Rectangle 19">
            <a:extLst>
              <a:ext uri="{FF2B5EF4-FFF2-40B4-BE49-F238E27FC236}">
                <a16:creationId xmlns:a16="http://schemas.microsoft.com/office/drawing/2014/main" id="{8B7366DB-F3DF-40C6-88C6-DCB3BD58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22860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Tahoma" panose="020B0604030504040204" pitchFamily="34" charset="0"/>
              </a:rPr>
              <a:t>anObject:aClass</a:t>
            </a:r>
          </a:p>
        </p:txBody>
      </p:sp>
      <p:grpSp>
        <p:nvGrpSpPr>
          <p:cNvPr id="43028" name="Group 20">
            <a:extLst>
              <a:ext uri="{FF2B5EF4-FFF2-40B4-BE49-F238E27FC236}">
                <a16:creationId xmlns:a16="http://schemas.microsoft.com/office/drawing/2014/main" id="{A4124863-EE29-4E1D-AC3E-E60F3C036D6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835650"/>
            <a:ext cx="2362200" cy="336550"/>
            <a:chOff x="2928" y="3216"/>
            <a:chExt cx="1488" cy="212"/>
          </a:xfrm>
        </p:grpSpPr>
        <p:sp>
          <p:nvSpPr>
            <p:cNvPr id="43029" name="Line 21">
              <a:extLst>
                <a:ext uri="{FF2B5EF4-FFF2-40B4-BE49-F238E27FC236}">
                  <a16:creationId xmlns:a16="http://schemas.microsoft.com/office/drawing/2014/main" id="{D3B23F8D-F55A-494D-BBF4-4E839649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0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Text Box 22">
              <a:extLst>
                <a:ext uri="{FF2B5EF4-FFF2-40B4-BE49-F238E27FC236}">
                  <a16:creationId xmlns:a16="http://schemas.microsoft.com/office/drawing/2014/main" id="{76EFD2DD-9709-4B32-AA54-3A478EA9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16"/>
              <a:ext cx="1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Tahoma" panose="020B0604030504040204" pitchFamily="34" charset="0"/>
                </a:rPr>
                <a:t>           aMessage()</a:t>
              </a:r>
            </a:p>
          </p:txBody>
        </p:sp>
      </p:grpSp>
      <p:sp>
        <p:nvSpPr>
          <p:cNvPr id="43031" name="Line 23">
            <a:extLst>
              <a:ext uri="{FF2B5EF4-FFF2-40B4-BE49-F238E27FC236}">
                <a16:creationId xmlns:a16="http://schemas.microsoft.com/office/drawing/2014/main" id="{6F92D811-9E7C-4BE9-ABD9-B0DE1BF69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029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E223538-3A44-44B7-83B6-2EEB6A28C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A4538A7-D264-44D4-A7E9-1E9593C27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Times" panose="02020603050405020304" pitchFamily="18" charset="0"/>
              </a:rPr>
              <a:t>Objects</a:t>
            </a:r>
            <a:r>
              <a:rPr lang="en-US" altLang="en-US">
                <a:latin typeface="Times" panose="02020603050405020304" pitchFamily="18" charset="0"/>
              </a:rPr>
              <a:t>­rectangles containing the object signature­object signature:</a:t>
            </a:r>
            <a:r>
              <a:rPr lang="en-US" altLang="en-US" sz="2800" i="1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" panose="02020603050405020304" pitchFamily="18" charset="0"/>
              </a:rPr>
              <a:t>object name : object Class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" panose="02020603050405020304" pitchFamily="18" charset="0"/>
              </a:rPr>
              <a:t>object name (optional) - starts with lowercase letter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" panose="02020603050405020304" pitchFamily="18" charset="0"/>
              </a:rPr>
              <a:t>class name (mandatory) - starts with uppercase letter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" panose="02020603050405020304" pitchFamily="18" charset="0"/>
              </a:rPr>
              <a:t>Objects connected by lines­actor can appear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D803A14-3D7D-4C8E-81C6-4D809F58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CABB3D5-1A13-42FE-90C7-B6BEC3C0A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Objects participating in a collaboration come in two flavors—supplier and client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Supplier objects are the objects that supply the method that is being called, and therefore </a:t>
            </a:r>
            <a:r>
              <a:rPr lang="en-US" altLang="en-US" b="1">
                <a:solidFill>
                  <a:srgbClr val="000000"/>
                </a:solidFill>
              </a:rPr>
              <a:t>receive</a:t>
            </a:r>
            <a:r>
              <a:rPr lang="en-US" altLang="en-US">
                <a:solidFill>
                  <a:srgbClr val="000000"/>
                </a:solidFill>
              </a:rPr>
              <a:t> the message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Client objects call methods on supplier objects, and therefore </a:t>
            </a:r>
            <a:r>
              <a:rPr lang="en-US" altLang="en-US" b="1">
                <a:solidFill>
                  <a:srgbClr val="000000"/>
                </a:solidFill>
              </a:rPr>
              <a:t>send</a:t>
            </a:r>
            <a:r>
              <a:rPr lang="en-US" altLang="en-US">
                <a:solidFill>
                  <a:srgbClr val="000000"/>
                </a:solidFill>
              </a:rPr>
              <a:t> messages</a:t>
            </a:r>
            <a:br>
              <a:rPr lang="en-US" altLang="en-US" b="1" i="1">
                <a:solidFill>
                  <a:srgbClr val="000000"/>
                </a:solidFill>
              </a:rPr>
            </a:br>
            <a:endParaRPr lang="en-US" altLang="en-US" b="1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947</Words>
  <Application>Microsoft Office PowerPoint</Application>
  <PresentationFormat>On-screen Show (4:3)</PresentationFormat>
  <Paragraphs>119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Verdana</vt:lpstr>
      <vt:lpstr>Tahoma</vt:lpstr>
      <vt:lpstr>Times</vt:lpstr>
      <vt:lpstr>Wingdings</vt:lpstr>
      <vt:lpstr>Default Design</vt:lpstr>
      <vt:lpstr>Collaboration Diagrams</vt:lpstr>
      <vt:lpstr>What is a Collaboration Diagram</vt:lpstr>
      <vt:lpstr>Purpose of the Collaboration Diagram</vt:lpstr>
      <vt:lpstr>Collaboration Diagram</vt:lpstr>
      <vt:lpstr>Ex. Collaboration Diagram</vt:lpstr>
      <vt:lpstr>Collaboration Diagram Elements</vt:lpstr>
      <vt:lpstr>PowerPoint Presentation</vt:lpstr>
      <vt:lpstr>Objects</vt:lpstr>
      <vt:lpstr>Objects</vt:lpstr>
      <vt:lpstr>Transaction object acts as a Supplier to the UI (User Interface) Client object. In turn, the Fine object is a Supplier to the Transaction Client object.</vt:lpstr>
      <vt:lpstr>Links</vt:lpstr>
      <vt:lpstr>PowerPoint Presentation</vt:lpstr>
      <vt:lpstr>Messages</vt:lpstr>
      <vt:lpstr>Messages</vt:lpstr>
      <vt:lpstr>Flow by Number</vt:lpstr>
      <vt:lpstr>Flow by Numbers</vt:lpstr>
      <vt:lpstr>Message Flow Notation</vt:lpstr>
      <vt:lpstr>Iterating Messages</vt:lpstr>
      <vt:lpstr>Conditional Messages</vt:lpstr>
      <vt:lpstr>Collaboration vs Sequence Diagram</vt:lpstr>
      <vt:lpstr>PowerPoint Presentation</vt:lpstr>
      <vt:lpstr>PowerPoint Presentation</vt:lpstr>
      <vt:lpstr>Number of Messages</vt:lpstr>
      <vt:lpstr>Collaboration and Class Diagrams</vt:lpstr>
      <vt:lpstr>Steps to Creating a Collaboration Diagram</vt:lpstr>
      <vt:lpstr>Steps to Creating a  Collaboration Diagram</vt:lpstr>
      <vt:lpstr>Creation and Deletion</vt:lpstr>
      <vt:lpstr>Objects Changing State</vt:lpstr>
      <vt:lpstr>PowerPoint Presentation</vt:lpstr>
      <vt:lpstr>Change State of an Object</vt:lpstr>
      <vt:lpstr>PowerPoint Presentation</vt:lpstr>
      <vt:lpstr>Reference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Diagrams</dc:title>
  <dc:creator>AMCIS2001 paper submission</dc:creator>
  <cp:lastModifiedBy>Jawwad Kazi</cp:lastModifiedBy>
  <cp:revision>20</cp:revision>
  <dcterms:created xsi:type="dcterms:W3CDTF">2002-07-01T20:01:54Z</dcterms:created>
  <dcterms:modified xsi:type="dcterms:W3CDTF">2019-03-18T15:10:59Z</dcterms:modified>
</cp:coreProperties>
</file>