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309" r:id="rId4"/>
    <p:sldId id="260" r:id="rId5"/>
    <p:sldId id="302" r:id="rId6"/>
    <p:sldId id="310" r:id="rId7"/>
    <p:sldId id="262" r:id="rId8"/>
    <p:sldId id="276" r:id="rId9"/>
    <p:sldId id="277" r:id="rId10"/>
    <p:sldId id="303" r:id="rId11"/>
    <p:sldId id="278" r:id="rId12"/>
    <p:sldId id="279" r:id="rId13"/>
    <p:sldId id="280" r:id="rId14"/>
    <p:sldId id="281" r:id="rId15"/>
    <p:sldId id="284" r:id="rId16"/>
    <p:sldId id="286" r:id="rId17"/>
    <p:sldId id="287" r:id="rId18"/>
    <p:sldId id="304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8" r:id="rId28"/>
    <p:sldId id="299" r:id="rId29"/>
    <p:sldId id="307" r:id="rId30"/>
    <p:sldId id="313" r:id="rId31"/>
    <p:sldId id="311" r:id="rId32"/>
    <p:sldId id="312" r:id="rId33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827" autoAdjust="0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2" d="100"/>
          <a:sy n="82" d="100"/>
        </p:scale>
        <p:origin x="-1980" y="-72"/>
      </p:cViewPr>
      <p:guideLst>
        <p:guide orient="horz" pos="3020"/>
        <p:guide pos="23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 smtClean="0"/>
            </a:lvl1pPr>
          </a:lstStyle>
          <a:p>
            <a:pPr>
              <a:defRPr/>
            </a:pPr>
            <a:fld id="{99F2C5C9-EF93-4BE8-ABD0-F0463F20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579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00" tIns="44748" rIns="89500" bIns="44748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 smtClean="0"/>
            </a:lvl1pPr>
          </a:lstStyle>
          <a:p>
            <a:pPr>
              <a:defRPr/>
            </a:pPr>
            <a:fld id="{CEA9CAFE-9EC1-4A4E-BFE3-A7C12B242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938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16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2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27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86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258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481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38481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14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8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1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67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1618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4891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 userDrawn="1"/>
        </p:nvSpPr>
        <p:spPr bwMode="auto">
          <a:xfrm>
            <a:off x="304800" y="6324600"/>
            <a:ext cx="86106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8610600" y="1447800"/>
            <a:ext cx="381000" cy="5257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13"/>
          <p:cNvSpPr txBox="1">
            <a:spLocks noChangeArrowheads="1"/>
          </p:cNvSpPr>
          <p:nvPr userDrawn="1"/>
        </p:nvSpPr>
        <p:spPr bwMode="auto">
          <a:xfrm>
            <a:off x="152400" y="533400"/>
            <a:ext cx="682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AT" sz="4000" b="1">
                <a:solidFill>
                  <a:srgbClr val="CC3300"/>
                </a:solidFill>
                <a:latin typeface="Times New Roman MT Extra Bold" pitchFamily="18" charset="0"/>
                <a:sym typeface="Wingdings" panose="05000000000000000000" pitchFamily="2" charset="2"/>
              </a:rPr>
              <a:t></a:t>
            </a:r>
            <a:endParaRPr lang="en-US" sz="4000" b="1">
              <a:solidFill>
                <a:srgbClr val="CC3300"/>
              </a:solidFill>
              <a:latin typeface="Times New Roman MT Extra Bold" pitchFamily="18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838200" y="11430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2" name="Text Box 19"/>
          <p:cNvSpPr txBox="1">
            <a:spLocks noChangeArrowheads="1"/>
          </p:cNvSpPr>
          <p:nvPr userDrawn="1"/>
        </p:nvSpPr>
        <p:spPr bwMode="auto">
          <a:xfrm>
            <a:off x="6705600" y="6324600"/>
            <a:ext cx="5126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</a:rPr>
              <a:t>UML State Machines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rgbClr val="CC33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clsid:12C7BDA0-9EE2-11D0-B81C-0080C82BF6A4:!\\Enabler\pobyrnel\Examples\Samples%20for%20slides\0!dF0E09EFA-856C-11D4-9E42-0004AC25F717;sF0E09EFC-856C-11D4-9E42-0004AC25F717;sF0E09EFD-856C-11D4-9E42-0004AC25F717;sF0E09F08-856C-11D4-9E42-0004AC25F717;sF0E09EFE-856C-11D4-9E42-0004AC25F717;sF0E09F09-856C-11D4-9E42-0004AC25F717;sF0E09EFF-856C-11D4-9E42-0004AC25F717;sF0E09F0A-856C-11D4-9E42-0004AC25F717;sF0E09F00-856C-11D4-9E42-0004AC25F717;sF0E09F01-856C-11D4-9E42-0004AC25F717;sF0E09F02-856C-11D4-9E42-0004AC25F717;sF0E09F0B-856C-11D4-9E42-0004AC25F717;sF0E09F03-856C-11D4-9E42-0004AC25F717;sF0E09F0C-856C-11D4-9E42-0004AC25F717;sF0E09F04-856C-11D4-9E42-0004AC25F717;sF0E09F0D-856C-11D4-9E42-0004AC25F717;sF0E09F05-856C-11D4-9E42-0004AC25F717;sF0E09F0E-856C-11D4-9E42-0004AC25F717;sF0E09F06-856C-11D4-9E42-0004AC25F717;sF0E09F10-856C-11D4-9E42-0004AC25F717;sF0E09F13-856C-11D4-9E42-0004AC25F717;sF0E09F16-856C-11D4-9E42-0004AC25F717;sF0E09F19-856C-11D4-9E42-0004AC25F717;sF0E09F1C-856C-11D4-9E42-0004AC25F717;sF0E09F1F-856C-11D4-9E42-0004AC25F717;sF0E09F21-856C-11D4-9E42-0004AC25F717;sF0E09F24-856C-11D4-9E42-0004AC25F717;sF0E09F27-856C-11D4-9E42-0004AC25F717;sF0E09F2A-856C-11D4-9E42-0004AC25F717;sF0E09F2D-856C-11D4-9E42-0004AC25F717;sF0E09F2F-856C-11D4-9E42-0004AC25F717;sF0E09F31-856C-11D4-9E42-0004AC25F717;sF0E09F34-856C-11D4-9E42-0004AC25F717;sF0E09F37-856C-11D4-9E42-0004AC25F717;sF0E09F3A-856C-11D4-9E42-0004AC25F717;sF0E09F3C-856C-11D4-9E42-0004AC25F717;sF0E09F3F-856C-11D4-9E42-0004AC25F717;sF0E09F42-856C-11D4-9E42-0004AC25F717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685800" y="914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sz="4800" b="1">
              <a:solidFill>
                <a:srgbClr val="003399"/>
              </a:solidFill>
            </a:endParaRPr>
          </a:p>
        </p:txBody>
      </p:sp>
      <p:sp>
        <p:nvSpPr>
          <p:cNvPr id="5123" name="Text Box 16"/>
          <p:cNvSpPr txBox="1">
            <a:spLocks noChangeArrowheads="1"/>
          </p:cNvSpPr>
          <p:nvPr/>
        </p:nvSpPr>
        <p:spPr bwMode="auto">
          <a:xfrm>
            <a:off x="152400" y="2133600"/>
            <a:ext cx="85876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AT" sz="4000" dirty="0">
                <a:solidFill>
                  <a:srgbClr val="CC3300"/>
                </a:solidFill>
                <a:latin typeface="Times New Roman MT Extra Bold" pitchFamily="18" charset="0"/>
                <a:sym typeface="Wingdings" panose="05000000000000000000" pitchFamily="2" charset="2"/>
              </a:rPr>
              <a:t> -- State Transition Diagrams -- </a:t>
            </a:r>
            <a:endParaRPr lang="en-US" sz="4000" dirty="0">
              <a:solidFill>
                <a:srgbClr val="CC3300"/>
              </a:solidFill>
              <a:latin typeface="Times New Roman MT Extra Bol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696200" cy="1143000"/>
          </a:xfrm>
        </p:spPr>
        <p:txBody>
          <a:bodyPr/>
          <a:lstStyle/>
          <a:p>
            <a:pPr eaLnBrk="1" hangingPunct="1"/>
            <a:r>
              <a:rPr lang="en-US" smtClean="0"/>
              <a:t>Predefined Action Labels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“entry/”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identifies an action, specified by the corresponding action expression, which is performed upon entry to the state (entry action)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“exit/”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identifies an action, specified by the corresponding action expression, that is performed upon exit from the state (exit action)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“do/”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identifies an ongoing activity (“do activity”) that is performed as long as the modeled element is in the state or until the computation specified by the action expression is completed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Simple Diagram for Heart Monitor Applications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533400" y="1905000"/>
          <a:ext cx="7610475" cy="3203575"/>
        </p:xfrm>
        <a:graphic>
          <a:graphicData uri="http://schemas.openxmlformats.org/presentationml/2006/ole">
            <p:oleObj spid="_x0000_s15364" name="VISIO" r:id="rId3" imgW="5166360" imgH="2173224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Full Diagram for Heart Monitor Applications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228600" y="1447800"/>
          <a:ext cx="8458200" cy="4210050"/>
        </p:xfrm>
        <a:graphic>
          <a:graphicData uri="http://schemas.openxmlformats.org/presentationml/2006/ole">
            <p:oleObj spid="_x0000_s16388" name="VISIO" r:id="rId3" imgW="6196584" imgH="3081528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State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can e</a:t>
            </a:r>
            <a:r>
              <a:rPr lang="en-US" sz="2000" smtClean="0">
                <a:solidFill>
                  <a:srgbClr val="000000"/>
                </a:solidFill>
                <a:latin typeface="MS Sans Serif" charset="0"/>
              </a:rPr>
              <a:t>xplore the phenomenon of rapid state diagram growth by examining a typical class with three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latin typeface="MS Sans Serif" charset="0"/>
              </a:rPr>
              <a:t>Each combination of values of the attributes of this class constitute a different state for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latin typeface="MS Sans Serif" charset="0"/>
              </a:rPr>
              <a:t>Note that the attributes are effectively </a:t>
            </a:r>
            <a:r>
              <a:rPr lang="en-US" sz="2000" b="1" smtClean="0">
                <a:solidFill>
                  <a:srgbClr val="000000"/>
                </a:solidFill>
                <a:latin typeface="MS Sans Serif" charset="0"/>
              </a:rPr>
              <a:t>independent</a:t>
            </a:r>
            <a:r>
              <a:rPr lang="en-US" sz="2000" smtClean="0">
                <a:solidFill>
                  <a:srgbClr val="000000"/>
                </a:solidFill>
                <a:latin typeface="MS Sans Serif" charset="0"/>
              </a:rPr>
              <a:t> of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0000"/>
                </a:solidFill>
                <a:latin typeface="MS Sans Serif" charset="0"/>
              </a:rPr>
              <a:t>any combination is valid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876800" y="1371600"/>
          <a:ext cx="3205163" cy="2468563"/>
        </p:xfrm>
        <a:graphic>
          <a:graphicData uri="http://schemas.openxmlformats.org/presentationml/2006/ole">
            <p:oleObj spid="_x0000_s17419" name="VISIO" r:id="rId3" imgW="1993392" imgH="1533144" progId="">
              <p:embed/>
            </p:oleObj>
          </a:graphicData>
        </a:graphic>
      </p:graphicFrame>
      <p:grpSp>
        <p:nvGrpSpPr>
          <p:cNvPr id="17413" name="Group 14"/>
          <p:cNvGrpSpPr>
            <a:grpSpLocks/>
          </p:cNvGrpSpPr>
          <p:nvPr/>
        </p:nvGrpSpPr>
        <p:grpSpPr bwMode="auto">
          <a:xfrm rot="1914678">
            <a:off x="6400800" y="3276600"/>
            <a:ext cx="1066800" cy="1689100"/>
            <a:chOff x="2833" y="823"/>
            <a:chExt cx="1726" cy="3121"/>
          </a:xfrm>
        </p:grpSpPr>
        <p:sp>
          <p:nvSpPr>
            <p:cNvPr id="17415" name="Freeform 10"/>
            <p:cNvSpPr>
              <a:spLocks/>
            </p:cNvSpPr>
            <p:nvPr/>
          </p:nvSpPr>
          <p:spPr bwMode="auto">
            <a:xfrm rot="-5056642">
              <a:off x="2352" y="1901"/>
              <a:ext cx="2524" cy="1561"/>
            </a:xfrm>
            <a:custGeom>
              <a:avLst/>
              <a:gdLst>
                <a:gd name="T0" fmla="*/ 0 w 5047"/>
                <a:gd name="T1" fmla="*/ 756 h 3121"/>
                <a:gd name="T2" fmla="*/ 434 w 5047"/>
                <a:gd name="T3" fmla="*/ 167 h 3121"/>
                <a:gd name="T4" fmla="*/ 697 w 5047"/>
                <a:gd name="T5" fmla="*/ 0 h 3121"/>
                <a:gd name="T6" fmla="*/ 813 w 5047"/>
                <a:gd name="T7" fmla="*/ 388 h 3121"/>
                <a:gd name="T8" fmla="*/ 2436 w 5047"/>
                <a:gd name="T9" fmla="*/ 11 h 3121"/>
                <a:gd name="T10" fmla="*/ 2524 w 5047"/>
                <a:gd name="T11" fmla="*/ 167 h 3121"/>
                <a:gd name="T12" fmla="*/ 2339 w 5047"/>
                <a:gd name="T13" fmla="*/ 588 h 3121"/>
                <a:gd name="T14" fmla="*/ 2436 w 5047"/>
                <a:gd name="T15" fmla="*/ 1270 h 3121"/>
                <a:gd name="T16" fmla="*/ 2184 w 5047"/>
                <a:gd name="T17" fmla="*/ 1427 h 3121"/>
                <a:gd name="T18" fmla="*/ 842 w 5047"/>
                <a:gd name="T19" fmla="*/ 1239 h 3121"/>
                <a:gd name="T20" fmla="*/ 736 w 5047"/>
                <a:gd name="T21" fmla="*/ 1561 h 3121"/>
                <a:gd name="T22" fmla="*/ 269 w 5047"/>
                <a:gd name="T23" fmla="*/ 1249 h 3121"/>
                <a:gd name="T24" fmla="*/ 0 w 5047"/>
                <a:gd name="T25" fmla="*/ 756 h 3121"/>
                <a:gd name="T26" fmla="*/ 0 w 5047"/>
                <a:gd name="T27" fmla="*/ 756 h 3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47" h="3121">
                  <a:moveTo>
                    <a:pt x="0" y="1511"/>
                  </a:moveTo>
                  <a:lnTo>
                    <a:pt x="867" y="334"/>
                  </a:lnTo>
                  <a:lnTo>
                    <a:pt x="1393" y="0"/>
                  </a:lnTo>
                  <a:lnTo>
                    <a:pt x="1625" y="775"/>
                  </a:lnTo>
                  <a:lnTo>
                    <a:pt x="4872" y="21"/>
                  </a:lnTo>
                  <a:lnTo>
                    <a:pt x="5047" y="334"/>
                  </a:lnTo>
                  <a:lnTo>
                    <a:pt x="4678" y="1175"/>
                  </a:lnTo>
                  <a:lnTo>
                    <a:pt x="4872" y="2539"/>
                  </a:lnTo>
                  <a:lnTo>
                    <a:pt x="4367" y="2853"/>
                  </a:lnTo>
                  <a:lnTo>
                    <a:pt x="1684" y="2477"/>
                  </a:lnTo>
                  <a:lnTo>
                    <a:pt x="1471" y="3121"/>
                  </a:lnTo>
                  <a:lnTo>
                    <a:pt x="538" y="2498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6" name="Freeform 11"/>
            <p:cNvSpPr>
              <a:spLocks/>
            </p:cNvSpPr>
            <p:nvPr/>
          </p:nvSpPr>
          <p:spPr bwMode="auto">
            <a:xfrm rot="-5057023">
              <a:off x="2426" y="1378"/>
              <a:ext cx="2528" cy="1561"/>
            </a:xfrm>
            <a:custGeom>
              <a:avLst/>
              <a:gdLst>
                <a:gd name="T0" fmla="*/ 0 w 5055"/>
                <a:gd name="T1" fmla="*/ 756 h 3124"/>
                <a:gd name="T2" fmla="*/ 438 w 5055"/>
                <a:gd name="T3" fmla="*/ 168 h 3124"/>
                <a:gd name="T4" fmla="*/ 700 w 5055"/>
                <a:gd name="T5" fmla="*/ 0 h 3124"/>
                <a:gd name="T6" fmla="*/ 817 w 5055"/>
                <a:gd name="T7" fmla="*/ 389 h 3124"/>
                <a:gd name="T8" fmla="*/ 2440 w 5055"/>
                <a:gd name="T9" fmla="*/ 10 h 3124"/>
                <a:gd name="T10" fmla="*/ 2528 w 5055"/>
                <a:gd name="T11" fmla="*/ 168 h 3124"/>
                <a:gd name="T12" fmla="*/ 2342 w 5055"/>
                <a:gd name="T13" fmla="*/ 587 h 3124"/>
                <a:gd name="T14" fmla="*/ 2440 w 5055"/>
                <a:gd name="T15" fmla="*/ 1269 h 3124"/>
                <a:gd name="T16" fmla="*/ 2188 w 5055"/>
                <a:gd name="T17" fmla="*/ 1427 h 3124"/>
                <a:gd name="T18" fmla="*/ 846 w 5055"/>
                <a:gd name="T19" fmla="*/ 1238 h 3124"/>
                <a:gd name="T20" fmla="*/ 739 w 5055"/>
                <a:gd name="T21" fmla="*/ 1561 h 3124"/>
                <a:gd name="T22" fmla="*/ 272 w 5055"/>
                <a:gd name="T23" fmla="*/ 1248 h 3124"/>
                <a:gd name="T24" fmla="*/ 0 w 5055"/>
                <a:gd name="T25" fmla="*/ 756 h 3124"/>
                <a:gd name="T26" fmla="*/ 0 w 5055"/>
                <a:gd name="T27" fmla="*/ 756 h 31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55" h="3124">
                  <a:moveTo>
                    <a:pt x="0" y="1512"/>
                  </a:moveTo>
                  <a:lnTo>
                    <a:pt x="875" y="337"/>
                  </a:lnTo>
                  <a:lnTo>
                    <a:pt x="1399" y="0"/>
                  </a:lnTo>
                  <a:lnTo>
                    <a:pt x="1633" y="778"/>
                  </a:lnTo>
                  <a:lnTo>
                    <a:pt x="4880" y="21"/>
                  </a:lnTo>
                  <a:lnTo>
                    <a:pt x="5055" y="337"/>
                  </a:lnTo>
                  <a:lnTo>
                    <a:pt x="4684" y="1175"/>
                  </a:lnTo>
                  <a:lnTo>
                    <a:pt x="4880" y="2540"/>
                  </a:lnTo>
                  <a:lnTo>
                    <a:pt x="4375" y="2856"/>
                  </a:lnTo>
                  <a:lnTo>
                    <a:pt x="1692" y="2477"/>
                  </a:lnTo>
                  <a:lnTo>
                    <a:pt x="1477" y="3124"/>
                  </a:lnTo>
                  <a:lnTo>
                    <a:pt x="544" y="2498"/>
                  </a:lnTo>
                  <a:lnTo>
                    <a:pt x="0" y="1512"/>
                  </a:lnTo>
                  <a:close/>
                </a:path>
              </a:pathLst>
            </a:custGeom>
            <a:solidFill>
              <a:srgbClr val="A5B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7" name="Freeform 12"/>
            <p:cNvSpPr>
              <a:spLocks/>
            </p:cNvSpPr>
            <p:nvPr/>
          </p:nvSpPr>
          <p:spPr bwMode="auto">
            <a:xfrm rot="-5058207">
              <a:off x="2397" y="1305"/>
              <a:ext cx="2644" cy="1680"/>
            </a:xfrm>
            <a:custGeom>
              <a:avLst/>
              <a:gdLst>
                <a:gd name="T0" fmla="*/ 839 w 5289"/>
                <a:gd name="T1" fmla="*/ 79 h 3361"/>
                <a:gd name="T2" fmla="*/ 748 w 5289"/>
                <a:gd name="T3" fmla="*/ 0 h 3361"/>
                <a:gd name="T4" fmla="*/ 620 w 5289"/>
                <a:gd name="T5" fmla="*/ 43 h 3361"/>
                <a:gd name="T6" fmla="*/ 547 w 5289"/>
                <a:gd name="T7" fmla="*/ 91 h 3361"/>
                <a:gd name="T8" fmla="*/ 397 w 5289"/>
                <a:gd name="T9" fmla="*/ 220 h 3361"/>
                <a:gd name="T10" fmla="*/ 239 w 5289"/>
                <a:gd name="T11" fmla="*/ 391 h 3361"/>
                <a:gd name="T12" fmla="*/ 106 w 5289"/>
                <a:gd name="T13" fmla="*/ 579 h 3361"/>
                <a:gd name="T14" fmla="*/ 4 w 5289"/>
                <a:gd name="T15" fmla="*/ 830 h 3361"/>
                <a:gd name="T16" fmla="*/ 52 w 5289"/>
                <a:gd name="T17" fmla="*/ 1068 h 3361"/>
                <a:gd name="T18" fmla="*/ 157 w 5289"/>
                <a:gd name="T19" fmla="*/ 1240 h 3361"/>
                <a:gd name="T20" fmla="*/ 295 w 5289"/>
                <a:gd name="T21" fmla="*/ 1405 h 3361"/>
                <a:gd name="T22" fmla="*/ 446 w 5289"/>
                <a:gd name="T23" fmla="*/ 1544 h 3361"/>
                <a:gd name="T24" fmla="*/ 534 w 5289"/>
                <a:gd name="T25" fmla="*/ 1610 h 3361"/>
                <a:gd name="T26" fmla="*/ 602 w 5289"/>
                <a:gd name="T27" fmla="*/ 1650 h 3361"/>
                <a:gd name="T28" fmla="*/ 758 w 5289"/>
                <a:gd name="T29" fmla="*/ 1668 h 3361"/>
                <a:gd name="T30" fmla="*/ 848 w 5289"/>
                <a:gd name="T31" fmla="*/ 1550 h 3361"/>
                <a:gd name="T32" fmla="*/ 980 w 5289"/>
                <a:gd name="T33" fmla="*/ 1358 h 3361"/>
                <a:gd name="T34" fmla="*/ 1192 w 5289"/>
                <a:gd name="T35" fmla="*/ 1406 h 3361"/>
                <a:gd name="T36" fmla="*/ 1469 w 5289"/>
                <a:gd name="T37" fmla="*/ 1463 h 3361"/>
                <a:gd name="T38" fmla="*/ 1767 w 5289"/>
                <a:gd name="T39" fmla="*/ 1515 h 3361"/>
                <a:gd name="T40" fmla="*/ 2274 w 5289"/>
                <a:gd name="T41" fmla="*/ 1532 h 3361"/>
                <a:gd name="T42" fmla="*/ 2393 w 5289"/>
                <a:gd name="T43" fmla="*/ 1485 h 3361"/>
                <a:gd name="T44" fmla="*/ 2500 w 5289"/>
                <a:gd name="T45" fmla="*/ 1411 h 3361"/>
                <a:gd name="T46" fmla="*/ 2596 w 5289"/>
                <a:gd name="T47" fmla="*/ 1164 h 3361"/>
                <a:gd name="T48" fmla="*/ 2528 w 5289"/>
                <a:gd name="T49" fmla="*/ 956 h 3361"/>
                <a:gd name="T50" fmla="*/ 2439 w 5289"/>
                <a:gd name="T51" fmla="*/ 718 h 3361"/>
                <a:gd name="T52" fmla="*/ 2517 w 5289"/>
                <a:gd name="T53" fmla="*/ 561 h 3361"/>
                <a:gd name="T54" fmla="*/ 2610 w 5289"/>
                <a:gd name="T55" fmla="*/ 373 h 3361"/>
                <a:gd name="T56" fmla="*/ 2612 w 5289"/>
                <a:gd name="T57" fmla="*/ 129 h 3361"/>
                <a:gd name="T58" fmla="*/ 2465 w 5289"/>
                <a:gd name="T59" fmla="*/ 84 h 3361"/>
                <a:gd name="T60" fmla="*/ 2430 w 5289"/>
                <a:gd name="T61" fmla="*/ 122 h 3361"/>
                <a:gd name="T62" fmla="*/ 2465 w 5289"/>
                <a:gd name="T63" fmla="*/ 355 h 3361"/>
                <a:gd name="T64" fmla="*/ 2352 w 5289"/>
                <a:gd name="T65" fmla="*/ 485 h 3361"/>
                <a:gd name="T66" fmla="*/ 2239 w 5289"/>
                <a:gd name="T67" fmla="*/ 597 h 3361"/>
                <a:gd name="T68" fmla="*/ 2239 w 5289"/>
                <a:gd name="T69" fmla="*/ 794 h 3361"/>
                <a:gd name="T70" fmla="*/ 2299 w 5289"/>
                <a:gd name="T71" fmla="*/ 925 h 3361"/>
                <a:gd name="T72" fmla="*/ 2393 w 5289"/>
                <a:gd name="T73" fmla="*/ 1178 h 3361"/>
                <a:gd name="T74" fmla="*/ 2346 w 5289"/>
                <a:gd name="T75" fmla="*/ 1400 h 3361"/>
                <a:gd name="T76" fmla="*/ 1990 w 5289"/>
                <a:gd name="T77" fmla="*/ 1390 h 3361"/>
                <a:gd name="T78" fmla="*/ 1698 w 5289"/>
                <a:gd name="T79" fmla="*/ 1346 h 3361"/>
                <a:gd name="T80" fmla="*/ 1390 w 5289"/>
                <a:gd name="T81" fmla="*/ 1291 h 3361"/>
                <a:gd name="T82" fmla="*/ 1107 w 5289"/>
                <a:gd name="T83" fmla="*/ 1239 h 3361"/>
                <a:gd name="T84" fmla="*/ 892 w 5289"/>
                <a:gd name="T85" fmla="*/ 1196 h 3361"/>
                <a:gd name="T86" fmla="*/ 800 w 5289"/>
                <a:gd name="T87" fmla="*/ 1385 h 3361"/>
                <a:gd name="T88" fmla="*/ 718 w 5289"/>
                <a:gd name="T89" fmla="*/ 1469 h 3361"/>
                <a:gd name="T90" fmla="*/ 555 w 5289"/>
                <a:gd name="T91" fmla="*/ 1420 h 3361"/>
                <a:gd name="T92" fmla="*/ 495 w 5289"/>
                <a:gd name="T93" fmla="*/ 1383 h 3361"/>
                <a:gd name="T94" fmla="*/ 359 w 5289"/>
                <a:gd name="T95" fmla="*/ 1250 h 3361"/>
                <a:gd name="T96" fmla="*/ 285 w 5289"/>
                <a:gd name="T97" fmla="*/ 1132 h 3361"/>
                <a:gd name="T98" fmla="*/ 223 w 5289"/>
                <a:gd name="T99" fmla="*/ 791 h 3361"/>
                <a:gd name="T100" fmla="*/ 293 w 5289"/>
                <a:gd name="T101" fmla="*/ 605 h 3361"/>
                <a:gd name="T102" fmla="*/ 377 w 5289"/>
                <a:gd name="T103" fmla="*/ 466 h 3361"/>
                <a:gd name="T104" fmla="*/ 477 w 5289"/>
                <a:gd name="T105" fmla="*/ 336 h 3361"/>
                <a:gd name="T106" fmla="*/ 603 w 5289"/>
                <a:gd name="T107" fmla="*/ 214 h 3361"/>
                <a:gd name="T108" fmla="*/ 708 w 5289"/>
                <a:gd name="T109" fmla="*/ 194 h 3361"/>
                <a:gd name="T110" fmla="*/ 861 w 5289"/>
                <a:gd name="T111" fmla="*/ 619 h 3361"/>
                <a:gd name="T112" fmla="*/ 1090 w 5289"/>
                <a:gd name="T113" fmla="*/ 574 h 3361"/>
                <a:gd name="T114" fmla="*/ 1375 w 5289"/>
                <a:gd name="T115" fmla="*/ 515 h 3361"/>
                <a:gd name="T116" fmla="*/ 1534 w 5289"/>
                <a:gd name="T117" fmla="*/ 481 h 3361"/>
                <a:gd name="T118" fmla="*/ 1690 w 5289"/>
                <a:gd name="T119" fmla="*/ 446 h 3361"/>
                <a:gd name="T120" fmla="*/ 1850 w 5289"/>
                <a:gd name="T121" fmla="*/ 409 h 3361"/>
                <a:gd name="T122" fmla="*/ 2077 w 5289"/>
                <a:gd name="T123" fmla="*/ 350 h 3361"/>
                <a:gd name="T124" fmla="*/ 2213 w 5289"/>
                <a:gd name="T125" fmla="*/ 268 h 33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89" h="3361">
                  <a:moveTo>
                    <a:pt x="4453" y="209"/>
                  </a:moveTo>
                  <a:lnTo>
                    <a:pt x="1711" y="903"/>
                  </a:lnTo>
                  <a:lnTo>
                    <a:pt x="1726" y="768"/>
                  </a:lnTo>
                  <a:lnTo>
                    <a:pt x="1736" y="468"/>
                  </a:lnTo>
                  <a:lnTo>
                    <a:pt x="1730" y="384"/>
                  </a:lnTo>
                  <a:lnTo>
                    <a:pt x="1719" y="304"/>
                  </a:lnTo>
                  <a:lnTo>
                    <a:pt x="1711" y="264"/>
                  </a:lnTo>
                  <a:lnTo>
                    <a:pt x="1702" y="228"/>
                  </a:lnTo>
                  <a:lnTo>
                    <a:pt x="1690" y="192"/>
                  </a:lnTo>
                  <a:lnTo>
                    <a:pt x="1679" y="158"/>
                  </a:lnTo>
                  <a:lnTo>
                    <a:pt x="1664" y="127"/>
                  </a:lnTo>
                  <a:lnTo>
                    <a:pt x="1647" y="99"/>
                  </a:lnTo>
                  <a:lnTo>
                    <a:pt x="1628" y="72"/>
                  </a:lnTo>
                  <a:lnTo>
                    <a:pt x="1607" y="50"/>
                  </a:lnTo>
                  <a:lnTo>
                    <a:pt x="1584" y="32"/>
                  </a:lnTo>
                  <a:lnTo>
                    <a:pt x="1571" y="23"/>
                  </a:lnTo>
                  <a:lnTo>
                    <a:pt x="1557" y="17"/>
                  </a:lnTo>
                  <a:lnTo>
                    <a:pt x="1544" y="12"/>
                  </a:lnTo>
                  <a:lnTo>
                    <a:pt x="1529" y="6"/>
                  </a:lnTo>
                  <a:lnTo>
                    <a:pt x="1496" y="0"/>
                  </a:lnTo>
                  <a:lnTo>
                    <a:pt x="1462" y="0"/>
                  </a:lnTo>
                  <a:lnTo>
                    <a:pt x="1422" y="6"/>
                  </a:lnTo>
                  <a:lnTo>
                    <a:pt x="1379" y="19"/>
                  </a:lnTo>
                  <a:lnTo>
                    <a:pt x="1356" y="29"/>
                  </a:lnTo>
                  <a:lnTo>
                    <a:pt x="1331" y="38"/>
                  </a:lnTo>
                  <a:lnTo>
                    <a:pt x="1306" y="50"/>
                  </a:lnTo>
                  <a:lnTo>
                    <a:pt x="1280" y="65"/>
                  </a:lnTo>
                  <a:lnTo>
                    <a:pt x="1266" y="70"/>
                  </a:lnTo>
                  <a:lnTo>
                    <a:pt x="1253" y="78"/>
                  </a:lnTo>
                  <a:lnTo>
                    <a:pt x="1240" y="86"/>
                  </a:lnTo>
                  <a:lnTo>
                    <a:pt x="1227" y="95"/>
                  </a:lnTo>
                  <a:lnTo>
                    <a:pt x="1211" y="103"/>
                  </a:lnTo>
                  <a:lnTo>
                    <a:pt x="1198" y="112"/>
                  </a:lnTo>
                  <a:lnTo>
                    <a:pt x="1183" y="122"/>
                  </a:lnTo>
                  <a:lnTo>
                    <a:pt x="1169" y="131"/>
                  </a:lnTo>
                  <a:lnTo>
                    <a:pt x="1154" y="141"/>
                  </a:lnTo>
                  <a:lnTo>
                    <a:pt x="1141" y="150"/>
                  </a:lnTo>
                  <a:lnTo>
                    <a:pt x="1126" y="162"/>
                  </a:lnTo>
                  <a:lnTo>
                    <a:pt x="1111" y="173"/>
                  </a:lnTo>
                  <a:lnTo>
                    <a:pt x="1095" y="183"/>
                  </a:lnTo>
                  <a:lnTo>
                    <a:pt x="1080" y="194"/>
                  </a:lnTo>
                  <a:lnTo>
                    <a:pt x="1050" y="217"/>
                  </a:lnTo>
                  <a:lnTo>
                    <a:pt x="1019" y="243"/>
                  </a:lnTo>
                  <a:lnTo>
                    <a:pt x="987" y="268"/>
                  </a:lnTo>
                  <a:lnTo>
                    <a:pt x="957" y="295"/>
                  </a:lnTo>
                  <a:lnTo>
                    <a:pt x="924" y="321"/>
                  </a:lnTo>
                  <a:lnTo>
                    <a:pt x="892" y="350"/>
                  </a:lnTo>
                  <a:lnTo>
                    <a:pt x="860" y="380"/>
                  </a:lnTo>
                  <a:lnTo>
                    <a:pt x="827" y="411"/>
                  </a:lnTo>
                  <a:lnTo>
                    <a:pt x="795" y="441"/>
                  </a:lnTo>
                  <a:lnTo>
                    <a:pt x="763" y="472"/>
                  </a:lnTo>
                  <a:lnTo>
                    <a:pt x="730" y="504"/>
                  </a:lnTo>
                  <a:lnTo>
                    <a:pt x="698" y="538"/>
                  </a:lnTo>
                  <a:lnTo>
                    <a:pt x="666" y="572"/>
                  </a:lnTo>
                  <a:lnTo>
                    <a:pt x="635" y="606"/>
                  </a:lnTo>
                  <a:lnTo>
                    <a:pt x="603" y="641"/>
                  </a:lnTo>
                  <a:lnTo>
                    <a:pt x="573" y="675"/>
                  </a:lnTo>
                  <a:lnTo>
                    <a:pt x="540" y="711"/>
                  </a:lnTo>
                  <a:lnTo>
                    <a:pt x="510" y="747"/>
                  </a:lnTo>
                  <a:lnTo>
                    <a:pt x="479" y="783"/>
                  </a:lnTo>
                  <a:lnTo>
                    <a:pt x="451" y="819"/>
                  </a:lnTo>
                  <a:lnTo>
                    <a:pt x="420" y="857"/>
                  </a:lnTo>
                  <a:lnTo>
                    <a:pt x="392" y="893"/>
                  </a:lnTo>
                  <a:lnTo>
                    <a:pt x="365" y="932"/>
                  </a:lnTo>
                  <a:lnTo>
                    <a:pt x="337" y="970"/>
                  </a:lnTo>
                  <a:lnTo>
                    <a:pt x="310" y="1008"/>
                  </a:lnTo>
                  <a:lnTo>
                    <a:pt x="286" y="1046"/>
                  </a:lnTo>
                  <a:lnTo>
                    <a:pt x="261" y="1084"/>
                  </a:lnTo>
                  <a:lnTo>
                    <a:pt x="236" y="1120"/>
                  </a:lnTo>
                  <a:lnTo>
                    <a:pt x="213" y="1158"/>
                  </a:lnTo>
                  <a:lnTo>
                    <a:pt x="190" y="1196"/>
                  </a:lnTo>
                  <a:lnTo>
                    <a:pt x="170" y="1234"/>
                  </a:lnTo>
                  <a:lnTo>
                    <a:pt x="149" y="1270"/>
                  </a:lnTo>
                  <a:lnTo>
                    <a:pt x="130" y="1308"/>
                  </a:lnTo>
                  <a:lnTo>
                    <a:pt x="111" y="1346"/>
                  </a:lnTo>
                  <a:lnTo>
                    <a:pt x="93" y="1382"/>
                  </a:lnTo>
                  <a:lnTo>
                    <a:pt x="78" y="1418"/>
                  </a:lnTo>
                  <a:lnTo>
                    <a:pt x="65" y="1454"/>
                  </a:lnTo>
                  <a:lnTo>
                    <a:pt x="38" y="1525"/>
                  </a:lnTo>
                  <a:lnTo>
                    <a:pt x="8" y="1660"/>
                  </a:lnTo>
                  <a:lnTo>
                    <a:pt x="0" y="1783"/>
                  </a:lnTo>
                  <a:lnTo>
                    <a:pt x="8" y="1844"/>
                  </a:lnTo>
                  <a:lnTo>
                    <a:pt x="19" y="1907"/>
                  </a:lnTo>
                  <a:lnTo>
                    <a:pt x="29" y="1939"/>
                  </a:lnTo>
                  <a:lnTo>
                    <a:pt x="36" y="1971"/>
                  </a:lnTo>
                  <a:lnTo>
                    <a:pt x="48" y="2004"/>
                  </a:lnTo>
                  <a:lnTo>
                    <a:pt x="61" y="2036"/>
                  </a:lnTo>
                  <a:lnTo>
                    <a:pt x="74" y="2068"/>
                  </a:lnTo>
                  <a:lnTo>
                    <a:pt x="90" y="2102"/>
                  </a:lnTo>
                  <a:lnTo>
                    <a:pt x="105" y="2137"/>
                  </a:lnTo>
                  <a:lnTo>
                    <a:pt x="120" y="2171"/>
                  </a:lnTo>
                  <a:lnTo>
                    <a:pt x="139" y="2205"/>
                  </a:lnTo>
                  <a:lnTo>
                    <a:pt x="158" y="2239"/>
                  </a:lnTo>
                  <a:lnTo>
                    <a:pt x="177" y="2273"/>
                  </a:lnTo>
                  <a:lnTo>
                    <a:pt x="198" y="2308"/>
                  </a:lnTo>
                  <a:lnTo>
                    <a:pt x="219" y="2342"/>
                  </a:lnTo>
                  <a:lnTo>
                    <a:pt x="242" y="2376"/>
                  </a:lnTo>
                  <a:lnTo>
                    <a:pt x="265" y="2410"/>
                  </a:lnTo>
                  <a:lnTo>
                    <a:pt x="289" y="2446"/>
                  </a:lnTo>
                  <a:lnTo>
                    <a:pt x="314" y="2481"/>
                  </a:lnTo>
                  <a:lnTo>
                    <a:pt x="339" y="2515"/>
                  </a:lnTo>
                  <a:lnTo>
                    <a:pt x="365" y="2547"/>
                  </a:lnTo>
                  <a:lnTo>
                    <a:pt x="392" y="2581"/>
                  </a:lnTo>
                  <a:lnTo>
                    <a:pt x="419" y="2616"/>
                  </a:lnTo>
                  <a:lnTo>
                    <a:pt x="447" y="2648"/>
                  </a:lnTo>
                  <a:lnTo>
                    <a:pt x="474" y="2682"/>
                  </a:lnTo>
                  <a:lnTo>
                    <a:pt x="502" y="2714"/>
                  </a:lnTo>
                  <a:lnTo>
                    <a:pt x="533" y="2747"/>
                  </a:lnTo>
                  <a:lnTo>
                    <a:pt x="561" y="2777"/>
                  </a:lnTo>
                  <a:lnTo>
                    <a:pt x="590" y="2810"/>
                  </a:lnTo>
                  <a:lnTo>
                    <a:pt x="620" y="2840"/>
                  </a:lnTo>
                  <a:lnTo>
                    <a:pt x="650" y="2870"/>
                  </a:lnTo>
                  <a:lnTo>
                    <a:pt x="681" y="2899"/>
                  </a:lnTo>
                  <a:lnTo>
                    <a:pt x="709" y="2929"/>
                  </a:lnTo>
                  <a:lnTo>
                    <a:pt x="740" y="2958"/>
                  </a:lnTo>
                  <a:lnTo>
                    <a:pt x="772" y="2984"/>
                  </a:lnTo>
                  <a:lnTo>
                    <a:pt x="801" y="3013"/>
                  </a:lnTo>
                  <a:lnTo>
                    <a:pt x="831" y="3040"/>
                  </a:lnTo>
                  <a:lnTo>
                    <a:pt x="862" y="3064"/>
                  </a:lnTo>
                  <a:lnTo>
                    <a:pt x="892" y="3089"/>
                  </a:lnTo>
                  <a:lnTo>
                    <a:pt x="922" y="3114"/>
                  </a:lnTo>
                  <a:lnTo>
                    <a:pt x="953" y="3136"/>
                  </a:lnTo>
                  <a:lnTo>
                    <a:pt x="968" y="3148"/>
                  </a:lnTo>
                  <a:lnTo>
                    <a:pt x="981" y="3159"/>
                  </a:lnTo>
                  <a:lnTo>
                    <a:pt x="996" y="3169"/>
                  </a:lnTo>
                  <a:lnTo>
                    <a:pt x="1012" y="3180"/>
                  </a:lnTo>
                  <a:lnTo>
                    <a:pt x="1025" y="3190"/>
                  </a:lnTo>
                  <a:lnTo>
                    <a:pt x="1040" y="3199"/>
                  </a:lnTo>
                  <a:lnTo>
                    <a:pt x="1054" y="3211"/>
                  </a:lnTo>
                  <a:lnTo>
                    <a:pt x="1069" y="3220"/>
                  </a:lnTo>
                  <a:lnTo>
                    <a:pt x="1082" y="3228"/>
                  </a:lnTo>
                  <a:lnTo>
                    <a:pt x="1097" y="3237"/>
                  </a:lnTo>
                  <a:lnTo>
                    <a:pt x="1111" y="3247"/>
                  </a:lnTo>
                  <a:lnTo>
                    <a:pt x="1124" y="3254"/>
                  </a:lnTo>
                  <a:lnTo>
                    <a:pt x="1139" y="3264"/>
                  </a:lnTo>
                  <a:lnTo>
                    <a:pt x="1152" y="3270"/>
                  </a:lnTo>
                  <a:lnTo>
                    <a:pt x="1166" y="3279"/>
                  </a:lnTo>
                  <a:lnTo>
                    <a:pt x="1179" y="3285"/>
                  </a:lnTo>
                  <a:lnTo>
                    <a:pt x="1192" y="3292"/>
                  </a:lnTo>
                  <a:lnTo>
                    <a:pt x="1204" y="3300"/>
                  </a:lnTo>
                  <a:lnTo>
                    <a:pt x="1230" y="3311"/>
                  </a:lnTo>
                  <a:lnTo>
                    <a:pt x="1255" y="3323"/>
                  </a:lnTo>
                  <a:lnTo>
                    <a:pt x="1280" y="3332"/>
                  </a:lnTo>
                  <a:lnTo>
                    <a:pt x="1303" y="3342"/>
                  </a:lnTo>
                  <a:lnTo>
                    <a:pt x="1325" y="3349"/>
                  </a:lnTo>
                  <a:lnTo>
                    <a:pt x="1346" y="3355"/>
                  </a:lnTo>
                  <a:lnTo>
                    <a:pt x="1388" y="3361"/>
                  </a:lnTo>
                  <a:lnTo>
                    <a:pt x="1458" y="3359"/>
                  </a:lnTo>
                  <a:lnTo>
                    <a:pt x="1489" y="3347"/>
                  </a:lnTo>
                  <a:lnTo>
                    <a:pt x="1517" y="3336"/>
                  </a:lnTo>
                  <a:lnTo>
                    <a:pt x="1529" y="3328"/>
                  </a:lnTo>
                  <a:lnTo>
                    <a:pt x="1542" y="3321"/>
                  </a:lnTo>
                  <a:lnTo>
                    <a:pt x="1553" y="3311"/>
                  </a:lnTo>
                  <a:lnTo>
                    <a:pt x="1567" y="3304"/>
                  </a:lnTo>
                  <a:lnTo>
                    <a:pt x="1609" y="3262"/>
                  </a:lnTo>
                  <a:lnTo>
                    <a:pt x="1628" y="3239"/>
                  </a:lnTo>
                  <a:lnTo>
                    <a:pt x="1643" y="3213"/>
                  </a:lnTo>
                  <a:lnTo>
                    <a:pt x="1658" y="3186"/>
                  </a:lnTo>
                  <a:lnTo>
                    <a:pt x="1673" y="3159"/>
                  </a:lnTo>
                  <a:lnTo>
                    <a:pt x="1696" y="3100"/>
                  </a:lnTo>
                  <a:lnTo>
                    <a:pt x="1728" y="2979"/>
                  </a:lnTo>
                  <a:lnTo>
                    <a:pt x="1745" y="2861"/>
                  </a:lnTo>
                  <a:lnTo>
                    <a:pt x="1751" y="2762"/>
                  </a:lnTo>
                  <a:lnTo>
                    <a:pt x="1751" y="2665"/>
                  </a:lnTo>
                  <a:lnTo>
                    <a:pt x="1776" y="2673"/>
                  </a:lnTo>
                  <a:lnTo>
                    <a:pt x="1806" y="2680"/>
                  </a:lnTo>
                  <a:lnTo>
                    <a:pt x="1848" y="2690"/>
                  </a:lnTo>
                  <a:lnTo>
                    <a:pt x="1899" y="2703"/>
                  </a:lnTo>
                  <a:lnTo>
                    <a:pt x="1928" y="2709"/>
                  </a:lnTo>
                  <a:lnTo>
                    <a:pt x="1960" y="2716"/>
                  </a:lnTo>
                  <a:lnTo>
                    <a:pt x="1995" y="2724"/>
                  </a:lnTo>
                  <a:lnTo>
                    <a:pt x="2031" y="2733"/>
                  </a:lnTo>
                  <a:lnTo>
                    <a:pt x="2069" y="2743"/>
                  </a:lnTo>
                  <a:lnTo>
                    <a:pt x="2109" y="2751"/>
                  </a:lnTo>
                  <a:lnTo>
                    <a:pt x="2150" y="2760"/>
                  </a:lnTo>
                  <a:lnTo>
                    <a:pt x="2194" y="2772"/>
                  </a:lnTo>
                  <a:lnTo>
                    <a:pt x="2240" y="2781"/>
                  </a:lnTo>
                  <a:lnTo>
                    <a:pt x="2285" y="2792"/>
                  </a:lnTo>
                  <a:lnTo>
                    <a:pt x="2335" y="2802"/>
                  </a:lnTo>
                  <a:lnTo>
                    <a:pt x="2384" y="2813"/>
                  </a:lnTo>
                  <a:lnTo>
                    <a:pt x="2436" y="2825"/>
                  </a:lnTo>
                  <a:lnTo>
                    <a:pt x="2487" y="2836"/>
                  </a:lnTo>
                  <a:lnTo>
                    <a:pt x="2540" y="2848"/>
                  </a:lnTo>
                  <a:lnTo>
                    <a:pt x="2595" y="2859"/>
                  </a:lnTo>
                  <a:lnTo>
                    <a:pt x="2650" y="2870"/>
                  </a:lnTo>
                  <a:lnTo>
                    <a:pt x="2707" y="2882"/>
                  </a:lnTo>
                  <a:lnTo>
                    <a:pt x="2764" y="2893"/>
                  </a:lnTo>
                  <a:lnTo>
                    <a:pt x="2821" y="2905"/>
                  </a:lnTo>
                  <a:lnTo>
                    <a:pt x="2880" y="2916"/>
                  </a:lnTo>
                  <a:lnTo>
                    <a:pt x="2939" y="2927"/>
                  </a:lnTo>
                  <a:lnTo>
                    <a:pt x="2998" y="2939"/>
                  </a:lnTo>
                  <a:lnTo>
                    <a:pt x="3057" y="2950"/>
                  </a:lnTo>
                  <a:lnTo>
                    <a:pt x="3116" y="2962"/>
                  </a:lnTo>
                  <a:lnTo>
                    <a:pt x="3177" y="2971"/>
                  </a:lnTo>
                  <a:lnTo>
                    <a:pt x="3238" y="2983"/>
                  </a:lnTo>
                  <a:lnTo>
                    <a:pt x="3297" y="2992"/>
                  </a:lnTo>
                  <a:lnTo>
                    <a:pt x="3358" y="3002"/>
                  </a:lnTo>
                  <a:lnTo>
                    <a:pt x="3416" y="3013"/>
                  </a:lnTo>
                  <a:lnTo>
                    <a:pt x="3475" y="3021"/>
                  </a:lnTo>
                  <a:lnTo>
                    <a:pt x="3534" y="3030"/>
                  </a:lnTo>
                  <a:lnTo>
                    <a:pt x="3593" y="3038"/>
                  </a:lnTo>
                  <a:lnTo>
                    <a:pt x="3650" y="3047"/>
                  </a:lnTo>
                  <a:lnTo>
                    <a:pt x="3707" y="3053"/>
                  </a:lnTo>
                  <a:lnTo>
                    <a:pt x="3764" y="3060"/>
                  </a:lnTo>
                  <a:lnTo>
                    <a:pt x="3875" y="3074"/>
                  </a:lnTo>
                  <a:lnTo>
                    <a:pt x="3981" y="3083"/>
                  </a:lnTo>
                  <a:lnTo>
                    <a:pt x="4082" y="3089"/>
                  </a:lnTo>
                  <a:lnTo>
                    <a:pt x="4268" y="3095"/>
                  </a:lnTo>
                  <a:lnTo>
                    <a:pt x="4426" y="3087"/>
                  </a:lnTo>
                  <a:lnTo>
                    <a:pt x="4549" y="3064"/>
                  </a:lnTo>
                  <a:lnTo>
                    <a:pt x="4576" y="3057"/>
                  </a:lnTo>
                  <a:lnTo>
                    <a:pt x="4601" y="3047"/>
                  </a:lnTo>
                  <a:lnTo>
                    <a:pt x="4627" y="3040"/>
                  </a:lnTo>
                  <a:lnTo>
                    <a:pt x="4652" y="3030"/>
                  </a:lnTo>
                  <a:lnTo>
                    <a:pt x="4675" y="3021"/>
                  </a:lnTo>
                  <a:lnTo>
                    <a:pt x="4700" y="3011"/>
                  </a:lnTo>
                  <a:lnTo>
                    <a:pt x="4722" y="3002"/>
                  </a:lnTo>
                  <a:lnTo>
                    <a:pt x="4743" y="2992"/>
                  </a:lnTo>
                  <a:lnTo>
                    <a:pt x="4766" y="2981"/>
                  </a:lnTo>
                  <a:lnTo>
                    <a:pt x="4787" y="2971"/>
                  </a:lnTo>
                  <a:lnTo>
                    <a:pt x="4808" y="2960"/>
                  </a:lnTo>
                  <a:lnTo>
                    <a:pt x="4827" y="2948"/>
                  </a:lnTo>
                  <a:lnTo>
                    <a:pt x="4848" y="2937"/>
                  </a:lnTo>
                  <a:lnTo>
                    <a:pt x="4867" y="2925"/>
                  </a:lnTo>
                  <a:lnTo>
                    <a:pt x="4886" y="2914"/>
                  </a:lnTo>
                  <a:lnTo>
                    <a:pt x="4903" y="2901"/>
                  </a:lnTo>
                  <a:lnTo>
                    <a:pt x="4920" y="2889"/>
                  </a:lnTo>
                  <a:lnTo>
                    <a:pt x="4937" y="2876"/>
                  </a:lnTo>
                  <a:lnTo>
                    <a:pt x="4970" y="2851"/>
                  </a:lnTo>
                  <a:lnTo>
                    <a:pt x="5000" y="2823"/>
                  </a:lnTo>
                  <a:lnTo>
                    <a:pt x="5029" y="2796"/>
                  </a:lnTo>
                  <a:lnTo>
                    <a:pt x="5053" y="2768"/>
                  </a:lnTo>
                  <a:lnTo>
                    <a:pt x="5078" y="2737"/>
                  </a:lnTo>
                  <a:lnTo>
                    <a:pt x="5099" y="2707"/>
                  </a:lnTo>
                  <a:lnTo>
                    <a:pt x="5118" y="2676"/>
                  </a:lnTo>
                  <a:lnTo>
                    <a:pt x="5135" y="2644"/>
                  </a:lnTo>
                  <a:lnTo>
                    <a:pt x="5150" y="2612"/>
                  </a:lnTo>
                  <a:lnTo>
                    <a:pt x="5175" y="2543"/>
                  </a:lnTo>
                  <a:lnTo>
                    <a:pt x="5196" y="2403"/>
                  </a:lnTo>
                  <a:lnTo>
                    <a:pt x="5192" y="2329"/>
                  </a:lnTo>
                  <a:lnTo>
                    <a:pt x="5181" y="2254"/>
                  </a:lnTo>
                  <a:lnTo>
                    <a:pt x="5173" y="2215"/>
                  </a:lnTo>
                  <a:lnTo>
                    <a:pt x="5162" y="2177"/>
                  </a:lnTo>
                  <a:lnTo>
                    <a:pt x="5148" y="2139"/>
                  </a:lnTo>
                  <a:lnTo>
                    <a:pt x="5133" y="2099"/>
                  </a:lnTo>
                  <a:lnTo>
                    <a:pt x="5116" y="2059"/>
                  </a:lnTo>
                  <a:lnTo>
                    <a:pt x="5101" y="2021"/>
                  </a:lnTo>
                  <a:lnTo>
                    <a:pt x="5086" y="1985"/>
                  </a:lnTo>
                  <a:lnTo>
                    <a:pt x="5070" y="1948"/>
                  </a:lnTo>
                  <a:lnTo>
                    <a:pt x="5057" y="1912"/>
                  </a:lnTo>
                  <a:lnTo>
                    <a:pt x="5044" y="1876"/>
                  </a:lnTo>
                  <a:lnTo>
                    <a:pt x="5030" y="1844"/>
                  </a:lnTo>
                  <a:lnTo>
                    <a:pt x="5017" y="1810"/>
                  </a:lnTo>
                  <a:lnTo>
                    <a:pt x="4992" y="1747"/>
                  </a:lnTo>
                  <a:lnTo>
                    <a:pt x="4970" y="1688"/>
                  </a:lnTo>
                  <a:lnTo>
                    <a:pt x="4949" y="1635"/>
                  </a:lnTo>
                  <a:lnTo>
                    <a:pt x="4932" y="1583"/>
                  </a:lnTo>
                  <a:lnTo>
                    <a:pt x="4914" y="1540"/>
                  </a:lnTo>
                  <a:lnTo>
                    <a:pt x="4901" y="1500"/>
                  </a:lnTo>
                  <a:lnTo>
                    <a:pt x="4878" y="1437"/>
                  </a:lnTo>
                  <a:lnTo>
                    <a:pt x="4861" y="1386"/>
                  </a:lnTo>
                  <a:lnTo>
                    <a:pt x="4880" y="1359"/>
                  </a:lnTo>
                  <a:lnTo>
                    <a:pt x="4899" y="1331"/>
                  </a:lnTo>
                  <a:lnTo>
                    <a:pt x="4928" y="1291"/>
                  </a:lnTo>
                  <a:lnTo>
                    <a:pt x="4943" y="1268"/>
                  </a:lnTo>
                  <a:lnTo>
                    <a:pt x="4960" y="1241"/>
                  </a:lnTo>
                  <a:lnTo>
                    <a:pt x="4977" y="1215"/>
                  </a:lnTo>
                  <a:lnTo>
                    <a:pt x="4996" y="1186"/>
                  </a:lnTo>
                  <a:lnTo>
                    <a:pt x="5015" y="1156"/>
                  </a:lnTo>
                  <a:lnTo>
                    <a:pt x="5034" y="1123"/>
                  </a:lnTo>
                  <a:lnTo>
                    <a:pt x="5055" y="1089"/>
                  </a:lnTo>
                  <a:lnTo>
                    <a:pt x="5074" y="1055"/>
                  </a:lnTo>
                  <a:lnTo>
                    <a:pt x="5095" y="1019"/>
                  </a:lnTo>
                  <a:lnTo>
                    <a:pt x="5114" y="981"/>
                  </a:lnTo>
                  <a:lnTo>
                    <a:pt x="5133" y="943"/>
                  </a:lnTo>
                  <a:lnTo>
                    <a:pt x="5154" y="905"/>
                  </a:lnTo>
                  <a:lnTo>
                    <a:pt x="5171" y="867"/>
                  </a:lnTo>
                  <a:lnTo>
                    <a:pt x="5190" y="827"/>
                  </a:lnTo>
                  <a:lnTo>
                    <a:pt x="5205" y="787"/>
                  </a:lnTo>
                  <a:lnTo>
                    <a:pt x="5221" y="747"/>
                  </a:lnTo>
                  <a:lnTo>
                    <a:pt x="5236" y="707"/>
                  </a:lnTo>
                  <a:lnTo>
                    <a:pt x="5249" y="667"/>
                  </a:lnTo>
                  <a:lnTo>
                    <a:pt x="5270" y="589"/>
                  </a:lnTo>
                  <a:lnTo>
                    <a:pt x="5289" y="441"/>
                  </a:lnTo>
                  <a:lnTo>
                    <a:pt x="5283" y="375"/>
                  </a:lnTo>
                  <a:lnTo>
                    <a:pt x="5276" y="346"/>
                  </a:lnTo>
                  <a:lnTo>
                    <a:pt x="5266" y="321"/>
                  </a:lnTo>
                  <a:lnTo>
                    <a:pt x="5255" y="299"/>
                  </a:lnTo>
                  <a:lnTo>
                    <a:pt x="5240" y="278"/>
                  </a:lnTo>
                  <a:lnTo>
                    <a:pt x="5224" y="259"/>
                  </a:lnTo>
                  <a:lnTo>
                    <a:pt x="5207" y="242"/>
                  </a:lnTo>
                  <a:lnTo>
                    <a:pt x="5188" y="226"/>
                  </a:lnTo>
                  <a:lnTo>
                    <a:pt x="5177" y="221"/>
                  </a:lnTo>
                  <a:lnTo>
                    <a:pt x="5167" y="215"/>
                  </a:lnTo>
                  <a:lnTo>
                    <a:pt x="5145" y="203"/>
                  </a:lnTo>
                  <a:lnTo>
                    <a:pt x="5124" y="194"/>
                  </a:lnTo>
                  <a:lnTo>
                    <a:pt x="5099" y="186"/>
                  </a:lnTo>
                  <a:lnTo>
                    <a:pt x="5076" y="181"/>
                  </a:lnTo>
                  <a:lnTo>
                    <a:pt x="5027" y="173"/>
                  </a:lnTo>
                  <a:lnTo>
                    <a:pt x="4930" y="169"/>
                  </a:lnTo>
                  <a:lnTo>
                    <a:pt x="4846" y="175"/>
                  </a:lnTo>
                  <a:lnTo>
                    <a:pt x="4787" y="184"/>
                  </a:lnTo>
                  <a:lnTo>
                    <a:pt x="4764" y="188"/>
                  </a:lnTo>
                  <a:lnTo>
                    <a:pt x="4778" y="194"/>
                  </a:lnTo>
                  <a:lnTo>
                    <a:pt x="4793" y="202"/>
                  </a:lnTo>
                  <a:lnTo>
                    <a:pt x="4814" y="213"/>
                  </a:lnTo>
                  <a:lnTo>
                    <a:pt x="4825" y="221"/>
                  </a:lnTo>
                  <a:lnTo>
                    <a:pt x="4837" y="228"/>
                  </a:lnTo>
                  <a:lnTo>
                    <a:pt x="4848" y="236"/>
                  </a:lnTo>
                  <a:lnTo>
                    <a:pt x="4861" y="245"/>
                  </a:lnTo>
                  <a:lnTo>
                    <a:pt x="4913" y="293"/>
                  </a:lnTo>
                  <a:lnTo>
                    <a:pt x="4935" y="323"/>
                  </a:lnTo>
                  <a:lnTo>
                    <a:pt x="4956" y="357"/>
                  </a:lnTo>
                  <a:lnTo>
                    <a:pt x="4985" y="437"/>
                  </a:lnTo>
                  <a:lnTo>
                    <a:pt x="4989" y="534"/>
                  </a:lnTo>
                  <a:lnTo>
                    <a:pt x="4979" y="589"/>
                  </a:lnTo>
                  <a:lnTo>
                    <a:pt x="4970" y="620"/>
                  </a:lnTo>
                  <a:lnTo>
                    <a:pt x="4958" y="650"/>
                  </a:lnTo>
                  <a:lnTo>
                    <a:pt x="4945" y="681"/>
                  </a:lnTo>
                  <a:lnTo>
                    <a:pt x="4930" y="711"/>
                  </a:lnTo>
                  <a:lnTo>
                    <a:pt x="4911" y="741"/>
                  </a:lnTo>
                  <a:lnTo>
                    <a:pt x="4892" y="768"/>
                  </a:lnTo>
                  <a:lnTo>
                    <a:pt x="4873" y="797"/>
                  </a:lnTo>
                  <a:lnTo>
                    <a:pt x="4850" y="823"/>
                  </a:lnTo>
                  <a:lnTo>
                    <a:pt x="4827" y="850"/>
                  </a:lnTo>
                  <a:lnTo>
                    <a:pt x="4804" y="874"/>
                  </a:lnTo>
                  <a:lnTo>
                    <a:pt x="4780" y="899"/>
                  </a:lnTo>
                  <a:lnTo>
                    <a:pt x="4757" y="924"/>
                  </a:lnTo>
                  <a:lnTo>
                    <a:pt x="4730" y="949"/>
                  </a:lnTo>
                  <a:lnTo>
                    <a:pt x="4705" y="971"/>
                  </a:lnTo>
                  <a:lnTo>
                    <a:pt x="4681" y="994"/>
                  </a:lnTo>
                  <a:lnTo>
                    <a:pt x="4654" y="1017"/>
                  </a:lnTo>
                  <a:lnTo>
                    <a:pt x="4629" y="1040"/>
                  </a:lnTo>
                  <a:lnTo>
                    <a:pt x="4607" y="1063"/>
                  </a:lnTo>
                  <a:lnTo>
                    <a:pt x="4582" y="1084"/>
                  </a:lnTo>
                  <a:lnTo>
                    <a:pt x="4559" y="1106"/>
                  </a:lnTo>
                  <a:lnTo>
                    <a:pt x="4536" y="1127"/>
                  </a:lnTo>
                  <a:lnTo>
                    <a:pt x="4515" y="1150"/>
                  </a:lnTo>
                  <a:lnTo>
                    <a:pt x="4496" y="1171"/>
                  </a:lnTo>
                  <a:lnTo>
                    <a:pt x="4479" y="1194"/>
                  </a:lnTo>
                  <a:lnTo>
                    <a:pt x="4447" y="1238"/>
                  </a:lnTo>
                  <a:lnTo>
                    <a:pt x="4409" y="1329"/>
                  </a:lnTo>
                  <a:lnTo>
                    <a:pt x="4405" y="1376"/>
                  </a:lnTo>
                  <a:lnTo>
                    <a:pt x="4413" y="1428"/>
                  </a:lnTo>
                  <a:lnTo>
                    <a:pt x="4422" y="1454"/>
                  </a:lnTo>
                  <a:lnTo>
                    <a:pt x="4435" y="1488"/>
                  </a:lnTo>
                  <a:lnTo>
                    <a:pt x="4451" y="1525"/>
                  </a:lnTo>
                  <a:lnTo>
                    <a:pt x="4460" y="1545"/>
                  </a:lnTo>
                  <a:lnTo>
                    <a:pt x="4470" y="1566"/>
                  </a:lnTo>
                  <a:lnTo>
                    <a:pt x="4479" y="1589"/>
                  </a:lnTo>
                  <a:lnTo>
                    <a:pt x="4489" y="1612"/>
                  </a:lnTo>
                  <a:lnTo>
                    <a:pt x="4500" y="1635"/>
                  </a:lnTo>
                  <a:lnTo>
                    <a:pt x="4511" y="1660"/>
                  </a:lnTo>
                  <a:lnTo>
                    <a:pt x="4523" y="1686"/>
                  </a:lnTo>
                  <a:lnTo>
                    <a:pt x="4534" y="1711"/>
                  </a:lnTo>
                  <a:lnTo>
                    <a:pt x="4548" y="1737"/>
                  </a:lnTo>
                  <a:lnTo>
                    <a:pt x="4561" y="1764"/>
                  </a:lnTo>
                  <a:lnTo>
                    <a:pt x="4572" y="1793"/>
                  </a:lnTo>
                  <a:lnTo>
                    <a:pt x="4586" y="1821"/>
                  </a:lnTo>
                  <a:lnTo>
                    <a:pt x="4599" y="1850"/>
                  </a:lnTo>
                  <a:lnTo>
                    <a:pt x="4612" y="1878"/>
                  </a:lnTo>
                  <a:lnTo>
                    <a:pt x="4624" y="1907"/>
                  </a:lnTo>
                  <a:lnTo>
                    <a:pt x="4637" y="1937"/>
                  </a:lnTo>
                  <a:lnTo>
                    <a:pt x="4664" y="1998"/>
                  </a:lnTo>
                  <a:lnTo>
                    <a:pt x="4688" y="2059"/>
                  </a:lnTo>
                  <a:lnTo>
                    <a:pt x="4711" y="2120"/>
                  </a:lnTo>
                  <a:lnTo>
                    <a:pt x="4734" y="2180"/>
                  </a:lnTo>
                  <a:lnTo>
                    <a:pt x="4753" y="2239"/>
                  </a:lnTo>
                  <a:lnTo>
                    <a:pt x="4772" y="2300"/>
                  </a:lnTo>
                  <a:lnTo>
                    <a:pt x="4787" y="2357"/>
                  </a:lnTo>
                  <a:lnTo>
                    <a:pt x="4808" y="2469"/>
                  </a:lnTo>
                  <a:lnTo>
                    <a:pt x="4814" y="2572"/>
                  </a:lnTo>
                  <a:lnTo>
                    <a:pt x="4810" y="2618"/>
                  </a:lnTo>
                  <a:lnTo>
                    <a:pt x="4802" y="2661"/>
                  </a:lnTo>
                  <a:lnTo>
                    <a:pt x="4787" y="2699"/>
                  </a:lnTo>
                  <a:lnTo>
                    <a:pt x="4780" y="2718"/>
                  </a:lnTo>
                  <a:lnTo>
                    <a:pt x="4768" y="2735"/>
                  </a:lnTo>
                  <a:lnTo>
                    <a:pt x="4743" y="2766"/>
                  </a:lnTo>
                  <a:lnTo>
                    <a:pt x="4711" y="2791"/>
                  </a:lnTo>
                  <a:lnTo>
                    <a:pt x="4692" y="2800"/>
                  </a:lnTo>
                  <a:lnTo>
                    <a:pt x="4673" y="2810"/>
                  </a:lnTo>
                  <a:lnTo>
                    <a:pt x="4650" y="2817"/>
                  </a:lnTo>
                  <a:lnTo>
                    <a:pt x="4626" y="2825"/>
                  </a:lnTo>
                  <a:lnTo>
                    <a:pt x="4572" y="2832"/>
                  </a:lnTo>
                  <a:lnTo>
                    <a:pt x="4511" y="2834"/>
                  </a:lnTo>
                  <a:lnTo>
                    <a:pt x="4363" y="2825"/>
                  </a:lnTo>
                  <a:lnTo>
                    <a:pt x="4276" y="2817"/>
                  </a:lnTo>
                  <a:lnTo>
                    <a:pt x="4184" y="2808"/>
                  </a:lnTo>
                  <a:lnTo>
                    <a:pt x="4084" y="2794"/>
                  </a:lnTo>
                  <a:lnTo>
                    <a:pt x="3981" y="2781"/>
                  </a:lnTo>
                  <a:lnTo>
                    <a:pt x="3926" y="2773"/>
                  </a:lnTo>
                  <a:lnTo>
                    <a:pt x="3871" y="2766"/>
                  </a:lnTo>
                  <a:lnTo>
                    <a:pt x="3814" y="2758"/>
                  </a:lnTo>
                  <a:lnTo>
                    <a:pt x="3757" y="2749"/>
                  </a:lnTo>
                  <a:lnTo>
                    <a:pt x="3700" y="2741"/>
                  </a:lnTo>
                  <a:lnTo>
                    <a:pt x="3641" y="2732"/>
                  </a:lnTo>
                  <a:lnTo>
                    <a:pt x="3580" y="2722"/>
                  </a:lnTo>
                  <a:lnTo>
                    <a:pt x="3519" y="2713"/>
                  </a:lnTo>
                  <a:lnTo>
                    <a:pt x="3458" y="2703"/>
                  </a:lnTo>
                  <a:lnTo>
                    <a:pt x="3397" y="2692"/>
                  </a:lnTo>
                  <a:lnTo>
                    <a:pt x="3337" y="2682"/>
                  </a:lnTo>
                  <a:lnTo>
                    <a:pt x="3274" y="2671"/>
                  </a:lnTo>
                  <a:lnTo>
                    <a:pt x="3213" y="2661"/>
                  </a:lnTo>
                  <a:lnTo>
                    <a:pt x="3150" y="2650"/>
                  </a:lnTo>
                  <a:lnTo>
                    <a:pt x="3088" y="2638"/>
                  </a:lnTo>
                  <a:lnTo>
                    <a:pt x="3027" y="2629"/>
                  </a:lnTo>
                  <a:lnTo>
                    <a:pt x="2964" y="2618"/>
                  </a:lnTo>
                  <a:lnTo>
                    <a:pt x="2903" y="2606"/>
                  </a:lnTo>
                  <a:lnTo>
                    <a:pt x="2840" y="2595"/>
                  </a:lnTo>
                  <a:lnTo>
                    <a:pt x="2780" y="2583"/>
                  </a:lnTo>
                  <a:lnTo>
                    <a:pt x="2721" y="2574"/>
                  </a:lnTo>
                  <a:lnTo>
                    <a:pt x="2660" y="2562"/>
                  </a:lnTo>
                  <a:lnTo>
                    <a:pt x="2601" y="2551"/>
                  </a:lnTo>
                  <a:lnTo>
                    <a:pt x="2544" y="2540"/>
                  </a:lnTo>
                  <a:lnTo>
                    <a:pt x="2485" y="2530"/>
                  </a:lnTo>
                  <a:lnTo>
                    <a:pt x="2430" y="2519"/>
                  </a:lnTo>
                  <a:lnTo>
                    <a:pt x="2375" y="2507"/>
                  </a:lnTo>
                  <a:lnTo>
                    <a:pt x="2320" y="2498"/>
                  </a:lnTo>
                  <a:lnTo>
                    <a:pt x="2266" y="2488"/>
                  </a:lnTo>
                  <a:lnTo>
                    <a:pt x="2215" y="2479"/>
                  </a:lnTo>
                  <a:lnTo>
                    <a:pt x="2164" y="2467"/>
                  </a:lnTo>
                  <a:lnTo>
                    <a:pt x="2114" y="2458"/>
                  </a:lnTo>
                  <a:lnTo>
                    <a:pt x="2069" y="2448"/>
                  </a:lnTo>
                  <a:lnTo>
                    <a:pt x="2021" y="2441"/>
                  </a:lnTo>
                  <a:lnTo>
                    <a:pt x="1977" y="2431"/>
                  </a:lnTo>
                  <a:lnTo>
                    <a:pt x="1936" y="2424"/>
                  </a:lnTo>
                  <a:lnTo>
                    <a:pt x="1896" y="2414"/>
                  </a:lnTo>
                  <a:lnTo>
                    <a:pt x="1858" y="2408"/>
                  </a:lnTo>
                  <a:lnTo>
                    <a:pt x="1820" y="2401"/>
                  </a:lnTo>
                  <a:lnTo>
                    <a:pt x="1785" y="2393"/>
                  </a:lnTo>
                  <a:lnTo>
                    <a:pt x="1725" y="2380"/>
                  </a:lnTo>
                  <a:lnTo>
                    <a:pt x="1673" y="2370"/>
                  </a:lnTo>
                  <a:lnTo>
                    <a:pt x="1631" y="2363"/>
                  </a:lnTo>
                  <a:lnTo>
                    <a:pt x="1601" y="2355"/>
                  </a:lnTo>
                  <a:lnTo>
                    <a:pt x="1576" y="2351"/>
                  </a:lnTo>
                  <a:lnTo>
                    <a:pt x="1584" y="2384"/>
                  </a:lnTo>
                  <a:lnTo>
                    <a:pt x="1599" y="2469"/>
                  </a:lnTo>
                  <a:lnTo>
                    <a:pt x="1612" y="2583"/>
                  </a:lnTo>
                  <a:lnTo>
                    <a:pt x="1612" y="2711"/>
                  </a:lnTo>
                  <a:lnTo>
                    <a:pt x="1601" y="2770"/>
                  </a:lnTo>
                  <a:lnTo>
                    <a:pt x="1593" y="2798"/>
                  </a:lnTo>
                  <a:lnTo>
                    <a:pt x="1584" y="2825"/>
                  </a:lnTo>
                  <a:lnTo>
                    <a:pt x="1571" y="2849"/>
                  </a:lnTo>
                  <a:lnTo>
                    <a:pt x="1555" y="2872"/>
                  </a:lnTo>
                  <a:lnTo>
                    <a:pt x="1538" y="2891"/>
                  </a:lnTo>
                  <a:lnTo>
                    <a:pt x="1517" y="2908"/>
                  </a:lnTo>
                  <a:lnTo>
                    <a:pt x="1506" y="2916"/>
                  </a:lnTo>
                  <a:lnTo>
                    <a:pt x="1495" y="2922"/>
                  </a:lnTo>
                  <a:lnTo>
                    <a:pt x="1468" y="2931"/>
                  </a:lnTo>
                  <a:lnTo>
                    <a:pt x="1436" y="2939"/>
                  </a:lnTo>
                  <a:lnTo>
                    <a:pt x="1401" y="2939"/>
                  </a:lnTo>
                  <a:lnTo>
                    <a:pt x="1322" y="2927"/>
                  </a:lnTo>
                  <a:lnTo>
                    <a:pt x="1276" y="2916"/>
                  </a:lnTo>
                  <a:lnTo>
                    <a:pt x="1251" y="2906"/>
                  </a:lnTo>
                  <a:lnTo>
                    <a:pt x="1225" y="2897"/>
                  </a:lnTo>
                  <a:lnTo>
                    <a:pt x="1200" y="2886"/>
                  </a:lnTo>
                  <a:lnTo>
                    <a:pt x="1173" y="2874"/>
                  </a:lnTo>
                  <a:lnTo>
                    <a:pt x="1147" y="2861"/>
                  </a:lnTo>
                  <a:lnTo>
                    <a:pt x="1122" y="2848"/>
                  </a:lnTo>
                  <a:lnTo>
                    <a:pt x="1111" y="2840"/>
                  </a:lnTo>
                  <a:lnTo>
                    <a:pt x="1097" y="2834"/>
                  </a:lnTo>
                  <a:lnTo>
                    <a:pt x="1086" y="2827"/>
                  </a:lnTo>
                  <a:lnTo>
                    <a:pt x="1073" y="2819"/>
                  </a:lnTo>
                  <a:lnTo>
                    <a:pt x="1061" y="2813"/>
                  </a:lnTo>
                  <a:lnTo>
                    <a:pt x="1050" y="2806"/>
                  </a:lnTo>
                  <a:lnTo>
                    <a:pt x="1036" y="2798"/>
                  </a:lnTo>
                  <a:lnTo>
                    <a:pt x="1025" y="2789"/>
                  </a:lnTo>
                  <a:lnTo>
                    <a:pt x="1014" y="2781"/>
                  </a:lnTo>
                  <a:lnTo>
                    <a:pt x="1002" y="2773"/>
                  </a:lnTo>
                  <a:lnTo>
                    <a:pt x="991" y="2766"/>
                  </a:lnTo>
                  <a:lnTo>
                    <a:pt x="979" y="2756"/>
                  </a:lnTo>
                  <a:lnTo>
                    <a:pt x="934" y="2722"/>
                  </a:lnTo>
                  <a:lnTo>
                    <a:pt x="892" y="2686"/>
                  </a:lnTo>
                  <a:lnTo>
                    <a:pt x="850" y="2648"/>
                  </a:lnTo>
                  <a:lnTo>
                    <a:pt x="810" y="2608"/>
                  </a:lnTo>
                  <a:lnTo>
                    <a:pt x="791" y="2587"/>
                  </a:lnTo>
                  <a:lnTo>
                    <a:pt x="772" y="2564"/>
                  </a:lnTo>
                  <a:lnTo>
                    <a:pt x="753" y="2543"/>
                  </a:lnTo>
                  <a:lnTo>
                    <a:pt x="736" y="2523"/>
                  </a:lnTo>
                  <a:lnTo>
                    <a:pt x="719" y="2500"/>
                  </a:lnTo>
                  <a:lnTo>
                    <a:pt x="702" y="2477"/>
                  </a:lnTo>
                  <a:lnTo>
                    <a:pt x="685" y="2454"/>
                  </a:lnTo>
                  <a:lnTo>
                    <a:pt x="670" y="2431"/>
                  </a:lnTo>
                  <a:lnTo>
                    <a:pt x="654" y="2408"/>
                  </a:lnTo>
                  <a:lnTo>
                    <a:pt x="639" y="2384"/>
                  </a:lnTo>
                  <a:lnTo>
                    <a:pt x="624" y="2361"/>
                  </a:lnTo>
                  <a:lnTo>
                    <a:pt x="611" y="2336"/>
                  </a:lnTo>
                  <a:lnTo>
                    <a:pt x="597" y="2312"/>
                  </a:lnTo>
                  <a:lnTo>
                    <a:pt x="584" y="2287"/>
                  </a:lnTo>
                  <a:lnTo>
                    <a:pt x="571" y="2264"/>
                  </a:lnTo>
                  <a:lnTo>
                    <a:pt x="559" y="2237"/>
                  </a:lnTo>
                  <a:lnTo>
                    <a:pt x="548" y="2213"/>
                  </a:lnTo>
                  <a:lnTo>
                    <a:pt x="536" y="2188"/>
                  </a:lnTo>
                  <a:lnTo>
                    <a:pt x="516" y="2137"/>
                  </a:lnTo>
                  <a:lnTo>
                    <a:pt x="498" y="2085"/>
                  </a:lnTo>
                  <a:lnTo>
                    <a:pt x="483" y="2034"/>
                  </a:lnTo>
                  <a:lnTo>
                    <a:pt x="470" y="1985"/>
                  </a:lnTo>
                  <a:lnTo>
                    <a:pt x="449" y="1880"/>
                  </a:lnTo>
                  <a:lnTo>
                    <a:pt x="438" y="1680"/>
                  </a:lnTo>
                  <a:lnTo>
                    <a:pt x="447" y="1583"/>
                  </a:lnTo>
                  <a:lnTo>
                    <a:pt x="457" y="1536"/>
                  </a:lnTo>
                  <a:lnTo>
                    <a:pt x="468" y="1490"/>
                  </a:lnTo>
                  <a:lnTo>
                    <a:pt x="481" y="1443"/>
                  </a:lnTo>
                  <a:lnTo>
                    <a:pt x="500" y="1395"/>
                  </a:lnTo>
                  <a:lnTo>
                    <a:pt x="521" y="1344"/>
                  </a:lnTo>
                  <a:lnTo>
                    <a:pt x="533" y="1317"/>
                  </a:lnTo>
                  <a:lnTo>
                    <a:pt x="544" y="1291"/>
                  </a:lnTo>
                  <a:lnTo>
                    <a:pt x="557" y="1264"/>
                  </a:lnTo>
                  <a:lnTo>
                    <a:pt x="571" y="1238"/>
                  </a:lnTo>
                  <a:lnTo>
                    <a:pt x="586" y="1211"/>
                  </a:lnTo>
                  <a:lnTo>
                    <a:pt x="601" y="1182"/>
                  </a:lnTo>
                  <a:lnTo>
                    <a:pt x="616" y="1156"/>
                  </a:lnTo>
                  <a:lnTo>
                    <a:pt x="631" y="1127"/>
                  </a:lnTo>
                  <a:lnTo>
                    <a:pt x="649" y="1101"/>
                  </a:lnTo>
                  <a:lnTo>
                    <a:pt x="666" y="1072"/>
                  </a:lnTo>
                  <a:lnTo>
                    <a:pt x="683" y="1044"/>
                  </a:lnTo>
                  <a:lnTo>
                    <a:pt x="700" y="1017"/>
                  </a:lnTo>
                  <a:lnTo>
                    <a:pt x="719" y="989"/>
                  </a:lnTo>
                  <a:lnTo>
                    <a:pt x="738" y="960"/>
                  </a:lnTo>
                  <a:lnTo>
                    <a:pt x="755" y="933"/>
                  </a:lnTo>
                  <a:lnTo>
                    <a:pt x="776" y="907"/>
                  </a:lnTo>
                  <a:lnTo>
                    <a:pt x="795" y="878"/>
                  </a:lnTo>
                  <a:lnTo>
                    <a:pt x="814" y="852"/>
                  </a:lnTo>
                  <a:lnTo>
                    <a:pt x="833" y="825"/>
                  </a:lnTo>
                  <a:lnTo>
                    <a:pt x="854" y="798"/>
                  </a:lnTo>
                  <a:lnTo>
                    <a:pt x="873" y="774"/>
                  </a:lnTo>
                  <a:lnTo>
                    <a:pt x="894" y="747"/>
                  </a:lnTo>
                  <a:lnTo>
                    <a:pt x="915" y="722"/>
                  </a:lnTo>
                  <a:lnTo>
                    <a:pt x="934" y="698"/>
                  </a:lnTo>
                  <a:lnTo>
                    <a:pt x="955" y="673"/>
                  </a:lnTo>
                  <a:lnTo>
                    <a:pt x="976" y="650"/>
                  </a:lnTo>
                  <a:lnTo>
                    <a:pt x="995" y="627"/>
                  </a:lnTo>
                  <a:lnTo>
                    <a:pt x="1015" y="606"/>
                  </a:lnTo>
                  <a:lnTo>
                    <a:pt x="1035" y="584"/>
                  </a:lnTo>
                  <a:lnTo>
                    <a:pt x="1055" y="563"/>
                  </a:lnTo>
                  <a:lnTo>
                    <a:pt x="1074" y="544"/>
                  </a:lnTo>
                  <a:lnTo>
                    <a:pt x="1095" y="525"/>
                  </a:lnTo>
                  <a:lnTo>
                    <a:pt x="1133" y="489"/>
                  </a:lnTo>
                  <a:lnTo>
                    <a:pt x="1171" y="456"/>
                  </a:lnTo>
                  <a:lnTo>
                    <a:pt x="1206" y="428"/>
                  </a:lnTo>
                  <a:lnTo>
                    <a:pt x="1225" y="416"/>
                  </a:lnTo>
                  <a:lnTo>
                    <a:pt x="1242" y="405"/>
                  </a:lnTo>
                  <a:lnTo>
                    <a:pt x="1257" y="395"/>
                  </a:lnTo>
                  <a:lnTo>
                    <a:pt x="1274" y="386"/>
                  </a:lnTo>
                  <a:lnTo>
                    <a:pt x="1289" y="378"/>
                  </a:lnTo>
                  <a:lnTo>
                    <a:pt x="1304" y="373"/>
                  </a:lnTo>
                  <a:lnTo>
                    <a:pt x="1333" y="363"/>
                  </a:lnTo>
                  <a:lnTo>
                    <a:pt x="1380" y="363"/>
                  </a:lnTo>
                  <a:lnTo>
                    <a:pt x="1399" y="373"/>
                  </a:lnTo>
                  <a:lnTo>
                    <a:pt x="1417" y="388"/>
                  </a:lnTo>
                  <a:lnTo>
                    <a:pt x="1439" y="441"/>
                  </a:lnTo>
                  <a:lnTo>
                    <a:pt x="1464" y="580"/>
                  </a:lnTo>
                  <a:lnTo>
                    <a:pt x="1483" y="722"/>
                  </a:lnTo>
                  <a:lnTo>
                    <a:pt x="1508" y="994"/>
                  </a:lnTo>
                  <a:lnTo>
                    <a:pt x="1517" y="1281"/>
                  </a:lnTo>
                  <a:lnTo>
                    <a:pt x="1546" y="1274"/>
                  </a:lnTo>
                  <a:lnTo>
                    <a:pt x="1582" y="1268"/>
                  </a:lnTo>
                  <a:lnTo>
                    <a:pt x="1630" y="1258"/>
                  </a:lnTo>
                  <a:lnTo>
                    <a:pt x="1688" y="1247"/>
                  </a:lnTo>
                  <a:lnTo>
                    <a:pt x="1723" y="1239"/>
                  </a:lnTo>
                  <a:lnTo>
                    <a:pt x="1759" y="1232"/>
                  </a:lnTo>
                  <a:lnTo>
                    <a:pt x="1797" y="1224"/>
                  </a:lnTo>
                  <a:lnTo>
                    <a:pt x="1839" y="1217"/>
                  </a:lnTo>
                  <a:lnTo>
                    <a:pt x="1882" y="1207"/>
                  </a:lnTo>
                  <a:lnTo>
                    <a:pt x="1928" y="1200"/>
                  </a:lnTo>
                  <a:lnTo>
                    <a:pt x="1974" y="1190"/>
                  </a:lnTo>
                  <a:lnTo>
                    <a:pt x="2023" y="1181"/>
                  </a:lnTo>
                  <a:lnTo>
                    <a:pt x="2074" y="1169"/>
                  </a:lnTo>
                  <a:lnTo>
                    <a:pt x="2128" y="1160"/>
                  </a:lnTo>
                  <a:lnTo>
                    <a:pt x="2181" y="1148"/>
                  </a:lnTo>
                  <a:lnTo>
                    <a:pt x="2238" y="1137"/>
                  </a:lnTo>
                  <a:lnTo>
                    <a:pt x="2295" y="1125"/>
                  </a:lnTo>
                  <a:lnTo>
                    <a:pt x="2352" y="1112"/>
                  </a:lnTo>
                  <a:lnTo>
                    <a:pt x="2411" y="1101"/>
                  </a:lnTo>
                  <a:lnTo>
                    <a:pt x="2472" y="1087"/>
                  </a:lnTo>
                  <a:lnTo>
                    <a:pt x="2533" y="1076"/>
                  </a:lnTo>
                  <a:lnTo>
                    <a:pt x="2595" y="1063"/>
                  </a:lnTo>
                  <a:lnTo>
                    <a:pt x="2656" y="1049"/>
                  </a:lnTo>
                  <a:lnTo>
                    <a:pt x="2719" y="1036"/>
                  </a:lnTo>
                  <a:lnTo>
                    <a:pt x="2751" y="1030"/>
                  </a:lnTo>
                  <a:lnTo>
                    <a:pt x="2782" y="1023"/>
                  </a:lnTo>
                  <a:lnTo>
                    <a:pt x="2814" y="1017"/>
                  </a:lnTo>
                  <a:lnTo>
                    <a:pt x="2846" y="1009"/>
                  </a:lnTo>
                  <a:lnTo>
                    <a:pt x="2878" y="1004"/>
                  </a:lnTo>
                  <a:lnTo>
                    <a:pt x="2909" y="996"/>
                  </a:lnTo>
                  <a:lnTo>
                    <a:pt x="2941" y="990"/>
                  </a:lnTo>
                  <a:lnTo>
                    <a:pt x="2974" y="983"/>
                  </a:lnTo>
                  <a:lnTo>
                    <a:pt x="3006" y="975"/>
                  </a:lnTo>
                  <a:lnTo>
                    <a:pt x="3036" y="970"/>
                  </a:lnTo>
                  <a:lnTo>
                    <a:pt x="3069" y="962"/>
                  </a:lnTo>
                  <a:lnTo>
                    <a:pt x="3101" y="954"/>
                  </a:lnTo>
                  <a:lnTo>
                    <a:pt x="3131" y="949"/>
                  </a:lnTo>
                  <a:lnTo>
                    <a:pt x="3164" y="941"/>
                  </a:lnTo>
                  <a:lnTo>
                    <a:pt x="3194" y="933"/>
                  </a:lnTo>
                  <a:lnTo>
                    <a:pt x="3226" y="928"/>
                  </a:lnTo>
                  <a:lnTo>
                    <a:pt x="3257" y="920"/>
                  </a:lnTo>
                  <a:lnTo>
                    <a:pt x="3289" y="913"/>
                  </a:lnTo>
                  <a:lnTo>
                    <a:pt x="3320" y="907"/>
                  </a:lnTo>
                  <a:lnTo>
                    <a:pt x="3350" y="899"/>
                  </a:lnTo>
                  <a:lnTo>
                    <a:pt x="3380" y="893"/>
                  </a:lnTo>
                  <a:lnTo>
                    <a:pt x="3411" y="886"/>
                  </a:lnTo>
                  <a:lnTo>
                    <a:pt x="3441" y="880"/>
                  </a:lnTo>
                  <a:lnTo>
                    <a:pt x="3470" y="873"/>
                  </a:lnTo>
                  <a:lnTo>
                    <a:pt x="3500" y="865"/>
                  </a:lnTo>
                  <a:lnTo>
                    <a:pt x="3531" y="859"/>
                  </a:lnTo>
                  <a:lnTo>
                    <a:pt x="3559" y="852"/>
                  </a:lnTo>
                  <a:lnTo>
                    <a:pt x="3588" y="846"/>
                  </a:lnTo>
                  <a:lnTo>
                    <a:pt x="3616" y="838"/>
                  </a:lnTo>
                  <a:lnTo>
                    <a:pt x="3645" y="833"/>
                  </a:lnTo>
                  <a:lnTo>
                    <a:pt x="3700" y="819"/>
                  </a:lnTo>
                  <a:lnTo>
                    <a:pt x="3753" y="806"/>
                  </a:lnTo>
                  <a:lnTo>
                    <a:pt x="3806" y="793"/>
                  </a:lnTo>
                  <a:lnTo>
                    <a:pt x="3856" y="779"/>
                  </a:lnTo>
                  <a:lnTo>
                    <a:pt x="3905" y="768"/>
                  </a:lnTo>
                  <a:lnTo>
                    <a:pt x="3951" y="757"/>
                  </a:lnTo>
                  <a:lnTo>
                    <a:pt x="3996" y="743"/>
                  </a:lnTo>
                  <a:lnTo>
                    <a:pt x="4040" y="732"/>
                  </a:lnTo>
                  <a:lnTo>
                    <a:pt x="4080" y="721"/>
                  </a:lnTo>
                  <a:lnTo>
                    <a:pt x="4118" y="709"/>
                  </a:lnTo>
                  <a:lnTo>
                    <a:pt x="4154" y="700"/>
                  </a:lnTo>
                  <a:lnTo>
                    <a:pt x="4186" y="688"/>
                  </a:lnTo>
                  <a:lnTo>
                    <a:pt x="4217" y="679"/>
                  </a:lnTo>
                  <a:lnTo>
                    <a:pt x="4245" y="669"/>
                  </a:lnTo>
                  <a:lnTo>
                    <a:pt x="4268" y="662"/>
                  </a:lnTo>
                  <a:lnTo>
                    <a:pt x="4291" y="652"/>
                  </a:lnTo>
                  <a:lnTo>
                    <a:pt x="4310" y="644"/>
                  </a:lnTo>
                  <a:lnTo>
                    <a:pt x="4337" y="629"/>
                  </a:lnTo>
                  <a:lnTo>
                    <a:pt x="4373" y="601"/>
                  </a:lnTo>
                  <a:lnTo>
                    <a:pt x="4403" y="568"/>
                  </a:lnTo>
                  <a:lnTo>
                    <a:pt x="4426" y="536"/>
                  </a:lnTo>
                  <a:lnTo>
                    <a:pt x="4445" y="502"/>
                  </a:lnTo>
                  <a:lnTo>
                    <a:pt x="4468" y="432"/>
                  </a:lnTo>
                  <a:lnTo>
                    <a:pt x="4473" y="365"/>
                  </a:lnTo>
                  <a:lnTo>
                    <a:pt x="4472" y="304"/>
                  </a:lnTo>
                  <a:lnTo>
                    <a:pt x="4464" y="255"/>
                  </a:lnTo>
                  <a:lnTo>
                    <a:pt x="4453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8" name="Freeform 13"/>
            <p:cNvSpPr>
              <a:spLocks/>
            </p:cNvSpPr>
            <p:nvPr/>
          </p:nvSpPr>
          <p:spPr bwMode="auto">
            <a:xfrm rot="-5059989">
              <a:off x="3135" y="1949"/>
              <a:ext cx="1458" cy="507"/>
            </a:xfrm>
            <a:custGeom>
              <a:avLst/>
              <a:gdLst>
                <a:gd name="T0" fmla="*/ 32 w 2917"/>
                <a:gd name="T1" fmla="*/ 241 h 1015"/>
                <a:gd name="T2" fmla="*/ 79 w 2917"/>
                <a:gd name="T3" fmla="*/ 182 h 1015"/>
                <a:gd name="T4" fmla="*/ 138 w 2917"/>
                <a:gd name="T5" fmla="*/ 119 h 1015"/>
                <a:gd name="T6" fmla="*/ 191 w 2917"/>
                <a:gd name="T7" fmla="*/ 78 h 1015"/>
                <a:gd name="T8" fmla="*/ 231 w 2917"/>
                <a:gd name="T9" fmla="*/ 58 h 1015"/>
                <a:gd name="T10" fmla="*/ 321 w 2917"/>
                <a:gd name="T11" fmla="*/ 69 h 1015"/>
                <a:gd name="T12" fmla="*/ 381 w 2917"/>
                <a:gd name="T13" fmla="*/ 136 h 1015"/>
                <a:gd name="T14" fmla="*/ 418 w 2917"/>
                <a:gd name="T15" fmla="*/ 204 h 1015"/>
                <a:gd name="T16" fmla="*/ 451 w 2917"/>
                <a:gd name="T17" fmla="*/ 269 h 1015"/>
                <a:gd name="T18" fmla="*/ 494 w 2917"/>
                <a:gd name="T19" fmla="*/ 325 h 1015"/>
                <a:gd name="T20" fmla="*/ 551 w 2917"/>
                <a:gd name="T21" fmla="*/ 337 h 1015"/>
                <a:gd name="T22" fmla="*/ 604 w 2917"/>
                <a:gd name="T23" fmla="*/ 310 h 1015"/>
                <a:gd name="T24" fmla="*/ 669 w 2917"/>
                <a:gd name="T25" fmla="*/ 246 h 1015"/>
                <a:gd name="T26" fmla="*/ 726 w 2917"/>
                <a:gd name="T27" fmla="*/ 170 h 1015"/>
                <a:gd name="T28" fmla="*/ 777 w 2917"/>
                <a:gd name="T29" fmla="*/ 96 h 1015"/>
                <a:gd name="T30" fmla="*/ 828 w 2917"/>
                <a:gd name="T31" fmla="*/ 35 h 1015"/>
                <a:gd name="T32" fmla="*/ 871 w 2917"/>
                <a:gd name="T33" fmla="*/ 6 h 1015"/>
                <a:gd name="T34" fmla="*/ 958 w 2917"/>
                <a:gd name="T35" fmla="*/ 17 h 1015"/>
                <a:gd name="T36" fmla="*/ 1011 w 2917"/>
                <a:gd name="T37" fmla="*/ 61 h 1015"/>
                <a:gd name="T38" fmla="*/ 1058 w 2917"/>
                <a:gd name="T39" fmla="*/ 119 h 1015"/>
                <a:gd name="T40" fmla="*/ 1089 w 2917"/>
                <a:gd name="T41" fmla="*/ 178 h 1015"/>
                <a:gd name="T42" fmla="*/ 1117 w 2917"/>
                <a:gd name="T43" fmla="*/ 242 h 1015"/>
                <a:gd name="T44" fmla="*/ 1161 w 2917"/>
                <a:gd name="T45" fmla="*/ 299 h 1015"/>
                <a:gd name="T46" fmla="*/ 1227 w 2917"/>
                <a:gd name="T47" fmla="*/ 309 h 1015"/>
                <a:gd name="T48" fmla="*/ 1284 w 2917"/>
                <a:gd name="T49" fmla="*/ 284 h 1015"/>
                <a:gd name="T50" fmla="*/ 1353 w 2917"/>
                <a:gd name="T51" fmla="*/ 211 h 1015"/>
                <a:gd name="T52" fmla="*/ 1391 w 2917"/>
                <a:gd name="T53" fmla="*/ 142 h 1015"/>
                <a:gd name="T54" fmla="*/ 1411 w 2917"/>
                <a:gd name="T55" fmla="*/ 388 h 1015"/>
                <a:gd name="T56" fmla="*/ 1358 w 2917"/>
                <a:gd name="T57" fmla="*/ 438 h 1015"/>
                <a:gd name="T58" fmla="*/ 1321 w 2917"/>
                <a:gd name="T59" fmla="*/ 466 h 1015"/>
                <a:gd name="T60" fmla="*/ 1287 w 2917"/>
                <a:gd name="T61" fmla="*/ 485 h 1015"/>
                <a:gd name="T62" fmla="*/ 1207 w 2917"/>
                <a:gd name="T63" fmla="*/ 507 h 1015"/>
                <a:gd name="T64" fmla="*/ 1118 w 2917"/>
                <a:gd name="T65" fmla="*/ 478 h 1015"/>
                <a:gd name="T66" fmla="*/ 1057 w 2917"/>
                <a:gd name="T67" fmla="*/ 417 h 1015"/>
                <a:gd name="T68" fmla="*/ 1015 w 2917"/>
                <a:gd name="T69" fmla="*/ 348 h 1015"/>
                <a:gd name="T70" fmla="*/ 971 w 2917"/>
                <a:gd name="T71" fmla="*/ 247 h 1015"/>
                <a:gd name="T72" fmla="*/ 934 w 2917"/>
                <a:gd name="T73" fmla="*/ 188 h 1015"/>
                <a:gd name="T74" fmla="*/ 863 w 2917"/>
                <a:gd name="T75" fmla="*/ 225 h 1015"/>
                <a:gd name="T76" fmla="*/ 817 w 2917"/>
                <a:gd name="T77" fmla="*/ 289 h 1015"/>
                <a:gd name="T78" fmla="*/ 777 w 2917"/>
                <a:gd name="T79" fmla="*/ 348 h 1015"/>
                <a:gd name="T80" fmla="*/ 734 w 2917"/>
                <a:gd name="T81" fmla="*/ 406 h 1015"/>
                <a:gd name="T82" fmla="*/ 682 w 2917"/>
                <a:gd name="T83" fmla="*/ 450 h 1015"/>
                <a:gd name="T84" fmla="*/ 647 w 2917"/>
                <a:gd name="T85" fmla="*/ 468 h 1015"/>
                <a:gd name="T86" fmla="*/ 538 w 2917"/>
                <a:gd name="T87" fmla="*/ 469 h 1015"/>
                <a:gd name="T88" fmla="*/ 483 w 2917"/>
                <a:gd name="T89" fmla="*/ 443 h 1015"/>
                <a:gd name="T90" fmla="*/ 423 w 2917"/>
                <a:gd name="T91" fmla="*/ 394 h 1015"/>
                <a:gd name="T92" fmla="*/ 365 w 2917"/>
                <a:gd name="T93" fmla="*/ 334 h 1015"/>
                <a:gd name="T94" fmla="*/ 287 w 2917"/>
                <a:gd name="T95" fmla="*/ 260 h 1015"/>
                <a:gd name="T96" fmla="*/ 226 w 2917"/>
                <a:gd name="T97" fmla="*/ 240 h 1015"/>
                <a:gd name="T98" fmla="*/ 79 w 2917"/>
                <a:gd name="T99" fmla="*/ 262 h 1015"/>
                <a:gd name="T100" fmla="*/ 8 w 2917"/>
                <a:gd name="T101" fmla="*/ 286 h 10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17" h="1015">
                  <a:moveTo>
                    <a:pt x="0" y="580"/>
                  </a:moveTo>
                  <a:lnTo>
                    <a:pt x="18" y="553"/>
                  </a:lnTo>
                  <a:lnTo>
                    <a:pt x="38" y="523"/>
                  </a:lnTo>
                  <a:lnTo>
                    <a:pt x="52" y="504"/>
                  </a:lnTo>
                  <a:lnTo>
                    <a:pt x="65" y="483"/>
                  </a:lnTo>
                  <a:lnTo>
                    <a:pt x="82" y="462"/>
                  </a:lnTo>
                  <a:lnTo>
                    <a:pt x="99" y="439"/>
                  </a:lnTo>
                  <a:lnTo>
                    <a:pt x="118" y="414"/>
                  </a:lnTo>
                  <a:lnTo>
                    <a:pt x="137" y="390"/>
                  </a:lnTo>
                  <a:lnTo>
                    <a:pt x="158" y="365"/>
                  </a:lnTo>
                  <a:lnTo>
                    <a:pt x="181" y="338"/>
                  </a:lnTo>
                  <a:lnTo>
                    <a:pt x="204" y="314"/>
                  </a:lnTo>
                  <a:lnTo>
                    <a:pt x="227" y="287"/>
                  </a:lnTo>
                  <a:lnTo>
                    <a:pt x="251" y="262"/>
                  </a:lnTo>
                  <a:lnTo>
                    <a:pt x="276" y="239"/>
                  </a:lnTo>
                  <a:lnTo>
                    <a:pt x="303" y="217"/>
                  </a:lnTo>
                  <a:lnTo>
                    <a:pt x="329" y="194"/>
                  </a:lnTo>
                  <a:lnTo>
                    <a:pt x="354" y="175"/>
                  </a:lnTo>
                  <a:lnTo>
                    <a:pt x="369" y="165"/>
                  </a:lnTo>
                  <a:lnTo>
                    <a:pt x="383" y="156"/>
                  </a:lnTo>
                  <a:lnTo>
                    <a:pt x="396" y="148"/>
                  </a:lnTo>
                  <a:lnTo>
                    <a:pt x="409" y="141"/>
                  </a:lnTo>
                  <a:lnTo>
                    <a:pt x="422" y="133"/>
                  </a:lnTo>
                  <a:lnTo>
                    <a:pt x="436" y="127"/>
                  </a:lnTo>
                  <a:lnTo>
                    <a:pt x="462" y="116"/>
                  </a:lnTo>
                  <a:lnTo>
                    <a:pt x="489" y="108"/>
                  </a:lnTo>
                  <a:lnTo>
                    <a:pt x="542" y="103"/>
                  </a:lnTo>
                  <a:lnTo>
                    <a:pt x="594" y="112"/>
                  </a:lnTo>
                  <a:lnTo>
                    <a:pt x="618" y="123"/>
                  </a:lnTo>
                  <a:lnTo>
                    <a:pt x="643" y="139"/>
                  </a:lnTo>
                  <a:lnTo>
                    <a:pt x="687" y="177"/>
                  </a:lnTo>
                  <a:lnTo>
                    <a:pt x="708" y="199"/>
                  </a:lnTo>
                  <a:lnTo>
                    <a:pt x="727" y="222"/>
                  </a:lnTo>
                  <a:lnTo>
                    <a:pt x="746" y="247"/>
                  </a:lnTo>
                  <a:lnTo>
                    <a:pt x="763" y="272"/>
                  </a:lnTo>
                  <a:lnTo>
                    <a:pt x="778" y="298"/>
                  </a:lnTo>
                  <a:lnTo>
                    <a:pt x="793" y="325"/>
                  </a:lnTo>
                  <a:lnTo>
                    <a:pt x="808" y="353"/>
                  </a:lnTo>
                  <a:lnTo>
                    <a:pt x="824" y="380"/>
                  </a:lnTo>
                  <a:lnTo>
                    <a:pt x="837" y="409"/>
                  </a:lnTo>
                  <a:lnTo>
                    <a:pt x="850" y="435"/>
                  </a:lnTo>
                  <a:lnTo>
                    <a:pt x="864" y="462"/>
                  </a:lnTo>
                  <a:lnTo>
                    <a:pt x="877" y="486"/>
                  </a:lnTo>
                  <a:lnTo>
                    <a:pt x="890" y="513"/>
                  </a:lnTo>
                  <a:lnTo>
                    <a:pt x="902" y="538"/>
                  </a:lnTo>
                  <a:lnTo>
                    <a:pt x="915" y="559"/>
                  </a:lnTo>
                  <a:lnTo>
                    <a:pt x="930" y="582"/>
                  </a:lnTo>
                  <a:lnTo>
                    <a:pt x="943" y="601"/>
                  </a:lnTo>
                  <a:lnTo>
                    <a:pt x="959" y="620"/>
                  </a:lnTo>
                  <a:lnTo>
                    <a:pt x="989" y="650"/>
                  </a:lnTo>
                  <a:lnTo>
                    <a:pt x="1006" y="661"/>
                  </a:lnTo>
                  <a:lnTo>
                    <a:pt x="1023" y="669"/>
                  </a:lnTo>
                  <a:lnTo>
                    <a:pt x="1040" y="675"/>
                  </a:lnTo>
                  <a:lnTo>
                    <a:pt x="1061" y="678"/>
                  </a:lnTo>
                  <a:lnTo>
                    <a:pt x="1103" y="675"/>
                  </a:lnTo>
                  <a:lnTo>
                    <a:pt x="1152" y="656"/>
                  </a:lnTo>
                  <a:lnTo>
                    <a:pt x="1164" y="648"/>
                  </a:lnTo>
                  <a:lnTo>
                    <a:pt x="1177" y="640"/>
                  </a:lnTo>
                  <a:lnTo>
                    <a:pt x="1192" y="631"/>
                  </a:lnTo>
                  <a:lnTo>
                    <a:pt x="1208" y="621"/>
                  </a:lnTo>
                  <a:lnTo>
                    <a:pt x="1234" y="599"/>
                  </a:lnTo>
                  <a:lnTo>
                    <a:pt x="1263" y="574"/>
                  </a:lnTo>
                  <a:lnTo>
                    <a:pt x="1289" y="547"/>
                  </a:lnTo>
                  <a:lnTo>
                    <a:pt x="1314" y="521"/>
                  </a:lnTo>
                  <a:lnTo>
                    <a:pt x="1339" y="492"/>
                  </a:lnTo>
                  <a:lnTo>
                    <a:pt x="1363" y="464"/>
                  </a:lnTo>
                  <a:lnTo>
                    <a:pt x="1386" y="433"/>
                  </a:lnTo>
                  <a:lnTo>
                    <a:pt x="1409" y="403"/>
                  </a:lnTo>
                  <a:lnTo>
                    <a:pt x="1432" y="372"/>
                  </a:lnTo>
                  <a:lnTo>
                    <a:pt x="1453" y="340"/>
                  </a:lnTo>
                  <a:lnTo>
                    <a:pt x="1474" y="310"/>
                  </a:lnTo>
                  <a:lnTo>
                    <a:pt x="1495" y="279"/>
                  </a:lnTo>
                  <a:lnTo>
                    <a:pt x="1516" y="249"/>
                  </a:lnTo>
                  <a:lnTo>
                    <a:pt x="1535" y="220"/>
                  </a:lnTo>
                  <a:lnTo>
                    <a:pt x="1555" y="192"/>
                  </a:lnTo>
                  <a:lnTo>
                    <a:pt x="1576" y="163"/>
                  </a:lnTo>
                  <a:lnTo>
                    <a:pt x="1595" y="139"/>
                  </a:lnTo>
                  <a:lnTo>
                    <a:pt x="1616" y="114"/>
                  </a:lnTo>
                  <a:lnTo>
                    <a:pt x="1637" y="91"/>
                  </a:lnTo>
                  <a:lnTo>
                    <a:pt x="1656" y="70"/>
                  </a:lnTo>
                  <a:lnTo>
                    <a:pt x="1677" y="53"/>
                  </a:lnTo>
                  <a:lnTo>
                    <a:pt x="1698" y="36"/>
                  </a:lnTo>
                  <a:lnTo>
                    <a:pt x="1709" y="30"/>
                  </a:lnTo>
                  <a:lnTo>
                    <a:pt x="1721" y="23"/>
                  </a:lnTo>
                  <a:lnTo>
                    <a:pt x="1742" y="13"/>
                  </a:lnTo>
                  <a:lnTo>
                    <a:pt x="1765" y="6"/>
                  </a:lnTo>
                  <a:lnTo>
                    <a:pt x="1787" y="0"/>
                  </a:lnTo>
                  <a:lnTo>
                    <a:pt x="1837" y="2"/>
                  </a:lnTo>
                  <a:lnTo>
                    <a:pt x="1890" y="21"/>
                  </a:lnTo>
                  <a:lnTo>
                    <a:pt x="1917" y="34"/>
                  </a:lnTo>
                  <a:lnTo>
                    <a:pt x="1930" y="44"/>
                  </a:lnTo>
                  <a:lnTo>
                    <a:pt x="1945" y="55"/>
                  </a:lnTo>
                  <a:lnTo>
                    <a:pt x="1974" y="76"/>
                  </a:lnTo>
                  <a:lnTo>
                    <a:pt x="1998" y="99"/>
                  </a:lnTo>
                  <a:lnTo>
                    <a:pt x="2023" y="122"/>
                  </a:lnTo>
                  <a:lnTo>
                    <a:pt x="2044" y="144"/>
                  </a:lnTo>
                  <a:lnTo>
                    <a:pt x="2065" y="169"/>
                  </a:lnTo>
                  <a:lnTo>
                    <a:pt x="2084" y="192"/>
                  </a:lnTo>
                  <a:lnTo>
                    <a:pt x="2101" y="217"/>
                  </a:lnTo>
                  <a:lnTo>
                    <a:pt x="2116" y="239"/>
                  </a:lnTo>
                  <a:lnTo>
                    <a:pt x="2131" y="264"/>
                  </a:lnTo>
                  <a:lnTo>
                    <a:pt x="2145" y="287"/>
                  </a:lnTo>
                  <a:lnTo>
                    <a:pt x="2156" y="312"/>
                  </a:lnTo>
                  <a:lnTo>
                    <a:pt x="2168" y="334"/>
                  </a:lnTo>
                  <a:lnTo>
                    <a:pt x="2179" y="357"/>
                  </a:lnTo>
                  <a:lnTo>
                    <a:pt x="2189" y="380"/>
                  </a:lnTo>
                  <a:lnTo>
                    <a:pt x="2208" y="424"/>
                  </a:lnTo>
                  <a:lnTo>
                    <a:pt x="2217" y="445"/>
                  </a:lnTo>
                  <a:lnTo>
                    <a:pt x="2225" y="466"/>
                  </a:lnTo>
                  <a:lnTo>
                    <a:pt x="2234" y="485"/>
                  </a:lnTo>
                  <a:lnTo>
                    <a:pt x="2244" y="502"/>
                  </a:lnTo>
                  <a:lnTo>
                    <a:pt x="2263" y="536"/>
                  </a:lnTo>
                  <a:lnTo>
                    <a:pt x="2284" y="564"/>
                  </a:lnTo>
                  <a:lnTo>
                    <a:pt x="2308" y="589"/>
                  </a:lnTo>
                  <a:lnTo>
                    <a:pt x="2322" y="599"/>
                  </a:lnTo>
                  <a:lnTo>
                    <a:pt x="2337" y="606"/>
                  </a:lnTo>
                  <a:lnTo>
                    <a:pt x="2354" y="612"/>
                  </a:lnTo>
                  <a:lnTo>
                    <a:pt x="2371" y="618"/>
                  </a:lnTo>
                  <a:lnTo>
                    <a:pt x="2411" y="621"/>
                  </a:lnTo>
                  <a:lnTo>
                    <a:pt x="2455" y="618"/>
                  </a:lnTo>
                  <a:lnTo>
                    <a:pt x="2495" y="606"/>
                  </a:lnTo>
                  <a:lnTo>
                    <a:pt x="2514" y="599"/>
                  </a:lnTo>
                  <a:lnTo>
                    <a:pt x="2533" y="589"/>
                  </a:lnTo>
                  <a:lnTo>
                    <a:pt x="2552" y="580"/>
                  </a:lnTo>
                  <a:lnTo>
                    <a:pt x="2569" y="568"/>
                  </a:lnTo>
                  <a:lnTo>
                    <a:pt x="2601" y="544"/>
                  </a:lnTo>
                  <a:lnTo>
                    <a:pt x="2631" y="515"/>
                  </a:lnTo>
                  <a:lnTo>
                    <a:pt x="2660" y="485"/>
                  </a:lnTo>
                  <a:lnTo>
                    <a:pt x="2685" y="452"/>
                  </a:lnTo>
                  <a:lnTo>
                    <a:pt x="2706" y="422"/>
                  </a:lnTo>
                  <a:lnTo>
                    <a:pt x="2726" y="391"/>
                  </a:lnTo>
                  <a:lnTo>
                    <a:pt x="2742" y="363"/>
                  </a:lnTo>
                  <a:lnTo>
                    <a:pt x="2757" y="338"/>
                  </a:lnTo>
                  <a:lnTo>
                    <a:pt x="2774" y="300"/>
                  </a:lnTo>
                  <a:lnTo>
                    <a:pt x="2782" y="285"/>
                  </a:lnTo>
                  <a:lnTo>
                    <a:pt x="2917" y="663"/>
                  </a:lnTo>
                  <a:lnTo>
                    <a:pt x="2901" y="684"/>
                  </a:lnTo>
                  <a:lnTo>
                    <a:pt x="2880" y="709"/>
                  </a:lnTo>
                  <a:lnTo>
                    <a:pt x="2856" y="741"/>
                  </a:lnTo>
                  <a:lnTo>
                    <a:pt x="2822" y="777"/>
                  </a:lnTo>
                  <a:lnTo>
                    <a:pt x="2804" y="796"/>
                  </a:lnTo>
                  <a:lnTo>
                    <a:pt x="2784" y="817"/>
                  </a:lnTo>
                  <a:lnTo>
                    <a:pt x="2763" y="836"/>
                  </a:lnTo>
                  <a:lnTo>
                    <a:pt x="2742" y="857"/>
                  </a:lnTo>
                  <a:lnTo>
                    <a:pt x="2717" y="876"/>
                  </a:lnTo>
                  <a:lnTo>
                    <a:pt x="2694" y="897"/>
                  </a:lnTo>
                  <a:lnTo>
                    <a:pt x="2681" y="907"/>
                  </a:lnTo>
                  <a:lnTo>
                    <a:pt x="2668" y="914"/>
                  </a:lnTo>
                  <a:lnTo>
                    <a:pt x="2656" y="924"/>
                  </a:lnTo>
                  <a:lnTo>
                    <a:pt x="2643" y="933"/>
                  </a:lnTo>
                  <a:lnTo>
                    <a:pt x="2630" y="941"/>
                  </a:lnTo>
                  <a:lnTo>
                    <a:pt x="2616" y="950"/>
                  </a:lnTo>
                  <a:lnTo>
                    <a:pt x="2603" y="958"/>
                  </a:lnTo>
                  <a:lnTo>
                    <a:pt x="2590" y="965"/>
                  </a:lnTo>
                  <a:lnTo>
                    <a:pt x="2574" y="971"/>
                  </a:lnTo>
                  <a:lnTo>
                    <a:pt x="2561" y="979"/>
                  </a:lnTo>
                  <a:lnTo>
                    <a:pt x="2533" y="990"/>
                  </a:lnTo>
                  <a:lnTo>
                    <a:pt x="2504" y="1002"/>
                  </a:lnTo>
                  <a:lnTo>
                    <a:pt x="2474" y="1007"/>
                  </a:lnTo>
                  <a:lnTo>
                    <a:pt x="2415" y="1015"/>
                  </a:lnTo>
                  <a:lnTo>
                    <a:pt x="2356" y="1011"/>
                  </a:lnTo>
                  <a:lnTo>
                    <a:pt x="2295" y="992"/>
                  </a:lnTo>
                  <a:lnTo>
                    <a:pt x="2266" y="977"/>
                  </a:lnTo>
                  <a:lnTo>
                    <a:pt x="2251" y="967"/>
                  </a:lnTo>
                  <a:lnTo>
                    <a:pt x="2236" y="956"/>
                  </a:lnTo>
                  <a:lnTo>
                    <a:pt x="2209" y="935"/>
                  </a:lnTo>
                  <a:lnTo>
                    <a:pt x="2183" y="910"/>
                  </a:lnTo>
                  <a:lnTo>
                    <a:pt x="2158" y="886"/>
                  </a:lnTo>
                  <a:lnTo>
                    <a:pt x="2135" y="861"/>
                  </a:lnTo>
                  <a:lnTo>
                    <a:pt x="2114" y="834"/>
                  </a:lnTo>
                  <a:lnTo>
                    <a:pt x="2095" y="808"/>
                  </a:lnTo>
                  <a:lnTo>
                    <a:pt x="2076" y="781"/>
                  </a:lnTo>
                  <a:lnTo>
                    <a:pt x="2059" y="753"/>
                  </a:lnTo>
                  <a:lnTo>
                    <a:pt x="2044" y="726"/>
                  </a:lnTo>
                  <a:lnTo>
                    <a:pt x="2031" y="697"/>
                  </a:lnTo>
                  <a:lnTo>
                    <a:pt x="2017" y="671"/>
                  </a:lnTo>
                  <a:lnTo>
                    <a:pt x="2004" y="642"/>
                  </a:lnTo>
                  <a:lnTo>
                    <a:pt x="1981" y="589"/>
                  </a:lnTo>
                  <a:lnTo>
                    <a:pt x="1962" y="540"/>
                  </a:lnTo>
                  <a:lnTo>
                    <a:pt x="1943" y="494"/>
                  </a:lnTo>
                  <a:lnTo>
                    <a:pt x="1934" y="473"/>
                  </a:lnTo>
                  <a:lnTo>
                    <a:pt x="1926" y="452"/>
                  </a:lnTo>
                  <a:lnTo>
                    <a:pt x="1909" y="418"/>
                  </a:lnTo>
                  <a:lnTo>
                    <a:pt x="1890" y="393"/>
                  </a:lnTo>
                  <a:lnTo>
                    <a:pt x="1869" y="376"/>
                  </a:lnTo>
                  <a:lnTo>
                    <a:pt x="1846" y="369"/>
                  </a:lnTo>
                  <a:lnTo>
                    <a:pt x="1820" y="372"/>
                  </a:lnTo>
                  <a:lnTo>
                    <a:pt x="1789" y="390"/>
                  </a:lnTo>
                  <a:lnTo>
                    <a:pt x="1757" y="416"/>
                  </a:lnTo>
                  <a:lnTo>
                    <a:pt x="1727" y="450"/>
                  </a:lnTo>
                  <a:lnTo>
                    <a:pt x="1696" y="488"/>
                  </a:lnTo>
                  <a:lnTo>
                    <a:pt x="1681" y="509"/>
                  </a:lnTo>
                  <a:lnTo>
                    <a:pt x="1666" y="532"/>
                  </a:lnTo>
                  <a:lnTo>
                    <a:pt x="1651" y="555"/>
                  </a:lnTo>
                  <a:lnTo>
                    <a:pt x="1635" y="578"/>
                  </a:lnTo>
                  <a:lnTo>
                    <a:pt x="1620" y="601"/>
                  </a:lnTo>
                  <a:lnTo>
                    <a:pt x="1605" y="625"/>
                  </a:lnTo>
                  <a:lnTo>
                    <a:pt x="1588" y="648"/>
                  </a:lnTo>
                  <a:lnTo>
                    <a:pt x="1573" y="673"/>
                  </a:lnTo>
                  <a:lnTo>
                    <a:pt x="1555" y="697"/>
                  </a:lnTo>
                  <a:lnTo>
                    <a:pt x="1540" y="720"/>
                  </a:lnTo>
                  <a:lnTo>
                    <a:pt x="1521" y="743"/>
                  </a:lnTo>
                  <a:lnTo>
                    <a:pt x="1504" y="766"/>
                  </a:lnTo>
                  <a:lnTo>
                    <a:pt x="1487" y="789"/>
                  </a:lnTo>
                  <a:lnTo>
                    <a:pt x="1468" y="812"/>
                  </a:lnTo>
                  <a:lnTo>
                    <a:pt x="1449" y="831"/>
                  </a:lnTo>
                  <a:lnTo>
                    <a:pt x="1430" y="851"/>
                  </a:lnTo>
                  <a:lnTo>
                    <a:pt x="1388" y="886"/>
                  </a:lnTo>
                  <a:lnTo>
                    <a:pt x="1377" y="893"/>
                  </a:lnTo>
                  <a:lnTo>
                    <a:pt x="1365" y="901"/>
                  </a:lnTo>
                  <a:lnTo>
                    <a:pt x="1354" y="908"/>
                  </a:lnTo>
                  <a:lnTo>
                    <a:pt x="1343" y="914"/>
                  </a:lnTo>
                  <a:lnTo>
                    <a:pt x="1331" y="922"/>
                  </a:lnTo>
                  <a:lnTo>
                    <a:pt x="1320" y="927"/>
                  </a:lnTo>
                  <a:lnTo>
                    <a:pt x="1295" y="937"/>
                  </a:lnTo>
                  <a:lnTo>
                    <a:pt x="1268" y="946"/>
                  </a:lnTo>
                  <a:lnTo>
                    <a:pt x="1244" y="952"/>
                  </a:lnTo>
                  <a:lnTo>
                    <a:pt x="1187" y="956"/>
                  </a:lnTo>
                  <a:lnTo>
                    <a:pt x="1130" y="952"/>
                  </a:lnTo>
                  <a:lnTo>
                    <a:pt x="1076" y="939"/>
                  </a:lnTo>
                  <a:lnTo>
                    <a:pt x="1050" y="931"/>
                  </a:lnTo>
                  <a:lnTo>
                    <a:pt x="1025" y="920"/>
                  </a:lnTo>
                  <a:lnTo>
                    <a:pt x="1000" y="907"/>
                  </a:lnTo>
                  <a:lnTo>
                    <a:pt x="978" y="893"/>
                  </a:lnTo>
                  <a:lnTo>
                    <a:pt x="966" y="886"/>
                  </a:lnTo>
                  <a:lnTo>
                    <a:pt x="955" y="878"/>
                  </a:lnTo>
                  <a:lnTo>
                    <a:pt x="943" y="870"/>
                  </a:lnTo>
                  <a:lnTo>
                    <a:pt x="932" y="863"/>
                  </a:lnTo>
                  <a:lnTo>
                    <a:pt x="886" y="827"/>
                  </a:lnTo>
                  <a:lnTo>
                    <a:pt x="846" y="789"/>
                  </a:lnTo>
                  <a:lnTo>
                    <a:pt x="806" y="749"/>
                  </a:lnTo>
                  <a:lnTo>
                    <a:pt x="786" y="730"/>
                  </a:lnTo>
                  <a:lnTo>
                    <a:pt x="767" y="709"/>
                  </a:lnTo>
                  <a:lnTo>
                    <a:pt x="748" y="688"/>
                  </a:lnTo>
                  <a:lnTo>
                    <a:pt x="730" y="669"/>
                  </a:lnTo>
                  <a:lnTo>
                    <a:pt x="694" y="629"/>
                  </a:lnTo>
                  <a:lnTo>
                    <a:pt x="660" y="593"/>
                  </a:lnTo>
                  <a:lnTo>
                    <a:pt x="626" y="561"/>
                  </a:lnTo>
                  <a:lnTo>
                    <a:pt x="592" y="532"/>
                  </a:lnTo>
                  <a:lnTo>
                    <a:pt x="575" y="521"/>
                  </a:lnTo>
                  <a:lnTo>
                    <a:pt x="559" y="511"/>
                  </a:lnTo>
                  <a:lnTo>
                    <a:pt x="542" y="502"/>
                  </a:lnTo>
                  <a:lnTo>
                    <a:pt x="527" y="494"/>
                  </a:lnTo>
                  <a:lnTo>
                    <a:pt x="491" y="485"/>
                  </a:lnTo>
                  <a:lnTo>
                    <a:pt x="453" y="481"/>
                  </a:lnTo>
                  <a:lnTo>
                    <a:pt x="369" y="481"/>
                  </a:lnTo>
                  <a:lnTo>
                    <a:pt x="284" y="494"/>
                  </a:lnTo>
                  <a:lnTo>
                    <a:pt x="240" y="504"/>
                  </a:lnTo>
                  <a:lnTo>
                    <a:pt x="198" y="513"/>
                  </a:lnTo>
                  <a:lnTo>
                    <a:pt x="158" y="524"/>
                  </a:lnTo>
                  <a:lnTo>
                    <a:pt x="120" y="536"/>
                  </a:lnTo>
                  <a:lnTo>
                    <a:pt x="88" y="547"/>
                  </a:lnTo>
                  <a:lnTo>
                    <a:pt x="57" y="557"/>
                  </a:lnTo>
                  <a:lnTo>
                    <a:pt x="35" y="566"/>
                  </a:lnTo>
                  <a:lnTo>
                    <a:pt x="16" y="572"/>
                  </a:lnTo>
                  <a:lnTo>
                    <a:pt x="0" y="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7414" name="Object 15"/>
          <p:cNvGraphicFramePr>
            <a:graphicFrameLocks noChangeAspect="1"/>
          </p:cNvGraphicFramePr>
          <p:nvPr/>
        </p:nvGraphicFramePr>
        <p:xfrm>
          <a:off x="4572000" y="4724400"/>
          <a:ext cx="3657600" cy="584200"/>
        </p:xfrm>
        <a:graphic>
          <a:graphicData uri="http://schemas.openxmlformats.org/presentationml/2006/ole">
            <p:oleObj spid="_x0000_s17420" name="VISIO" r:id="rId4" imgW="2791968" imgH="448056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Combinatorial Explosion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5257800" cy="4114800"/>
          </a:xfrm>
        </p:spPr>
        <p:txBody>
          <a:bodyPr/>
          <a:lstStyle/>
          <a:p>
            <a:pPr eaLnBrk="1" hangingPunct="1"/>
            <a:r>
              <a:rPr lang="en-US" smtClean="0"/>
              <a:t>The number of states and the number of transitions grows very quickly as you model complex state machines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combinatorial explosion</a:t>
            </a:r>
            <a:r>
              <a:rPr lang="en-US" smtClean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smtClean="0">
                <a:sym typeface="Wingdings" panose="05000000000000000000" pitchFamily="2" charset="2"/>
              </a:rPr>
              <a:t>This is the Achilles Heel of finite state machines</a:t>
            </a:r>
          </a:p>
          <a:p>
            <a:pPr lvl="1" eaLnBrk="1" hangingPunct="1"/>
            <a:r>
              <a:rPr lang="en-US" smtClean="0">
                <a:sym typeface="Wingdings" panose="05000000000000000000" pitchFamily="2" charset="2"/>
              </a:rPr>
              <a:t>It has prevented the widespread use of state machines in the past</a:t>
            </a:r>
            <a:endParaRPr lang="en-US" smtClean="0"/>
          </a:p>
          <a:p>
            <a:pPr lvl="1" eaLnBrk="1" hangingPunct="1"/>
            <a:endParaRPr lang="en-US" smtClean="0"/>
          </a:p>
        </p:txBody>
      </p:sp>
      <p:pic>
        <p:nvPicPr>
          <p:cNvPr id="18436" name="Picture 5" descr="C:\msoffice2000\Clipart\standard\stddir4\SY0054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16065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of Statecharts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304800" y="1962150"/>
          <a:ext cx="3794125" cy="2382838"/>
        </p:xfrm>
        <a:graphic>
          <a:graphicData uri="http://schemas.openxmlformats.org/presentationml/2006/ole">
            <p:oleObj spid="_x0000_s19463" name="VISIO" r:id="rId3" imgW="1459992" imgH="917448" progId="">
              <p:embed/>
            </p:oleObj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5562600" y="1735138"/>
          <a:ext cx="3106738" cy="2836862"/>
        </p:xfrm>
        <a:graphic>
          <a:graphicData uri="http://schemas.openxmlformats.org/presentationml/2006/ole">
            <p:oleObj spid="_x0000_s19464" name="VISIO" r:id="rId4" imgW="1432560" imgH="1304544" progId="">
              <p:embed/>
            </p:oleObj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803275" y="4845050"/>
            <a:ext cx="3178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/>
              <a:t>Nested State Diagrams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843463" y="4862513"/>
            <a:ext cx="38211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/>
              <a:t>Concurrent State Diagrams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State Diagrams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Hierarchical organization is a classic way to control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of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of 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Even diagrams can be hierarchical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Traditional data flow diagrams are hierarchical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Why not state diagrams?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superstates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substates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267200" y="1524000"/>
          <a:ext cx="3778250" cy="3973513"/>
        </p:xfrm>
        <a:graphic>
          <a:graphicData uri="http://schemas.openxmlformats.org/presentationml/2006/ole">
            <p:oleObj spid="_x0000_s20485" name="VISIO" r:id="rId3" imgW="2776728" imgH="2916936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Superstates and Substates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533400" y="5237163"/>
          <a:ext cx="2514600" cy="1890712"/>
        </p:xfrm>
        <a:graphic>
          <a:graphicData uri="http://schemas.openxmlformats.org/presentationml/2006/ole">
            <p:oleObj spid="_x0000_s21509" name="VISIO" r:id="rId3" imgW="1786128" imgH="1331976" progId="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762000" y="1676400"/>
          <a:ext cx="7620000" cy="3744913"/>
        </p:xfrm>
        <a:graphic>
          <a:graphicData uri="http://schemas.openxmlformats.org/presentationml/2006/ole">
            <p:oleObj spid="_x0000_s21510" name="VISIO" r:id="rId4" imgW="5257800" imgH="2581656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Stubbed Transitions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0386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Nested states may be suppressed</a:t>
            </a:r>
          </a:p>
          <a:p>
            <a:pPr eaLnBrk="1" hangingPunct="1"/>
            <a:r>
              <a:rPr lang="en-US" sz="2000" smtClean="0"/>
              <a:t>Subsumed transitions that do not come from an unlabeled final state or go to an unlabeled initial pseudostate may (but need not) be shown as coming from or going to </a:t>
            </a:r>
            <a:r>
              <a:rPr lang="en-US" sz="2000" i="1" smtClean="0"/>
              <a:t>stubs</a:t>
            </a:r>
            <a:endParaRPr lang="en-US" sz="2000" smtClean="0"/>
          </a:p>
          <a:p>
            <a:pPr eaLnBrk="1" hangingPunct="1"/>
            <a:r>
              <a:rPr lang="en-US" sz="2000" smtClean="0"/>
              <a:t>A </a:t>
            </a:r>
            <a:r>
              <a:rPr lang="en-US" sz="2000" i="1" smtClean="0"/>
              <a:t>stub </a:t>
            </a:r>
            <a:r>
              <a:rPr lang="en-US" sz="2000" smtClean="0"/>
              <a:t>is shown as a small vertical line (bar) drawn inside the boundary of the enclosing state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72000" y="32766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800"/>
              <a:t>may be abstracted as</a:t>
            </a:r>
          </a:p>
        </p:txBody>
      </p:sp>
      <p:graphicFrame>
        <p:nvGraphicFramePr>
          <p:cNvPr id="22533" name="Object 11"/>
          <p:cNvGraphicFramePr>
            <a:graphicFrameLocks noChangeAspect="1"/>
          </p:cNvGraphicFramePr>
          <p:nvPr/>
        </p:nvGraphicFramePr>
        <p:xfrm>
          <a:off x="4953000" y="2057400"/>
          <a:ext cx="3592513" cy="2867025"/>
        </p:xfrm>
        <a:graphic>
          <a:graphicData uri="http://schemas.openxmlformats.org/presentationml/2006/ole">
            <p:oleObj spid="_x0000_s22534" name="VISIO" r:id="rId3" imgW="3977640" imgH="316992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More UML State Diagram Notation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876800" cy="4419600"/>
          </a:xfrm>
        </p:spPr>
        <p:txBody>
          <a:bodyPr/>
          <a:lstStyle/>
          <a:p>
            <a:pPr eaLnBrk="1" hangingPunct="1"/>
            <a:r>
              <a:rPr lang="en-US" sz="2000" smtClean="0"/>
              <a:t>Nested states are show by an enclosing rectangle</a:t>
            </a:r>
          </a:p>
          <a:p>
            <a:pPr lvl="1" eaLnBrk="1" hangingPunct="1"/>
            <a:r>
              <a:rPr lang="en-US" sz="1800" smtClean="0"/>
              <a:t>The name of the superstate is indicated in the upper left-hand corner</a:t>
            </a:r>
          </a:p>
          <a:p>
            <a:pPr eaLnBrk="1" hangingPunct="1"/>
            <a:r>
              <a:rPr lang="en-US" sz="2000" smtClean="0"/>
              <a:t>A middle compartment can contain </a:t>
            </a:r>
            <a:br>
              <a:rPr lang="en-US" sz="2000" smtClean="0"/>
            </a:br>
            <a:r>
              <a:rPr lang="en-US" sz="2000" b="1" smtClean="0"/>
              <a:t>state variables</a:t>
            </a:r>
            <a:r>
              <a:rPr lang="en-US" sz="2000" smtClean="0"/>
              <a:t> (if any)</a:t>
            </a:r>
          </a:p>
          <a:p>
            <a:pPr eaLnBrk="1" hangingPunct="1"/>
            <a:r>
              <a:rPr lang="en-US" sz="2000" b="1" smtClean="0"/>
              <a:t>Entry, exit, do </a:t>
            </a:r>
            <a:r>
              <a:rPr lang="en-US" sz="2000" smtClean="0"/>
              <a:t>actions may be defined</a:t>
            </a:r>
          </a:p>
          <a:p>
            <a:pPr lvl="1" eaLnBrk="1" hangingPunct="1"/>
            <a:r>
              <a:rPr lang="en-US" sz="1800" smtClean="0"/>
              <a:t>‘entry’, ‘exit’, ‘do’ are reserved words</a:t>
            </a:r>
          </a:p>
          <a:p>
            <a:pPr eaLnBrk="1" hangingPunct="1"/>
            <a:r>
              <a:rPr lang="en-US" sz="2000" b="1" smtClean="0"/>
              <a:t>Self-transitions</a:t>
            </a:r>
            <a:r>
              <a:rPr lang="en-US" sz="2000" smtClean="0"/>
              <a:t> may occur</a:t>
            </a:r>
          </a:p>
          <a:p>
            <a:pPr lvl="1" eaLnBrk="1" hangingPunct="1"/>
            <a:r>
              <a:rPr lang="en-US" sz="1800" smtClean="0"/>
              <a:t>from the state back to itself</a:t>
            </a:r>
          </a:p>
          <a:p>
            <a:pPr lvl="1" eaLnBrk="1" hangingPunct="1"/>
            <a:r>
              <a:rPr lang="en-US" sz="1800" smtClean="0"/>
              <a:t>the entry and exit conditions are performed in that case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683250" y="1828800"/>
          <a:ext cx="3460750" cy="2563813"/>
        </p:xfrm>
        <a:graphic>
          <a:graphicData uri="http://schemas.openxmlformats.org/presentationml/2006/ole">
            <p:oleObj spid="_x0000_s23557" name="VISIO" r:id="rId3" imgW="2350008" imgH="1740408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Introduction to State Diagrams</a:t>
            </a:r>
            <a:endParaRPr lang="en-US" smtClean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AT" sz="2800" smtClean="0"/>
              <a:t>The constructive core of the UML is</a:t>
            </a:r>
          </a:p>
          <a:p>
            <a:pPr lvl="1" eaLnBrk="1" hangingPunct="1"/>
            <a:r>
              <a:rPr lang="de-AT" sz="2400" smtClean="0"/>
              <a:t>class diagrams (for the static part)</a:t>
            </a:r>
          </a:p>
          <a:p>
            <a:pPr lvl="1" eaLnBrk="1" hangingPunct="1"/>
            <a:r>
              <a:rPr lang="de-AT" sz="2400" smtClean="0"/>
              <a:t>state diagrams (for the dynamic part)</a:t>
            </a:r>
          </a:p>
          <a:p>
            <a:pPr eaLnBrk="1" hangingPunct="1"/>
            <a:r>
              <a:rPr lang="de-AT" sz="2800" smtClean="0"/>
              <a:t>State diagrams can bescribe very complex dynamic behavior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Eliminating Duplicated Transitions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133600" y="1616075"/>
          <a:ext cx="3581400" cy="3509963"/>
        </p:xfrm>
        <a:graphic>
          <a:graphicData uri="http://schemas.openxmlformats.org/presentationml/2006/ole">
            <p:oleObj spid="_x0000_s24582" name="VISIO" r:id="rId3" imgW="3078480" imgH="3014472" progId="">
              <p:embed/>
            </p:oleObj>
          </a:graphicData>
        </a:graphic>
      </p:graphicFrame>
      <p:sp>
        <p:nvSpPr>
          <p:cNvPr id="24580" name="Freeform 6"/>
          <p:cNvSpPr>
            <a:spLocks/>
          </p:cNvSpPr>
          <p:nvPr/>
        </p:nvSpPr>
        <p:spPr bwMode="auto">
          <a:xfrm rot="-4951832">
            <a:off x="4302125" y="3181350"/>
            <a:ext cx="615950" cy="412750"/>
          </a:xfrm>
          <a:custGeom>
            <a:avLst/>
            <a:gdLst>
              <a:gd name="T0" fmla="*/ 0 w 5047"/>
              <a:gd name="T1" fmla="*/ 199829 h 3121"/>
              <a:gd name="T2" fmla="*/ 105811 w 5047"/>
              <a:gd name="T3" fmla="*/ 44171 h 3121"/>
              <a:gd name="T4" fmla="*/ 170006 w 5047"/>
              <a:gd name="T5" fmla="*/ 0 h 3121"/>
              <a:gd name="T6" fmla="*/ 198320 w 5047"/>
              <a:gd name="T7" fmla="*/ 102493 h 3121"/>
              <a:gd name="T8" fmla="*/ 594593 w 5047"/>
              <a:gd name="T9" fmla="*/ 2777 h 3121"/>
              <a:gd name="T10" fmla="*/ 615950 w 5047"/>
              <a:gd name="T11" fmla="*/ 44171 h 3121"/>
              <a:gd name="T12" fmla="*/ 570916 w 5047"/>
              <a:gd name="T13" fmla="*/ 155393 h 3121"/>
              <a:gd name="T14" fmla="*/ 594593 w 5047"/>
              <a:gd name="T15" fmla="*/ 335781 h 3121"/>
              <a:gd name="T16" fmla="*/ 532961 w 5047"/>
              <a:gd name="T17" fmla="*/ 377307 h 3121"/>
              <a:gd name="T18" fmla="*/ 205520 w 5047"/>
              <a:gd name="T19" fmla="*/ 327581 h 3121"/>
              <a:gd name="T20" fmla="*/ 179525 w 5047"/>
              <a:gd name="T21" fmla="*/ 412750 h 3121"/>
              <a:gd name="T22" fmla="*/ 65659 w 5047"/>
              <a:gd name="T23" fmla="*/ 330359 h 3121"/>
              <a:gd name="T24" fmla="*/ 0 w 5047"/>
              <a:gd name="T25" fmla="*/ 199829 h 3121"/>
              <a:gd name="T26" fmla="*/ 0 w 5047"/>
              <a:gd name="T27" fmla="*/ 199829 h 31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47" h="3121">
                <a:moveTo>
                  <a:pt x="0" y="1511"/>
                </a:moveTo>
                <a:lnTo>
                  <a:pt x="867" y="334"/>
                </a:lnTo>
                <a:lnTo>
                  <a:pt x="1393" y="0"/>
                </a:lnTo>
                <a:lnTo>
                  <a:pt x="1625" y="775"/>
                </a:lnTo>
                <a:lnTo>
                  <a:pt x="4872" y="21"/>
                </a:lnTo>
                <a:lnTo>
                  <a:pt x="5047" y="334"/>
                </a:lnTo>
                <a:lnTo>
                  <a:pt x="4678" y="1175"/>
                </a:lnTo>
                <a:lnTo>
                  <a:pt x="4872" y="2539"/>
                </a:lnTo>
                <a:lnTo>
                  <a:pt x="4367" y="2853"/>
                </a:lnTo>
                <a:lnTo>
                  <a:pt x="1684" y="2477"/>
                </a:lnTo>
                <a:lnTo>
                  <a:pt x="1471" y="3121"/>
                </a:lnTo>
                <a:lnTo>
                  <a:pt x="538" y="2498"/>
                </a:lnTo>
                <a:lnTo>
                  <a:pt x="0" y="151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1" name="Freeform 8"/>
          <p:cNvSpPr>
            <a:spLocks/>
          </p:cNvSpPr>
          <p:nvPr/>
        </p:nvSpPr>
        <p:spPr bwMode="auto">
          <a:xfrm rot="-4953397">
            <a:off x="6390481" y="3148807"/>
            <a:ext cx="646113" cy="444500"/>
          </a:xfrm>
          <a:custGeom>
            <a:avLst/>
            <a:gdLst>
              <a:gd name="T0" fmla="*/ 205109 w 5289"/>
              <a:gd name="T1" fmla="*/ 20896 h 3361"/>
              <a:gd name="T2" fmla="*/ 182754 w 5289"/>
              <a:gd name="T3" fmla="*/ 0 h 3361"/>
              <a:gd name="T4" fmla="*/ 151480 w 5289"/>
              <a:gd name="T5" fmla="*/ 11374 h 3361"/>
              <a:gd name="T6" fmla="*/ 133767 w 5289"/>
              <a:gd name="T7" fmla="*/ 24202 h 3361"/>
              <a:gd name="T8" fmla="*/ 97119 w 5289"/>
              <a:gd name="T9" fmla="*/ 58323 h 3361"/>
              <a:gd name="T10" fmla="*/ 58515 w 5289"/>
              <a:gd name="T11" fmla="*/ 103554 h 3361"/>
              <a:gd name="T12" fmla="*/ 26020 w 5289"/>
              <a:gd name="T13" fmla="*/ 153148 h 3361"/>
              <a:gd name="T14" fmla="*/ 977 w 5289"/>
              <a:gd name="T15" fmla="*/ 219539 h 3361"/>
              <a:gd name="T16" fmla="*/ 12827 w 5289"/>
              <a:gd name="T17" fmla="*/ 282623 h 3361"/>
              <a:gd name="T18" fmla="*/ 38359 w 5289"/>
              <a:gd name="T19" fmla="*/ 328118 h 3361"/>
              <a:gd name="T20" fmla="*/ 72075 w 5289"/>
              <a:gd name="T21" fmla="*/ 371629 h 3361"/>
              <a:gd name="T22" fmla="*/ 108968 w 5289"/>
              <a:gd name="T23" fmla="*/ 408527 h 3361"/>
              <a:gd name="T24" fmla="*/ 130591 w 5289"/>
              <a:gd name="T25" fmla="*/ 425852 h 3361"/>
              <a:gd name="T26" fmla="*/ 147083 w 5289"/>
              <a:gd name="T27" fmla="*/ 436433 h 3361"/>
              <a:gd name="T28" fmla="*/ 185319 w 5289"/>
              <a:gd name="T29" fmla="*/ 441194 h 3361"/>
              <a:gd name="T30" fmla="*/ 207186 w 5289"/>
              <a:gd name="T31" fmla="*/ 409982 h 3361"/>
              <a:gd name="T32" fmla="*/ 239437 w 5289"/>
              <a:gd name="T33" fmla="*/ 359197 h 3361"/>
              <a:gd name="T34" fmla="*/ 291233 w 5289"/>
              <a:gd name="T35" fmla="*/ 372026 h 3361"/>
              <a:gd name="T36" fmla="*/ 359033 w 5289"/>
              <a:gd name="T37" fmla="*/ 387102 h 3361"/>
              <a:gd name="T38" fmla="*/ 431719 w 5289"/>
              <a:gd name="T39" fmla="*/ 400724 h 3361"/>
              <a:gd name="T40" fmla="*/ 555713 w 5289"/>
              <a:gd name="T41" fmla="*/ 405221 h 3361"/>
              <a:gd name="T42" fmla="*/ 584788 w 5289"/>
              <a:gd name="T43" fmla="*/ 392922 h 3361"/>
              <a:gd name="T44" fmla="*/ 610808 w 5289"/>
              <a:gd name="T45" fmla="*/ 373348 h 3361"/>
              <a:gd name="T46" fmla="*/ 634263 w 5289"/>
              <a:gd name="T47" fmla="*/ 308016 h 3361"/>
              <a:gd name="T48" fmla="*/ 617771 w 5289"/>
              <a:gd name="T49" fmla="*/ 252866 h 3361"/>
              <a:gd name="T50" fmla="*/ 595905 w 5289"/>
              <a:gd name="T51" fmla="*/ 190047 h 3361"/>
              <a:gd name="T52" fmla="*/ 614962 w 5289"/>
              <a:gd name="T53" fmla="*/ 148519 h 3361"/>
              <a:gd name="T54" fmla="*/ 637806 w 5289"/>
              <a:gd name="T55" fmla="*/ 98792 h 3361"/>
              <a:gd name="T56" fmla="*/ 638172 w 5289"/>
              <a:gd name="T57" fmla="*/ 34253 h 3361"/>
              <a:gd name="T58" fmla="*/ 602257 w 5289"/>
              <a:gd name="T59" fmla="*/ 22351 h 3361"/>
              <a:gd name="T60" fmla="*/ 593828 w 5289"/>
              <a:gd name="T61" fmla="*/ 32402 h 3361"/>
              <a:gd name="T62" fmla="*/ 602257 w 5289"/>
              <a:gd name="T63" fmla="*/ 94031 h 3361"/>
              <a:gd name="T64" fmla="*/ 574771 w 5289"/>
              <a:gd name="T65" fmla="*/ 128417 h 3361"/>
              <a:gd name="T66" fmla="*/ 547162 w 5289"/>
              <a:gd name="T67" fmla="*/ 157909 h 3361"/>
              <a:gd name="T68" fmla="*/ 547162 w 5289"/>
              <a:gd name="T69" fmla="*/ 210149 h 3361"/>
              <a:gd name="T70" fmla="*/ 561821 w 5289"/>
              <a:gd name="T71" fmla="*/ 244667 h 3361"/>
              <a:gd name="T72" fmla="*/ 584788 w 5289"/>
              <a:gd name="T73" fmla="*/ 311719 h 3361"/>
              <a:gd name="T74" fmla="*/ 573182 w 5289"/>
              <a:gd name="T75" fmla="*/ 370306 h 3361"/>
              <a:gd name="T76" fmla="*/ 486326 w 5289"/>
              <a:gd name="T77" fmla="*/ 367794 h 3361"/>
              <a:gd name="T78" fmla="*/ 414983 w 5289"/>
              <a:gd name="T79" fmla="*/ 356023 h 3361"/>
              <a:gd name="T80" fmla="*/ 339609 w 5289"/>
              <a:gd name="T81" fmla="*/ 341608 h 3361"/>
              <a:gd name="T82" fmla="*/ 270588 w 5289"/>
              <a:gd name="T83" fmla="*/ 327853 h 3361"/>
              <a:gd name="T84" fmla="*/ 218059 w 5289"/>
              <a:gd name="T85" fmla="*/ 316480 h 3361"/>
              <a:gd name="T86" fmla="*/ 195581 w 5289"/>
              <a:gd name="T87" fmla="*/ 366339 h 3361"/>
              <a:gd name="T88" fmla="*/ 175424 w 5289"/>
              <a:gd name="T89" fmla="*/ 388690 h 3361"/>
              <a:gd name="T90" fmla="*/ 135722 w 5289"/>
              <a:gd name="T91" fmla="*/ 375597 h 3361"/>
              <a:gd name="T92" fmla="*/ 121062 w 5289"/>
              <a:gd name="T93" fmla="*/ 365810 h 3361"/>
              <a:gd name="T94" fmla="*/ 87834 w 5289"/>
              <a:gd name="T95" fmla="*/ 330631 h 3361"/>
              <a:gd name="T96" fmla="*/ 69754 w 5289"/>
              <a:gd name="T97" fmla="*/ 299419 h 3361"/>
              <a:gd name="T98" fmla="*/ 54606 w 5289"/>
              <a:gd name="T99" fmla="*/ 209355 h 3361"/>
              <a:gd name="T100" fmla="*/ 71587 w 5289"/>
              <a:gd name="T101" fmla="*/ 160158 h 3361"/>
              <a:gd name="T102" fmla="*/ 92232 w 5289"/>
              <a:gd name="T103" fmla="*/ 123391 h 3361"/>
              <a:gd name="T104" fmla="*/ 116664 w 5289"/>
              <a:gd name="T105" fmla="*/ 89006 h 3361"/>
              <a:gd name="T106" fmla="*/ 147327 w 5289"/>
              <a:gd name="T107" fmla="*/ 56604 h 3361"/>
              <a:gd name="T108" fmla="*/ 173103 w 5289"/>
              <a:gd name="T109" fmla="*/ 51314 h 3361"/>
              <a:gd name="T110" fmla="*/ 210485 w 5289"/>
              <a:gd name="T111" fmla="*/ 163861 h 3361"/>
              <a:gd name="T112" fmla="*/ 266435 w 5289"/>
              <a:gd name="T113" fmla="*/ 151826 h 3361"/>
              <a:gd name="T114" fmla="*/ 336067 w 5289"/>
              <a:gd name="T115" fmla="*/ 136220 h 3361"/>
              <a:gd name="T116" fmla="*/ 374914 w 5289"/>
              <a:gd name="T117" fmla="*/ 127227 h 3361"/>
              <a:gd name="T118" fmla="*/ 412906 w 5289"/>
              <a:gd name="T119" fmla="*/ 118101 h 3361"/>
              <a:gd name="T120" fmla="*/ 451998 w 5289"/>
              <a:gd name="T121" fmla="*/ 108315 h 3361"/>
              <a:gd name="T122" fmla="*/ 507460 w 5289"/>
              <a:gd name="T123" fmla="*/ 92577 h 3361"/>
              <a:gd name="T124" fmla="*/ 540687 w 5289"/>
              <a:gd name="T125" fmla="*/ 70887 h 336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89" h="3361">
                <a:moveTo>
                  <a:pt x="4453" y="209"/>
                </a:moveTo>
                <a:lnTo>
                  <a:pt x="1711" y="903"/>
                </a:lnTo>
                <a:lnTo>
                  <a:pt x="1726" y="768"/>
                </a:lnTo>
                <a:lnTo>
                  <a:pt x="1736" y="468"/>
                </a:lnTo>
                <a:lnTo>
                  <a:pt x="1730" y="384"/>
                </a:lnTo>
                <a:lnTo>
                  <a:pt x="1719" y="304"/>
                </a:lnTo>
                <a:lnTo>
                  <a:pt x="1711" y="264"/>
                </a:lnTo>
                <a:lnTo>
                  <a:pt x="1702" y="228"/>
                </a:lnTo>
                <a:lnTo>
                  <a:pt x="1690" y="192"/>
                </a:lnTo>
                <a:lnTo>
                  <a:pt x="1679" y="158"/>
                </a:lnTo>
                <a:lnTo>
                  <a:pt x="1664" y="127"/>
                </a:lnTo>
                <a:lnTo>
                  <a:pt x="1647" y="99"/>
                </a:lnTo>
                <a:lnTo>
                  <a:pt x="1628" y="72"/>
                </a:lnTo>
                <a:lnTo>
                  <a:pt x="1607" y="50"/>
                </a:lnTo>
                <a:lnTo>
                  <a:pt x="1584" y="32"/>
                </a:lnTo>
                <a:lnTo>
                  <a:pt x="1571" y="23"/>
                </a:lnTo>
                <a:lnTo>
                  <a:pt x="1557" y="17"/>
                </a:lnTo>
                <a:lnTo>
                  <a:pt x="1544" y="12"/>
                </a:lnTo>
                <a:lnTo>
                  <a:pt x="1529" y="6"/>
                </a:lnTo>
                <a:lnTo>
                  <a:pt x="1496" y="0"/>
                </a:lnTo>
                <a:lnTo>
                  <a:pt x="1462" y="0"/>
                </a:lnTo>
                <a:lnTo>
                  <a:pt x="1422" y="6"/>
                </a:lnTo>
                <a:lnTo>
                  <a:pt x="1379" y="19"/>
                </a:lnTo>
                <a:lnTo>
                  <a:pt x="1356" y="29"/>
                </a:lnTo>
                <a:lnTo>
                  <a:pt x="1331" y="38"/>
                </a:lnTo>
                <a:lnTo>
                  <a:pt x="1306" y="50"/>
                </a:lnTo>
                <a:lnTo>
                  <a:pt x="1280" y="65"/>
                </a:lnTo>
                <a:lnTo>
                  <a:pt x="1266" y="70"/>
                </a:lnTo>
                <a:lnTo>
                  <a:pt x="1253" y="78"/>
                </a:lnTo>
                <a:lnTo>
                  <a:pt x="1240" y="86"/>
                </a:lnTo>
                <a:lnTo>
                  <a:pt x="1227" y="95"/>
                </a:lnTo>
                <a:lnTo>
                  <a:pt x="1211" y="103"/>
                </a:lnTo>
                <a:lnTo>
                  <a:pt x="1198" y="112"/>
                </a:lnTo>
                <a:lnTo>
                  <a:pt x="1183" y="122"/>
                </a:lnTo>
                <a:lnTo>
                  <a:pt x="1169" y="131"/>
                </a:lnTo>
                <a:lnTo>
                  <a:pt x="1154" y="141"/>
                </a:lnTo>
                <a:lnTo>
                  <a:pt x="1141" y="150"/>
                </a:lnTo>
                <a:lnTo>
                  <a:pt x="1126" y="162"/>
                </a:lnTo>
                <a:lnTo>
                  <a:pt x="1111" y="173"/>
                </a:lnTo>
                <a:lnTo>
                  <a:pt x="1095" y="183"/>
                </a:lnTo>
                <a:lnTo>
                  <a:pt x="1080" y="194"/>
                </a:lnTo>
                <a:lnTo>
                  <a:pt x="1050" y="217"/>
                </a:lnTo>
                <a:lnTo>
                  <a:pt x="1019" y="243"/>
                </a:lnTo>
                <a:lnTo>
                  <a:pt x="987" y="268"/>
                </a:lnTo>
                <a:lnTo>
                  <a:pt x="957" y="295"/>
                </a:lnTo>
                <a:lnTo>
                  <a:pt x="924" y="321"/>
                </a:lnTo>
                <a:lnTo>
                  <a:pt x="892" y="350"/>
                </a:lnTo>
                <a:lnTo>
                  <a:pt x="860" y="380"/>
                </a:lnTo>
                <a:lnTo>
                  <a:pt x="827" y="411"/>
                </a:lnTo>
                <a:lnTo>
                  <a:pt x="795" y="441"/>
                </a:lnTo>
                <a:lnTo>
                  <a:pt x="763" y="472"/>
                </a:lnTo>
                <a:lnTo>
                  <a:pt x="730" y="504"/>
                </a:lnTo>
                <a:lnTo>
                  <a:pt x="698" y="538"/>
                </a:lnTo>
                <a:lnTo>
                  <a:pt x="666" y="572"/>
                </a:lnTo>
                <a:lnTo>
                  <a:pt x="635" y="606"/>
                </a:lnTo>
                <a:lnTo>
                  <a:pt x="603" y="641"/>
                </a:lnTo>
                <a:lnTo>
                  <a:pt x="573" y="675"/>
                </a:lnTo>
                <a:lnTo>
                  <a:pt x="540" y="711"/>
                </a:lnTo>
                <a:lnTo>
                  <a:pt x="510" y="747"/>
                </a:lnTo>
                <a:lnTo>
                  <a:pt x="479" y="783"/>
                </a:lnTo>
                <a:lnTo>
                  <a:pt x="451" y="819"/>
                </a:lnTo>
                <a:lnTo>
                  <a:pt x="420" y="857"/>
                </a:lnTo>
                <a:lnTo>
                  <a:pt x="392" y="893"/>
                </a:lnTo>
                <a:lnTo>
                  <a:pt x="365" y="932"/>
                </a:lnTo>
                <a:lnTo>
                  <a:pt x="337" y="970"/>
                </a:lnTo>
                <a:lnTo>
                  <a:pt x="310" y="1008"/>
                </a:lnTo>
                <a:lnTo>
                  <a:pt x="286" y="1046"/>
                </a:lnTo>
                <a:lnTo>
                  <a:pt x="261" y="1084"/>
                </a:lnTo>
                <a:lnTo>
                  <a:pt x="236" y="1120"/>
                </a:lnTo>
                <a:lnTo>
                  <a:pt x="213" y="1158"/>
                </a:lnTo>
                <a:lnTo>
                  <a:pt x="190" y="1196"/>
                </a:lnTo>
                <a:lnTo>
                  <a:pt x="170" y="1234"/>
                </a:lnTo>
                <a:lnTo>
                  <a:pt x="149" y="1270"/>
                </a:lnTo>
                <a:lnTo>
                  <a:pt x="130" y="1308"/>
                </a:lnTo>
                <a:lnTo>
                  <a:pt x="111" y="1346"/>
                </a:lnTo>
                <a:lnTo>
                  <a:pt x="93" y="1382"/>
                </a:lnTo>
                <a:lnTo>
                  <a:pt x="78" y="1418"/>
                </a:lnTo>
                <a:lnTo>
                  <a:pt x="65" y="1454"/>
                </a:lnTo>
                <a:lnTo>
                  <a:pt x="38" y="1525"/>
                </a:lnTo>
                <a:lnTo>
                  <a:pt x="8" y="1660"/>
                </a:lnTo>
                <a:lnTo>
                  <a:pt x="0" y="1783"/>
                </a:lnTo>
                <a:lnTo>
                  <a:pt x="8" y="1844"/>
                </a:lnTo>
                <a:lnTo>
                  <a:pt x="19" y="1907"/>
                </a:lnTo>
                <a:lnTo>
                  <a:pt x="29" y="1939"/>
                </a:lnTo>
                <a:lnTo>
                  <a:pt x="36" y="1971"/>
                </a:lnTo>
                <a:lnTo>
                  <a:pt x="48" y="2004"/>
                </a:lnTo>
                <a:lnTo>
                  <a:pt x="61" y="2036"/>
                </a:lnTo>
                <a:lnTo>
                  <a:pt x="74" y="2068"/>
                </a:lnTo>
                <a:lnTo>
                  <a:pt x="90" y="2102"/>
                </a:lnTo>
                <a:lnTo>
                  <a:pt x="105" y="2137"/>
                </a:lnTo>
                <a:lnTo>
                  <a:pt x="120" y="2171"/>
                </a:lnTo>
                <a:lnTo>
                  <a:pt x="139" y="2205"/>
                </a:lnTo>
                <a:lnTo>
                  <a:pt x="158" y="2239"/>
                </a:lnTo>
                <a:lnTo>
                  <a:pt x="177" y="2273"/>
                </a:lnTo>
                <a:lnTo>
                  <a:pt x="198" y="2308"/>
                </a:lnTo>
                <a:lnTo>
                  <a:pt x="219" y="2342"/>
                </a:lnTo>
                <a:lnTo>
                  <a:pt x="242" y="2376"/>
                </a:lnTo>
                <a:lnTo>
                  <a:pt x="265" y="2410"/>
                </a:lnTo>
                <a:lnTo>
                  <a:pt x="289" y="2446"/>
                </a:lnTo>
                <a:lnTo>
                  <a:pt x="314" y="2481"/>
                </a:lnTo>
                <a:lnTo>
                  <a:pt x="339" y="2515"/>
                </a:lnTo>
                <a:lnTo>
                  <a:pt x="365" y="2547"/>
                </a:lnTo>
                <a:lnTo>
                  <a:pt x="392" y="2581"/>
                </a:lnTo>
                <a:lnTo>
                  <a:pt x="419" y="2616"/>
                </a:lnTo>
                <a:lnTo>
                  <a:pt x="447" y="2648"/>
                </a:lnTo>
                <a:lnTo>
                  <a:pt x="474" y="2682"/>
                </a:lnTo>
                <a:lnTo>
                  <a:pt x="502" y="2714"/>
                </a:lnTo>
                <a:lnTo>
                  <a:pt x="533" y="2747"/>
                </a:lnTo>
                <a:lnTo>
                  <a:pt x="561" y="2777"/>
                </a:lnTo>
                <a:lnTo>
                  <a:pt x="590" y="2810"/>
                </a:lnTo>
                <a:lnTo>
                  <a:pt x="620" y="2840"/>
                </a:lnTo>
                <a:lnTo>
                  <a:pt x="650" y="2870"/>
                </a:lnTo>
                <a:lnTo>
                  <a:pt x="681" y="2899"/>
                </a:lnTo>
                <a:lnTo>
                  <a:pt x="709" y="2929"/>
                </a:lnTo>
                <a:lnTo>
                  <a:pt x="740" y="2958"/>
                </a:lnTo>
                <a:lnTo>
                  <a:pt x="772" y="2984"/>
                </a:lnTo>
                <a:lnTo>
                  <a:pt x="801" y="3013"/>
                </a:lnTo>
                <a:lnTo>
                  <a:pt x="831" y="3040"/>
                </a:lnTo>
                <a:lnTo>
                  <a:pt x="862" y="3064"/>
                </a:lnTo>
                <a:lnTo>
                  <a:pt x="892" y="3089"/>
                </a:lnTo>
                <a:lnTo>
                  <a:pt x="922" y="3114"/>
                </a:lnTo>
                <a:lnTo>
                  <a:pt x="953" y="3136"/>
                </a:lnTo>
                <a:lnTo>
                  <a:pt x="968" y="3148"/>
                </a:lnTo>
                <a:lnTo>
                  <a:pt x="981" y="3159"/>
                </a:lnTo>
                <a:lnTo>
                  <a:pt x="996" y="3169"/>
                </a:lnTo>
                <a:lnTo>
                  <a:pt x="1012" y="3180"/>
                </a:lnTo>
                <a:lnTo>
                  <a:pt x="1025" y="3190"/>
                </a:lnTo>
                <a:lnTo>
                  <a:pt x="1040" y="3199"/>
                </a:lnTo>
                <a:lnTo>
                  <a:pt x="1054" y="3211"/>
                </a:lnTo>
                <a:lnTo>
                  <a:pt x="1069" y="3220"/>
                </a:lnTo>
                <a:lnTo>
                  <a:pt x="1082" y="3228"/>
                </a:lnTo>
                <a:lnTo>
                  <a:pt x="1097" y="3237"/>
                </a:lnTo>
                <a:lnTo>
                  <a:pt x="1111" y="3247"/>
                </a:lnTo>
                <a:lnTo>
                  <a:pt x="1124" y="3254"/>
                </a:lnTo>
                <a:lnTo>
                  <a:pt x="1139" y="3264"/>
                </a:lnTo>
                <a:lnTo>
                  <a:pt x="1152" y="3270"/>
                </a:lnTo>
                <a:lnTo>
                  <a:pt x="1166" y="3279"/>
                </a:lnTo>
                <a:lnTo>
                  <a:pt x="1179" y="3285"/>
                </a:lnTo>
                <a:lnTo>
                  <a:pt x="1192" y="3292"/>
                </a:lnTo>
                <a:lnTo>
                  <a:pt x="1204" y="3300"/>
                </a:lnTo>
                <a:lnTo>
                  <a:pt x="1230" y="3311"/>
                </a:lnTo>
                <a:lnTo>
                  <a:pt x="1255" y="3323"/>
                </a:lnTo>
                <a:lnTo>
                  <a:pt x="1280" y="3332"/>
                </a:lnTo>
                <a:lnTo>
                  <a:pt x="1303" y="3342"/>
                </a:lnTo>
                <a:lnTo>
                  <a:pt x="1325" y="3349"/>
                </a:lnTo>
                <a:lnTo>
                  <a:pt x="1346" y="3355"/>
                </a:lnTo>
                <a:lnTo>
                  <a:pt x="1388" y="3361"/>
                </a:lnTo>
                <a:lnTo>
                  <a:pt x="1458" y="3359"/>
                </a:lnTo>
                <a:lnTo>
                  <a:pt x="1489" y="3347"/>
                </a:lnTo>
                <a:lnTo>
                  <a:pt x="1517" y="3336"/>
                </a:lnTo>
                <a:lnTo>
                  <a:pt x="1529" y="3328"/>
                </a:lnTo>
                <a:lnTo>
                  <a:pt x="1542" y="3321"/>
                </a:lnTo>
                <a:lnTo>
                  <a:pt x="1553" y="3311"/>
                </a:lnTo>
                <a:lnTo>
                  <a:pt x="1567" y="3304"/>
                </a:lnTo>
                <a:lnTo>
                  <a:pt x="1609" y="3262"/>
                </a:lnTo>
                <a:lnTo>
                  <a:pt x="1628" y="3239"/>
                </a:lnTo>
                <a:lnTo>
                  <a:pt x="1643" y="3213"/>
                </a:lnTo>
                <a:lnTo>
                  <a:pt x="1658" y="3186"/>
                </a:lnTo>
                <a:lnTo>
                  <a:pt x="1673" y="3159"/>
                </a:lnTo>
                <a:lnTo>
                  <a:pt x="1696" y="3100"/>
                </a:lnTo>
                <a:lnTo>
                  <a:pt x="1728" y="2979"/>
                </a:lnTo>
                <a:lnTo>
                  <a:pt x="1745" y="2861"/>
                </a:lnTo>
                <a:lnTo>
                  <a:pt x="1751" y="2762"/>
                </a:lnTo>
                <a:lnTo>
                  <a:pt x="1751" y="2665"/>
                </a:lnTo>
                <a:lnTo>
                  <a:pt x="1776" y="2673"/>
                </a:lnTo>
                <a:lnTo>
                  <a:pt x="1806" y="2680"/>
                </a:lnTo>
                <a:lnTo>
                  <a:pt x="1848" y="2690"/>
                </a:lnTo>
                <a:lnTo>
                  <a:pt x="1899" y="2703"/>
                </a:lnTo>
                <a:lnTo>
                  <a:pt x="1928" y="2709"/>
                </a:lnTo>
                <a:lnTo>
                  <a:pt x="1960" y="2716"/>
                </a:lnTo>
                <a:lnTo>
                  <a:pt x="1995" y="2724"/>
                </a:lnTo>
                <a:lnTo>
                  <a:pt x="2031" y="2733"/>
                </a:lnTo>
                <a:lnTo>
                  <a:pt x="2069" y="2743"/>
                </a:lnTo>
                <a:lnTo>
                  <a:pt x="2109" y="2751"/>
                </a:lnTo>
                <a:lnTo>
                  <a:pt x="2150" y="2760"/>
                </a:lnTo>
                <a:lnTo>
                  <a:pt x="2194" y="2772"/>
                </a:lnTo>
                <a:lnTo>
                  <a:pt x="2240" y="2781"/>
                </a:lnTo>
                <a:lnTo>
                  <a:pt x="2285" y="2792"/>
                </a:lnTo>
                <a:lnTo>
                  <a:pt x="2335" y="2802"/>
                </a:lnTo>
                <a:lnTo>
                  <a:pt x="2384" y="2813"/>
                </a:lnTo>
                <a:lnTo>
                  <a:pt x="2436" y="2825"/>
                </a:lnTo>
                <a:lnTo>
                  <a:pt x="2487" y="2836"/>
                </a:lnTo>
                <a:lnTo>
                  <a:pt x="2540" y="2848"/>
                </a:lnTo>
                <a:lnTo>
                  <a:pt x="2595" y="2859"/>
                </a:lnTo>
                <a:lnTo>
                  <a:pt x="2650" y="2870"/>
                </a:lnTo>
                <a:lnTo>
                  <a:pt x="2707" y="2882"/>
                </a:lnTo>
                <a:lnTo>
                  <a:pt x="2764" y="2893"/>
                </a:lnTo>
                <a:lnTo>
                  <a:pt x="2821" y="2905"/>
                </a:lnTo>
                <a:lnTo>
                  <a:pt x="2880" y="2916"/>
                </a:lnTo>
                <a:lnTo>
                  <a:pt x="2939" y="2927"/>
                </a:lnTo>
                <a:lnTo>
                  <a:pt x="2998" y="2939"/>
                </a:lnTo>
                <a:lnTo>
                  <a:pt x="3057" y="2950"/>
                </a:lnTo>
                <a:lnTo>
                  <a:pt x="3116" y="2962"/>
                </a:lnTo>
                <a:lnTo>
                  <a:pt x="3177" y="2971"/>
                </a:lnTo>
                <a:lnTo>
                  <a:pt x="3238" y="2983"/>
                </a:lnTo>
                <a:lnTo>
                  <a:pt x="3297" y="2992"/>
                </a:lnTo>
                <a:lnTo>
                  <a:pt x="3358" y="3002"/>
                </a:lnTo>
                <a:lnTo>
                  <a:pt x="3416" y="3013"/>
                </a:lnTo>
                <a:lnTo>
                  <a:pt x="3475" y="3021"/>
                </a:lnTo>
                <a:lnTo>
                  <a:pt x="3534" y="3030"/>
                </a:lnTo>
                <a:lnTo>
                  <a:pt x="3593" y="3038"/>
                </a:lnTo>
                <a:lnTo>
                  <a:pt x="3650" y="3047"/>
                </a:lnTo>
                <a:lnTo>
                  <a:pt x="3707" y="3053"/>
                </a:lnTo>
                <a:lnTo>
                  <a:pt x="3764" y="3060"/>
                </a:lnTo>
                <a:lnTo>
                  <a:pt x="3875" y="3074"/>
                </a:lnTo>
                <a:lnTo>
                  <a:pt x="3981" y="3083"/>
                </a:lnTo>
                <a:lnTo>
                  <a:pt x="4082" y="3089"/>
                </a:lnTo>
                <a:lnTo>
                  <a:pt x="4268" y="3095"/>
                </a:lnTo>
                <a:lnTo>
                  <a:pt x="4426" y="3087"/>
                </a:lnTo>
                <a:lnTo>
                  <a:pt x="4549" y="3064"/>
                </a:lnTo>
                <a:lnTo>
                  <a:pt x="4576" y="3057"/>
                </a:lnTo>
                <a:lnTo>
                  <a:pt x="4601" y="3047"/>
                </a:lnTo>
                <a:lnTo>
                  <a:pt x="4627" y="3040"/>
                </a:lnTo>
                <a:lnTo>
                  <a:pt x="4652" y="3030"/>
                </a:lnTo>
                <a:lnTo>
                  <a:pt x="4675" y="3021"/>
                </a:lnTo>
                <a:lnTo>
                  <a:pt x="4700" y="3011"/>
                </a:lnTo>
                <a:lnTo>
                  <a:pt x="4722" y="3002"/>
                </a:lnTo>
                <a:lnTo>
                  <a:pt x="4743" y="2992"/>
                </a:lnTo>
                <a:lnTo>
                  <a:pt x="4766" y="2981"/>
                </a:lnTo>
                <a:lnTo>
                  <a:pt x="4787" y="2971"/>
                </a:lnTo>
                <a:lnTo>
                  <a:pt x="4808" y="2960"/>
                </a:lnTo>
                <a:lnTo>
                  <a:pt x="4827" y="2948"/>
                </a:lnTo>
                <a:lnTo>
                  <a:pt x="4848" y="2937"/>
                </a:lnTo>
                <a:lnTo>
                  <a:pt x="4867" y="2925"/>
                </a:lnTo>
                <a:lnTo>
                  <a:pt x="4886" y="2914"/>
                </a:lnTo>
                <a:lnTo>
                  <a:pt x="4903" y="2901"/>
                </a:lnTo>
                <a:lnTo>
                  <a:pt x="4920" y="2889"/>
                </a:lnTo>
                <a:lnTo>
                  <a:pt x="4937" y="2876"/>
                </a:lnTo>
                <a:lnTo>
                  <a:pt x="4970" y="2851"/>
                </a:lnTo>
                <a:lnTo>
                  <a:pt x="5000" y="2823"/>
                </a:lnTo>
                <a:lnTo>
                  <a:pt x="5029" y="2796"/>
                </a:lnTo>
                <a:lnTo>
                  <a:pt x="5053" y="2768"/>
                </a:lnTo>
                <a:lnTo>
                  <a:pt x="5078" y="2737"/>
                </a:lnTo>
                <a:lnTo>
                  <a:pt x="5099" y="2707"/>
                </a:lnTo>
                <a:lnTo>
                  <a:pt x="5118" y="2676"/>
                </a:lnTo>
                <a:lnTo>
                  <a:pt x="5135" y="2644"/>
                </a:lnTo>
                <a:lnTo>
                  <a:pt x="5150" y="2612"/>
                </a:lnTo>
                <a:lnTo>
                  <a:pt x="5175" y="2543"/>
                </a:lnTo>
                <a:lnTo>
                  <a:pt x="5196" y="2403"/>
                </a:lnTo>
                <a:lnTo>
                  <a:pt x="5192" y="2329"/>
                </a:lnTo>
                <a:lnTo>
                  <a:pt x="5181" y="2254"/>
                </a:lnTo>
                <a:lnTo>
                  <a:pt x="5173" y="2215"/>
                </a:lnTo>
                <a:lnTo>
                  <a:pt x="5162" y="2177"/>
                </a:lnTo>
                <a:lnTo>
                  <a:pt x="5148" y="2139"/>
                </a:lnTo>
                <a:lnTo>
                  <a:pt x="5133" y="2099"/>
                </a:lnTo>
                <a:lnTo>
                  <a:pt x="5116" y="2059"/>
                </a:lnTo>
                <a:lnTo>
                  <a:pt x="5101" y="2021"/>
                </a:lnTo>
                <a:lnTo>
                  <a:pt x="5086" y="1985"/>
                </a:lnTo>
                <a:lnTo>
                  <a:pt x="5070" y="1948"/>
                </a:lnTo>
                <a:lnTo>
                  <a:pt x="5057" y="1912"/>
                </a:lnTo>
                <a:lnTo>
                  <a:pt x="5044" y="1876"/>
                </a:lnTo>
                <a:lnTo>
                  <a:pt x="5030" y="1844"/>
                </a:lnTo>
                <a:lnTo>
                  <a:pt x="5017" y="1810"/>
                </a:lnTo>
                <a:lnTo>
                  <a:pt x="4992" y="1747"/>
                </a:lnTo>
                <a:lnTo>
                  <a:pt x="4970" y="1688"/>
                </a:lnTo>
                <a:lnTo>
                  <a:pt x="4949" y="1635"/>
                </a:lnTo>
                <a:lnTo>
                  <a:pt x="4932" y="1583"/>
                </a:lnTo>
                <a:lnTo>
                  <a:pt x="4914" y="1540"/>
                </a:lnTo>
                <a:lnTo>
                  <a:pt x="4901" y="1500"/>
                </a:lnTo>
                <a:lnTo>
                  <a:pt x="4878" y="1437"/>
                </a:lnTo>
                <a:lnTo>
                  <a:pt x="4861" y="1386"/>
                </a:lnTo>
                <a:lnTo>
                  <a:pt x="4880" y="1359"/>
                </a:lnTo>
                <a:lnTo>
                  <a:pt x="4899" y="1331"/>
                </a:lnTo>
                <a:lnTo>
                  <a:pt x="4928" y="1291"/>
                </a:lnTo>
                <a:lnTo>
                  <a:pt x="4943" y="1268"/>
                </a:lnTo>
                <a:lnTo>
                  <a:pt x="4960" y="1241"/>
                </a:lnTo>
                <a:lnTo>
                  <a:pt x="4977" y="1215"/>
                </a:lnTo>
                <a:lnTo>
                  <a:pt x="4996" y="1186"/>
                </a:lnTo>
                <a:lnTo>
                  <a:pt x="5015" y="1156"/>
                </a:lnTo>
                <a:lnTo>
                  <a:pt x="5034" y="1123"/>
                </a:lnTo>
                <a:lnTo>
                  <a:pt x="5055" y="1089"/>
                </a:lnTo>
                <a:lnTo>
                  <a:pt x="5074" y="1055"/>
                </a:lnTo>
                <a:lnTo>
                  <a:pt x="5095" y="1019"/>
                </a:lnTo>
                <a:lnTo>
                  <a:pt x="5114" y="981"/>
                </a:lnTo>
                <a:lnTo>
                  <a:pt x="5133" y="943"/>
                </a:lnTo>
                <a:lnTo>
                  <a:pt x="5154" y="905"/>
                </a:lnTo>
                <a:lnTo>
                  <a:pt x="5171" y="867"/>
                </a:lnTo>
                <a:lnTo>
                  <a:pt x="5190" y="827"/>
                </a:lnTo>
                <a:lnTo>
                  <a:pt x="5205" y="787"/>
                </a:lnTo>
                <a:lnTo>
                  <a:pt x="5221" y="747"/>
                </a:lnTo>
                <a:lnTo>
                  <a:pt x="5236" y="707"/>
                </a:lnTo>
                <a:lnTo>
                  <a:pt x="5249" y="667"/>
                </a:lnTo>
                <a:lnTo>
                  <a:pt x="5270" y="589"/>
                </a:lnTo>
                <a:lnTo>
                  <a:pt x="5289" y="441"/>
                </a:lnTo>
                <a:lnTo>
                  <a:pt x="5283" y="375"/>
                </a:lnTo>
                <a:lnTo>
                  <a:pt x="5276" y="346"/>
                </a:lnTo>
                <a:lnTo>
                  <a:pt x="5266" y="321"/>
                </a:lnTo>
                <a:lnTo>
                  <a:pt x="5255" y="299"/>
                </a:lnTo>
                <a:lnTo>
                  <a:pt x="5240" y="278"/>
                </a:lnTo>
                <a:lnTo>
                  <a:pt x="5224" y="259"/>
                </a:lnTo>
                <a:lnTo>
                  <a:pt x="5207" y="242"/>
                </a:lnTo>
                <a:lnTo>
                  <a:pt x="5188" y="226"/>
                </a:lnTo>
                <a:lnTo>
                  <a:pt x="5177" y="221"/>
                </a:lnTo>
                <a:lnTo>
                  <a:pt x="5167" y="215"/>
                </a:lnTo>
                <a:lnTo>
                  <a:pt x="5145" y="203"/>
                </a:lnTo>
                <a:lnTo>
                  <a:pt x="5124" y="194"/>
                </a:lnTo>
                <a:lnTo>
                  <a:pt x="5099" y="186"/>
                </a:lnTo>
                <a:lnTo>
                  <a:pt x="5076" y="181"/>
                </a:lnTo>
                <a:lnTo>
                  <a:pt x="5027" y="173"/>
                </a:lnTo>
                <a:lnTo>
                  <a:pt x="4930" y="169"/>
                </a:lnTo>
                <a:lnTo>
                  <a:pt x="4846" y="175"/>
                </a:lnTo>
                <a:lnTo>
                  <a:pt x="4787" y="184"/>
                </a:lnTo>
                <a:lnTo>
                  <a:pt x="4764" y="188"/>
                </a:lnTo>
                <a:lnTo>
                  <a:pt x="4778" y="194"/>
                </a:lnTo>
                <a:lnTo>
                  <a:pt x="4793" y="202"/>
                </a:lnTo>
                <a:lnTo>
                  <a:pt x="4814" y="213"/>
                </a:lnTo>
                <a:lnTo>
                  <a:pt x="4825" y="221"/>
                </a:lnTo>
                <a:lnTo>
                  <a:pt x="4837" y="228"/>
                </a:lnTo>
                <a:lnTo>
                  <a:pt x="4848" y="236"/>
                </a:lnTo>
                <a:lnTo>
                  <a:pt x="4861" y="245"/>
                </a:lnTo>
                <a:lnTo>
                  <a:pt x="4913" y="293"/>
                </a:lnTo>
                <a:lnTo>
                  <a:pt x="4935" y="323"/>
                </a:lnTo>
                <a:lnTo>
                  <a:pt x="4956" y="357"/>
                </a:lnTo>
                <a:lnTo>
                  <a:pt x="4985" y="437"/>
                </a:lnTo>
                <a:lnTo>
                  <a:pt x="4989" y="534"/>
                </a:lnTo>
                <a:lnTo>
                  <a:pt x="4979" y="589"/>
                </a:lnTo>
                <a:lnTo>
                  <a:pt x="4970" y="620"/>
                </a:lnTo>
                <a:lnTo>
                  <a:pt x="4958" y="650"/>
                </a:lnTo>
                <a:lnTo>
                  <a:pt x="4945" y="681"/>
                </a:lnTo>
                <a:lnTo>
                  <a:pt x="4930" y="711"/>
                </a:lnTo>
                <a:lnTo>
                  <a:pt x="4911" y="741"/>
                </a:lnTo>
                <a:lnTo>
                  <a:pt x="4892" y="768"/>
                </a:lnTo>
                <a:lnTo>
                  <a:pt x="4873" y="797"/>
                </a:lnTo>
                <a:lnTo>
                  <a:pt x="4850" y="823"/>
                </a:lnTo>
                <a:lnTo>
                  <a:pt x="4827" y="850"/>
                </a:lnTo>
                <a:lnTo>
                  <a:pt x="4804" y="874"/>
                </a:lnTo>
                <a:lnTo>
                  <a:pt x="4780" y="899"/>
                </a:lnTo>
                <a:lnTo>
                  <a:pt x="4757" y="924"/>
                </a:lnTo>
                <a:lnTo>
                  <a:pt x="4730" y="949"/>
                </a:lnTo>
                <a:lnTo>
                  <a:pt x="4705" y="971"/>
                </a:lnTo>
                <a:lnTo>
                  <a:pt x="4681" y="994"/>
                </a:lnTo>
                <a:lnTo>
                  <a:pt x="4654" y="1017"/>
                </a:lnTo>
                <a:lnTo>
                  <a:pt x="4629" y="1040"/>
                </a:lnTo>
                <a:lnTo>
                  <a:pt x="4607" y="1063"/>
                </a:lnTo>
                <a:lnTo>
                  <a:pt x="4582" y="1084"/>
                </a:lnTo>
                <a:lnTo>
                  <a:pt x="4559" y="1106"/>
                </a:lnTo>
                <a:lnTo>
                  <a:pt x="4536" y="1127"/>
                </a:lnTo>
                <a:lnTo>
                  <a:pt x="4515" y="1150"/>
                </a:lnTo>
                <a:lnTo>
                  <a:pt x="4496" y="1171"/>
                </a:lnTo>
                <a:lnTo>
                  <a:pt x="4479" y="1194"/>
                </a:lnTo>
                <a:lnTo>
                  <a:pt x="4447" y="1238"/>
                </a:lnTo>
                <a:lnTo>
                  <a:pt x="4409" y="1329"/>
                </a:lnTo>
                <a:lnTo>
                  <a:pt x="4405" y="1376"/>
                </a:lnTo>
                <a:lnTo>
                  <a:pt x="4413" y="1428"/>
                </a:lnTo>
                <a:lnTo>
                  <a:pt x="4422" y="1454"/>
                </a:lnTo>
                <a:lnTo>
                  <a:pt x="4435" y="1488"/>
                </a:lnTo>
                <a:lnTo>
                  <a:pt x="4451" y="1525"/>
                </a:lnTo>
                <a:lnTo>
                  <a:pt x="4460" y="1545"/>
                </a:lnTo>
                <a:lnTo>
                  <a:pt x="4470" y="1566"/>
                </a:lnTo>
                <a:lnTo>
                  <a:pt x="4479" y="1589"/>
                </a:lnTo>
                <a:lnTo>
                  <a:pt x="4489" y="1612"/>
                </a:lnTo>
                <a:lnTo>
                  <a:pt x="4500" y="1635"/>
                </a:lnTo>
                <a:lnTo>
                  <a:pt x="4511" y="1660"/>
                </a:lnTo>
                <a:lnTo>
                  <a:pt x="4523" y="1686"/>
                </a:lnTo>
                <a:lnTo>
                  <a:pt x="4534" y="1711"/>
                </a:lnTo>
                <a:lnTo>
                  <a:pt x="4548" y="1737"/>
                </a:lnTo>
                <a:lnTo>
                  <a:pt x="4561" y="1764"/>
                </a:lnTo>
                <a:lnTo>
                  <a:pt x="4572" y="1793"/>
                </a:lnTo>
                <a:lnTo>
                  <a:pt x="4586" y="1821"/>
                </a:lnTo>
                <a:lnTo>
                  <a:pt x="4599" y="1850"/>
                </a:lnTo>
                <a:lnTo>
                  <a:pt x="4612" y="1878"/>
                </a:lnTo>
                <a:lnTo>
                  <a:pt x="4624" y="1907"/>
                </a:lnTo>
                <a:lnTo>
                  <a:pt x="4637" y="1937"/>
                </a:lnTo>
                <a:lnTo>
                  <a:pt x="4664" y="1998"/>
                </a:lnTo>
                <a:lnTo>
                  <a:pt x="4688" y="2059"/>
                </a:lnTo>
                <a:lnTo>
                  <a:pt x="4711" y="2120"/>
                </a:lnTo>
                <a:lnTo>
                  <a:pt x="4734" y="2180"/>
                </a:lnTo>
                <a:lnTo>
                  <a:pt x="4753" y="2239"/>
                </a:lnTo>
                <a:lnTo>
                  <a:pt x="4772" y="2300"/>
                </a:lnTo>
                <a:lnTo>
                  <a:pt x="4787" y="2357"/>
                </a:lnTo>
                <a:lnTo>
                  <a:pt x="4808" y="2469"/>
                </a:lnTo>
                <a:lnTo>
                  <a:pt x="4814" y="2572"/>
                </a:lnTo>
                <a:lnTo>
                  <a:pt x="4810" y="2618"/>
                </a:lnTo>
                <a:lnTo>
                  <a:pt x="4802" y="2661"/>
                </a:lnTo>
                <a:lnTo>
                  <a:pt x="4787" y="2699"/>
                </a:lnTo>
                <a:lnTo>
                  <a:pt x="4780" y="2718"/>
                </a:lnTo>
                <a:lnTo>
                  <a:pt x="4768" y="2735"/>
                </a:lnTo>
                <a:lnTo>
                  <a:pt x="4743" y="2766"/>
                </a:lnTo>
                <a:lnTo>
                  <a:pt x="4711" y="2791"/>
                </a:lnTo>
                <a:lnTo>
                  <a:pt x="4692" y="2800"/>
                </a:lnTo>
                <a:lnTo>
                  <a:pt x="4673" y="2810"/>
                </a:lnTo>
                <a:lnTo>
                  <a:pt x="4650" y="2817"/>
                </a:lnTo>
                <a:lnTo>
                  <a:pt x="4626" y="2825"/>
                </a:lnTo>
                <a:lnTo>
                  <a:pt x="4572" y="2832"/>
                </a:lnTo>
                <a:lnTo>
                  <a:pt x="4511" y="2834"/>
                </a:lnTo>
                <a:lnTo>
                  <a:pt x="4363" y="2825"/>
                </a:lnTo>
                <a:lnTo>
                  <a:pt x="4276" y="2817"/>
                </a:lnTo>
                <a:lnTo>
                  <a:pt x="4184" y="2808"/>
                </a:lnTo>
                <a:lnTo>
                  <a:pt x="4084" y="2794"/>
                </a:lnTo>
                <a:lnTo>
                  <a:pt x="3981" y="2781"/>
                </a:lnTo>
                <a:lnTo>
                  <a:pt x="3926" y="2773"/>
                </a:lnTo>
                <a:lnTo>
                  <a:pt x="3871" y="2766"/>
                </a:lnTo>
                <a:lnTo>
                  <a:pt x="3814" y="2758"/>
                </a:lnTo>
                <a:lnTo>
                  <a:pt x="3757" y="2749"/>
                </a:lnTo>
                <a:lnTo>
                  <a:pt x="3700" y="2741"/>
                </a:lnTo>
                <a:lnTo>
                  <a:pt x="3641" y="2732"/>
                </a:lnTo>
                <a:lnTo>
                  <a:pt x="3580" y="2722"/>
                </a:lnTo>
                <a:lnTo>
                  <a:pt x="3519" y="2713"/>
                </a:lnTo>
                <a:lnTo>
                  <a:pt x="3458" y="2703"/>
                </a:lnTo>
                <a:lnTo>
                  <a:pt x="3397" y="2692"/>
                </a:lnTo>
                <a:lnTo>
                  <a:pt x="3337" y="2682"/>
                </a:lnTo>
                <a:lnTo>
                  <a:pt x="3274" y="2671"/>
                </a:lnTo>
                <a:lnTo>
                  <a:pt x="3213" y="2661"/>
                </a:lnTo>
                <a:lnTo>
                  <a:pt x="3150" y="2650"/>
                </a:lnTo>
                <a:lnTo>
                  <a:pt x="3088" y="2638"/>
                </a:lnTo>
                <a:lnTo>
                  <a:pt x="3027" y="2629"/>
                </a:lnTo>
                <a:lnTo>
                  <a:pt x="2964" y="2618"/>
                </a:lnTo>
                <a:lnTo>
                  <a:pt x="2903" y="2606"/>
                </a:lnTo>
                <a:lnTo>
                  <a:pt x="2840" y="2595"/>
                </a:lnTo>
                <a:lnTo>
                  <a:pt x="2780" y="2583"/>
                </a:lnTo>
                <a:lnTo>
                  <a:pt x="2721" y="2574"/>
                </a:lnTo>
                <a:lnTo>
                  <a:pt x="2660" y="2562"/>
                </a:lnTo>
                <a:lnTo>
                  <a:pt x="2601" y="2551"/>
                </a:lnTo>
                <a:lnTo>
                  <a:pt x="2544" y="2540"/>
                </a:lnTo>
                <a:lnTo>
                  <a:pt x="2485" y="2530"/>
                </a:lnTo>
                <a:lnTo>
                  <a:pt x="2430" y="2519"/>
                </a:lnTo>
                <a:lnTo>
                  <a:pt x="2375" y="2507"/>
                </a:lnTo>
                <a:lnTo>
                  <a:pt x="2320" y="2498"/>
                </a:lnTo>
                <a:lnTo>
                  <a:pt x="2266" y="2488"/>
                </a:lnTo>
                <a:lnTo>
                  <a:pt x="2215" y="2479"/>
                </a:lnTo>
                <a:lnTo>
                  <a:pt x="2164" y="2467"/>
                </a:lnTo>
                <a:lnTo>
                  <a:pt x="2114" y="2458"/>
                </a:lnTo>
                <a:lnTo>
                  <a:pt x="2069" y="2448"/>
                </a:lnTo>
                <a:lnTo>
                  <a:pt x="2021" y="2441"/>
                </a:lnTo>
                <a:lnTo>
                  <a:pt x="1977" y="2431"/>
                </a:lnTo>
                <a:lnTo>
                  <a:pt x="1936" y="2424"/>
                </a:lnTo>
                <a:lnTo>
                  <a:pt x="1896" y="2414"/>
                </a:lnTo>
                <a:lnTo>
                  <a:pt x="1858" y="2408"/>
                </a:lnTo>
                <a:lnTo>
                  <a:pt x="1820" y="2401"/>
                </a:lnTo>
                <a:lnTo>
                  <a:pt x="1785" y="2393"/>
                </a:lnTo>
                <a:lnTo>
                  <a:pt x="1725" y="2380"/>
                </a:lnTo>
                <a:lnTo>
                  <a:pt x="1673" y="2370"/>
                </a:lnTo>
                <a:lnTo>
                  <a:pt x="1631" y="2363"/>
                </a:lnTo>
                <a:lnTo>
                  <a:pt x="1601" y="2355"/>
                </a:lnTo>
                <a:lnTo>
                  <a:pt x="1576" y="2351"/>
                </a:lnTo>
                <a:lnTo>
                  <a:pt x="1584" y="2384"/>
                </a:lnTo>
                <a:lnTo>
                  <a:pt x="1599" y="2469"/>
                </a:lnTo>
                <a:lnTo>
                  <a:pt x="1612" y="2583"/>
                </a:lnTo>
                <a:lnTo>
                  <a:pt x="1612" y="2711"/>
                </a:lnTo>
                <a:lnTo>
                  <a:pt x="1601" y="2770"/>
                </a:lnTo>
                <a:lnTo>
                  <a:pt x="1593" y="2798"/>
                </a:lnTo>
                <a:lnTo>
                  <a:pt x="1584" y="2825"/>
                </a:lnTo>
                <a:lnTo>
                  <a:pt x="1571" y="2849"/>
                </a:lnTo>
                <a:lnTo>
                  <a:pt x="1555" y="2872"/>
                </a:lnTo>
                <a:lnTo>
                  <a:pt x="1538" y="2891"/>
                </a:lnTo>
                <a:lnTo>
                  <a:pt x="1517" y="2908"/>
                </a:lnTo>
                <a:lnTo>
                  <a:pt x="1506" y="2916"/>
                </a:lnTo>
                <a:lnTo>
                  <a:pt x="1495" y="2922"/>
                </a:lnTo>
                <a:lnTo>
                  <a:pt x="1468" y="2931"/>
                </a:lnTo>
                <a:lnTo>
                  <a:pt x="1436" y="2939"/>
                </a:lnTo>
                <a:lnTo>
                  <a:pt x="1401" y="2939"/>
                </a:lnTo>
                <a:lnTo>
                  <a:pt x="1322" y="2927"/>
                </a:lnTo>
                <a:lnTo>
                  <a:pt x="1276" y="2916"/>
                </a:lnTo>
                <a:lnTo>
                  <a:pt x="1251" y="2906"/>
                </a:lnTo>
                <a:lnTo>
                  <a:pt x="1225" y="2897"/>
                </a:lnTo>
                <a:lnTo>
                  <a:pt x="1200" y="2886"/>
                </a:lnTo>
                <a:lnTo>
                  <a:pt x="1173" y="2874"/>
                </a:lnTo>
                <a:lnTo>
                  <a:pt x="1147" y="2861"/>
                </a:lnTo>
                <a:lnTo>
                  <a:pt x="1122" y="2848"/>
                </a:lnTo>
                <a:lnTo>
                  <a:pt x="1111" y="2840"/>
                </a:lnTo>
                <a:lnTo>
                  <a:pt x="1097" y="2834"/>
                </a:lnTo>
                <a:lnTo>
                  <a:pt x="1086" y="2827"/>
                </a:lnTo>
                <a:lnTo>
                  <a:pt x="1073" y="2819"/>
                </a:lnTo>
                <a:lnTo>
                  <a:pt x="1061" y="2813"/>
                </a:lnTo>
                <a:lnTo>
                  <a:pt x="1050" y="2806"/>
                </a:lnTo>
                <a:lnTo>
                  <a:pt x="1036" y="2798"/>
                </a:lnTo>
                <a:lnTo>
                  <a:pt x="1025" y="2789"/>
                </a:lnTo>
                <a:lnTo>
                  <a:pt x="1014" y="2781"/>
                </a:lnTo>
                <a:lnTo>
                  <a:pt x="1002" y="2773"/>
                </a:lnTo>
                <a:lnTo>
                  <a:pt x="991" y="2766"/>
                </a:lnTo>
                <a:lnTo>
                  <a:pt x="979" y="2756"/>
                </a:lnTo>
                <a:lnTo>
                  <a:pt x="934" y="2722"/>
                </a:lnTo>
                <a:lnTo>
                  <a:pt x="892" y="2686"/>
                </a:lnTo>
                <a:lnTo>
                  <a:pt x="850" y="2648"/>
                </a:lnTo>
                <a:lnTo>
                  <a:pt x="810" y="2608"/>
                </a:lnTo>
                <a:lnTo>
                  <a:pt x="791" y="2587"/>
                </a:lnTo>
                <a:lnTo>
                  <a:pt x="772" y="2564"/>
                </a:lnTo>
                <a:lnTo>
                  <a:pt x="753" y="2543"/>
                </a:lnTo>
                <a:lnTo>
                  <a:pt x="736" y="2523"/>
                </a:lnTo>
                <a:lnTo>
                  <a:pt x="719" y="2500"/>
                </a:lnTo>
                <a:lnTo>
                  <a:pt x="702" y="2477"/>
                </a:lnTo>
                <a:lnTo>
                  <a:pt x="685" y="2454"/>
                </a:lnTo>
                <a:lnTo>
                  <a:pt x="670" y="2431"/>
                </a:lnTo>
                <a:lnTo>
                  <a:pt x="654" y="2408"/>
                </a:lnTo>
                <a:lnTo>
                  <a:pt x="639" y="2384"/>
                </a:lnTo>
                <a:lnTo>
                  <a:pt x="624" y="2361"/>
                </a:lnTo>
                <a:lnTo>
                  <a:pt x="611" y="2336"/>
                </a:lnTo>
                <a:lnTo>
                  <a:pt x="597" y="2312"/>
                </a:lnTo>
                <a:lnTo>
                  <a:pt x="584" y="2287"/>
                </a:lnTo>
                <a:lnTo>
                  <a:pt x="571" y="2264"/>
                </a:lnTo>
                <a:lnTo>
                  <a:pt x="559" y="2237"/>
                </a:lnTo>
                <a:lnTo>
                  <a:pt x="548" y="2213"/>
                </a:lnTo>
                <a:lnTo>
                  <a:pt x="536" y="2188"/>
                </a:lnTo>
                <a:lnTo>
                  <a:pt x="516" y="2137"/>
                </a:lnTo>
                <a:lnTo>
                  <a:pt x="498" y="2085"/>
                </a:lnTo>
                <a:lnTo>
                  <a:pt x="483" y="2034"/>
                </a:lnTo>
                <a:lnTo>
                  <a:pt x="470" y="1985"/>
                </a:lnTo>
                <a:lnTo>
                  <a:pt x="449" y="1880"/>
                </a:lnTo>
                <a:lnTo>
                  <a:pt x="438" y="1680"/>
                </a:lnTo>
                <a:lnTo>
                  <a:pt x="447" y="1583"/>
                </a:lnTo>
                <a:lnTo>
                  <a:pt x="457" y="1536"/>
                </a:lnTo>
                <a:lnTo>
                  <a:pt x="468" y="1490"/>
                </a:lnTo>
                <a:lnTo>
                  <a:pt x="481" y="1443"/>
                </a:lnTo>
                <a:lnTo>
                  <a:pt x="500" y="1395"/>
                </a:lnTo>
                <a:lnTo>
                  <a:pt x="521" y="1344"/>
                </a:lnTo>
                <a:lnTo>
                  <a:pt x="533" y="1317"/>
                </a:lnTo>
                <a:lnTo>
                  <a:pt x="544" y="1291"/>
                </a:lnTo>
                <a:lnTo>
                  <a:pt x="557" y="1264"/>
                </a:lnTo>
                <a:lnTo>
                  <a:pt x="571" y="1238"/>
                </a:lnTo>
                <a:lnTo>
                  <a:pt x="586" y="1211"/>
                </a:lnTo>
                <a:lnTo>
                  <a:pt x="601" y="1182"/>
                </a:lnTo>
                <a:lnTo>
                  <a:pt x="616" y="1156"/>
                </a:lnTo>
                <a:lnTo>
                  <a:pt x="631" y="1127"/>
                </a:lnTo>
                <a:lnTo>
                  <a:pt x="649" y="1101"/>
                </a:lnTo>
                <a:lnTo>
                  <a:pt x="666" y="1072"/>
                </a:lnTo>
                <a:lnTo>
                  <a:pt x="683" y="1044"/>
                </a:lnTo>
                <a:lnTo>
                  <a:pt x="700" y="1017"/>
                </a:lnTo>
                <a:lnTo>
                  <a:pt x="719" y="989"/>
                </a:lnTo>
                <a:lnTo>
                  <a:pt x="738" y="960"/>
                </a:lnTo>
                <a:lnTo>
                  <a:pt x="755" y="933"/>
                </a:lnTo>
                <a:lnTo>
                  <a:pt x="776" y="907"/>
                </a:lnTo>
                <a:lnTo>
                  <a:pt x="795" y="878"/>
                </a:lnTo>
                <a:lnTo>
                  <a:pt x="814" y="852"/>
                </a:lnTo>
                <a:lnTo>
                  <a:pt x="833" y="825"/>
                </a:lnTo>
                <a:lnTo>
                  <a:pt x="854" y="798"/>
                </a:lnTo>
                <a:lnTo>
                  <a:pt x="873" y="774"/>
                </a:lnTo>
                <a:lnTo>
                  <a:pt x="894" y="747"/>
                </a:lnTo>
                <a:lnTo>
                  <a:pt x="915" y="722"/>
                </a:lnTo>
                <a:lnTo>
                  <a:pt x="934" y="698"/>
                </a:lnTo>
                <a:lnTo>
                  <a:pt x="955" y="673"/>
                </a:lnTo>
                <a:lnTo>
                  <a:pt x="976" y="650"/>
                </a:lnTo>
                <a:lnTo>
                  <a:pt x="995" y="627"/>
                </a:lnTo>
                <a:lnTo>
                  <a:pt x="1015" y="606"/>
                </a:lnTo>
                <a:lnTo>
                  <a:pt x="1035" y="584"/>
                </a:lnTo>
                <a:lnTo>
                  <a:pt x="1055" y="563"/>
                </a:lnTo>
                <a:lnTo>
                  <a:pt x="1074" y="544"/>
                </a:lnTo>
                <a:lnTo>
                  <a:pt x="1095" y="525"/>
                </a:lnTo>
                <a:lnTo>
                  <a:pt x="1133" y="489"/>
                </a:lnTo>
                <a:lnTo>
                  <a:pt x="1171" y="456"/>
                </a:lnTo>
                <a:lnTo>
                  <a:pt x="1206" y="428"/>
                </a:lnTo>
                <a:lnTo>
                  <a:pt x="1225" y="416"/>
                </a:lnTo>
                <a:lnTo>
                  <a:pt x="1242" y="405"/>
                </a:lnTo>
                <a:lnTo>
                  <a:pt x="1257" y="395"/>
                </a:lnTo>
                <a:lnTo>
                  <a:pt x="1274" y="386"/>
                </a:lnTo>
                <a:lnTo>
                  <a:pt x="1289" y="378"/>
                </a:lnTo>
                <a:lnTo>
                  <a:pt x="1304" y="373"/>
                </a:lnTo>
                <a:lnTo>
                  <a:pt x="1333" y="363"/>
                </a:lnTo>
                <a:lnTo>
                  <a:pt x="1380" y="363"/>
                </a:lnTo>
                <a:lnTo>
                  <a:pt x="1399" y="373"/>
                </a:lnTo>
                <a:lnTo>
                  <a:pt x="1417" y="388"/>
                </a:lnTo>
                <a:lnTo>
                  <a:pt x="1439" y="441"/>
                </a:lnTo>
                <a:lnTo>
                  <a:pt x="1464" y="580"/>
                </a:lnTo>
                <a:lnTo>
                  <a:pt x="1483" y="722"/>
                </a:lnTo>
                <a:lnTo>
                  <a:pt x="1508" y="994"/>
                </a:lnTo>
                <a:lnTo>
                  <a:pt x="1517" y="1281"/>
                </a:lnTo>
                <a:lnTo>
                  <a:pt x="1546" y="1274"/>
                </a:lnTo>
                <a:lnTo>
                  <a:pt x="1582" y="1268"/>
                </a:lnTo>
                <a:lnTo>
                  <a:pt x="1630" y="1258"/>
                </a:lnTo>
                <a:lnTo>
                  <a:pt x="1688" y="1247"/>
                </a:lnTo>
                <a:lnTo>
                  <a:pt x="1723" y="1239"/>
                </a:lnTo>
                <a:lnTo>
                  <a:pt x="1759" y="1232"/>
                </a:lnTo>
                <a:lnTo>
                  <a:pt x="1797" y="1224"/>
                </a:lnTo>
                <a:lnTo>
                  <a:pt x="1839" y="1217"/>
                </a:lnTo>
                <a:lnTo>
                  <a:pt x="1882" y="1207"/>
                </a:lnTo>
                <a:lnTo>
                  <a:pt x="1928" y="1200"/>
                </a:lnTo>
                <a:lnTo>
                  <a:pt x="1974" y="1190"/>
                </a:lnTo>
                <a:lnTo>
                  <a:pt x="2023" y="1181"/>
                </a:lnTo>
                <a:lnTo>
                  <a:pt x="2074" y="1169"/>
                </a:lnTo>
                <a:lnTo>
                  <a:pt x="2128" y="1160"/>
                </a:lnTo>
                <a:lnTo>
                  <a:pt x="2181" y="1148"/>
                </a:lnTo>
                <a:lnTo>
                  <a:pt x="2238" y="1137"/>
                </a:lnTo>
                <a:lnTo>
                  <a:pt x="2295" y="1125"/>
                </a:lnTo>
                <a:lnTo>
                  <a:pt x="2352" y="1112"/>
                </a:lnTo>
                <a:lnTo>
                  <a:pt x="2411" y="1101"/>
                </a:lnTo>
                <a:lnTo>
                  <a:pt x="2472" y="1087"/>
                </a:lnTo>
                <a:lnTo>
                  <a:pt x="2533" y="1076"/>
                </a:lnTo>
                <a:lnTo>
                  <a:pt x="2595" y="1063"/>
                </a:lnTo>
                <a:lnTo>
                  <a:pt x="2656" y="1049"/>
                </a:lnTo>
                <a:lnTo>
                  <a:pt x="2719" y="1036"/>
                </a:lnTo>
                <a:lnTo>
                  <a:pt x="2751" y="1030"/>
                </a:lnTo>
                <a:lnTo>
                  <a:pt x="2782" y="1023"/>
                </a:lnTo>
                <a:lnTo>
                  <a:pt x="2814" y="1017"/>
                </a:lnTo>
                <a:lnTo>
                  <a:pt x="2846" y="1009"/>
                </a:lnTo>
                <a:lnTo>
                  <a:pt x="2878" y="1004"/>
                </a:lnTo>
                <a:lnTo>
                  <a:pt x="2909" y="996"/>
                </a:lnTo>
                <a:lnTo>
                  <a:pt x="2941" y="990"/>
                </a:lnTo>
                <a:lnTo>
                  <a:pt x="2974" y="983"/>
                </a:lnTo>
                <a:lnTo>
                  <a:pt x="3006" y="975"/>
                </a:lnTo>
                <a:lnTo>
                  <a:pt x="3036" y="970"/>
                </a:lnTo>
                <a:lnTo>
                  <a:pt x="3069" y="962"/>
                </a:lnTo>
                <a:lnTo>
                  <a:pt x="3101" y="954"/>
                </a:lnTo>
                <a:lnTo>
                  <a:pt x="3131" y="949"/>
                </a:lnTo>
                <a:lnTo>
                  <a:pt x="3164" y="941"/>
                </a:lnTo>
                <a:lnTo>
                  <a:pt x="3194" y="933"/>
                </a:lnTo>
                <a:lnTo>
                  <a:pt x="3226" y="928"/>
                </a:lnTo>
                <a:lnTo>
                  <a:pt x="3257" y="920"/>
                </a:lnTo>
                <a:lnTo>
                  <a:pt x="3289" y="913"/>
                </a:lnTo>
                <a:lnTo>
                  <a:pt x="3320" y="907"/>
                </a:lnTo>
                <a:lnTo>
                  <a:pt x="3350" y="899"/>
                </a:lnTo>
                <a:lnTo>
                  <a:pt x="3380" y="893"/>
                </a:lnTo>
                <a:lnTo>
                  <a:pt x="3411" y="886"/>
                </a:lnTo>
                <a:lnTo>
                  <a:pt x="3441" y="880"/>
                </a:lnTo>
                <a:lnTo>
                  <a:pt x="3470" y="873"/>
                </a:lnTo>
                <a:lnTo>
                  <a:pt x="3500" y="865"/>
                </a:lnTo>
                <a:lnTo>
                  <a:pt x="3531" y="859"/>
                </a:lnTo>
                <a:lnTo>
                  <a:pt x="3559" y="852"/>
                </a:lnTo>
                <a:lnTo>
                  <a:pt x="3588" y="846"/>
                </a:lnTo>
                <a:lnTo>
                  <a:pt x="3616" y="838"/>
                </a:lnTo>
                <a:lnTo>
                  <a:pt x="3645" y="833"/>
                </a:lnTo>
                <a:lnTo>
                  <a:pt x="3700" y="819"/>
                </a:lnTo>
                <a:lnTo>
                  <a:pt x="3753" y="806"/>
                </a:lnTo>
                <a:lnTo>
                  <a:pt x="3806" y="793"/>
                </a:lnTo>
                <a:lnTo>
                  <a:pt x="3856" y="779"/>
                </a:lnTo>
                <a:lnTo>
                  <a:pt x="3905" y="768"/>
                </a:lnTo>
                <a:lnTo>
                  <a:pt x="3951" y="757"/>
                </a:lnTo>
                <a:lnTo>
                  <a:pt x="3996" y="743"/>
                </a:lnTo>
                <a:lnTo>
                  <a:pt x="4040" y="732"/>
                </a:lnTo>
                <a:lnTo>
                  <a:pt x="4080" y="721"/>
                </a:lnTo>
                <a:lnTo>
                  <a:pt x="4118" y="709"/>
                </a:lnTo>
                <a:lnTo>
                  <a:pt x="4154" y="700"/>
                </a:lnTo>
                <a:lnTo>
                  <a:pt x="4186" y="688"/>
                </a:lnTo>
                <a:lnTo>
                  <a:pt x="4217" y="679"/>
                </a:lnTo>
                <a:lnTo>
                  <a:pt x="4245" y="669"/>
                </a:lnTo>
                <a:lnTo>
                  <a:pt x="4268" y="662"/>
                </a:lnTo>
                <a:lnTo>
                  <a:pt x="4291" y="652"/>
                </a:lnTo>
                <a:lnTo>
                  <a:pt x="4310" y="644"/>
                </a:lnTo>
                <a:lnTo>
                  <a:pt x="4337" y="629"/>
                </a:lnTo>
                <a:lnTo>
                  <a:pt x="4373" y="601"/>
                </a:lnTo>
                <a:lnTo>
                  <a:pt x="4403" y="568"/>
                </a:lnTo>
                <a:lnTo>
                  <a:pt x="4426" y="536"/>
                </a:lnTo>
                <a:lnTo>
                  <a:pt x="4445" y="502"/>
                </a:lnTo>
                <a:lnTo>
                  <a:pt x="4468" y="432"/>
                </a:lnTo>
                <a:lnTo>
                  <a:pt x="4473" y="365"/>
                </a:lnTo>
                <a:lnTo>
                  <a:pt x="4472" y="304"/>
                </a:lnTo>
                <a:lnTo>
                  <a:pt x="4464" y="255"/>
                </a:lnTo>
                <a:lnTo>
                  <a:pt x="4453" y="2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Heart Monitor Revisited</a:t>
            </a: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685800" y="1752600"/>
          <a:ext cx="8007350" cy="3363913"/>
        </p:xfrm>
        <a:graphic>
          <a:graphicData uri="http://schemas.openxmlformats.org/presentationml/2006/ole">
            <p:oleObj spid="_x0000_s25605" name="VISIO" r:id="rId3" imgW="6266688" imgH="2630424" progId="">
              <p:embed/>
            </p:oleObj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762000" y="4724400"/>
          <a:ext cx="2514600" cy="1890713"/>
        </p:xfrm>
        <a:graphic>
          <a:graphicData uri="http://schemas.openxmlformats.org/presentationml/2006/ole">
            <p:oleObj spid="_x0000_s25606" name="VISIO" r:id="rId4" imgW="1786128" imgH="1331976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Transitions to and from Nested States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5105400" cy="4114800"/>
          </a:xfrm>
        </p:spPr>
        <p:txBody>
          <a:bodyPr/>
          <a:lstStyle/>
          <a:p>
            <a:pPr eaLnBrk="1" hangingPunct="1"/>
            <a:r>
              <a:rPr lang="en-US" smtClean="0"/>
              <a:t>Transitions can be </a:t>
            </a:r>
            <a:r>
              <a:rPr lang="en-US" b="1" smtClean="0"/>
              <a:t>specific</a:t>
            </a:r>
          </a:p>
          <a:p>
            <a:pPr lvl="1" eaLnBrk="1" hangingPunct="1"/>
            <a:r>
              <a:rPr lang="en-US" smtClean="0"/>
              <a:t>A transition can be from a specific substate (</a:t>
            </a:r>
            <a:r>
              <a:rPr lang="en-US" b="1" smtClean="0"/>
              <a:t>T1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A transition can be to a specific substate inside the nested state (</a:t>
            </a:r>
            <a:r>
              <a:rPr lang="en-US" b="1" smtClean="0"/>
              <a:t>T2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Transitions can be </a:t>
            </a:r>
            <a:r>
              <a:rPr lang="en-US" b="1" smtClean="0"/>
              <a:t>general</a:t>
            </a:r>
          </a:p>
          <a:p>
            <a:pPr lvl="1" eaLnBrk="1" hangingPunct="1"/>
            <a:r>
              <a:rPr lang="en-US" smtClean="0"/>
              <a:t>We saw that a transition from the superstate is valid for all substates (</a:t>
            </a:r>
            <a:r>
              <a:rPr lang="en-US" b="1" smtClean="0"/>
              <a:t>T3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A transition into the superstate (</a:t>
            </a:r>
            <a:r>
              <a:rPr lang="en-US" b="1" smtClean="0"/>
              <a:t>T4</a:t>
            </a:r>
            <a:r>
              <a:rPr lang="en-US" smtClean="0"/>
              <a:t>) normally goes to the default initial state (start state leading to F)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172200" y="1524000"/>
          <a:ext cx="2157413" cy="3886200"/>
        </p:xfrm>
        <a:graphic>
          <a:graphicData uri="http://schemas.openxmlformats.org/presentationml/2006/ole">
            <p:oleObj spid="_x0000_s26629" name="VISIO" r:id="rId3" imgW="1847088" imgH="3322320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State History Indicator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63713"/>
            <a:ext cx="480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/>
              <a:t>history indicator</a:t>
            </a:r>
            <a:r>
              <a:rPr lang="en-US" smtClean="0"/>
              <a:t> is show with an “H” inside a circle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 means “return to the last state you were in before leaving”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486400" y="1676400"/>
          <a:ext cx="3070225" cy="3657600"/>
        </p:xfrm>
        <a:graphic>
          <a:graphicData uri="http://schemas.openxmlformats.org/presentationml/2006/ole">
            <p:oleObj spid="_x0000_s27653" name="VISIO" r:id="rId3" imgW="2575560" imgH="306324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Concurrent State Machines</a:t>
            </a:r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4876800" y="1524000"/>
          <a:ext cx="3521075" cy="4135438"/>
        </p:xfrm>
        <a:graphic>
          <a:graphicData uri="http://schemas.openxmlformats.org/presentationml/2006/ole">
            <p:oleObj spid="_x0000_s28677" name="VISIO" r:id="rId3" imgW="2499360" imgH="2935224" progId="">
              <p:embed/>
            </p:oleObj>
          </a:graphicData>
        </a:graphic>
      </p:graphicFrame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Heart Monitor as Concurrent State Machine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08050" y="1524000"/>
          <a:ext cx="7751763" cy="4600575"/>
        </p:xfrm>
        <a:graphic>
          <a:graphicData uri="http://schemas.openxmlformats.org/presentationml/2006/ole">
            <p:oleObj spid="_x0000_s29700" name="VISIO" r:id="rId3" imgW="7260336" imgH="4331208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Transitions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5410200" y="1524000"/>
          <a:ext cx="2243138" cy="4572000"/>
        </p:xfrm>
        <a:graphic>
          <a:graphicData uri="http://schemas.openxmlformats.org/presentationml/2006/ole">
            <p:oleObj spid="_x0000_s30725" name="VISIO" r:id="rId3" imgW="1719072" imgH="3496056" progId="">
              <p:embed/>
            </p:oleObj>
          </a:graphicData>
        </a:graphic>
      </p:graphicFrame>
      <p:sp>
        <p:nvSpPr>
          <p:cNvPr id="3072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Sending Messages Between State Diagrams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410200" y="2438400"/>
          <a:ext cx="2784475" cy="1890713"/>
        </p:xfrm>
        <a:graphic>
          <a:graphicData uri="http://schemas.openxmlformats.org/presentationml/2006/ole">
            <p:oleObj spid="_x0000_s31749" name="VISIO" r:id="rId3" imgW="2002536" imgH="1331976" progId="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81000" y="1447800"/>
          <a:ext cx="6934200" cy="4751388"/>
        </p:xfrm>
        <a:graphic>
          <a:graphicData uri="http://schemas.openxmlformats.org/presentationml/2006/ole">
            <p:oleObj spid="_x0000_s31750" name="VISIO" r:id="rId4" imgW="6513576" imgH="4459224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Orthogonal Components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5720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concurrent state machine notation can control </a:t>
            </a:r>
            <a:r>
              <a:rPr lang="en-US" b="1" smtClean="0"/>
              <a:t>combinatorial of states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three components of our widget class (color, mode, status) are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change states independently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Their orthogonality can be modeled explicitly with statechart notation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029200" y="1905000"/>
          <a:ext cx="3930650" cy="2898775"/>
        </p:xfrm>
        <a:graphic>
          <a:graphicData uri="http://schemas.openxmlformats.org/presentationml/2006/ole">
            <p:oleObj spid="_x0000_s32773" name="VISIO" r:id="rId3" imgW="3934968" imgH="2898648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 State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762000" y="1828800"/>
          <a:ext cx="7153275" cy="3581400"/>
        </p:xfrm>
        <a:graphic>
          <a:graphicData uri="http://schemas.openxmlformats.org/presentationml/2006/ole">
            <p:oleObj spid="_x0000_s33796" name="VISIO" r:id="rId3" imgW="5376672" imgH="2688336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Introduction to State Diagrams</a:t>
            </a:r>
            <a:endParaRPr lang="en-IE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3200" smtClean="0"/>
              <a:t>An object’s state and behaviour can be affected by:</a:t>
            </a:r>
          </a:p>
          <a:p>
            <a:pPr lvl="1" eaLnBrk="1" hangingPunct="1"/>
            <a:r>
              <a:rPr lang="en-IE" sz="2800" smtClean="0"/>
              <a:t>Changes to attribute values</a:t>
            </a:r>
          </a:p>
          <a:p>
            <a:pPr lvl="1" eaLnBrk="1" hangingPunct="1"/>
            <a:r>
              <a:rPr lang="en-IE" sz="2800" smtClean="0"/>
              <a:t>Results of operations</a:t>
            </a:r>
          </a:p>
          <a:p>
            <a:pPr lvl="1" eaLnBrk="1" hangingPunct="1"/>
            <a:r>
              <a:rPr lang="en-IE" sz="2800" smtClean="0"/>
              <a:t>Changes of links with other objects</a:t>
            </a:r>
          </a:p>
          <a:p>
            <a:pPr lvl="1" eaLnBrk="1" hangingPunct="1"/>
            <a:r>
              <a:rPr lang="en-IE" sz="2800" smtClean="0"/>
              <a:t>Internal events</a:t>
            </a:r>
          </a:p>
          <a:p>
            <a:pPr lvl="1" eaLnBrk="1" hangingPunct="1"/>
            <a:r>
              <a:rPr lang="en-IE" sz="2800" smtClean="0"/>
              <a:t>External events</a:t>
            </a:r>
            <a:endParaRPr lang="en-GB" sz="2800" smtClean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934325" cy="631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772400" cy="590550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State Transition Diagram</a:t>
            </a:r>
          </a:p>
        </p:txBody>
      </p:sp>
      <p:graphicFrame>
        <p:nvGraphicFramePr>
          <p:cNvPr id="35843" name="Object 87"/>
          <p:cNvGraphicFramePr>
            <a:graphicFrameLocks noChangeAspect="1"/>
          </p:cNvGraphicFramePr>
          <p:nvPr/>
        </p:nvGraphicFramePr>
        <p:xfrm>
          <a:off x="533400" y="862013"/>
          <a:ext cx="8382000" cy="5995987"/>
        </p:xfrm>
        <a:graphic>
          <a:graphicData uri="http://schemas.openxmlformats.org/presentationml/2006/ole">
            <p:oleObj spid="_x0000_s35844" name="EntMod" r:id="rId3" imgW="6165850" imgH="4410075" progId="Enterprise.Document">
              <p:link updateAutomatic="1"/>
            </p:oleObj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6"/>
          <p:cNvSpPr>
            <a:spLocks noChangeArrowheads="1"/>
          </p:cNvSpPr>
          <p:nvPr/>
        </p:nvSpPr>
        <p:spPr bwMode="auto">
          <a:xfrm>
            <a:off x="966788" y="3349625"/>
            <a:ext cx="7265987" cy="258762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7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Initial/final States</a:t>
            </a:r>
          </a:p>
        </p:txBody>
      </p:sp>
      <p:sp>
        <p:nvSpPr>
          <p:cNvPr id="3686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en-GB" smtClean="0"/>
              <a:t>The previous example is a continuous loop</a:t>
            </a:r>
          </a:p>
          <a:p>
            <a:pPr eaLnBrk="1" hangingPunct="1"/>
            <a:r>
              <a:rPr lang="en-GB" smtClean="0"/>
              <a:t>Most situations will have an initial and final state</a:t>
            </a:r>
            <a:endParaRPr lang="en-IE" smtClean="0"/>
          </a:p>
          <a:p>
            <a:pPr eaLnBrk="1" hangingPunct="1"/>
            <a:r>
              <a:rPr lang="en-IE" smtClean="0"/>
              <a:t>Chess game</a:t>
            </a:r>
            <a:endParaRPr lang="en-GB" smtClean="0"/>
          </a:p>
        </p:txBody>
      </p:sp>
      <p:sp>
        <p:nvSpPr>
          <p:cNvPr id="36869" name="AutoShape 50"/>
          <p:cNvSpPr>
            <a:spLocks noChangeArrowheads="1"/>
          </p:cNvSpPr>
          <p:nvPr/>
        </p:nvSpPr>
        <p:spPr bwMode="auto">
          <a:xfrm>
            <a:off x="2619375" y="3813175"/>
            <a:ext cx="1562100" cy="522288"/>
          </a:xfrm>
          <a:prstGeom prst="roundRect">
            <a:avLst>
              <a:gd name="adj" fmla="val 37037"/>
            </a:avLst>
          </a:prstGeom>
          <a:solidFill>
            <a:srgbClr val="00808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0" name="Rectangle 51"/>
          <p:cNvSpPr>
            <a:spLocks noChangeArrowheads="1"/>
          </p:cNvSpPr>
          <p:nvPr/>
        </p:nvSpPr>
        <p:spPr bwMode="auto">
          <a:xfrm>
            <a:off x="2762250" y="3929063"/>
            <a:ext cx="1444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FFFFFF"/>
                </a:solidFill>
                <a:latin typeface="Arial" panose="020B0604020202020204" pitchFamily="34" charset="0"/>
              </a:rPr>
              <a:t>White's turn</a:t>
            </a:r>
            <a:endParaRPr lang="en-GB"/>
          </a:p>
        </p:txBody>
      </p:sp>
      <p:sp>
        <p:nvSpPr>
          <p:cNvPr id="36871" name="AutoShape 52"/>
          <p:cNvSpPr>
            <a:spLocks noChangeArrowheads="1"/>
          </p:cNvSpPr>
          <p:nvPr/>
        </p:nvSpPr>
        <p:spPr bwMode="auto">
          <a:xfrm>
            <a:off x="2619375" y="5313363"/>
            <a:ext cx="1562100" cy="522287"/>
          </a:xfrm>
          <a:prstGeom prst="roundRect">
            <a:avLst>
              <a:gd name="adj" fmla="val 37037"/>
            </a:avLst>
          </a:prstGeom>
          <a:solidFill>
            <a:srgbClr val="00808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2" name="Rectangle 53"/>
          <p:cNvSpPr>
            <a:spLocks noChangeArrowheads="1"/>
          </p:cNvSpPr>
          <p:nvPr/>
        </p:nvSpPr>
        <p:spPr bwMode="auto">
          <a:xfrm>
            <a:off x="2774950" y="5429250"/>
            <a:ext cx="14255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FFFFFF"/>
                </a:solidFill>
                <a:latin typeface="Arial" panose="020B0604020202020204" pitchFamily="34" charset="0"/>
              </a:rPr>
              <a:t>Black's turn</a:t>
            </a:r>
            <a:endParaRPr lang="en-GB"/>
          </a:p>
        </p:txBody>
      </p:sp>
      <p:sp>
        <p:nvSpPr>
          <p:cNvPr id="36873" name="Oval 54"/>
          <p:cNvSpPr>
            <a:spLocks noChangeArrowheads="1"/>
          </p:cNvSpPr>
          <p:nvPr/>
        </p:nvSpPr>
        <p:spPr bwMode="auto">
          <a:xfrm>
            <a:off x="7604125" y="4013200"/>
            <a:ext cx="185738" cy="193675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4" name="Rectangle 55"/>
          <p:cNvSpPr>
            <a:spLocks noChangeArrowheads="1"/>
          </p:cNvSpPr>
          <p:nvPr/>
        </p:nvSpPr>
        <p:spPr bwMode="auto">
          <a:xfrm>
            <a:off x="7126288" y="4438650"/>
            <a:ext cx="1243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E" sz="2000">
                <a:solidFill>
                  <a:srgbClr val="000000"/>
                </a:solidFill>
                <a:latin typeface="Arial" panose="020B0604020202020204" pitchFamily="34" charset="0"/>
              </a:rPr>
              <a:t>white </a:t>
            </a:r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wins</a:t>
            </a:r>
            <a:endParaRPr lang="en-GB"/>
          </a:p>
        </p:txBody>
      </p:sp>
      <p:sp>
        <p:nvSpPr>
          <p:cNvPr id="36875" name="Oval 56"/>
          <p:cNvSpPr>
            <a:spLocks noChangeArrowheads="1"/>
          </p:cNvSpPr>
          <p:nvPr/>
        </p:nvSpPr>
        <p:spPr bwMode="auto">
          <a:xfrm>
            <a:off x="7529513" y="3935413"/>
            <a:ext cx="334962" cy="347662"/>
          </a:xfrm>
          <a:prstGeom prst="ellips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6" name="Oval 57"/>
          <p:cNvSpPr>
            <a:spLocks noChangeArrowheads="1"/>
          </p:cNvSpPr>
          <p:nvPr/>
        </p:nvSpPr>
        <p:spPr bwMode="auto">
          <a:xfrm>
            <a:off x="7529513" y="5578475"/>
            <a:ext cx="185737" cy="192088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7" name="Rectangle 58"/>
          <p:cNvSpPr>
            <a:spLocks noChangeArrowheads="1"/>
          </p:cNvSpPr>
          <p:nvPr/>
        </p:nvSpPr>
        <p:spPr bwMode="auto">
          <a:xfrm>
            <a:off x="7032625" y="6002338"/>
            <a:ext cx="1201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>
                <a:solidFill>
                  <a:srgbClr val="000000"/>
                </a:solidFill>
                <a:latin typeface="Arial" panose="020B0604020202020204" pitchFamily="34" charset="0"/>
              </a:rPr>
              <a:t>Black</a:t>
            </a:r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 wins</a:t>
            </a:r>
            <a:endParaRPr lang="en-GB"/>
          </a:p>
        </p:txBody>
      </p:sp>
      <p:sp>
        <p:nvSpPr>
          <p:cNvPr id="36878" name="Oval 59"/>
          <p:cNvSpPr>
            <a:spLocks noChangeArrowheads="1"/>
          </p:cNvSpPr>
          <p:nvPr/>
        </p:nvSpPr>
        <p:spPr bwMode="auto">
          <a:xfrm>
            <a:off x="7454900" y="5500688"/>
            <a:ext cx="334963" cy="347662"/>
          </a:xfrm>
          <a:prstGeom prst="ellips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9" name="Oval 60"/>
          <p:cNvSpPr>
            <a:spLocks noChangeArrowheads="1"/>
          </p:cNvSpPr>
          <p:nvPr/>
        </p:nvSpPr>
        <p:spPr bwMode="auto">
          <a:xfrm>
            <a:off x="7604125" y="4862513"/>
            <a:ext cx="185738" cy="193675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0" name="Rectangle 61"/>
          <p:cNvSpPr>
            <a:spLocks noChangeArrowheads="1"/>
          </p:cNvSpPr>
          <p:nvPr/>
        </p:nvSpPr>
        <p:spPr bwMode="auto">
          <a:xfrm>
            <a:off x="7412038" y="5287963"/>
            <a:ext cx="706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Draw</a:t>
            </a:r>
            <a:endParaRPr lang="en-GB"/>
          </a:p>
        </p:txBody>
      </p:sp>
      <p:sp>
        <p:nvSpPr>
          <p:cNvPr id="36881" name="Oval 62"/>
          <p:cNvSpPr>
            <a:spLocks noChangeArrowheads="1"/>
          </p:cNvSpPr>
          <p:nvPr/>
        </p:nvSpPr>
        <p:spPr bwMode="auto">
          <a:xfrm>
            <a:off x="7529513" y="4786313"/>
            <a:ext cx="334962" cy="347662"/>
          </a:xfrm>
          <a:prstGeom prst="ellips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2" name="Oval 63"/>
          <p:cNvSpPr>
            <a:spLocks noChangeArrowheads="1"/>
          </p:cNvSpPr>
          <p:nvPr/>
        </p:nvSpPr>
        <p:spPr bwMode="auto">
          <a:xfrm>
            <a:off x="1076325" y="4076700"/>
            <a:ext cx="185738" cy="193675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3" name="Rectangle 64"/>
          <p:cNvSpPr>
            <a:spLocks noChangeArrowheads="1"/>
          </p:cNvSpPr>
          <p:nvPr/>
        </p:nvSpPr>
        <p:spPr bwMode="auto">
          <a:xfrm>
            <a:off x="909638" y="4502150"/>
            <a:ext cx="64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Start</a:t>
            </a:r>
            <a:endParaRPr lang="en-GB"/>
          </a:p>
        </p:txBody>
      </p:sp>
      <p:sp>
        <p:nvSpPr>
          <p:cNvPr id="36884" name="Line 65"/>
          <p:cNvSpPr>
            <a:spLocks noChangeShapeType="1"/>
          </p:cNvSpPr>
          <p:nvPr/>
        </p:nvSpPr>
        <p:spPr bwMode="auto">
          <a:xfrm flipV="1">
            <a:off x="1300163" y="4141788"/>
            <a:ext cx="1325562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5" name="Freeform 66"/>
          <p:cNvSpPr>
            <a:spLocks/>
          </p:cNvSpPr>
          <p:nvPr/>
        </p:nvSpPr>
        <p:spPr bwMode="auto">
          <a:xfrm>
            <a:off x="2346325" y="4051300"/>
            <a:ext cx="279400" cy="193675"/>
          </a:xfrm>
          <a:custGeom>
            <a:avLst/>
            <a:gdLst>
              <a:gd name="T0" fmla="*/ 0 w 176"/>
              <a:gd name="T1" fmla="*/ 193675 h 122"/>
              <a:gd name="T2" fmla="*/ 279400 w 176"/>
              <a:gd name="T3" fmla="*/ 90488 h 122"/>
              <a:gd name="T4" fmla="*/ 0 w 176"/>
              <a:gd name="T5" fmla="*/ 0 h 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122">
                <a:moveTo>
                  <a:pt x="0" y="122"/>
                </a:moveTo>
                <a:lnTo>
                  <a:pt x="176" y="57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6" name="Freeform 67"/>
          <p:cNvSpPr>
            <a:spLocks/>
          </p:cNvSpPr>
          <p:nvPr/>
        </p:nvSpPr>
        <p:spPr bwMode="auto">
          <a:xfrm>
            <a:off x="3152775" y="4335463"/>
            <a:ext cx="1588" cy="977900"/>
          </a:xfrm>
          <a:custGeom>
            <a:avLst/>
            <a:gdLst>
              <a:gd name="T0" fmla="*/ 0 w 1588"/>
              <a:gd name="T1" fmla="*/ 0 h 616"/>
              <a:gd name="T2" fmla="*/ 0 w 1588"/>
              <a:gd name="T3" fmla="*/ 946150 h 616"/>
              <a:gd name="T4" fmla="*/ 0 w 1588"/>
              <a:gd name="T5" fmla="*/ 977900 h 6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616">
                <a:moveTo>
                  <a:pt x="0" y="0"/>
                </a:moveTo>
                <a:lnTo>
                  <a:pt x="0" y="596"/>
                </a:lnTo>
                <a:lnTo>
                  <a:pt x="0" y="616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7" name="Freeform 68"/>
          <p:cNvSpPr>
            <a:spLocks/>
          </p:cNvSpPr>
          <p:nvPr/>
        </p:nvSpPr>
        <p:spPr bwMode="auto">
          <a:xfrm>
            <a:off x="3060700" y="5024438"/>
            <a:ext cx="185738" cy="288925"/>
          </a:xfrm>
          <a:custGeom>
            <a:avLst/>
            <a:gdLst>
              <a:gd name="T0" fmla="*/ 0 w 117"/>
              <a:gd name="T1" fmla="*/ 0 h 182"/>
              <a:gd name="T2" fmla="*/ 92075 w 117"/>
              <a:gd name="T3" fmla="*/ 288925 h 182"/>
              <a:gd name="T4" fmla="*/ 185738 w 117"/>
              <a:gd name="T5" fmla="*/ 0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" h="182">
                <a:moveTo>
                  <a:pt x="0" y="0"/>
                </a:moveTo>
                <a:lnTo>
                  <a:pt x="58" y="182"/>
                </a:lnTo>
                <a:lnTo>
                  <a:pt x="11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8" name="Rectangle 69"/>
          <p:cNvSpPr>
            <a:spLocks noChangeArrowheads="1"/>
          </p:cNvSpPr>
          <p:nvPr/>
        </p:nvSpPr>
        <p:spPr bwMode="auto">
          <a:xfrm>
            <a:off x="2254250" y="4643438"/>
            <a:ext cx="7620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White</a:t>
            </a:r>
            <a:endParaRPr lang="en-GB"/>
          </a:p>
        </p:txBody>
      </p:sp>
      <p:sp>
        <p:nvSpPr>
          <p:cNvPr id="36889" name="Rectangle 70"/>
          <p:cNvSpPr>
            <a:spLocks noChangeArrowheads="1"/>
          </p:cNvSpPr>
          <p:nvPr/>
        </p:nvSpPr>
        <p:spPr bwMode="auto">
          <a:xfrm>
            <a:off x="2254250" y="4940300"/>
            <a:ext cx="8620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moves</a:t>
            </a:r>
            <a:endParaRPr lang="en-GB"/>
          </a:p>
        </p:txBody>
      </p:sp>
      <p:sp>
        <p:nvSpPr>
          <p:cNvPr id="36890" name="Freeform 71"/>
          <p:cNvSpPr>
            <a:spLocks/>
          </p:cNvSpPr>
          <p:nvPr/>
        </p:nvSpPr>
        <p:spPr bwMode="auto">
          <a:xfrm>
            <a:off x="4044950" y="4322763"/>
            <a:ext cx="174625" cy="1003300"/>
          </a:xfrm>
          <a:custGeom>
            <a:avLst/>
            <a:gdLst>
              <a:gd name="T0" fmla="*/ 0 w 110"/>
              <a:gd name="T1" fmla="*/ 1003300 h 632"/>
              <a:gd name="T2" fmla="*/ 174625 w 110"/>
              <a:gd name="T3" fmla="*/ 436563 h 632"/>
              <a:gd name="T4" fmla="*/ 12700 w 110"/>
              <a:gd name="T5" fmla="*/ 0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" h="632">
                <a:moveTo>
                  <a:pt x="0" y="632"/>
                </a:moveTo>
                <a:lnTo>
                  <a:pt x="110" y="275"/>
                </a:lnTo>
                <a:lnTo>
                  <a:pt x="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1" name="Freeform 72"/>
          <p:cNvSpPr>
            <a:spLocks/>
          </p:cNvSpPr>
          <p:nvPr/>
        </p:nvSpPr>
        <p:spPr bwMode="auto">
          <a:xfrm>
            <a:off x="4057650" y="4322763"/>
            <a:ext cx="185738" cy="301625"/>
          </a:xfrm>
          <a:custGeom>
            <a:avLst/>
            <a:gdLst>
              <a:gd name="T0" fmla="*/ 185738 w 117"/>
              <a:gd name="T1" fmla="*/ 238125 h 190"/>
              <a:gd name="T2" fmla="*/ 0 w 117"/>
              <a:gd name="T3" fmla="*/ 0 h 190"/>
              <a:gd name="T4" fmla="*/ 12700 w 117"/>
              <a:gd name="T5" fmla="*/ 301625 h 1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" h="190">
                <a:moveTo>
                  <a:pt x="117" y="150"/>
                </a:moveTo>
                <a:lnTo>
                  <a:pt x="0" y="0"/>
                </a:lnTo>
                <a:lnTo>
                  <a:pt x="8" y="19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2" name="Rectangle 73"/>
          <p:cNvSpPr>
            <a:spLocks noChangeArrowheads="1"/>
          </p:cNvSpPr>
          <p:nvPr/>
        </p:nvSpPr>
        <p:spPr bwMode="auto">
          <a:xfrm>
            <a:off x="4318000" y="4592638"/>
            <a:ext cx="7445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Black</a:t>
            </a:r>
            <a:endParaRPr lang="en-GB"/>
          </a:p>
        </p:txBody>
      </p:sp>
      <p:sp>
        <p:nvSpPr>
          <p:cNvPr id="36893" name="Rectangle 74"/>
          <p:cNvSpPr>
            <a:spLocks noChangeArrowheads="1"/>
          </p:cNvSpPr>
          <p:nvPr/>
        </p:nvSpPr>
        <p:spPr bwMode="auto">
          <a:xfrm>
            <a:off x="4318000" y="4889500"/>
            <a:ext cx="8620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moves</a:t>
            </a:r>
            <a:endParaRPr lang="en-GB"/>
          </a:p>
        </p:txBody>
      </p:sp>
      <p:sp>
        <p:nvSpPr>
          <p:cNvPr id="36894" name="Line 75"/>
          <p:cNvSpPr>
            <a:spLocks noChangeShapeType="1"/>
          </p:cNvSpPr>
          <p:nvPr/>
        </p:nvSpPr>
        <p:spPr bwMode="auto">
          <a:xfrm flipV="1">
            <a:off x="4175125" y="4110038"/>
            <a:ext cx="3390900" cy="381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5" name="Freeform 76"/>
          <p:cNvSpPr>
            <a:spLocks/>
          </p:cNvSpPr>
          <p:nvPr/>
        </p:nvSpPr>
        <p:spPr bwMode="auto">
          <a:xfrm>
            <a:off x="7288213" y="4013200"/>
            <a:ext cx="277812" cy="193675"/>
          </a:xfrm>
          <a:custGeom>
            <a:avLst/>
            <a:gdLst>
              <a:gd name="T0" fmla="*/ 0 w 175"/>
              <a:gd name="T1" fmla="*/ 193675 h 122"/>
              <a:gd name="T2" fmla="*/ 277812 w 175"/>
              <a:gd name="T3" fmla="*/ 96838 h 122"/>
              <a:gd name="T4" fmla="*/ 0 w 175"/>
              <a:gd name="T5" fmla="*/ 0 h 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5" h="122">
                <a:moveTo>
                  <a:pt x="0" y="122"/>
                </a:moveTo>
                <a:lnTo>
                  <a:pt x="175" y="6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6" name="Rectangle 77"/>
          <p:cNvSpPr>
            <a:spLocks noChangeArrowheads="1"/>
          </p:cNvSpPr>
          <p:nvPr/>
        </p:nvSpPr>
        <p:spPr bwMode="auto">
          <a:xfrm>
            <a:off x="4206875" y="3865563"/>
            <a:ext cx="13636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checkmate</a:t>
            </a:r>
            <a:endParaRPr lang="en-GB"/>
          </a:p>
        </p:txBody>
      </p:sp>
      <p:sp>
        <p:nvSpPr>
          <p:cNvPr id="36897" name="Line 78"/>
          <p:cNvSpPr>
            <a:spLocks noChangeShapeType="1"/>
          </p:cNvSpPr>
          <p:nvPr/>
        </p:nvSpPr>
        <p:spPr bwMode="auto">
          <a:xfrm>
            <a:off x="4168775" y="4186238"/>
            <a:ext cx="3397250" cy="747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8" name="Freeform 79"/>
          <p:cNvSpPr>
            <a:spLocks/>
          </p:cNvSpPr>
          <p:nvPr/>
        </p:nvSpPr>
        <p:spPr bwMode="auto">
          <a:xfrm>
            <a:off x="7275513" y="4779963"/>
            <a:ext cx="290512" cy="185737"/>
          </a:xfrm>
          <a:custGeom>
            <a:avLst/>
            <a:gdLst>
              <a:gd name="T0" fmla="*/ 0 w 183"/>
              <a:gd name="T1" fmla="*/ 185737 h 117"/>
              <a:gd name="T2" fmla="*/ 290512 w 183"/>
              <a:gd name="T3" fmla="*/ 153987 h 117"/>
              <a:gd name="T4" fmla="*/ 36512 w 183"/>
              <a:gd name="T5" fmla="*/ 0 h 1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3" h="117">
                <a:moveTo>
                  <a:pt x="0" y="117"/>
                </a:moveTo>
                <a:lnTo>
                  <a:pt x="183" y="97"/>
                </a:lnTo>
                <a:lnTo>
                  <a:pt x="2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9" name="Rectangle 80"/>
          <p:cNvSpPr>
            <a:spLocks noChangeArrowheads="1"/>
          </p:cNvSpPr>
          <p:nvPr/>
        </p:nvSpPr>
        <p:spPr bwMode="auto">
          <a:xfrm>
            <a:off x="4949825" y="4386263"/>
            <a:ext cx="12271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stalemate</a:t>
            </a:r>
            <a:endParaRPr lang="en-GB"/>
          </a:p>
        </p:txBody>
      </p:sp>
      <p:sp>
        <p:nvSpPr>
          <p:cNvPr id="36900" name="Line 81"/>
          <p:cNvSpPr>
            <a:spLocks noChangeShapeType="1"/>
          </p:cNvSpPr>
          <p:nvPr/>
        </p:nvSpPr>
        <p:spPr bwMode="auto">
          <a:xfrm flipV="1">
            <a:off x="4175125" y="5429250"/>
            <a:ext cx="3236913" cy="650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1" name="Freeform 82"/>
          <p:cNvSpPr>
            <a:spLocks/>
          </p:cNvSpPr>
          <p:nvPr/>
        </p:nvSpPr>
        <p:spPr bwMode="auto">
          <a:xfrm>
            <a:off x="7132638" y="5340350"/>
            <a:ext cx="279400" cy="192088"/>
          </a:xfrm>
          <a:custGeom>
            <a:avLst/>
            <a:gdLst>
              <a:gd name="T0" fmla="*/ 0 w 176"/>
              <a:gd name="T1" fmla="*/ 192088 h 121"/>
              <a:gd name="T2" fmla="*/ 279400 w 176"/>
              <a:gd name="T3" fmla="*/ 88900 h 121"/>
              <a:gd name="T4" fmla="*/ 0 w 176"/>
              <a:gd name="T5" fmla="*/ 0 h 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121">
                <a:moveTo>
                  <a:pt x="0" y="121"/>
                </a:moveTo>
                <a:lnTo>
                  <a:pt x="176" y="56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2" name="Rectangle 83"/>
          <p:cNvSpPr>
            <a:spLocks noChangeArrowheads="1"/>
          </p:cNvSpPr>
          <p:nvPr/>
        </p:nvSpPr>
        <p:spPr bwMode="auto">
          <a:xfrm>
            <a:off x="5105400" y="5384800"/>
            <a:ext cx="1227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stalemate</a:t>
            </a:r>
            <a:endParaRPr lang="en-GB"/>
          </a:p>
        </p:txBody>
      </p:sp>
      <p:sp>
        <p:nvSpPr>
          <p:cNvPr id="36903" name="Line 84"/>
          <p:cNvSpPr>
            <a:spLocks noChangeShapeType="1"/>
          </p:cNvSpPr>
          <p:nvPr/>
        </p:nvSpPr>
        <p:spPr bwMode="auto">
          <a:xfrm>
            <a:off x="4175125" y="5648325"/>
            <a:ext cx="3316288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4" name="Freeform 85"/>
          <p:cNvSpPr>
            <a:spLocks/>
          </p:cNvSpPr>
          <p:nvPr/>
        </p:nvSpPr>
        <p:spPr bwMode="auto">
          <a:xfrm>
            <a:off x="7213600" y="5578475"/>
            <a:ext cx="277813" cy="192088"/>
          </a:xfrm>
          <a:custGeom>
            <a:avLst/>
            <a:gdLst>
              <a:gd name="T0" fmla="*/ 0 w 175"/>
              <a:gd name="T1" fmla="*/ 192088 h 121"/>
              <a:gd name="T2" fmla="*/ 277813 w 175"/>
              <a:gd name="T3" fmla="*/ 95250 h 121"/>
              <a:gd name="T4" fmla="*/ 0 w 175"/>
              <a:gd name="T5" fmla="*/ 0 h 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5" h="121">
                <a:moveTo>
                  <a:pt x="0" y="121"/>
                </a:moveTo>
                <a:lnTo>
                  <a:pt x="175" y="6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5" name="Rectangle 86"/>
          <p:cNvSpPr>
            <a:spLocks noChangeArrowheads="1"/>
          </p:cNvSpPr>
          <p:nvPr/>
        </p:nvSpPr>
        <p:spPr bwMode="auto">
          <a:xfrm>
            <a:off x="4572000" y="5816600"/>
            <a:ext cx="14192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Checkmate</a:t>
            </a:r>
            <a:endParaRPr lang="en-GB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Elements of State Diagrams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3200" smtClean="0">
                <a:sym typeface="Symbol" panose="05050102010706020507" pitchFamily="18" charset="2"/>
              </a:rPr>
              <a:t>The basic elements of state diagrams are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2800" i="1" u="sng" smtClean="0">
                <a:sym typeface="Symbol" panose="05050102010706020507" pitchFamily="18" charset="2"/>
              </a:rPr>
              <a:t>states</a:t>
            </a:r>
            <a:r>
              <a:rPr lang="en-AU" sz="2800" smtClean="0">
                <a:sym typeface="Symbol" panose="05050102010706020507" pitchFamily="18" charset="2"/>
              </a:rPr>
              <a:t> – the state in which the object finds itself at any moment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2800" i="1" u="sng" smtClean="0">
                <a:sym typeface="Symbol" panose="05050102010706020507" pitchFamily="18" charset="2"/>
              </a:rPr>
              <a:t>transitions</a:t>
            </a:r>
            <a:r>
              <a:rPr lang="en-AU" sz="2800" smtClean="0">
                <a:sym typeface="Symbol" panose="05050102010706020507" pitchFamily="18" charset="2"/>
              </a:rPr>
              <a:t> – take the object from one state to another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2800" i="1" u="sng" smtClean="0">
                <a:sym typeface="Symbol" panose="05050102010706020507" pitchFamily="18" charset="2"/>
              </a:rPr>
              <a:t>events</a:t>
            </a:r>
            <a:r>
              <a:rPr lang="en-AU" sz="2800" smtClean="0">
                <a:sym typeface="Symbol" panose="05050102010706020507" pitchFamily="18" charset="2"/>
              </a:rPr>
              <a:t> – cause the transition from one state to another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2800" i="1" u="sng" smtClean="0">
                <a:sym typeface="Symbol" panose="05050102010706020507" pitchFamily="18" charset="2"/>
              </a:rPr>
              <a:t>actions</a:t>
            </a:r>
            <a:r>
              <a:rPr lang="en-AU" sz="2800" smtClean="0">
                <a:sym typeface="Symbol" panose="05050102010706020507" pitchFamily="18" charset="2"/>
              </a:rPr>
              <a:t> – take place as a result of a transition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Events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ChangeEvent</a:t>
            </a:r>
            <a:r>
              <a:rPr lang="en-US" sz="2800" smtClean="0"/>
              <a:t> (i.e.: when(x&gt;y))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change event models an event that occurs when an explicit boolean expression becomes true as a result of a change in value of one or more attributes or associations.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CallEvent</a:t>
            </a:r>
            <a:r>
              <a:rPr lang="en-US" sz="2800" smtClean="0"/>
              <a:t> (i.e.: conflictsWith(Appointment))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call event represents the reception of a request to synchronously invoke a specific operation.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SignalEvent</a:t>
            </a:r>
            <a:r>
              <a:rPr lang="en-US" sz="2800" smtClean="0"/>
              <a:t> (i.e.: leftButtonDown)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signal event represents the reception of a particular (asynchronous) signal.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TimeEvent</a:t>
            </a:r>
            <a:r>
              <a:rPr lang="en-US" sz="2800" smtClean="0"/>
              <a:t> (i.e.: after(1 second))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TimeEvent models the expiration of a specific deadline. Note that the time of occurrence of a time event instance (i.e., the expiration of the deadline) is the same as the time of its reception.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States and Transitions</a:t>
            </a:r>
            <a:endParaRPr lang="en-US" b="0" smtClean="0"/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1143000" y="1447800"/>
          <a:ext cx="6400800" cy="4418013"/>
        </p:xfrm>
        <a:graphic>
          <a:graphicData uri="http://schemas.openxmlformats.org/presentationml/2006/ole">
            <p:oleObj spid="_x0000_s11268" name="VISIO" r:id="rId3" imgW="4483608" imgH="3090672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UML State Diagram Syntax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mtClean="0"/>
              <a:t>A state is drawn with a round box, with three compartments for</a:t>
            </a:r>
          </a:p>
          <a:p>
            <a:pPr lvl="1" eaLnBrk="1" hangingPunct="1"/>
            <a:r>
              <a:rPr lang="en-US" smtClean="0"/>
              <a:t>name</a:t>
            </a:r>
          </a:p>
          <a:p>
            <a:pPr lvl="1" eaLnBrk="1" hangingPunct="1"/>
            <a:r>
              <a:rPr lang="en-US" smtClean="0"/>
              <a:t>state variables (if any)</a:t>
            </a:r>
          </a:p>
          <a:p>
            <a:pPr lvl="1" eaLnBrk="1" hangingPunct="1"/>
            <a:r>
              <a:rPr lang="en-US" smtClean="0"/>
              <a:t>actions to be performed</a:t>
            </a:r>
          </a:p>
          <a:p>
            <a:pPr eaLnBrk="1" hangingPunct="1"/>
            <a:r>
              <a:rPr lang="en-US" smtClean="0"/>
              <a:t>A transition is drawn with an arrow, possibly labeled with</a:t>
            </a:r>
          </a:p>
          <a:p>
            <a:pPr lvl="1" eaLnBrk="1" hangingPunct="1"/>
            <a:r>
              <a:rPr lang="en-US" smtClean="0"/>
              <a:t>event causing the transaction</a:t>
            </a:r>
          </a:p>
          <a:p>
            <a:pPr lvl="1" eaLnBrk="1" hangingPunct="1"/>
            <a:r>
              <a:rPr lang="en-US" smtClean="0"/>
              <a:t>guard condition</a:t>
            </a:r>
          </a:p>
          <a:p>
            <a:pPr lvl="1" eaLnBrk="1" hangingPunct="1"/>
            <a:r>
              <a:rPr lang="en-US" smtClean="0"/>
              <a:t>Action to perform</a:t>
            </a:r>
          </a:p>
        </p:txBody>
      </p:sp>
      <p:graphicFrame>
        <p:nvGraphicFramePr>
          <p:cNvPr id="12292" name="Object 1028"/>
          <p:cNvGraphicFramePr>
            <a:graphicFrameLocks noChangeAspect="1"/>
          </p:cNvGraphicFramePr>
          <p:nvPr/>
        </p:nvGraphicFramePr>
        <p:xfrm>
          <a:off x="4495800" y="2133600"/>
          <a:ext cx="4648200" cy="1349375"/>
        </p:xfrm>
        <a:graphic>
          <a:graphicData uri="http://schemas.openxmlformats.org/presentationml/2006/ole">
            <p:oleObj spid="_x0000_s12294" name="VISIO" r:id="rId3" imgW="2206752" imgH="640080" progId="">
              <p:embed/>
            </p:oleObj>
          </a:graphicData>
        </a:graphic>
      </p:graphicFrame>
      <p:graphicFrame>
        <p:nvGraphicFramePr>
          <p:cNvPr id="12293" name="Object 1029"/>
          <p:cNvGraphicFramePr>
            <a:graphicFrameLocks noChangeAspect="1"/>
          </p:cNvGraphicFramePr>
          <p:nvPr/>
        </p:nvGraphicFramePr>
        <p:xfrm>
          <a:off x="4572000" y="4876800"/>
          <a:ext cx="3886200" cy="658813"/>
        </p:xfrm>
        <a:graphic>
          <a:graphicData uri="http://schemas.openxmlformats.org/presentationml/2006/ole">
            <p:oleObj spid="_x0000_s12295" name="VISIO" r:id="rId4" imgW="2368296" imgH="402336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Diagram for Seminar Registration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04800" y="1447800"/>
          <a:ext cx="8305800" cy="4822825"/>
        </p:xfrm>
        <a:graphic>
          <a:graphicData uri="http://schemas.openxmlformats.org/presentationml/2006/ole">
            <p:oleObj spid="_x0000_s13316" name="VISIO" r:id="rId3" imgW="5654040" imgH="3279648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850</Words>
  <Application>Microsoft Office PowerPoint</Application>
  <PresentationFormat>On-screen Show (4:3)</PresentationFormat>
  <Paragraphs>128</Paragraphs>
  <Slides>32</Slides>
  <Notes>0</Notes>
  <HiddenSlides>9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Design</vt:lpstr>
      <vt:lpstr>clsid:12C7BDA0-9EE2-11D0-B81C-0080C82BF6A4:!\\Enabler\pobyrnel\Examples\Samples%20for%20slides\0!dF0E09EFA-856C-11D4-9E42-0004AC25F717;sF0E09EFC-856C-11D4-9E42-0004AC25F717;sF0E09EFD-856C-11D4-9E42-0004AC25F717;sF0E09F08-856C-11D4-9E42-0004AC25F717;sF0E09EFE-856C-11D4-9E42-0004AC25F717;sF0E09F09-856C-11D4-9E42-0004AC25F717;sF0E09EFF-856C-11D4-9E42-0004AC25F717;sF0E09F0A-856C-11D4-9E42-0004AC25F717;sF0E09F00-856C-11D4-9E42-0004AC25F717;sF0E09F01-856C-11D4-9E42-0004AC25F717;sF0E09F02-856C-11D4-9E42-0004AC25F717;sF0E09F0B-856C-11D4-9E42-0004AC25F717;sF0E09F03-856C-11D4-9E42-0004AC25F717;sF0E09F0C-856C-11D4-9E42-0004AC25F717;sF0E09F04-856C-11D4-9E42-0004AC25F717;sF0E09F0D-856C-11D4-9E42-0004AC25F717;sF0E09F05-856C-11D4-9E42-0004AC25F717;sF0E09F0E-856C-11D4-9E42-0004AC25F717;sF0E09F06-856C-11D4-9E42-0004AC25F717;sF0E09F10-856C-11D4-9E42-0004AC25F717;sF0E09F13-856C-11D4-9E42-0004AC25F717;sF0E09F16-856C-11D4-9E42-0004AC25F717;sF0E09F19-856C-11D4-9E42-0004AC25F717;sF0E09F1C-856C-11D4-9E42-0004AC25F717;sF0E09F1F-856C-11D4-9E42-0004AC25F717;sF0E09F21-856C-11D4-9E42-0004AC25F717;sF0E09F24-856C-11D4-9E42-0004AC25F717;sF0E09F27-856C-11D4-9E42-0004AC25F717;sF0E09F2A-856C-11D4-9E42-0004AC25F717;sF0E09F2D-856C-11D4-9E42-0004AC25F717;sF0E09F2F-856C-11D4-9E42-0004AC25F717;sF0E09F31-856C-11D4-9E42-0004AC25F717;sF0E09F34-856C-11D4-9E42-0004AC25F717;sF0E09F37-856C-11D4-9E42-0004AC25F717;sF0E09F3A-856C-11D4-9E42-0004AC25F717;sF0E09F3C-856C-11D4-9E42-0004AC25F717;sF0E09F3F-856C-11D4-9E42-0004AC25F717;sF0E09F42-856C-11D4-9E42-0004AC25F717</vt:lpstr>
      <vt:lpstr>VISIO</vt:lpstr>
      <vt:lpstr>Slide 1</vt:lpstr>
      <vt:lpstr>Introduction to State Diagrams</vt:lpstr>
      <vt:lpstr>Introduction to State Diagrams</vt:lpstr>
      <vt:lpstr>Elements of State Diagrams</vt:lpstr>
      <vt:lpstr>Types of Events</vt:lpstr>
      <vt:lpstr>Types of Events</vt:lpstr>
      <vt:lpstr>States and Transitions</vt:lpstr>
      <vt:lpstr>Basic UML State Diagram Syntax</vt:lpstr>
      <vt:lpstr>State Diagram for Seminar Registration</vt:lpstr>
      <vt:lpstr>Predefined Action Labels</vt:lpstr>
      <vt:lpstr>Simple Diagram for Heart Monitor Applications</vt:lpstr>
      <vt:lpstr>Full Diagram for Heart Monitor Applications</vt:lpstr>
      <vt:lpstr>Independent State Components</vt:lpstr>
      <vt:lpstr>Combinatorial Explosion</vt:lpstr>
      <vt:lpstr>Features of Statecharts</vt:lpstr>
      <vt:lpstr>Nested State Diagrams</vt:lpstr>
      <vt:lpstr>Superstates and Substates</vt:lpstr>
      <vt:lpstr>Stubbed Transitions</vt:lpstr>
      <vt:lpstr>Some More UML State Diagram Notation</vt:lpstr>
      <vt:lpstr>Eliminating Duplicated Transitions</vt:lpstr>
      <vt:lpstr>The Heart Monitor Revisited</vt:lpstr>
      <vt:lpstr>Transitions to and from Nested States</vt:lpstr>
      <vt:lpstr>The State History Indicator</vt:lpstr>
      <vt:lpstr>Concurrent State Machines</vt:lpstr>
      <vt:lpstr>Heart Monitor as Concurrent State Machine</vt:lpstr>
      <vt:lpstr>Complex Transitions</vt:lpstr>
      <vt:lpstr>Sending Messages Between State Diagrams</vt:lpstr>
      <vt:lpstr>Orthogonal Components</vt:lpstr>
      <vt:lpstr>Sync State</vt:lpstr>
      <vt:lpstr>Slide 30</vt:lpstr>
      <vt:lpstr>State Transition Diagram</vt:lpstr>
      <vt:lpstr>Initial/final States</vt:lpstr>
    </vt:vector>
  </TitlesOfParts>
  <Company>IFS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</dc:creator>
  <cp:lastModifiedBy>Shashank</cp:lastModifiedBy>
  <cp:revision>37</cp:revision>
  <dcterms:created xsi:type="dcterms:W3CDTF">2000-08-09T01:11:06Z</dcterms:created>
  <dcterms:modified xsi:type="dcterms:W3CDTF">2018-09-25T06:14:09Z</dcterms:modified>
</cp:coreProperties>
</file>