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3" r:id="rId3"/>
    <p:sldId id="274" r:id="rId4"/>
    <p:sldId id="259" r:id="rId5"/>
    <p:sldId id="275" r:id="rId6"/>
    <p:sldId id="261" r:id="rId7"/>
    <p:sldId id="264" r:id="rId8"/>
    <p:sldId id="266" r:id="rId9"/>
    <p:sldId id="262" r:id="rId10"/>
    <p:sldId id="263" r:id="rId11"/>
    <p:sldId id="276" r:id="rId12"/>
    <p:sldId id="267" r:id="rId13"/>
    <p:sldId id="277" r:id="rId14"/>
    <p:sldId id="278" r:id="rId15"/>
    <p:sldId id="280" r:id="rId16"/>
    <p:sldId id="268" r:id="rId17"/>
    <p:sldId id="269" r:id="rId18"/>
    <p:sldId id="270" r:id="rId19"/>
    <p:sldId id="272" r:id="rId20"/>
    <p:sldId id="265" r:id="rId21"/>
    <p:sldId id="258"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50" d="100"/>
          <a:sy n="150" d="100"/>
        </p:scale>
        <p:origin x="-4020" y="-27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84B64-ECAE-4779-94EB-5968F44B2C10}" type="datetimeFigureOut">
              <a:rPr lang="en-US" smtClean="0"/>
              <a:pPr/>
              <a:t>30-Mar-19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65C2A-E252-4A4F-9730-7532E8FB7DDB}" type="slidenum">
              <a:rPr lang="en-US" smtClean="0"/>
              <a:pPr/>
              <a:t>‹#›</a:t>
            </a:fld>
            <a:endParaRPr lang="en-US"/>
          </a:p>
        </p:txBody>
      </p:sp>
    </p:spTree>
    <p:extLst>
      <p:ext uri="{BB962C8B-B14F-4D97-AF65-F5344CB8AC3E}">
        <p14:creationId xmlns:p14="http://schemas.microsoft.com/office/powerpoint/2010/main" val="44070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gilemodeling.com/style/componentDiagram.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ebopedia.com/TERM/D/library.html" TargetMode="External"/><Relationship Id="rId7" Type="http://schemas.openxmlformats.org/officeDocument/2006/relationships/hyperlink" Target="http://www.webopedia.com/TERM/D/application.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webopedia.com/TERM/D/Windows.html" TargetMode="External"/><Relationship Id="rId5" Type="http://schemas.openxmlformats.org/officeDocument/2006/relationships/hyperlink" Target="http://www.webopedia.com/TERM/D/data.html" TargetMode="External"/><Relationship Id="rId4" Type="http://schemas.openxmlformats.org/officeDocument/2006/relationships/hyperlink" Target="http://www.webopedia.com/TERM/D/function.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modeling.com/style/deploymentDiagram.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C9667A-DF76-4E8B-9999-260C45977676}" type="slidenum">
              <a:rPr lang="en-US" sz="1200"/>
              <a:pPr/>
              <a:t>4</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6013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FCAE32-1E04-4910-9B73-CA9CCAEE6DD2}" type="slidenum">
              <a:rPr lang="en-US" sz="1200"/>
              <a:pPr/>
              <a:t>8</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2057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CSE870:Advanced Software Engineering (Cheng)</a:t>
            </a:r>
          </a:p>
        </p:txBody>
      </p:sp>
      <p:sp>
        <p:nvSpPr>
          <p:cNvPr id="7" name="Rectangle 7"/>
          <p:cNvSpPr>
            <a:spLocks noGrp="1" noChangeArrowheads="1"/>
          </p:cNvSpPr>
          <p:nvPr>
            <p:ph type="sldNum" sz="quarter" idx="5"/>
          </p:nvPr>
        </p:nvSpPr>
        <p:spPr>
          <a:ln/>
        </p:spPr>
        <p:txBody>
          <a:bodyPr/>
          <a:lstStyle/>
          <a:p>
            <a:fld id="{2054CB99-8CE5-44DA-BCBF-83B42DBD8566}" type="slidenum">
              <a:rPr lang="en-US"/>
              <a:pPr/>
              <a:t>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As you can see in </a:t>
            </a:r>
            <a:r>
              <a:rPr lang="en-US">
                <a:hlinkClick r:id="rId3"/>
              </a:rPr>
              <a:t>Figure 1</a:t>
            </a:r>
            <a:r>
              <a:rPr lang="en-US"/>
              <a:t> components are modeled as rectangles with two smaller rectangles jutting out from the left-hand side.  Components realize one or more interfaces, modeled using the lollipop notation in </a:t>
            </a:r>
            <a:r>
              <a:rPr lang="en-US">
                <a:hlinkClick r:id="rId3"/>
              </a:rPr>
              <a:t>Figure 1</a:t>
            </a:r>
            <a:r>
              <a:rPr lang="en-US"/>
              <a:t>, and may have dependencies on other components – as you can see the </a:t>
            </a:r>
            <a:r>
              <a:rPr lang="en-US" i="1"/>
              <a:t>Persistence</a:t>
            </a:r>
            <a:r>
              <a:rPr lang="en-US"/>
              <a:t> component has a dependency on the </a:t>
            </a:r>
            <a:r>
              <a:rPr lang="en-US" i="1"/>
              <a:t>Corporate DB</a:t>
            </a:r>
            <a:r>
              <a:rPr lang="en-US"/>
              <a:t> component. </a:t>
            </a:r>
          </a:p>
        </p:txBody>
      </p:sp>
    </p:spTree>
    <p:extLst>
      <p:ext uri="{BB962C8B-B14F-4D97-AF65-F5344CB8AC3E}">
        <p14:creationId xmlns:p14="http://schemas.microsoft.com/office/powerpoint/2010/main" val="363350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CSE870:Advanced Software Engineering (Cheng)</a:t>
            </a:r>
          </a:p>
        </p:txBody>
      </p:sp>
      <p:sp>
        <p:nvSpPr>
          <p:cNvPr id="7" name="Rectangle 7"/>
          <p:cNvSpPr>
            <a:spLocks noGrp="1" noChangeArrowheads="1"/>
          </p:cNvSpPr>
          <p:nvPr>
            <p:ph type="sldNum" sz="quarter" idx="5"/>
          </p:nvPr>
        </p:nvSpPr>
        <p:spPr>
          <a:ln/>
        </p:spPr>
        <p:txBody>
          <a:bodyPr/>
          <a:lstStyle/>
          <a:p>
            <a:fld id="{95E84D21-7132-4C84-9287-3AC28F42314D}" type="slidenum">
              <a:rPr lang="en-US"/>
              <a:pPr/>
              <a:t>10</a:t>
            </a:fld>
            <a:endParaRPr lang="en-US"/>
          </a:p>
        </p:txBody>
      </p:sp>
      <p:sp>
        <p:nvSpPr>
          <p:cNvPr id="200706" name="Rectangle 1026"/>
          <p:cNvSpPr>
            <a:spLocks noGrp="1" noRot="1" noChangeAspect="1" noChangeArrowheads="1" noTextEdit="1"/>
          </p:cNvSpPr>
          <p:nvPr>
            <p:ph type="sldImg"/>
          </p:nvPr>
        </p:nvSpPr>
        <p:spPr>
          <a:ln/>
        </p:spPr>
      </p:sp>
      <p:sp>
        <p:nvSpPr>
          <p:cNvPr id="200707" name="Rectangle 1027"/>
          <p:cNvSpPr>
            <a:spLocks noGrp="1" noChangeArrowheads="1"/>
          </p:cNvSpPr>
          <p:nvPr>
            <p:ph type="body" idx="1"/>
          </p:nvPr>
        </p:nvSpPr>
        <p:spPr/>
        <p:txBody>
          <a:bodyPr/>
          <a:lstStyle/>
          <a:p>
            <a:r>
              <a:rPr lang="en-US"/>
              <a:t>Short for </a:t>
            </a:r>
            <a:r>
              <a:rPr lang="en-US" b="1" i="1"/>
              <a:t>D</a:t>
            </a:r>
            <a:r>
              <a:rPr lang="en-US" i="1"/>
              <a:t>ynamic </a:t>
            </a:r>
            <a:r>
              <a:rPr lang="en-US" b="1" i="1"/>
              <a:t>L</a:t>
            </a:r>
            <a:r>
              <a:rPr lang="en-US" i="1"/>
              <a:t>ink </a:t>
            </a:r>
            <a:r>
              <a:rPr lang="en-US" b="1" i="1"/>
              <a:t>L</a:t>
            </a:r>
            <a:r>
              <a:rPr lang="en-US" i="1"/>
              <a:t>ibrary,</a:t>
            </a:r>
            <a:r>
              <a:rPr lang="en-US"/>
              <a:t> a </a:t>
            </a:r>
            <a:r>
              <a:rPr lang="en-US">
                <a:hlinkClick r:id="rId3"/>
              </a:rPr>
              <a:t>library</a:t>
            </a:r>
            <a:r>
              <a:rPr lang="en-US"/>
              <a:t> of executable </a:t>
            </a:r>
            <a:r>
              <a:rPr lang="en-US">
                <a:hlinkClick r:id="rId4"/>
              </a:rPr>
              <a:t>functions</a:t>
            </a:r>
            <a:r>
              <a:rPr lang="en-US"/>
              <a:t> or </a:t>
            </a:r>
            <a:r>
              <a:rPr lang="en-US">
                <a:hlinkClick r:id="rId5"/>
              </a:rPr>
              <a:t>data</a:t>
            </a:r>
            <a:r>
              <a:rPr lang="en-US"/>
              <a:t> that can be used by a </a:t>
            </a:r>
            <a:r>
              <a:rPr lang="en-US">
                <a:hlinkClick r:id="rId6"/>
              </a:rPr>
              <a:t>Windows</a:t>
            </a:r>
            <a:r>
              <a:rPr lang="en-US"/>
              <a:t> </a:t>
            </a:r>
            <a:r>
              <a:rPr lang="en-US">
                <a:hlinkClick r:id="rId7"/>
              </a:rPr>
              <a:t>application</a:t>
            </a:r>
            <a:r>
              <a:rPr lang="en-US"/>
              <a:t>. Typically, a DLL provides one or more particular functions and a program accesses the functions by creating either a static or dynamic link to the DLL. A static link remains constant during program execution while a dynamic link is created by the program as needed. DLLs can also contain just data. DLL files usually end with the extension </a:t>
            </a:r>
            <a:r>
              <a:rPr lang="en-US" i="1"/>
              <a:t>.dll,.exe., drv,</a:t>
            </a:r>
            <a:r>
              <a:rPr lang="en-US"/>
              <a:t> or </a:t>
            </a:r>
            <a:r>
              <a:rPr lang="en-US" i="1"/>
              <a:t>.fon.</a:t>
            </a:r>
            <a:r>
              <a:rPr lang="en-US"/>
              <a:t> </a:t>
            </a:r>
          </a:p>
          <a:p>
            <a:r>
              <a:rPr lang="en-US"/>
              <a:t>A DLL can be used by several applications at the same time. Some DLLs are provided with the Windows operating system and available for any Windows application. Other DLLs are written for a particular application and are loaded with the application. </a:t>
            </a:r>
          </a:p>
        </p:txBody>
      </p:sp>
    </p:spTree>
    <p:extLst>
      <p:ext uri="{BB962C8B-B14F-4D97-AF65-F5344CB8AC3E}">
        <p14:creationId xmlns:p14="http://schemas.microsoft.com/office/powerpoint/2010/main" val="3787433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2AB4B7-83A3-4659-A630-FD2E010B3C27}" type="slidenum">
              <a:rPr lang="en-US" sz="1200"/>
              <a:pPr/>
              <a:t>12</a:t>
            </a:fld>
            <a:endParaRPr lang="en-US" sz="120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1802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CSE870:Advanced Software Engineering (Cheng)</a:t>
            </a:r>
          </a:p>
        </p:txBody>
      </p:sp>
      <p:sp>
        <p:nvSpPr>
          <p:cNvPr id="7" name="Rectangle 7"/>
          <p:cNvSpPr>
            <a:spLocks noGrp="1" noChangeArrowheads="1"/>
          </p:cNvSpPr>
          <p:nvPr>
            <p:ph type="sldNum" sz="quarter" idx="5"/>
          </p:nvPr>
        </p:nvSpPr>
        <p:spPr>
          <a:ln/>
        </p:spPr>
        <p:txBody>
          <a:bodyPr/>
          <a:lstStyle/>
          <a:p>
            <a:fld id="{0EB3446C-706A-461E-9C18-BFE363A28605}" type="slidenum">
              <a:rPr lang="en-US"/>
              <a:pPr/>
              <a:t>16</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A node, depicted as a three-dimensional box, represents a computational unit, typically a single piece of hardware, such as a computer, network router, mainframe, sensor, or personal digital assistant (PDA).  Components, depicted as rectangles with two smaller rectangles jutting out from the left-hand side (the same notation used on UML Component diagrams), represent software artifacts such as file, framework, or domain component. </a:t>
            </a:r>
          </a:p>
          <a:p>
            <a:endParaRPr lang="en-US" b="1"/>
          </a:p>
          <a:p>
            <a:endParaRPr lang="en-US" b="1"/>
          </a:p>
        </p:txBody>
      </p:sp>
    </p:spTree>
    <p:extLst>
      <p:ext uri="{BB962C8B-B14F-4D97-AF65-F5344CB8AC3E}">
        <p14:creationId xmlns:p14="http://schemas.microsoft.com/office/powerpoint/2010/main" val="61673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CSE870:Advanced Software Engineering (Cheng)</a:t>
            </a:r>
          </a:p>
        </p:txBody>
      </p:sp>
      <p:sp>
        <p:nvSpPr>
          <p:cNvPr id="7" name="Rectangle 7"/>
          <p:cNvSpPr>
            <a:spLocks noGrp="1" noChangeArrowheads="1"/>
          </p:cNvSpPr>
          <p:nvPr>
            <p:ph type="sldNum" sz="quarter" idx="5"/>
          </p:nvPr>
        </p:nvSpPr>
        <p:spPr>
          <a:ln/>
        </p:spPr>
        <p:txBody>
          <a:bodyPr/>
          <a:lstStyle/>
          <a:p>
            <a:fld id="{464AF788-6B6C-4816-90DE-5EC420EAD90D}" type="slidenum">
              <a:rPr lang="en-US"/>
              <a:pPr/>
              <a:t>17</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7863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CSE870:Advanced Software Engineering (Cheng)</a:t>
            </a:r>
          </a:p>
        </p:txBody>
      </p:sp>
      <p:sp>
        <p:nvSpPr>
          <p:cNvPr id="7" name="Rectangle 7"/>
          <p:cNvSpPr>
            <a:spLocks noGrp="1" noChangeArrowheads="1"/>
          </p:cNvSpPr>
          <p:nvPr>
            <p:ph type="sldNum" sz="quarter" idx="5"/>
          </p:nvPr>
        </p:nvSpPr>
        <p:spPr>
          <a:ln/>
        </p:spPr>
        <p:txBody>
          <a:bodyPr/>
          <a:lstStyle/>
          <a:p>
            <a:fld id="{52F96978-50F2-46D2-8C7E-D9EFDC7CEE77}" type="slidenum">
              <a:rPr lang="en-US"/>
              <a:pPr/>
              <a:t>18</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b="1"/>
              <a:t>2.4</a:t>
            </a:r>
            <a:r>
              <a:rPr lang="en-US"/>
              <a:t>      </a:t>
            </a:r>
            <a:r>
              <a:rPr lang="en-US" b="1"/>
              <a:t>Apply Visual Stereotypes to Nodes </a:t>
            </a:r>
          </a:p>
          <a:p>
            <a:r>
              <a:rPr lang="en-US"/>
              <a:t>Figure 2 depicts nodes using visual stereotypes, for example the mobile PC is shown as a laptop and the databases are shown using traditional database drum notation.  There are no standards for applying visual stereotypes on UML Deployment diagrams – the general rule of thumb is to use the most appropriate clip art that you can find.  </a:t>
            </a:r>
          </a:p>
          <a:p>
            <a:endParaRPr lang="en-US"/>
          </a:p>
        </p:txBody>
      </p:sp>
    </p:spTree>
    <p:extLst>
      <p:ext uri="{BB962C8B-B14F-4D97-AF65-F5344CB8AC3E}">
        <p14:creationId xmlns:p14="http://schemas.microsoft.com/office/powerpoint/2010/main" val="66259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CSE870:Advanced Software Engineering (Cheng)</a:t>
            </a:r>
          </a:p>
        </p:txBody>
      </p:sp>
      <p:sp>
        <p:nvSpPr>
          <p:cNvPr id="7" name="Rectangle 7"/>
          <p:cNvSpPr>
            <a:spLocks noGrp="1" noChangeArrowheads="1"/>
          </p:cNvSpPr>
          <p:nvPr>
            <p:ph type="sldNum" sz="quarter" idx="5"/>
          </p:nvPr>
        </p:nvSpPr>
        <p:spPr>
          <a:ln/>
        </p:spPr>
        <p:txBody>
          <a:bodyPr/>
          <a:lstStyle/>
          <a:p>
            <a:fld id="{C343D111-E94E-4A99-AAF4-F3DA40E5F1E0}" type="slidenum">
              <a:rPr lang="en-US"/>
              <a:pPr/>
              <a:t>19</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000"/>
              <a:t>Communication associations support one or more communication protocols, each of which should be indicated by a UML stereotype.  In </a:t>
            </a:r>
            <a:r>
              <a:rPr lang="en-US" sz="1000">
                <a:hlinkClick r:id="rId3"/>
              </a:rPr>
              <a:t>Figure 1</a:t>
            </a:r>
            <a:r>
              <a:rPr lang="en-US" sz="1000"/>
              <a:t> you see that the HTTP, JDBC, and web services protocols are indicated using this approach.   </a:t>
            </a:r>
            <a:r>
              <a:rPr lang="en-US" sz="1000">
                <a:hlinkClick r:id="rId3"/>
              </a:rPr>
              <a:t>Table 1</a:t>
            </a:r>
            <a:r>
              <a:rPr lang="en-US" sz="1000"/>
              <a:t> provides a representative list of stereotypes for communication associations – your organization will want to develop its own specific standards. </a:t>
            </a:r>
            <a:endParaRPr lang="en-US" sz="1000" b="1"/>
          </a:p>
          <a:p>
            <a:r>
              <a:rPr lang="en-US" sz="1000" b="1"/>
              <a:t>Table 1. Common stereotypes for communication associations.</a:t>
            </a:r>
          </a:p>
          <a:p>
            <a:r>
              <a:rPr lang="en-US" sz="1000" b="1"/>
              <a:t>Stereotype 	Implication </a:t>
            </a:r>
          </a:p>
          <a:p>
            <a:r>
              <a:rPr lang="en-US" sz="1000"/>
              <a:t>Asynchronous	An asynchronous connection, perhaps via a message bus or message queue.</a:t>
            </a:r>
          </a:p>
          <a:p>
            <a:r>
              <a:rPr lang="en-US" sz="1000"/>
              <a:t>HTTP			HyperText Transport Protocol, an Internet protocol.</a:t>
            </a:r>
          </a:p>
          <a:p>
            <a:r>
              <a:rPr lang="en-US" sz="1000"/>
              <a:t>JDBC			Java Database Connectivity, a Java API for database access.</a:t>
            </a:r>
          </a:p>
          <a:p>
            <a:r>
              <a:rPr lang="en-US" sz="1000"/>
              <a:t>ODBC			Open Database Connectivity, a Microsoft API for database access.</a:t>
            </a:r>
          </a:p>
          <a:p>
            <a:r>
              <a:rPr lang="en-US" sz="1000"/>
              <a:t>RMI			Remote Method Invocation, a Java communication protocol.</a:t>
            </a:r>
          </a:p>
          <a:p>
            <a:r>
              <a:rPr lang="en-US" sz="1000"/>
              <a:t>RPC			Communication via remote procedure calls.</a:t>
            </a:r>
          </a:p>
          <a:p>
            <a:r>
              <a:rPr lang="en-US" sz="1000"/>
              <a:t>Synchronous	A synchronous connect where the senders waits for a response from the receiver.</a:t>
            </a:r>
          </a:p>
          <a:p>
            <a:r>
              <a:rPr lang="en-US" sz="1000"/>
              <a:t>web services	Communication is via Web Services protocols such as SOAP and UDDI </a:t>
            </a:r>
          </a:p>
        </p:txBody>
      </p:sp>
    </p:spTree>
    <p:extLst>
      <p:ext uri="{BB962C8B-B14F-4D97-AF65-F5344CB8AC3E}">
        <p14:creationId xmlns:p14="http://schemas.microsoft.com/office/powerpoint/2010/main" val="2203657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37D119-3435-4DE0-9BD2-0AC4F55132B9}" type="datetimeFigureOut">
              <a:rPr lang="en-US" smtClean="0"/>
              <a:pPr/>
              <a:t>30-Mar-19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262401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37D119-3435-4DE0-9BD2-0AC4F55132B9}" type="datetimeFigureOut">
              <a:rPr lang="en-US" smtClean="0"/>
              <a:pPr/>
              <a:t>30-Mar-19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37384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37D119-3435-4DE0-9BD2-0AC4F55132B9}" type="datetimeFigureOut">
              <a:rPr lang="en-US" smtClean="0"/>
              <a:pPr/>
              <a:t>30-Mar-19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1132651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0160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299200" y="1676400"/>
            <a:ext cx="5080000" cy="4114800"/>
          </a:xfrm>
        </p:spPr>
        <p:txBody>
          <a:bodyPr/>
          <a:lstStyle/>
          <a:p>
            <a:endParaRPr lang="en-US"/>
          </a:p>
        </p:txBody>
      </p:sp>
      <p:sp>
        <p:nvSpPr>
          <p:cNvPr id="5" name="Date Placeholder 4"/>
          <p:cNvSpPr>
            <a:spLocks noGrp="1"/>
          </p:cNvSpPr>
          <p:nvPr>
            <p:ph type="dt" sz="half" idx="10"/>
          </p:nvPr>
        </p:nvSpPr>
        <p:spPr>
          <a:xfrm>
            <a:off x="914400" y="6400800"/>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400800"/>
            <a:ext cx="3860800" cy="457200"/>
          </a:xfrm>
        </p:spPr>
        <p:txBody>
          <a:bodyPr/>
          <a:lstStyle>
            <a:lvl1pPr>
              <a:defRPr/>
            </a:lvl1pPr>
          </a:lstStyle>
          <a:p>
            <a:r>
              <a:rPr lang="en-US"/>
              <a:t>CSE870: UML Component Diagrams</a:t>
            </a:r>
          </a:p>
        </p:txBody>
      </p:sp>
      <p:sp>
        <p:nvSpPr>
          <p:cNvPr id="7" name="Slide Number Placeholder 6"/>
          <p:cNvSpPr>
            <a:spLocks noGrp="1"/>
          </p:cNvSpPr>
          <p:nvPr>
            <p:ph type="sldNum" sz="quarter" idx="12"/>
          </p:nvPr>
        </p:nvSpPr>
        <p:spPr>
          <a:xfrm>
            <a:off x="8737600" y="6400800"/>
            <a:ext cx="2540000" cy="457200"/>
          </a:xfrm>
        </p:spPr>
        <p:txBody>
          <a:bodyPr/>
          <a:lstStyle>
            <a:lvl1pPr>
              <a:defRPr/>
            </a:lvl1pPr>
          </a:lstStyle>
          <a:p>
            <a:fld id="{4B6B9DEB-0538-4BF7-B209-46CE820B50FB}" type="slidenum">
              <a:rPr lang="en-US"/>
              <a:pPr/>
              <a:t>‹#›</a:t>
            </a:fld>
            <a:endParaRPr lang="en-US"/>
          </a:p>
        </p:txBody>
      </p:sp>
    </p:spTree>
    <p:extLst>
      <p:ext uri="{BB962C8B-B14F-4D97-AF65-F5344CB8AC3E}">
        <p14:creationId xmlns:p14="http://schemas.microsoft.com/office/powerpoint/2010/main" val="94729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37D119-3435-4DE0-9BD2-0AC4F55132B9}" type="datetimeFigureOut">
              <a:rPr lang="en-US" smtClean="0"/>
              <a:pPr/>
              <a:t>30-Mar-19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08719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7D119-3435-4DE0-9BD2-0AC4F55132B9}" type="datetimeFigureOut">
              <a:rPr lang="en-US" smtClean="0"/>
              <a:pPr/>
              <a:t>30-Mar-19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82225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37D119-3435-4DE0-9BD2-0AC4F55132B9}" type="datetimeFigureOut">
              <a:rPr lang="en-US" smtClean="0"/>
              <a:pPr/>
              <a:t>30-Mar-19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32697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37D119-3435-4DE0-9BD2-0AC4F55132B9}" type="datetimeFigureOut">
              <a:rPr lang="en-US" smtClean="0"/>
              <a:pPr/>
              <a:t>30-Mar-19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51689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37D119-3435-4DE0-9BD2-0AC4F55132B9}" type="datetimeFigureOut">
              <a:rPr lang="en-US" smtClean="0"/>
              <a:pPr/>
              <a:t>30-Mar-19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225349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7D119-3435-4DE0-9BD2-0AC4F55132B9}" type="datetimeFigureOut">
              <a:rPr lang="en-US" smtClean="0"/>
              <a:pPr/>
              <a:t>30-Mar-19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97066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37D119-3435-4DE0-9BD2-0AC4F55132B9}" type="datetimeFigureOut">
              <a:rPr lang="en-US" smtClean="0"/>
              <a:pPr/>
              <a:t>30-Mar-19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357523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37D119-3435-4DE0-9BD2-0AC4F55132B9}" type="datetimeFigureOut">
              <a:rPr lang="en-US" smtClean="0"/>
              <a:pPr/>
              <a:t>30-Mar-19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B8A8A-F530-408D-982E-696A901DB666}" type="slidenum">
              <a:rPr lang="en-US" smtClean="0"/>
              <a:pPr/>
              <a:t>‹#›</a:t>
            </a:fld>
            <a:endParaRPr lang="en-US"/>
          </a:p>
        </p:txBody>
      </p:sp>
    </p:spTree>
    <p:extLst>
      <p:ext uri="{BB962C8B-B14F-4D97-AF65-F5344CB8AC3E}">
        <p14:creationId xmlns:p14="http://schemas.microsoft.com/office/powerpoint/2010/main" val="137741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7D119-3435-4DE0-9BD2-0AC4F55132B9}" type="datetimeFigureOut">
              <a:rPr lang="en-US" smtClean="0"/>
              <a:pPr/>
              <a:t>30-Mar-19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8A8A-F530-408D-982E-696A901DB666}" type="slidenum">
              <a:rPr lang="en-US" smtClean="0"/>
              <a:pPr/>
              <a:t>‹#›</a:t>
            </a:fld>
            <a:endParaRPr lang="en-US"/>
          </a:p>
        </p:txBody>
      </p:sp>
    </p:spTree>
    <p:extLst>
      <p:ext uri="{BB962C8B-B14F-4D97-AF65-F5344CB8AC3E}">
        <p14:creationId xmlns:p14="http://schemas.microsoft.com/office/powerpoint/2010/main" val="28511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Component diagram</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209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Component Diagram</a:t>
            </a:r>
          </a:p>
        </p:txBody>
      </p:sp>
      <p:grpSp>
        <p:nvGrpSpPr>
          <p:cNvPr id="184330" name="Group 10"/>
          <p:cNvGrpSpPr>
            <a:grpSpLocks/>
          </p:cNvGrpSpPr>
          <p:nvPr/>
        </p:nvGrpSpPr>
        <p:grpSpPr bwMode="auto">
          <a:xfrm>
            <a:off x="2133600" y="4267200"/>
            <a:ext cx="1066800" cy="1295400"/>
            <a:chOff x="2208" y="3120"/>
            <a:chExt cx="672" cy="816"/>
          </a:xfrm>
        </p:grpSpPr>
        <p:sp>
          <p:nvSpPr>
            <p:cNvPr id="184323" name="AutoShape 3"/>
            <p:cNvSpPr>
              <a:spLocks noChangeArrowheads="1"/>
            </p:cNvSpPr>
            <p:nvPr/>
          </p:nvSpPr>
          <p:spPr bwMode="auto">
            <a:xfrm flipV="1">
              <a:off x="2208" y="3120"/>
              <a:ext cx="672" cy="816"/>
            </a:xfrm>
            <a:prstGeom prst="foldedCorner">
              <a:avLst>
                <a:gd name="adj" fmla="val 12500"/>
              </a:avLst>
            </a:prstGeom>
            <a:solidFill>
              <a:schemeClr val="bg1"/>
            </a:solidFill>
            <a:ln w="381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5" name="Line 5"/>
            <p:cNvSpPr>
              <a:spLocks noChangeShapeType="1"/>
            </p:cNvSpPr>
            <p:nvPr/>
          </p:nvSpPr>
          <p:spPr bwMode="auto">
            <a:xfrm>
              <a:off x="2400" y="355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6" name="Line 6"/>
            <p:cNvSpPr>
              <a:spLocks noChangeShapeType="1"/>
            </p:cNvSpPr>
            <p:nvPr/>
          </p:nvSpPr>
          <p:spPr bwMode="auto">
            <a:xfrm>
              <a:off x="2400" y="3648"/>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7" name="Line 7"/>
            <p:cNvSpPr>
              <a:spLocks noChangeShapeType="1"/>
            </p:cNvSpPr>
            <p:nvPr/>
          </p:nvSpPr>
          <p:spPr bwMode="auto">
            <a:xfrm>
              <a:off x="2400" y="3744"/>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8" name="Oval 8"/>
            <p:cNvSpPr>
              <a:spLocks noChangeArrowheads="1"/>
            </p:cNvSpPr>
            <p:nvPr/>
          </p:nvSpPr>
          <p:spPr bwMode="auto">
            <a:xfrm>
              <a:off x="2400" y="3264"/>
              <a:ext cx="240"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329" name="Text Box 9"/>
          <p:cNvSpPr txBox="1">
            <a:spLocks noChangeArrowheads="1"/>
          </p:cNvSpPr>
          <p:nvPr/>
        </p:nvSpPr>
        <p:spPr bwMode="auto">
          <a:xfrm>
            <a:off x="1905000" y="3733800"/>
            <a:ext cx="11889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Index.html</a:t>
            </a:r>
          </a:p>
        </p:txBody>
      </p:sp>
      <p:grpSp>
        <p:nvGrpSpPr>
          <p:cNvPr id="184334" name="Group 14"/>
          <p:cNvGrpSpPr>
            <a:grpSpLocks/>
          </p:cNvGrpSpPr>
          <p:nvPr/>
        </p:nvGrpSpPr>
        <p:grpSpPr bwMode="auto">
          <a:xfrm>
            <a:off x="7391400" y="4572000"/>
            <a:ext cx="1066800" cy="1295400"/>
            <a:chOff x="3696" y="2880"/>
            <a:chExt cx="672" cy="816"/>
          </a:xfrm>
        </p:grpSpPr>
        <p:sp>
          <p:nvSpPr>
            <p:cNvPr id="184324" name="AutoShape 4"/>
            <p:cNvSpPr>
              <a:spLocks noChangeArrowheads="1"/>
            </p:cNvSpPr>
            <p:nvPr/>
          </p:nvSpPr>
          <p:spPr bwMode="auto">
            <a:xfrm flipV="1">
              <a:off x="3696" y="2880"/>
              <a:ext cx="672" cy="816"/>
            </a:xfrm>
            <a:prstGeom prst="foldedCorner">
              <a:avLst>
                <a:gd name="adj" fmla="val 125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2" name="AutoShape 12"/>
            <p:cNvSpPr>
              <a:spLocks noChangeArrowheads="1"/>
            </p:cNvSpPr>
            <p:nvPr/>
          </p:nvSpPr>
          <p:spPr bwMode="auto">
            <a:xfrm>
              <a:off x="3792" y="2976"/>
              <a:ext cx="240" cy="240"/>
            </a:xfrm>
            <a:prstGeom prst="sun">
              <a:avLst>
                <a:gd name="adj" fmla="val 25000"/>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3" name="AutoShape 13"/>
            <p:cNvSpPr>
              <a:spLocks noChangeArrowheads="1"/>
            </p:cNvSpPr>
            <p:nvPr/>
          </p:nvSpPr>
          <p:spPr bwMode="auto">
            <a:xfrm>
              <a:off x="3840" y="3168"/>
              <a:ext cx="432" cy="384"/>
            </a:xfrm>
            <a:prstGeom prst="sun">
              <a:avLst>
                <a:gd name="adj" fmla="val 25000"/>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360" name="Group 40"/>
          <p:cNvGrpSpPr>
            <a:grpSpLocks/>
          </p:cNvGrpSpPr>
          <p:nvPr/>
        </p:nvGrpSpPr>
        <p:grpSpPr bwMode="auto">
          <a:xfrm>
            <a:off x="6096000" y="2209800"/>
            <a:ext cx="3505200" cy="1219200"/>
            <a:chOff x="2880" y="1392"/>
            <a:chExt cx="2208" cy="768"/>
          </a:xfrm>
        </p:grpSpPr>
        <p:sp>
          <p:nvSpPr>
            <p:cNvPr id="184335" name="Rectangle 15"/>
            <p:cNvSpPr>
              <a:spLocks noChangeArrowheads="1"/>
            </p:cNvSpPr>
            <p:nvPr/>
          </p:nvSpPr>
          <p:spPr bwMode="auto">
            <a:xfrm>
              <a:off x="3504" y="1392"/>
              <a:ext cx="1584" cy="76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6" name="Rectangle 16"/>
            <p:cNvSpPr>
              <a:spLocks noChangeArrowheads="1"/>
            </p:cNvSpPr>
            <p:nvPr/>
          </p:nvSpPr>
          <p:spPr bwMode="auto">
            <a:xfrm>
              <a:off x="2880" y="1488"/>
              <a:ext cx="816" cy="192"/>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7" name="Rectangle 17"/>
            <p:cNvSpPr>
              <a:spLocks noChangeArrowheads="1"/>
            </p:cNvSpPr>
            <p:nvPr/>
          </p:nvSpPr>
          <p:spPr bwMode="auto">
            <a:xfrm>
              <a:off x="2880" y="1824"/>
              <a:ext cx="816" cy="192"/>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38" name="Text Box 18"/>
            <p:cNvSpPr txBox="1">
              <a:spLocks noChangeArrowheads="1"/>
            </p:cNvSpPr>
            <p:nvPr/>
          </p:nvSpPr>
          <p:spPr bwMode="auto">
            <a:xfrm>
              <a:off x="3840" y="1392"/>
              <a:ext cx="6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Find.exe</a:t>
              </a:r>
            </a:p>
          </p:txBody>
        </p:sp>
      </p:grpSp>
      <p:grpSp>
        <p:nvGrpSpPr>
          <p:cNvPr id="184340" name="Group 20"/>
          <p:cNvGrpSpPr>
            <a:grpSpLocks/>
          </p:cNvGrpSpPr>
          <p:nvPr/>
        </p:nvGrpSpPr>
        <p:grpSpPr bwMode="auto">
          <a:xfrm>
            <a:off x="3962400" y="2362200"/>
            <a:ext cx="1066800" cy="1295400"/>
            <a:chOff x="2208" y="3120"/>
            <a:chExt cx="672" cy="816"/>
          </a:xfrm>
        </p:grpSpPr>
        <p:sp>
          <p:nvSpPr>
            <p:cNvPr id="184341" name="AutoShape 21"/>
            <p:cNvSpPr>
              <a:spLocks noChangeArrowheads="1"/>
            </p:cNvSpPr>
            <p:nvPr/>
          </p:nvSpPr>
          <p:spPr bwMode="auto">
            <a:xfrm flipV="1">
              <a:off x="2208" y="3120"/>
              <a:ext cx="672" cy="816"/>
            </a:xfrm>
            <a:prstGeom prst="foldedCorner">
              <a:avLst>
                <a:gd name="adj" fmla="val 12500"/>
              </a:avLst>
            </a:prstGeom>
            <a:solidFill>
              <a:schemeClr val="bg1"/>
            </a:solidFill>
            <a:ln w="381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2" name="Line 22"/>
            <p:cNvSpPr>
              <a:spLocks noChangeShapeType="1"/>
            </p:cNvSpPr>
            <p:nvPr/>
          </p:nvSpPr>
          <p:spPr bwMode="auto">
            <a:xfrm>
              <a:off x="2400" y="355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3" name="Line 23"/>
            <p:cNvSpPr>
              <a:spLocks noChangeShapeType="1"/>
            </p:cNvSpPr>
            <p:nvPr/>
          </p:nvSpPr>
          <p:spPr bwMode="auto">
            <a:xfrm>
              <a:off x="2400" y="3648"/>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4" name="Line 24"/>
            <p:cNvSpPr>
              <a:spLocks noChangeShapeType="1"/>
            </p:cNvSpPr>
            <p:nvPr/>
          </p:nvSpPr>
          <p:spPr bwMode="auto">
            <a:xfrm>
              <a:off x="2400" y="3744"/>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5" name="Oval 25"/>
            <p:cNvSpPr>
              <a:spLocks noChangeArrowheads="1"/>
            </p:cNvSpPr>
            <p:nvPr/>
          </p:nvSpPr>
          <p:spPr bwMode="auto">
            <a:xfrm>
              <a:off x="2400" y="3264"/>
              <a:ext cx="240"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346" name="Text Box 26"/>
          <p:cNvSpPr txBox="1">
            <a:spLocks noChangeArrowheads="1"/>
          </p:cNvSpPr>
          <p:nvPr/>
        </p:nvSpPr>
        <p:spPr bwMode="auto">
          <a:xfrm>
            <a:off x="3352801" y="1828800"/>
            <a:ext cx="1043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find.html</a:t>
            </a:r>
          </a:p>
        </p:txBody>
      </p:sp>
      <p:grpSp>
        <p:nvGrpSpPr>
          <p:cNvPr id="184347" name="Group 27"/>
          <p:cNvGrpSpPr>
            <a:grpSpLocks/>
          </p:cNvGrpSpPr>
          <p:nvPr/>
        </p:nvGrpSpPr>
        <p:grpSpPr bwMode="auto">
          <a:xfrm>
            <a:off x="4876800" y="4724400"/>
            <a:ext cx="1066800" cy="1295400"/>
            <a:chOff x="3696" y="2880"/>
            <a:chExt cx="672" cy="816"/>
          </a:xfrm>
        </p:grpSpPr>
        <p:sp>
          <p:nvSpPr>
            <p:cNvPr id="184348" name="AutoShape 28"/>
            <p:cNvSpPr>
              <a:spLocks noChangeArrowheads="1"/>
            </p:cNvSpPr>
            <p:nvPr/>
          </p:nvSpPr>
          <p:spPr bwMode="auto">
            <a:xfrm flipV="1">
              <a:off x="3696" y="2880"/>
              <a:ext cx="672" cy="816"/>
            </a:xfrm>
            <a:prstGeom prst="foldedCorner">
              <a:avLst>
                <a:gd name="adj" fmla="val 125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9" name="AutoShape 29"/>
            <p:cNvSpPr>
              <a:spLocks noChangeArrowheads="1"/>
            </p:cNvSpPr>
            <p:nvPr/>
          </p:nvSpPr>
          <p:spPr bwMode="auto">
            <a:xfrm>
              <a:off x="3792" y="2976"/>
              <a:ext cx="240" cy="240"/>
            </a:xfrm>
            <a:prstGeom prst="sun">
              <a:avLst>
                <a:gd name="adj" fmla="val 25000"/>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0" name="AutoShape 30"/>
            <p:cNvSpPr>
              <a:spLocks noChangeArrowheads="1"/>
            </p:cNvSpPr>
            <p:nvPr/>
          </p:nvSpPr>
          <p:spPr bwMode="auto">
            <a:xfrm>
              <a:off x="3840" y="3168"/>
              <a:ext cx="432" cy="384"/>
            </a:xfrm>
            <a:prstGeom prst="sun">
              <a:avLst>
                <a:gd name="adj" fmla="val 25000"/>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351" name="Line 31"/>
          <p:cNvSpPr>
            <a:spLocks noChangeShapeType="1"/>
          </p:cNvSpPr>
          <p:nvPr/>
        </p:nvSpPr>
        <p:spPr bwMode="auto">
          <a:xfrm flipV="1">
            <a:off x="3048000" y="3048000"/>
            <a:ext cx="914400" cy="1600200"/>
          </a:xfrm>
          <a:prstGeom prst="line">
            <a:avLst/>
          </a:prstGeom>
          <a:noFill/>
          <a:ln w="28575">
            <a:solidFill>
              <a:schemeClr val="tx1"/>
            </a:solidFill>
            <a:prstDash val="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2" name="Line 32"/>
          <p:cNvSpPr>
            <a:spLocks noChangeShapeType="1"/>
          </p:cNvSpPr>
          <p:nvPr/>
        </p:nvSpPr>
        <p:spPr bwMode="auto">
          <a:xfrm>
            <a:off x="4876800" y="2590800"/>
            <a:ext cx="1219200" cy="0"/>
          </a:xfrm>
          <a:prstGeom prst="line">
            <a:avLst/>
          </a:prstGeom>
          <a:noFill/>
          <a:ln w="28575">
            <a:solidFill>
              <a:schemeClr val="tx1"/>
            </a:solidFill>
            <a:prstDash val="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3" name="Line 33"/>
          <p:cNvSpPr>
            <a:spLocks noChangeShapeType="1"/>
          </p:cNvSpPr>
          <p:nvPr/>
        </p:nvSpPr>
        <p:spPr bwMode="auto">
          <a:xfrm flipH="1">
            <a:off x="5867400" y="3124200"/>
            <a:ext cx="228600" cy="1676400"/>
          </a:xfrm>
          <a:prstGeom prst="line">
            <a:avLst/>
          </a:prstGeom>
          <a:noFill/>
          <a:ln w="28575">
            <a:solidFill>
              <a:schemeClr val="tx1"/>
            </a:solidFill>
            <a:prstDash val="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4" name="Line 34"/>
          <p:cNvSpPr>
            <a:spLocks noChangeShapeType="1"/>
          </p:cNvSpPr>
          <p:nvPr/>
        </p:nvSpPr>
        <p:spPr bwMode="auto">
          <a:xfrm>
            <a:off x="8001000" y="3429000"/>
            <a:ext cx="0" cy="1066800"/>
          </a:xfrm>
          <a:prstGeom prst="line">
            <a:avLst/>
          </a:prstGeom>
          <a:noFill/>
          <a:ln w="28575">
            <a:solidFill>
              <a:schemeClr val="tx1"/>
            </a:solidFill>
            <a:prstDash val="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5" name="Text Box 35"/>
          <p:cNvSpPr txBox="1">
            <a:spLocks noChangeArrowheads="1"/>
          </p:cNvSpPr>
          <p:nvPr/>
        </p:nvSpPr>
        <p:spPr bwMode="auto">
          <a:xfrm>
            <a:off x="4419601" y="4191000"/>
            <a:ext cx="1138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Comp1.dll</a:t>
            </a:r>
          </a:p>
        </p:txBody>
      </p:sp>
      <p:sp>
        <p:nvSpPr>
          <p:cNvPr id="184356" name="Text Box 36"/>
          <p:cNvSpPr txBox="1">
            <a:spLocks noChangeArrowheads="1"/>
          </p:cNvSpPr>
          <p:nvPr/>
        </p:nvSpPr>
        <p:spPr bwMode="auto">
          <a:xfrm>
            <a:off x="8137526" y="4079875"/>
            <a:ext cx="1138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Comp2.dll</a:t>
            </a:r>
          </a:p>
        </p:txBody>
      </p:sp>
      <p:sp>
        <p:nvSpPr>
          <p:cNvPr id="184357" name="Text Box 37"/>
          <p:cNvSpPr txBox="1">
            <a:spLocks noChangeArrowheads="1"/>
          </p:cNvSpPr>
          <p:nvPr/>
        </p:nvSpPr>
        <p:spPr bwMode="auto">
          <a:xfrm>
            <a:off x="7223125" y="1336675"/>
            <a:ext cx="1199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FF5050"/>
                </a:solidFill>
              </a:rPr>
              <a:t>executable</a:t>
            </a:r>
          </a:p>
        </p:txBody>
      </p:sp>
      <p:sp>
        <p:nvSpPr>
          <p:cNvPr id="184358" name="Text Box 38"/>
          <p:cNvSpPr txBox="1">
            <a:spLocks noChangeArrowheads="1"/>
          </p:cNvSpPr>
          <p:nvPr/>
        </p:nvSpPr>
        <p:spPr bwMode="auto">
          <a:xfrm>
            <a:off x="6308725" y="6137275"/>
            <a:ext cx="783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FF5050"/>
                </a:solidFill>
              </a:rPr>
              <a:t>library</a:t>
            </a:r>
            <a:endParaRPr lang="en-US"/>
          </a:p>
        </p:txBody>
      </p:sp>
      <p:sp>
        <p:nvSpPr>
          <p:cNvPr id="184359" name="Text Box 39"/>
          <p:cNvSpPr txBox="1">
            <a:spLocks noChangeArrowheads="1"/>
          </p:cNvSpPr>
          <p:nvPr/>
        </p:nvSpPr>
        <p:spPr bwMode="auto">
          <a:xfrm>
            <a:off x="2209801" y="2514600"/>
            <a:ext cx="639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FF5050"/>
                </a:solidFill>
              </a:rPr>
              <a:t>page</a:t>
            </a:r>
          </a:p>
        </p:txBody>
      </p:sp>
    </p:spTree>
    <p:extLst>
      <p:ext uri="{BB962C8B-B14F-4D97-AF65-F5344CB8AC3E}">
        <p14:creationId xmlns:p14="http://schemas.microsoft.com/office/powerpoint/2010/main" val="55351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2" y="532550"/>
            <a:ext cx="3501980" cy="1325563"/>
          </a:xfrm>
        </p:spPr>
        <p:txBody>
          <a:bodyPr>
            <a:noAutofit/>
          </a:bodyPr>
          <a:lstStyle/>
          <a:p>
            <a:pPr>
              <a:lnSpc>
                <a:spcPct val="150000"/>
              </a:lnSpc>
            </a:pPr>
            <a:r>
              <a:rPr lang="en-US" sz="3200" b="1" u="sng" dirty="0"/>
              <a:t>Component diagram for College Intranet</a:t>
            </a:r>
            <a:br>
              <a:rPr lang="en-US" sz="3200" dirty="0"/>
            </a:br>
            <a:endParaRPr lang="en-US" sz="3200" dirty="0"/>
          </a:p>
        </p:txBody>
      </p:sp>
      <p:pic>
        <p:nvPicPr>
          <p:cNvPr id="3" name="Picture 2"/>
          <p:cNvPicPr>
            <a:picLocks noChangeAspect="1"/>
          </p:cNvPicPr>
          <p:nvPr/>
        </p:nvPicPr>
        <p:blipFill>
          <a:blip r:embed="rId2"/>
          <a:stretch>
            <a:fillRect/>
          </a:stretch>
        </p:blipFill>
        <p:spPr>
          <a:xfrm>
            <a:off x="4129122" y="77300"/>
            <a:ext cx="7938381" cy="6780700"/>
          </a:xfrm>
          <a:prstGeom prst="rect">
            <a:avLst/>
          </a:prstGeom>
        </p:spPr>
      </p:pic>
    </p:spTree>
    <p:extLst>
      <p:ext uri="{BB962C8B-B14F-4D97-AF65-F5344CB8AC3E}">
        <p14:creationId xmlns:p14="http://schemas.microsoft.com/office/powerpoint/2010/main" val="270556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38200" y="0"/>
            <a:ext cx="10515600" cy="1325563"/>
          </a:xfrm>
        </p:spPr>
        <p:txBody>
          <a:bodyPr/>
          <a:lstStyle/>
          <a:p>
            <a:pPr eaLnBrk="1" hangingPunct="1"/>
            <a:r>
              <a:rPr lang="en-US" dirty="0"/>
              <a:t>Deployment Diagrams</a:t>
            </a:r>
          </a:p>
        </p:txBody>
      </p:sp>
      <p:sp>
        <p:nvSpPr>
          <p:cNvPr id="69635" name="Rectangle 3"/>
          <p:cNvSpPr>
            <a:spLocks noGrp="1" noChangeArrowheads="1"/>
          </p:cNvSpPr>
          <p:nvPr>
            <p:ph type="body" idx="1"/>
          </p:nvPr>
        </p:nvSpPr>
        <p:spPr>
          <a:xfrm>
            <a:off x="580621" y="1325563"/>
            <a:ext cx="11113395" cy="5126752"/>
          </a:xfrm>
        </p:spPr>
        <p:txBody>
          <a:bodyPr/>
          <a:lstStyle/>
          <a:p>
            <a:pPr eaLnBrk="1" hangingPunct="1"/>
            <a:r>
              <a:rPr lang="en-US" dirty="0"/>
              <a:t>Shows the physical architecture of the hardware and software of the deployed system.</a:t>
            </a:r>
          </a:p>
          <a:p>
            <a:pPr eaLnBrk="1" hangingPunct="1"/>
            <a:r>
              <a:rPr lang="en-US" dirty="0"/>
              <a:t>Nodes</a:t>
            </a:r>
          </a:p>
          <a:p>
            <a:pPr lvl="1" eaLnBrk="1" hangingPunct="1"/>
            <a:r>
              <a:rPr lang="en-US" dirty="0"/>
              <a:t>Typically contain components or packages</a:t>
            </a:r>
          </a:p>
          <a:p>
            <a:pPr lvl="1" eaLnBrk="1" hangingPunct="1"/>
            <a:r>
              <a:rPr lang="en-US" dirty="0"/>
              <a:t>Usually some kind of computational unit; e.g. machine or device (physical or logical)</a:t>
            </a:r>
          </a:p>
          <a:p>
            <a:pPr eaLnBrk="1" hangingPunct="1"/>
            <a:r>
              <a:rPr lang="en-US" dirty="0"/>
              <a:t>Physical relationships among software and hardware in a delivered systems</a:t>
            </a:r>
          </a:p>
          <a:p>
            <a:pPr lvl="1" eaLnBrk="1" hangingPunct="1"/>
            <a:r>
              <a:rPr lang="en-US" dirty="0"/>
              <a:t>Explains how a system interacts with the external environment</a:t>
            </a:r>
          </a:p>
          <a:p>
            <a:pPr eaLnBrk="1" hangingPunct="1"/>
            <a:endParaRPr lang="en-US" dirty="0"/>
          </a:p>
          <a:p>
            <a:pPr eaLnBrk="1" hangingPunct="1"/>
            <a:endParaRPr lang="en-US" dirty="0"/>
          </a:p>
        </p:txBody>
      </p:sp>
    </p:spTree>
    <p:extLst>
      <p:ext uri="{BB962C8B-B14F-4D97-AF65-F5344CB8AC3E}">
        <p14:creationId xmlns:p14="http://schemas.microsoft.com/office/powerpoint/2010/main" val="243104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a:t>Deployment Diagrams</a:t>
            </a:r>
          </a:p>
        </p:txBody>
      </p:sp>
      <p:sp>
        <p:nvSpPr>
          <p:cNvPr id="3" name="Content Placeholder 2"/>
          <p:cNvSpPr>
            <a:spLocks noGrp="1"/>
          </p:cNvSpPr>
          <p:nvPr>
            <p:ph idx="1"/>
          </p:nvPr>
        </p:nvSpPr>
        <p:spPr>
          <a:xfrm>
            <a:off x="838200" y="1300766"/>
            <a:ext cx="10515600" cy="4876197"/>
          </a:xfrm>
        </p:spPr>
        <p:txBody>
          <a:bodyPr>
            <a:normAutofit fontScale="92500" lnSpcReduction="10000"/>
          </a:bodyPr>
          <a:lstStyle/>
          <a:p>
            <a:pPr lvl="0"/>
            <a:r>
              <a:rPr lang="en-US" dirty="0"/>
              <a:t>used for describing the hardware components where software components are deployed.</a:t>
            </a:r>
          </a:p>
          <a:p>
            <a:pPr lvl="0"/>
            <a:r>
              <a:rPr lang="en-US" dirty="0"/>
              <a:t> Component diagrams and deployment diagrams are closely related.</a:t>
            </a:r>
          </a:p>
          <a:p>
            <a:pPr lvl="0"/>
            <a:r>
              <a:rPr lang="en-US" dirty="0"/>
              <a:t>Component diagrams are used to describe the components and deployment diagrams shows how they are deployed in hardware. </a:t>
            </a:r>
          </a:p>
          <a:p>
            <a:pPr lvl="0"/>
            <a:r>
              <a:rPr lang="en-US" dirty="0"/>
              <a:t>UML is mainly designed to focus on software artifacts of a system. But these two diagrams are special diagrams used to focus on software components and hardware components. </a:t>
            </a:r>
          </a:p>
          <a:p>
            <a:pPr lvl="0"/>
            <a:r>
              <a:rPr lang="en-US" dirty="0"/>
              <a:t>So most of the UML diagrams are used to handle logical components but deployment diagrams are made to focus on hardware topology of a system. </a:t>
            </a:r>
          </a:p>
          <a:p>
            <a:pPr lvl="0"/>
            <a:r>
              <a:rPr lang="en-US" dirty="0"/>
              <a:t>Deployment diagrams are used by the system engineers.</a:t>
            </a:r>
          </a:p>
          <a:p>
            <a:endParaRPr lang="en-US" dirty="0"/>
          </a:p>
        </p:txBody>
      </p:sp>
    </p:spTree>
    <p:extLst>
      <p:ext uri="{BB962C8B-B14F-4D97-AF65-F5344CB8AC3E}">
        <p14:creationId xmlns:p14="http://schemas.microsoft.com/office/powerpoint/2010/main" val="310635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a:t>
            </a:r>
          </a:p>
        </p:txBody>
      </p:sp>
      <p:sp>
        <p:nvSpPr>
          <p:cNvPr id="3" name="Content Placeholder 2"/>
          <p:cNvSpPr>
            <a:spLocks noGrp="1"/>
          </p:cNvSpPr>
          <p:nvPr>
            <p:ph idx="1"/>
          </p:nvPr>
        </p:nvSpPr>
        <p:spPr>
          <a:xfrm>
            <a:off x="690562" y="1452138"/>
            <a:ext cx="10515600" cy="4351338"/>
          </a:xfrm>
        </p:spPr>
        <p:txBody>
          <a:bodyPr/>
          <a:lstStyle/>
          <a:p>
            <a:pPr lvl="0"/>
            <a:r>
              <a:rPr lang="en-US" dirty="0"/>
              <a:t>Nodes are model elements that represent the computational resources of a system, such as personal computers, sensors, printing devices, or servers. </a:t>
            </a:r>
          </a:p>
          <a:p>
            <a:pPr lvl="0"/>
            <a:r>
              <a:rPr lang="en-US" dirty="0"/>
              <a:t>Nodes can be interconnected, by using communication paths, to describe network structures.</a:t>
            </a:r>
          </a:p>
          <a:p>
            <a:pPr lvl="0"/>
            <a:r>
              <a:rPr lang="en-US" dirty="0"/>
              <a:t>A node has a name that describes the piece of hardware that it represents.</a:t>
            </a:r>
          </a:p>
          <a:p>
            <a:endParaRPr lang="en-US" dirty="0"/>
          </a:p>
        </p:txBody>
      </p:sp>
      <p:pic>
        <p:nvPicPr>
          <p:cNvPr id="4101" name="Picture 5" descr="A three-dimensional rectangle with three compartments is displayed. The top compartment contains the name Node1 and the corresponding icon. The middle and bottom compartments are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368" y="4121239"/>
            <a:ext cx="2871175" cy="22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rId1">
            <a:extLst>
              <a:ext uri="{FF2B5EF4-FFF2-40B4-BE49-F238E27FC236}">
                <a16:creationId xmlns:a16="http://schemas.microsoft.com/office/drawing/2014/main" id="{59E57380-6F93-4D8F-A2AB-7B9E4DD67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rId2">
            <a:extLst>
              <a:ext uri="{FF2B5EF4-FFF2-40B4-BE49-F238E27FC236}">
                <a16:creationId xmlns:a16="http://schemas.microsoft.com/office/drawing/2014/main" id="{CAB46552-0227-4788-9C18-A440AAA03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288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Id1">
            <a:extLst>
              <a:ext uri="{FF2B5EF4-FFF2-40B4-BE49-F238E27FC236}">
                <a16:creationId xmlns:a16="http://schemas.microsoft.com/office/drawing/2014/main" id="{E175D8C2-EEAA-4789-909C-DEB8DCBD1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rId2">
            <a:extLst>
              <a:ext uri="{FF2B5EF4-FFF2-40B4-BE49-F238E27FC236}">
                <a16:creationId xmlns:a16="http://schemas.microsoft.com/office/drawing/2014/main" id="{6E3BAEC9-BC83-4A40-A003-7E3027C6C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28800" cy="24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87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D6347C-F148-4C6E-9225-E1DB0D6C6517}" type="slidenum">
              <a:rPr lang="en-US"/>
              <a:pPr eaLnBrk="1" hangingPunct="1"/>
              <a:t>15</a:t>
            </a:fld>
            <a:endParaRPr lang="en-US"/>
          </a:p>
        </p:txBody>
      </p:sp>
      <p:sp>
        <p:nvSpPr>
          <p:cNvPr id="18435" name="Rectangle 2"/>
          <p:cNvSpPr>
            <a:spLocks noGrp="1" noChangeArrowheads="1"/>
          </p:cNvSpPr>
          <p:nvPr>
            <p:ph type="title"/>
          </p:nvPr>
        </p:nvSpPr>
        <p:spPr>
          <a:xfrm>
            <a:off x="1916806" y="215721"/>
            <a:ext cx="8229600" cy="479738"/>
          </a:xfrm>
          <a:noFill/>
        </p:spPr>
        <p:txBody>
          <a:bodyPr/>
          <a:lstStyle/>
          <a:p>
            <a:pPr eaLnBrk="1" hangingPunct="1"/>
            <a:r>
              <a:rPr lang="en-US" sz="2800" dirty="0"/>
              <a:t>Deployment Diagrams – Notation and Example</a:t>
            </a:r>
          </a:p>
        </p:txBody>
      </p:sp>
      <p:pic>
        <p:nvPicPr>
          <p:cNvPr id="18437" name="Picture 7" descr="deployment_diagram_notation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029756" y="1165047"/>
            <a:ext cx="4294030" cy="3813819"/>
          </a:xfrm>
          <a:noFill/>
        </p:spPr>
      </p:pic>
    </p:spTree>
    <p:extLst>
      <p:ext uri="{BB962C8B-B14F-4D97-AF65-F5344CB8AC3E}">
        <p14:creationId xmlns:p14="http://schemas.microsoft.com/office/powerpoint/2010/main" val="278381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213694"/>
            <a:ext cx="10515600" cy="1325563"/>
          </a:xfrm>
        </p:spPr>
        <p:txBody>
          <a:bodyPr/>
          <a:lstStyle/>
          <a:p>
            <a:r>
              <a:rPr lang="en-US" dirty="0"/>
              <a:t>A Deployment Diagram</a:t>
            </a:r>
          </a:p>
        </p:txBody>
      </p:sp>
      <p:grpSp>
        <p:nvGrpSpPr>
          <p:cNvPr id="190469" name="Group 5"/>
          <p:cNvGrpSpPr>
            <a:grpSpLocks/>
          </p:cNvGrpSpPr>
          <p:nvPr/>
        </p:nvGrpSpPr>
        <p:grpSpPr bwMode="auto">
          <a:xfrm>
            <a:off x="2590800" y="1905000"/>
            <a:ext cx="2209800" cy="1524000"/>
            <a:chOff x="672" y="1200"/>
            <a:chExt cx="1392" cy="960"/>
          </a:xfrm>
        </p:grpSpPr>
        <p:sp>
          <p:nvSpPr>
            <p:cNvPr id="190467" name="AutoShape 3"/>
            <p:cNvSpPr>
              <a:spLocks noChangeArrowheads="1"/>
            </p:cNvSpPr>
            <p:nvPr/>
          </p:nvSpPr>
          <p:spPr bwMode="auto">
            <a:xfrm>
              <a:off x="672" y="1200"/>
              <a:ext cx="1392" cy="624"/>
            </a:xfrm>
            <a:prstGeom prst="cloudCallout">
              <a:avLst>
                <a:gd name="adj1" fmla="val -43750"/>
                <a:gd name="adj2" fmla="val 70000"/>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p>
          </p:txBody>
        </p:sp>
        <p:sp>
          <p:nvSpPr>
            <p:cNvPr id="190468" name="Rectangle 4"/>
            <p:cNvSpPr>
              <a:spLocks noChangeArrowheads="1"/>
            </p:cNvSpPr>
            <p:nvPr/>
          </p:nvSpPr>
          <p:spPr bwMode="auto">
            <a:xfrm>
              <a:off x="672" y="1728"/>
              <a:ext cx="480" cy="43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0470" name="AutoShape 6"/>
          <p:cNvSpPr>
            <a:spLocks noChangeArrowheads="1"/>
          </p:cNvSpPr>
          <p:nvPr/>
        </p:nvSpPr>
        <p:spPr bwMode="auto">
          <a:xfrm>
            <a:off x="6553200" y="1905000"/>
            <a:ext cx="1143000" cy="533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1" name="AutoShape 7"/>
          <p:cNvSpPr>
            <a:spLocks noChangeArrowheads="1"/>
          </p:cNvSpPr>
          <p:nvPr/>
        </p:nvSpPr>
        <p:spPr bwMode="auto">
          <a:xfrm>
            <a:off x="2895600" y="4191000"/>
            <a:ext cx="6019800" cy="533400"/>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&lt;&lt;network&gt;&gt; local network</a:t>
            </a:r>
          </a:p>
        </p:txBody>
      </p:sp>
      <p:grpSp>
        <p:nvGrpSpPr>
          <p:cNvPr id="190476" name="Group 12"/>
          <p:cNvGrpSpPr>
            <a:grpSpLocks/>
          </p:cNvGrpSpPr>
          <p:nvPr/>
        </p:nvGrpSpPr>
        <p:grpSpPr bwMode="auto">
          <a:xfrm>
            <a:off x="2438400" y="5257800"/>
            <a:ext cx="1447800" cy="1219200"/>
            <a:chOff x="2208" y="1776"/>
            <a:chExt cx="912" cy="768"/>
          </a:xfrm>
        </p:grpSpPr>
        <p:sp>
          <p:nvSpPr>
            <p:cNvPr id="190473" name="AutoShape 9"/>
            <p:cNvSpPr>
              <a:spLocks noChangeArrowheads="1"/>
            </p:cNvSpPr>
            <p:nvPr/>
          </p:nvSpPr>
          <p:spPr bwMode="auto">
            <a:xfrm>
              <a:off x="2256" y="1776"/>
              <a:ext cx="864" cy="768"/>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4" name="Text Box 10"/>
            <p:cNvSpPr txBox="1">
              <a:spLocks noChangeArrowheads="1"/>
            </p:cNvSpPr>
            <p:nvPr/>
          </p:nvSpPr>
          <p:spPr bwMode="auto">
            <a:xfrm>
              <a:off x="2208" y="1968"/>
              <a:ext cx="7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&lt;&lt;processor&gt;&gt;</a:t>
              </a:r>
            </a:p>
          </p:txBody>
        </p:sp>
        <p:sp>
          <p:nvSpPr>
            <p:cNvPr id="190475" name="Text Box 11"/>
            <p:cNvSpPr txBox="1">
              <a:spLocks noChangeArrowheads="1"/>
            </p:cNvSpPr>
            <p:nvPr/>
          </p:nvSpPr>
          <p:spPr bwMode="auto">
            <a:xfrm>
              <a:off x="2208" y="2160"/>
              <a:ext cx="8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primary server</a:t>
              </a:r>
              <a:endParaRPr lang="en-US" b="1"/>
            </a:p>
          </p:txBody>
        </p:sp>
      </p:grpSp>
      <p:grpSp>
        <p:nvGrpSpPr>
          <p:cNvPr id="190477" name="Group 13"/>
          <p:cNvGrpSpPr>
            <a:grpSpLocks/>
          </p:cNvGrpSpPr>
          <p:nvPr/>
        </p:nvGrpSpPr>
        <p:grpSpPr bwMode="auto">
          <a:xfrm>
            <a:off x="7315200" y="2819400"/>
            <a:ext cx="1447800" cy="1219200"/>
            <a:chOff x="2208" y="1776"/>
            <a:chExt cx="912" cy="768"/>
          </a:xfrm>
        </p:grpSpPr>
        <p:sp>
          <p:nvSpPr>
            <p:cNvPr id="190478" name="AutoShape 14"/>
            <p:cNvSpPr>
              <a:spLocks noChangeArrowheads="1"/>
            </p:cNvSpPr>
            <p:nvPr/>
          </p:nvSpPr>
          <p:spPr bwMode="auto">
            <a:xfrm>
              <a:off x="2256" y="1776"/>
              <a:ext cx="864" cy="768"/>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79" name="Text Box 15"/>
            <p:cNvSpPr txBox="1">
              <a:spLocks noChangeArrowheads="1"/>
            </p:cNvSpPr>
            <p:nvPr/>
          </p:nvSpPr>
          <p:spPr bwMode="auto">
            <a:xfrm>
              <a:off x="2208" y="1968"/>
              <a:ext cx="7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&lt;&lt;processor&gt;&gt;</a:t>
              </a:r>
            </a:p>
          </p:txBody>
        </p:sp>
        <p:sp>
          <p:nvSpPr>
            <p:cNvPr id="190480" name="Text Box 16"/>
            <p:cNvSpPr txBox="1">
              <a:spLocks noChangeArrowheads="1"/>
            </p:cNvSpPr>
            <p:nvPr/>
          </p:nvSpPr>
          <p:spPr bwMode="auto">
            <a:xfrm>
              <a:off x="2208" y="2160"/>
              <a:ext cx="80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Caching server</a:t>
              </a:r>
              <a:endParaRPr lang="en-US" b="1"/>
            </a:p>
          </p:txBody>
        </p:sp>
      </p:grpSp>
      <p:grpSp>
        <p:nvGrpSpPr>
          <p:cNvPr id="190481" name="Group 17"/>
          <p:cNvGrpSpPr>
            <a:grpSpLocks/>
          </p:cNvGrpSpPr>
          <p:nvPr/>
        </p:nvGrpSpPr>
        <p:grpSpPr bwMode="auto">
          <a:xfrm>
            <a:off x="5181600" y="2819400"/>
            <a:ext cx="1447800" cy="1219200"/>
            <a:chOff x="2208" y="1776"/>
            <a:chExt cx="912" cy="768"/>
          </a:xfrm>
        </p:grpSpPr>
        <p:sp>
          <p:nvSpPr>
            <p:cNvPr id="190482" name="AutoShape 18"/>
            <p:cNvSpPr>
              <a:spLocks noChangeArrowheads="1"/>
            </p:cNvSpPr>
            <p:nvPr/>
          </p:nvSpPr>
          <p:spPr bwMode="auto">
            <a:xfrm>
              <a:off x="2256" y="1776"/>
              <a:ext cx="864" cy="768"/>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3" name="Text Box 19"/>
            <p:cNvSpPr txBox="1">
              <a:spLocks noChangeArrowheads="1"/>
            </p:cNvSpPr>
            <p:nvPr/>
          </p:nvSpPr>
          <p:spPr bwMode="auto">
            <a:xfrm>
              <a:off x="2208" y="1968"/>
              <a:ext cx="7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&lt;&lt;processor&gt;&gt;</a:t>
              </a:r>
            </a:p>
          </p:txBody>
        </p:sp>
        <p:sp>
          <p:nvSpPr>
            <p:cNvPr id="190484" name="Text Box 20"/>
            <p:cNvSpPr txBox="1">
              <a:spLocks noChangeArrowheads="1"/>
            </p:cNvSpPr>
            <p:nvPr/>
          </p:nvSpPr>
          <p:spPr bwMode="auto">
            <a:xfrm>
              <a:off x="2208" y="2160"/>
              <a:ext cx="80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Caching server</a:t>
              </a:r>
              <a:endParaRPr lang="en-US" b="1"/>
            </a:p>
          </p:txBody>
        </p:sp>
      </p:grpSp>
      <p:grpSp>
        <p:nvGrpSpPr>
          <p:cNvPr id="190485" name="Group 21"/>
          <p:cNvGrpSpPr>
            <a:grpSpLocks/>
          </p:cNvGrpSpPr>
          <p:nvPr/>
        </p:nvGrpSpPr>
        <p:grpSpPr bwMode="auto">
          <a:xfrm>
            <a:off x="4343400" y="5257800"/>
            <a:ext cx="1447800" cy="1219200"/>
            <a:chOff x="2208" y="1776"/>
            <a:chExt cx="912" cy="768"/>
          </a:xfrm>
        </p:grpSpPr>
        <p:sp>
          <p:nvSpPr>
            <p:cNvPr id="190486" name="AutoShape 22"/>
            <p:cNvSpPr>
              <a:spLocks noChangeArrowheads="1"/>
            </p:cNvSpPr>
            <p:nvPr/>
          </p:nvSpPr>
          <p:spPr bwMode="auto">
            <a:xfrm>
              <a:off x="2256" y="1776"/>
              <a:ext cx="864" cy="768"/>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87" name="Text Box 23"/>
            <p:cNvSpPr txBox="1">
              <a:spLocks noChangeArrowheads="1"/>
            </p:cNvSpPr>
            <p:nvPr/>
          </p:nvSpPr>
          <p:spPr bwMode="auto">
            <a:xfrm>
              <a:off x="2208" y="1968"/>
              <a:ext cx="7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&lt;&lt;processor&gt;&gt;</a:t>
              </a:r>
            </a:p>
          </p:txBody>
        </p:sp>
        <p:sp>
          <p:nvSpPr>
            <p:cNvPr id="190488" name="Text Box 24"/>
            <p:cNvSpPr txBox="1">
              <a:spLocks noChangeArrowheads="1"/>
            </p:cNvSpPr>
            <p:nvPr/>
          </p:nvSpPr>
          <p:spPr bwMode="auto">
            <a:xfrm>
              <a:off x="2208" y="2160"/>
              <a:ext cx="5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     server</a:t>
              </a:r>
              <a:endParaRPr lang="en-US" b="1"/>
            </a:p>
          </p:txBody>
        </p:sp>
      </p:grpSp>
      <p:grpSp>
        <p:nvGrpSpPr>
          <p:cNvPr id="190497" name="Group 33"/>
          <p:cNvGrpSpPr>
            <a:grpSpLocks/>
          </p:cNvGrpSpPr>
          <p:nvPr/>
        </p:nvGrpSpPr>
        <p:grpSpPr bwMode="auto">
          <a:xfrm>
            <a:off x="6096000" y="5257800"/>
            <a:ext cx="1447800" cy="1219200"/>
            <a:chOff x="2208" y="1776"/>
            <a:chExt cx="912" cy="768"/>
          </a:xfrm>
        </p:grpSpPr>
        <p:sp>
          <p:nvSpPr>
            <p:cNvPr id="190498" name="AutoShape 34"/>
            <p:cNvSpPr>
              <a:spLocks noChangeArrowheads="1"/>
            </p:cNvSpPr>
            <p:nvPr/>
          </p:nvSpPr>
          <p:spPr bwMode="auto">
            <a:xfrm>
              <a:off x="2256" y="1776"/>
              <a:ext cx="864" cy="768"/>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499" name="Text Box 35"/>
            <p:cNvSpPr txBox="1">
              <a:spLocks noChangeArrowheads="1"/>
            </p:cNvSpPr>
            <p:nvPr/>
          </p:nvSpPr>
          <p:spPr bwMode="auto">
            <a:xfrm>
              <a:off x="2208" y="1968"/>
              <a:ext cx="7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&lt;&lt;processor&gt;&gt;</a:t>
              </a:r>
            </a:p>
          </p:txBody>
        </p:sp>
        <p:sp>
          <p:nvSpPr>
            <p:cNvPr id="190500" name="Text Box 36"/>
            <p:cNvSpPr txBox="1">
              <a:spLocks noChangeArrowheads="1"/>
            </p:cNvSpPr>
            <p:nvPr/>
          </p:nvSpPr>
          <p:spPr bwMode="auto">
            <a:xfrm>
              <a:off x="2208" y="2160"/>
              <a:ext cx="5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     server</a:t>
              </a:r>
              <a:endParaRPr lang="en-US" b="1"/>
            </a:p>
          </p:txBody>
        </p:sp>
      </p:grpSp>
      <p:grpSp>
        <p:nvGrpSpPr>
          <p:cNvPr id="190501" name="Group 37"/>
          <p:cNvGrpSpPr>
            <a:grpSpLocks/>
          </p:cNvGrpSpPr>
          <p:nvPr/>
        </p:nvGrpSpPr>
        <p:grpSpPr bwMode="auto">
          <a:xfrm>
            <a:off x="8001000" y="5257800"/>
            <a:ext cx="1447800" cy="1219200"/>
            <a:chOff x="2208" y="1776"/>
            <a:chExt cx="912" cy="768"/>
          </a:xfrm>
        </p:grpSpPr>
        <p:sp>
          <p:nvSpPr>
            <p:cNvPr id="190502" name="AutoShape 38"/>
            <p:cNvSpPr>
              <a:spLocks noChangeArrowheads="1"/>
            </p:cNvSpPr>
            <p:nvPr/>
          </p:nvSpPr>
          <p:spPr bwMode="auto">
            <a:xfrm>
              <a:off x="2256" y="1776"/>
              <a:ext cx="864" cy="768"/>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03" name="Text Box 39"/>
            <p:cNvSpPr txBox="1">
              <a:spLocks noChangeArrowheads="1"/>
            </p:cNvSpPr>
            <p:nvPr/>
          </p:nvSpPr>
          <p:spPr bwMode="auto">
            <a:xfrm>
              <a:off x="2208" y="1968"/>
              <a:ext cx="79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&lt;&lt;processor&gt;&gt;</a:t>
              </a:r>
            </a:p>
          </p:txBody>
        </p:sp>
        <p:sp>
          <p:nvSpPr>
            <p:cNvPr id="190504" name="Text Box 40"/>
            <p:cNvSpPr txBox="1">
              <a:spLocks noChangeArrowheads="1"/>
            </p:cNvSpPr>
            <p:nvPr/>
          </p:nvSpPr>
          <p:spPr bwMode="auto">
            <a:xfrm>
              <a:off x="2208" y="2160"/>
              <a:ext cx="5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     server</a:t>
              </a:r>
              <a:endParaRPr lang="en-US" b="1"/>
            </a:p>
          </p:txBody>
        </p:sp>
      </p:grpSp>
      <p:sp>
        <p:nvSpPr>
          <p:cNvPr id="190505" name="Line 41"/>
          <p:cNvSpPr>
            <a:spLocks noChangeShapeType="1"/>
          </p:cNvSpPr>
          <p:nvPr/>
        </p:nvSpPr>
        <p:spPr bwMode="auto">
          <a:xfrm flipH="1">
            <a:off x="6096000" y="2362200"/>
            <a:ext cx="7620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06" name="Line 42"/>
          <p:cNvSpPr>
            <a:spLocks noChangeShapeType="1"/>
          </p:cNvSpPr>
          <p:nvPr/>
        </p:nvSpPr>
        <p:spPr bwMode="auto">
          <a:xfrm>
            <a:off x="7543800" y="2209800"/>
            <a:ext cx="6096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07" name="Line 43"/>
          <p:cNvSpPr>
            <a:spLocks noChangeShapeType="1"/>
          </p:cNvSpPr>
          <p:nvPr/>
        </p:nvSpPr>
        <p:spPr bwMode="auto">
          <a:xfrm>
            <a:off x="5791200" y="40386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08" name="Line 44"/>
          <p:cNvSpPr>
            <a:spLocks noChangeShapeType="1"/>
          </p:cNvSpPr>
          <p:nvPr/>
        </p:nvSpPr>
        <p:spPr bwMode="auto">
          <a:xfrm>
            <a:off x="7924800" y="40386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09" name="Line 45"/>
          <p:cNvSpPr>
            <a:spLocks noChangeShapeType="1"/>
          </p:cNvSpPr>
          <p:nvPr/>
        </p:nvSpPr>
        <p:spPr bwMode="auto">
          <a:xfrm>
            <a:off x="3276600" y="4724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10" name="Line 46"/>
          <p:cNvSpPr>
            <a:spLocks noChangeShapeType="1"/>
          </p:cNvSpPr>
          <p:nvPr/>
        </p:nvSpPr>
        <p:spPr bwMode="auto">
          <a:xfrm>
            <a:off x="8610600" y="4724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11" name="Line 47"/>
          <p:cNvSpPr>
            <a:spLocks noChangeShapeType="1"/>
          </p:cNvSpPr>
          <p:nvPr/>
        </p:nvSpPr>
        <p:spPr bwMode="auto">
          <a:xfrm>
            <a:off x="6934200" y="4724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12" name="Line 48"/>
          <p:cNvSpPr>
            <a:spLocks noChangeShapeType="1"/>
          </p:cNvSpPr>
          <p:nvPr/>
        </p:nvSpPr>
        <p:spPr bwMode="auto">
          <a:xfrm>
            <a:off x="5181600" y="47244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14" name="Text Box 50"/>
          <p:cNvSpPr txBox="1">
            <a:spLocks noChangeArrowheads="1"/>
          </p:cNvSpPr>
          <p:nvPr/>
        </p:nvSpPr>
        <p:spPr bwMode="auto">
          <a:xfrm>
            <a:off x="6994525" y="1336675"/>
            <a:ext cx="14366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Modem bank</a:t>
            </a:r>
          </a:p>
        </p:txBody>
      </p:sp>
      <p:sp>
        <p:nvSpPr>
          <p:cNvPr id="190515" name="Text Box 51"/>
          <p:cNvSpPr txBox="1">
            <a:spLocks noChangeArrowheads="1"/>
          </p:cNvSpPr>
          <p:nvPr/>
        </p:nvSpPr>
        <p:spPr bwMode="auto">
          <a:xfrm>
            <a:off x="2879726" y="1412875"/>
            <a:ext cx="9450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Internet</a:t>
            </a:r>
          </a:p>
        </p:txBody>
      </p:sp>
      <p:sp>
        <p:nvSpPr>
          <p:cNvPr id="190516" name="Text Box 52"/>
          <p:cNvSpPr txBox="1">
            <a:spLocks noChangeArrowheads="1"/>
          </p:cNvSpPr>
          <p:nvPr/>
        </p:nvSpPr>
        <p:spPr bwMode="auto">
          <a:xfrm>
            <a:off x="4937126" y="1336675"/>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FF5050"/>
                </a:solidFill>
              </a:rPr>
              <a:t>node</a:t>
            </a:r>
            <a:endParaRPr lang="en-US"/>
          </a:p>
        </p:txBody>
      </p:sp>
      <p:sp>
        <p:nvSpPr>
          <p:cNvPr id="190517" name="Text Box 53"/>
          <p:cNvSpPr txBox="1">
            <a:spLocks noChangeArrowheads="1"/>
          </p:cNvSpPr>
          <p:nvPr/>
        </p:nvSpPr>
        <p:spPr bwMode="auto">
          <a:xfrm>
            <a:off x="1835150" y="3435350"/>
            <a:ext cx="1232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solidFill>
                  <a:srgbClr val="FF5050"/>
                </a:solidFill>
              </a:rPr>
              <a:t>connection</a:t>
            </a:r>
            <a:endParaRPr lang="en-US"/>
          </a:p>
        </p:txBody>
      </p:sp>
      <p:sp>
        <p:nvSpPr>
          <p:cNvPr id="190518" name="Line 54"/>
          <p:cNvSpPr>
            <a:spLocks noChangeShapeType="1"/>
          </p:cNvSpPr>
          <p:nvPr/>
        </p:nvSpPr>
        <p:spPr bwMode="auto">
          <a:xfrm>
            <a:off x="3429000" y="3733800"/>
            <a:ext cx="2438400" cy="381000"/>
          </a:xfrm>
          <a:prstGeom prst="line">
            <a:avLst/>
          </a:prstGeom>
          <a:noFill/>
          <a:ln w="12700">
            <a:solidFill>
              <a:srgbClr val="FF505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90521" name="AutoShape 57"/>
          <p:cNvCxnSpPr>
            <a:cxnSpLocks noChangeShapeType="1"/>
          </p:cNvCxnSpPr>
          <p:nvPr/>
        </p:nvCxnSpPr>
        <p:spPr bwMode="auto">
          <a:xfrm rot="16200000" flipH="1">
            <a:off x="2210594" y="4266406"/>
            <a:ext cx="1441450" cy="681038"/>
          </a:xfrm>
          <a:prstGeom prst="bentConnector3">
            <a:avLst>
              <a:gd name="adj1" fmla="val 82046"/>
            </a:avLst>
          </a:prstGeom>
          <a:noFill/>
          <a:ln w="12700">
            <a:solidFill>
              <a:srgbClr val="FF5050"/>
            </a:solidFill>
            <a:prstDash val="dash"/>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H="1">
            <a:off x="4495800" y="1676400"/>
            <a:ext cx="609600" cy="228600"/>
          </a:xfrm>
          <a:prstGeom prst="line">
            <a:avLst/>
          </a:prstGeom>
          <a:noFill/>
          <a:ln w="12700">
            <a:solidFill>
              <a:srgbClr val="FF5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525" name="Line 61"/>
          <p:cNvSpPr>
            <a:spLocks noChangeShapeType="1"/>
          </p:cNvSpPr>
          <p:nvPr/>
        </p:nvSpPr>
        <p:spPr bwMode="auto">
          <a:xfrm>
            <a:off x="5562600" y="1600200"/>
            <a:ext cx="1219200" cy="304800"/>
          </a:xfrm>
          <a:prstGeom prst="line">
            <a:avLst/>
          </a:prstGeom>
          <a:noFill/>
          <a:ln w="12700">
            <a:solidFill>
              <a:srgbClr val="FF5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73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CSE870: UML Component Diagrams</a:t>
            </a:r>
          </a:p>
        </p:txBody>
      </p:sp>
      <p:sp>
        <p:nvSpPr>
          <p:cNvPr id="192514" name="Rectangle 2"/>
          <p:cNvSpPr>
            <a:spLocks noGrp="1" noChangeArrowheads="1"/>
          </p:cNvSpPr>
          <p:nvPr>
            <p:ph type="title"/>
          </p:nvPr>
        </p:nvSpPr>
        <p:spPr/>
        <p:txBody>
          <a:bodyPr/>
          <a:lstStyle/>
          <a:p>
            <a:r>
              <a:rPr lang="en-US"/>
              <a:t>Modeling Client-Server Architecture</a:t>
            </a:r>
          </a:p>
        </p:txBody>
      </p:sp>
      <p:sp>
        <p:nvSpPr>
          <p:cNvPr id="192515" name="Rectangle 3"/>
          <p:cNvSpPr>
            <a:spLocks noGrp="1" noChangeArrowheads="1"/>
          </p:cNvSpPr>
          <p:nvPr>
            <p:ph type="body" idx="1"/>
          </p:nvPr>
        </p:nvSpPr>
        <p:spPr/>
        <p:txBody>
          <a:bodyPr/>
          <a:lstStyle/>
          <a:p>
            <a:r>
              <a:rPr lang="en-US"/>
              <a:t>Identify nodes that represent system’s client and server processors</a:t>
            </a:r>
          </a:p>
          <a:p>
            <a:r>
              <a:rPr lang="en-US"/>
              <a:t>Highlight those devices that are essential to the behavior</a:t>
            </a:r>
          </a:p>
          <a:p>
            <a:pPr lvl="1"/>
            <a:r>
              <a:rPr lang="en-US"/>
              <a:t>E.g.: special devices (credit card readers, badge readers, special display devices)</a:t>
            </a:r>
          </a:p>
          <a:p>
            <a:r>
              <a:rPr lang="en-US"/>
              <a:t>Use stereotyping to visually distinguish</a:t>
            </a:r>
          </a:p>
        </p:txBody>
      </p:sp>
    </p:spTree>
    <p:extLst>
      <p:ext uri="{BB962C8B-B14F-4D97-AF65-F5344CB8AC3E}">
        <p14:creationId xmlns:p14="http://schemas.microsoft.com/office/powerpoint/2010/main" val="291865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Client-Server System</a:t>
            </a:r>
          </a:p>
        </p:txBody>
      </p:sp>
      <p:sp>
        <p:nvSpPr>
          <p:cNvPr id="191491" name="Rectangle 3"/>
          <p:cNvSpPr>
            <a:spLocks noGrp="1" noChangeArrowheads="1"/>
          </p:cNvSpPr>
          <p:nvPr>
            <p:ph type="body" sz="half" idx="1"/>
          </p:nvPr>
        </p:nvSpPr>
        <p:spPr>
          <a:xfrm>
            <a:off x="1828800" y="1676400"/>
            <a:ext cx="4267200" cy="4114800"/>
          </a:xfrm>
        </p:spPr>
        <p:txBody>
          <a:bodyPr/>
          <a:lstStyle/>
          <a:p>
            <a:r>
              <a:rPr lang="en-US" sz="2400"/>
              <a:t>Human resource system</a:t>
            </a:r>
          </a:p>
          <a:p>
            <a:r>
              <a:rPr lang="en-US" sz="2400"/>
              <a:t>2 pkgs: client, server</a:t>
            </a:r>
          </a:p>
          <a:p>
            <a:r>
              <a:rPr lang="en-US" sz="2400"/>
              <a:t>Client: 2 nodes</a:t>
            </a:r>
          </a:p>
          <a:p>
            <a:pPr lvl="1"/>
            <a:r>
              <a:rPr lang="en-US" sz="2000">
                <a:solidFill>
                  <a:srgbClr val="FF5050"/>
                </a:solidFill>
                <a:latin typeface="Times" panose="02020603050405020304" pitchFamily="18" charset="0"/>
              </a:rPr>
              <a:t>console</a:t>
            </a:r>
            <a:r>
              <a:rPr lang="en-US" sz="2000"/>
              <a:t> and </a:t>
            </a:r>
            <a:r>
              <a:rPr lang="en-US" sz="2000">
                <a:solidFill>
                  <a:srgbClr val="FF5050"/>
                </a:solidFill>
                <a:latin typeface="Times" panose="02020603050405020304" pitchFamily="18" charset="0"/>
              </a:rPr>
              <a:t>kiosk</a:t>
            </a:r>
          </a:p>
          <a:p>
            <a:pPr lvl="1"/>
            <a:r>
              <a:rPr lang="en-US" sz="2000">
                <a:solidFill>
                  <a:srgbClr val="FF5050"/>
                </a:solidFill>
                <a:latin typeface="Times" panose="02020603050405020304" pitchFamily="18" charset="0"/>
              </a:rPr>
              <a:t>stereotyped</a:t>
            </a:r>
            <a:r>
              <a:rPr lang="en-US" sz="2000">
                <a:latin typeface="Times" panose="02020603050405020304" pitchFamily="18" charset="0"/>
              </a:rPr>
              <a:t>,</a:t>
            </a:r>
            <a:r>
              <a:rPr lang="en-US" sz="2000"/>
              <a:t> distinguishable</a:t>
            </a:r>
          </a:p>
          <a:p>
            <a:r>
              <a:rPr lang="en-US" sz="2400"/>
              <a:t>Server: 2 nodes</a:t>
            </a:r>
          </a:p>
          <a:p>
            <a:pPr lvl="1"/>
            <a:r>
              <a:rPr lang="en-US" sz="2000">
                <a:solidFill>
                  <a:srgbClr val="FF5050"/>
                </a:solidFill>
                <a:latin typeface="Times" panose="02020603050405020304" pitchFamily="18" charset="0"/>
              </a:rPr>
              <a:t>caching server</a:t>
            </a:r>
            <a:r>
              <a:rPr lang="en-US" sz="2000"/>
              <a:t> and </a:t>
            </a:r>
            <a:r>
              <a:rPr lang="en-US" sz="2000">
                <a:solidFill>
                  <a:srgbClr val="FF5050"/>
                </a:solidFill>
                <a:latin typeface="Times" panose="02020603050405020304" pitchFamily="18" charset="0"/>
              </a:rPr>
              <a:t>server</a:t>
            </a:r>
            <a:endParaRPr lang="en-US" sz="2000"/>
          </a:p>
          <a:p>
            <a:pPr lvl="1"/>
            <a:r>
              <a:rPr lang="en-US" sz="2000">
                <a:solidFill>
                  <a:srgbClr val="FF5050"/>
                </a:solidFill>
                <a:latin typeface="Times" panose="02020603050405020304" pitchFamily="18" charset="0"/>
              </a:rPr>
              <a:t>Multiplicities</a:t>
            </a:r>
            <a:r>
              <a:rPr lang="en-US" sz="2000"/>
              <a:t> are used</a:t>
            </a:r>
          </a:p>
        </p:txBody>
      </p:sp>
      <p:graphicFrame>
        <p:nvGraphicFramePr>
          <p:cNvPr id="191493" name="Object 5"/>
          <p:cNvGraphicFramePr>
            <a:graphicFrameLocks noChangeAspect="1"/>
          </p:cNvGraphicFramePr>
          <p:nvPr/>
        </p:nvGraphicFramePr>
        <p:xfrm>
          <a:off x="6781801" y="2362200"/>
          <a:ext cx="784225" cy="857250"/>
        </p:xfrm>
        <a:graphic>
          <a:graphicData uri="http://schemas.openxmlformats.org/presentationml/2006/ole">
            <mc:AlternateContent xmlns:mc="http://schemas.openxmlformats.org/markup-compatibility/2006">
              <mc:Choice xmlns:v="urn:schemas-microsoft-com:vml" Requires="v">
                <p:oleObj spid="_x0000_s1048" name="Clip" r:id="rId4" imgW="1134066" imgH="1238419" progId="">
                  <p:embed/>
                </p:oleObj>
              </mc:Choice>
              <mc:Fallback>
                <p:oleObj name="Clip" r:id="rId4" imgW="1134066" imgH="1238419" progId="">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1" y="2362200"/>
                        <a:ext cx="7842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5867401" y="2133600"/>
          <a:ext cx="627063" cy="685800"/>
        </p:xfrm>
        <a:graphic>
          <a:graphicData uri="http://schemas.openxmlformats.org/presentationml/2006/ole">
            <mc:AlternateContent xmlns:mc="http://schemas.openxmlformats.org/markup-compatibility/2006">
              <mc:Choice xmlns:v="urn:schemas-microsoft-com:vml" Requires="v">
                <p:oleObj spid="_x0000_s1049" name="Clip" r:id="rId6" imgW="1134066" imgH="1238419" progId="">
                  <p:embed/>
                </p:oleObj>
              </mc:Choice>
              <mc:Fallback>
                <p:oleObj name="Clip" r:id="rId6" imgW="1134066" imgH="1238419" progId="">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1" y="2133600"/>
                        <a:ext cx="62706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1499" name="Group 11"/>
          <p:cNvGrpSpPr>
            <a:grpSpLocks/>
          </p:cNvGrpSpPr>
          <p:nvPr/>
        </p:nvGrpSpPr>
        <p:grpSpPr bwMode="auto">
          <a:xfrm>
            <a:off x="5638800" y="1752600"/>
            <a:ext cx="2209800" cy="1676400"/>
            <a:chOff x="2592" y="1104"/>
            <a:chExt cx="1392" cy="1056"/>
          </a:xfrm>
        </p:grpSpPr>
        <p:sp>
          <p:nvSpPr>
            <p:cNvPr id="191497" name="Rectangle 9"/>
            <p:cNvSpPr>
              <a:spLocks noChangeArrowheads="1"/>
            </p:cNvSpPr>
            <p:nvPr/>
          </p:nvSpPr>
          <p:spPr bwMode="auto">
            <a:xfrm>
              <a:off x="2592" y="1248"/>
              <a:ext cx="1392" cy="9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498" name="Rectangle 10"/>
            <p:cNvSpPr>
              <a:spLocks noChangeArrowheads="1"/>
            </p:cNvSpPr>
            <p:nvPr/>
          </p:nvSpPr>
          <p:spPr bwMode="auto">
            <a:xfrm>
              <a:off x="2592" y="1104"/>
              <a:ext cx="672" cy="14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1500" name="Group 12"/>
          <p:cNvGrpSpPr>
            <a:grpSpLocks/>
          </p:cNvGrpSpPr>
          <p:nvPr/>
        </p:nvGrpSpPr>
        <p:grpSpPr bwMode="auto">
          <a:xfrm>
            <a:off x="6934200" y="3657600"/>
            <a:ext cx="3505200" cy="2438400"/>
            <a:chOff x="2592" y="1104"/>
            <a:chExt cx="1392" cy="1056"/>
          </a:xfrm>
        </p:grpSpPr>
        <p:sp>
          <p:nvSpPr>
            <p:cNvPr id="191501" name="Rectangle 13"/>
            <p:cNvSpPr>
              <a:spLocks noChangeArrowheads="1"/>
            </p:cNvSpPr>
            <p:nvPr/>
          </p:nvSpPr>
          <p:spPr bwMode="auto">
            <a:xfrm>
              <a:off x="2592" y="1248"/>
              <a:ext cx="1392" cy="9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2" name="Rectangle 14"/>
            <p:cNvSpPr>
              <a:spLocks noChangeArrowheads="1"/>
            </p:cNvSpPr>
            <p:nvPr/>
          </p:nvSpPr>
          <p:spPr bwMode="auto">
            <a:xfrm>
              <a:off x="2592" y="1104"/>
              <a:ext cx="672" cy="14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1503" name="Text Box 15"/>
          <p:cNvSpPr txBox="1">
            <a:spLocks noChangeArrowheads="1"/>
          </p:cNvSpPr>
          <p:nvPr/>
        </p:nvSpPr>
        <p:spPr bwMode="auto">
          <a:xfrm>
            <a:off x="5715001" y="1676400"/>
            <a:ext cx="658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b="1"/>
              <a:t>client</a:t>
            </a:r>
            <a:endParaRPr lang="en-US" b="1"/>
          </a:p>
        </p:txBody>
      </p:sp>
      <p:sp>
        <p:nvSpPr>
          <p:cNvPr id="191505" name="AutoShape 17"/>
          <p:cNvSpPr>
            <a:spLocks noChangeArrowheads="1"/>
          </p:cNvSpPr>
          <p:nvPr/>
        </p:nvSpPr>
        <p:spPr bwMode="auto">
          <a:xfrm>
            <a:off x="7086600" y="4191000"/>
            <a:ext cx="1371600" cy="1447800"/>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06" name="Text Box 18"/>
          <p:cNvSpPr txBox="1">
            <a:spLocks noChangeArrowheads="1"/>
          </p:cNvSpPr>
          <p:nvPr/>
        </p:nvSpPr>
        <p:spPr bwMode="auto">
          <a:xfrm>
            <a:off x="7010401" y="4495801"/>
            <a:ext cx="1267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solidFill>
                  <a:srgbClr val="FF5050"/>
                </a:solidFill>
              </a:rPr>
              <a:t>&lt;&lt;processor&gt;&gt;</a:t>
            </a:r>
            <a:endParaRPr lang="en-US" sz="1400" b="1"/>
          </a:p>
        </p:txBody>
      </p:sp>
      <p:sp>
        <p:nvSpPr>
          <p:cNvPr id="191507" name="Text Box 19"/>
          <p:cNvSpPr txBox="1">
            <a:spLocks noChangeArrowheads="1"/>
          </p:cNvSpPr>
          <p:nvPr/>
        </p:nvSpPr>
        <p:spPr bwMode="auto">
          <a:xfrm>
            <a:off x="7010401" y="4724401"/>
            <a:ext cx="12698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solidFill>
                  <a:srgbClr val="FF5050"/>
                </a:solidFill>
              </a:rPr>
              <a:t>Caching server</a:t>
            </a:r>
            <a:endParaRPr lang="en-US" b="1">
              <a:solidFill>
                <a:srgbClr val="FF5050"/>
              </a:solidFill>
            </a:endParaRPr>
          </a:p>
        </p:txBody>
      </p:sp>
      <p:sp>
        <p:nvSpPr>
          <p:cNvPr id="191512" name="Line 24"/>
          <p:cNvSpPr>
            <a:spLocks noChangeShapeType="1"/>
          </p:cNvSpPr>
          <p:nvPr/>
        </p:nvSpPr>
        <p:spPr bwMode="auto">
          <a:xfrm>
            <a:off x="7086600" y="50292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1515" name="Group 27"/>
          <p:cNvGrpSpPr>
            <a:grpSpLocks/>
          </p:cNvGrpSpPr>
          <p:nvPr/>
        </p:nvGrpSpPr>
        <p:grpSpPr bwMode="auto">
          <a:xfrm>
            <a:off x="7162800" y="5029200"/>
            <a:ext cx="755650" cy="685800"/>
            <a:chOff x="3926" y="3431"/>
            <a:chExt cx="476" cy="432"/>
          </a:xfrm>
        </p:grpSpPr>
        <p:sp>
          <p:nvSpPr>
            <p:cNvPr id="191513" name="Text Box 25"/>
            <p:cNvSpPr txBox="1">
              <a:spLocks noChangeArrowheads="1"/>
            </p:cNvSpPr>
            <p:nvPr/>
          </p:nvSpPr>
          <p:spPr bwMode="auto">
            <a:xfrm>
              <a:off x="3926" y="3431"/>
              <a:ext cx="44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b="1"/>
                <a:t>Deploys</a:t>
              </a:r>
            </a:p>
          </p:txBody>
        </p:sp>
        <p:sp>
          <p:nvSpPr>
            <p:cNvPr id="191514" name="Text Box 26"/>
            <p:cNvSpPr txBox="1">
              <a:spLocks noChangeArrowheads="1"/>
            </p:cNvSpPr>
            <p:nvPr/>
          </p:nvSpPr>
          <p:spPr bwMode="auto">
            <a:xfrm>
              <a:off x="3926" y="3575"/>
              <a:ext cx="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b="1"/>
                <a:t>Http.exe</a:t>
              </a:r>
            </a:p>
            <a:p>
              <a:pPr eaLnBrk="0" hangingPunct="0"/>
              <a:r>
                <a:rPr lang="en-US" sz="1200" b="1"/>
                <a:t>rting.exe</a:t>
              </a:r>
            </a:p>
          </p:txBody>
        </p:sp>
      </p:grpSp>
      <p:sp>
        <p:nvSpPr>
          <p:cNvPr id="191516" name="AutoShape 28"/>
          <p:cNvSpPr>
            <a:spLocks noChangeArrowheads="1"/>
          </p:cNvSpPr>
          <p:nvPr/>
        </p:nvSpPr>
        <p:spPr bwMode="auto">
          <a:xfrm>
            <a:off x="9067800" y="4191000"/>
            <a:ext cx="1371600" cy="1447800"/>
          </a:xfrm>
          <a:prstGeom prst="cube">
            <a:avLst>
              <a:gd name="adj" fmla="val 25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17" name="Text Box 29"/>
          <p:cNvSpPr txBox="1">
            <a:spLocks noChangeArrowheads="1"/>
          </p:cNvSpPr>
          <p:nvPr/>
        </p:nvSpPr>
        <p:spPr bwMode="auto">
          <a:xfrm>
            <a:off x="8991601" y="4495801"/>
            <a:ext cx="1267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solidFill>
                  <a:srgbClr val="FF5050"/>
                </a:solidFill>
              </a:rPr>
              <a:t>&lt;&lt;processor&gt;&gt;</a:t>
            </a:r>
            <a:endParaRPr lang="en-US" sz="1400" b="1"/>
          </a:p>
        </p:txBody>
      </p:sp>
      <p:sp>
        <p:nvSpPr>
          <p:cNvPr id="191518" name="Text Box 30"/>
          <p:cNvSpPr txBox="1">
            <a:spLocks noChangeArrowheads="1"/>
          </p:cNvSpPr>
          <p:nvPr/>
        </p:nvSpPr>
        <p:spPr bwMode="auto">
          <a:xfrm>
            <a:off x="8991601" y="4724400"/>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b="1"/>
              <a:t>    </a:t>
            </a:r>
            <a:r>
              <a:rPr lang="en-US" sz="1400" b="1">
                <a:solidFill>
                  <a:srgbClr val="FF5050"/>
                </a:solidFill>
              </a:rPr>
              <a:t>server</a:t>
            </a:r>
            <a:endParaRPr lang="en-US" b="1">
              <a:solidFill>
                <a:srgbClr val="FF5050"/>
              </a:solidFill>
            </a:endParaRPr>
          </a:p>
        </p:txBody>
      </p:sp>
      <p:sp>
        <p:nvSpPr>
          <p:cNvPr id="191519" name="Line 31"/>
          <p:cNvSpPr>
            <a:spLocks noChangeShapeType="1"/>
          </p:cNvSpPr>
          <p:nvPr/>
        </p:nvSpPr>
        <p:spPr bwMode="auto">
          <a:xfrm>
            <a:off x="9067800" y="49530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1520" name="Group 32"/>
          <p:cNvGrpSpPr>
            <a:grpSpLocks/>
          </p:cNvGrpSpPr>
          <p:nvPr/>
        </p:nvGrpSpPr>
        <p:grpSpPr bwMode="auto">
          <a:xfrm>
            <a:off x="9144000" y="4876801"/>
            <a:ext cx="1017588" cy="874713"/>
            <a:chOff x="3926" y="3431"/>
            <a:chExt cx="641" cy="551"/>
          </a:xfrm>
        </p:grpSpPr>
        <p:sp>
          <p:nvSpPr>
            <p:cNvPr id="191521" name="Text Box 33"/>
            <p:cNvSpPr txBox="1">
              <a:spLocks noChangeArrowheads="1"/>
            </p:cNvSpPr>
            <p:nvPr/>
          </p:nvSpPr>
          <p:spPr bwMode="auto">
            <a:xfrm>
              <a:off x="3926" y="3431"/>
              <a:ext cx="44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b="1"/>
                <a:t>Deploys</a:t>
              </a:r>
            </a:p>
          </p:txBody>
        </p:sp>
        <p:sp>
          <p:nvSpPr>
            <p:cNvPr id="191522" name="Text Box 34"/>
            <p:cNvSpPr txBox="1">
              <a:spLocks noChangeArrowheads="1"/>
            </p:cNvSpPr>
            <p:nvPr/>
          </p:nvSpPr>
          <p:spPr bwMode="auto">
            <a:xfrm>
              <a:off x="3926" y="3575"/>
              <a:ext cx="64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b="1"/>
                <a:t>dbadmin.exe</a:t>
              </a:r>
            </a:p>
            <a:p>
              <a:pPr eaLnBrk="0" hangingPunct="0"/>
              <a:r>
                <a:rPr lang="en-US" sz="1200" b="1"/>
                <a:t>tktmstr.exe</a:t>
              </a:r>
            </a:p>
            <a:p>
              <a:pPr eaLnBrk="0" hangingPunct="0"/>
              <a:r>
                <a:rPr lang="en-US" sz="1200" b="1"/>
                <a:t>logexc.exe</a:t>
              </a:r>
            </a:p>
          </p:txBody>
        </p:sp>
      </p:grpSp>
      <p:sp>
        <p:nvSpPr>
          <p:cNvPr id="191523" name="Line 35"/>
          <p:cNvSpPr>
            <a:spLocks noChangeShapeType="1"/>
          </p:cNvSpPr>
          <p:nvPr/>
        </p:nvSpPr>
        <p:spPr bwMode="auto">
          <a:xfrm>
            <a:off x="8382000" y="4800600"/>
            <a:ext cx="762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24" name="Text Box 36"/>
          <p:cNvSpPr txBox="1">
            <a:spLocks noChangeArrowheads="1"/>
          </p:cNvSpPr>
          <p:nvPr/>
        </p:nvSpPr>
        <p:spPr bwMode="auto">
          <a:xfrm>
            <a:off x="5715001" y="2743200"/>
            <a:ext cx="836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b="1">
                <a:solidFill>
                  <a:srgbClr val="FF5050"/>
                </a:solidFill>
              </a:rPr>
              <a:t>console</a:t>
            </a:r>
            <a:endParaRPr lang="en-US"/>
          </a:p>
        </p:txBody>
      </p:sp>
      <p:sp>
        <p:nvSpPr>
          <p:cNvPr id="191525" name="Text Box 37"/>
          <p:cNvSpPr txBox="1">
            <a:spLocks noChangeArrowheads="1"/>
          </p:cNvSpPr>
          <p:nvPr/>
        </p:nvSpPr>
        <p:spPr bwMode="auto">
          <a:xfrm>
            <a:off x="6918325" y="3162300"/>
            <a:ext cx="676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solidFill>
                  <a:srgbClr val="FF5050"/>
                </a:solidFill>
              </a:rPr>
              <a:t>kiosk</a:t>
            </a:r>
            <a:endParaRPr lang="en-US"/>
          </a:p>
        </p:txBody>
      </p:sp>
      <p:sp>
        <p:nvSpPr>
          <p:cNvPr id="191526" name="Text Box 38"/>
          <p:cNvSpPr txBox="1">
            <a:spLocks noChangeArrowheads="1"/>
          </p:cNvSpPr>
          <p:nvPr/>
        </p:nvSpPr>
        <p:spPr bwMode="auto">
          <a:xfrm>
            <a:off x="6994525" y="3619501"/>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a:t>server</a:t>
            </a:r>
            <a:endParaRPr lang="en-US"/>
          </a:p>
        </p:txBody>
      </p:sp>
      <p:sp>
        <p:nvSpPr>
          <p:cNvPr id="191527" name="Text Box 39"/>
          <p:cNvSpPr txBox="1">
            <a:spLocks noChangeArrowheads="1"/>
          </p:cNvSpPr>
          <p:nvPr/>
        </p:nvSpPr>
        <p:spPr bwMode="auto">
          <a:xfrm>
            <a:off x="7696200" y="4267200"/>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b="1">
                <a:solidFill>
                  <a:srgbClr val="FF5050"/>
                </a:solidFill>
              </a:rPr>
              <a:t>2..*</a:t>
            </a:r>
          </a:p>
        </p:txBody>
      </p:sp>
      <p:sp>
        <p:nvSpPr>
          <p:cNvPr id="191528" name="Text Box 40"/>
          <p:cNvSpPr txBox="1">
            <a:spLocks noChangeArrowheads="1"/>
          </p:cNvSpPr>
          <p:nvPr/>
        </p:nvSpPr>
        <p:spPr bwMode="auto">
          <a:xfrm>
            <a:off x="9677400" y="4191000"/>
            <a:ext cx="5004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600" b="1">
                <a:solidFill>
                  <a:srgbClr val="FF5050"/>
                </a:solidFill>
              </a:rPr>
              <a:t>4..*</a:t>
            </a:r>
          </a:p>
        </p:txBody>
      </p:sp>
      <p:sp>
        <p:nvSpPr>
          <p:cNvPr id="191529" name="Line 41"/>
          <p:cNvSpPr>
            <a:spLocks noChangeShapeType="1"/>
          </p:cNvSpPr>
          <p:nvPr/>
        </p:nvSpPr>
        <p:spPr bwMode="auto">
          <a:xfrm>
            <a:off x="6096000" y="2971800"/>
            <a:ext cx="83820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530" name="Line 42"/>
          <p:cNvSpPr>
            <a:spLocks noChangeShapeType="1"/>
          </p:cNvSpPr>
          <p:nvPr/>
        </p:nvSpPr>
        <p:spPr bwMode="auto">
          <a:xfrm>
            <a:off x="7543800" y="3124200"/>
            <a:ext cx="213360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3252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0" name="Rectangle 6"/>
          <p:cNvSpPr>
            <a:spLocks noGrp="1" noChangeArrowheads="1"/>
          </p:cNvSpPr>
          <p:nvPr>
            <p:ph type="title"/>
          </p:nvPr>
        </p:nvSpPr>
        <p:spPr>
          <a:xfrm>
            <a:off x="723900" y="103032"/>
            <a:ext cx="10515600" cy="634620"/>
          </a:xfrm>
        </p:spPr>
        <p:txBody>
          <a:bodyPr>
            <a:normAutofit fontScale="90000"/>
          </a:bodyPr>
          <a:lstStyle/>
          <a:p>
            <a:r>
              <a:rPr lang="en-US" dirty="0"/>
              <a:t>Sample Communication Links</a:t>
            </a:r>
          </a:p>
        </p:txBody>
      </p:sp>
      <p:pic>
        <p:nvPicPr>
          <p:cNvPr id="205829" name="Picture 5" descr="deploymentDiagramProjectLeve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49618" y="1043189"/>
            <a:ext cx="11264163" cy="5397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919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Component Diagram</a:t>
            </a:r>
          </a:p>
        </p:txBody>
      </p:sp>
      <p:sp>
        <p:nvSpPr>
          <p:cNvPr id="6" name="Content Placeholder 5"/>
          <p:cNvSpPr>
            <a:spLocks noGrp="1"/>
          </p:cNvSpPr>
          <p:nvPr>
            <p:ph idx="1"/>
          </p:nvPr>
        </p:nvSpPr>
        <p:spPr/>
        <p:txBody>
          <a:bodyPr/>
          <a:lstStyle/>
          <a:p>
            <a:r>
              <a:rPr lang="en-US" dirty="0"/>
              <a:t>Component diagram is a special kind of diagram in UML. </a:t>
            </a:r>
          </a:p>
          <a:p>
            <a:r>
              <a:rPr lang="en-US" dirty="0"/>
              <a:t>The purpose is also different from all other diagrams discussed so far.</a:t>
            </a:r>
          </a:p>
          <a:p>
            <a:r>
              <a:rPr lang="en-US" dirty="0"/>
              <a:t> It does not describe the functionality of the system but it describes the components used to make those functionalities.</a:t>
            </a:r>
          </a:p>
          <a:p>
            <a:r>
              <a:rPr lang="en-US" dirty="0"/>
              <a:t>Use component diagrams to model the </a:t>
            </a:r>
            <a:r>
              <a:rPr lang="en-US" b="1" i="1" dirty="0"/>
              <a:t>static implementation view</a:t>
            </a:r>
            <a:r>
              <a:rPr lang="en-US" dirty="0"/>
              <a:t> of a system. </a:t>
            </a:r>
          </a:p>
          <a:p>
            <a:r>
              <a:rPr lang="en-US" dirty="0"/>
              <a:t>This involves modeling the physical things that reside on a node, such as </a:t>
            </a:r>
            <a:r>
              <a:rPr lang="en-US" dirty="0" err="1"/>
              <a:t>executables</a:t>
            </a:r>
            <a:r>
              <a:rPr lang="en-US" dirty="0"/>
              <a:t>, libraries, tables, files, and documents. </a:t>
            </a:r>
          </a:p>
          <a:p>
            <a:endParaRPr lang="en-US" dirty="0"/>
          </a:p>
          <a:p>
            <a:endParaRPr lang="en-US" dirty="0"/>
          </a:p>
          <a:p>
            <a:endParaRPr lang="en-US" dirty="0"/>
          </a:p>
        </p:txBody>
      </p:sp>
    </p:spTree>
    <p:extLst>
      <p:ext uri="{BB962C8B-B14F-4D97-AF65-F5344CB8AC3E}">
        <p14:creationId xmlns:p14="http://schemas.microsoft.com/office/powerpoint/2010/main" val="377770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D6347C-F148-4C6E-9225-E1DB0D6C6517}" type="slidenum">
              <a:rPr lang="en-US"/>
              <a:pPr eaLnBrk="1" hangingPunct="1"/>
              <a:t>20</a:t>
            </a:fld>
            <a:endParaRPr lang="en-US"/>
          </a:p>
        </p:txBody>
      </p:sp>
      <p:sp>
        <p:nvSpPr>
          <p:cNvPr id="18435" name="Rectangle 2"/>
          <p:cNvSpPr>
            <a:spLocks noGrp="1" noChangeArrowheads="1"/>
          </p:cNvSpPr>
          <p:nvPr>
            <p:ph type="title"/>
          </p:nvPr>
        </p:nvSpPr>
        <p:spPr>
          <a:xfrm>
            <a:off x="1916806" y="215721"/>
            <a:ext cx="8229600" cy="479738"/>
          </a:xfrm>
          <a:noFill/>
        </p:spPr>
        <p:txBody>
          <a:bodyPr/>
          <a:lstStyle/>
          <a:p>
            <a:pPr eaLnBrk="1" hangingPunct="1"/>
            <a:r>
              <a:rPr lang="en-US" sz="2800" dirty="0"/>
              <a:t>Deployment Diagrams – Notation and Example</a:t>
            </a:r>
          </a:p>
        </p:txBody>
      </p:sp>
      <p:pic>
        <p:nvPicPr>
          <p:cNvPr id="18436" name="Picture 4" descr="deployment_diagram_nota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669039" y="0"/>
            <a:ext cx="5404993" cy="6026016"/>
          </a:xfrm>
          <a:noFill/>
        </p:spPr>
      </p:pic>
    </p:spTree>
    <p:extLst>
      <p:ext uri="{BB962C8B-B14F-4D97-AF65-F5344CB8AC3E}">
        <p14:creationId xmlns:p14="http://schemas.microsoft.com/office/powerpoint/2010/main" val="402332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Purpose of Deployment Diagrams:</a:t>
            </a:r>
            <a:endParaRPr lang="en-US" dirty="0"/>
          </a:p>
        </p:txBody>
      </p:sp>
      <p:sp>
        <p:nvSpPr>
          <p:cNvPr id="4" name="Content Placeholder 3"/>
          <p:cNvSpPr>
            <a:spLocks noGrp="1"/>
          </p:cNvSpPr>
          <p:nvPr>
            <p:ph idx="1"/>
          </p:nvPr>
        </p:nvSpPr>
        <p:spPr/>
        <p:txBody>
          <a:bodyPr/>
          <a:lstStyle/>
          <a:p>
            <a:pPr lvl="0"/>
            <a:r>
              <a:rPr lang="en-US" dirty="0"/>
              <a:t>Visualize hardware topology of a system.</a:t>
            </a:r>
          </a:p>
          <a:p>
            <a:pPr lvl="0"/>
            <a:r>
              <a:rPr lang="en-US" dirty="0"/>
              <a:t>Describe the hardware components used to deploy software components.</a:t>
            </a:r>
          </a:p>
          <a:p>
            <a:pPr lvl="0"/>
            <a:r>
              <a:rPr lang="en-US" dirty="0"/>
              <a:t>Describe runtime processing nodes..</a:t>
            </a:r>
          </a:p>
          <a:p>
            <a:pPr lvl="0"/>
            <a:r>
              <a:rPr lang="en-US" dirty="0"/>
              <a:t>To model embedded system.</a:t>
            </a:r>
          </a:p>
          <a:p>
            <a:pPr lvl="0"/>
            <a:r>
              <a:rPr lang="en-US" dirty="0"/>
              <a:t>To model hardware details of a distributed application.</a:t>
            </a:r>
          </a:p>
          <a:p>
            <a:pPr lvl="0"/>
            <a:r>
              <a:rPr lang="en-US" dirty="0"/>
              <a:t>Forward and reverse engineering.</a:t>
            </a:r>
          </a:p>
          <a:p>
            <a:endParaRPr lang="en-US" dirty="0"/>
          </a:p>
        </p:txBody>
      </p:sp>
    </p:spTree>
    <p:extLst>
      <p:ext uri="{BB962C8B-B14F-4D97-AF65-F5344CB8AC3E}">
        <p14:creationId xmlns:p14="http://schemas.microsoft.com/office/powerpoint/2010/main" val="287050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6" y="598415"/>
            <a:ext cx="4910445" cy="1227210"/>
          </a:xfrm>
        </p:spPr>
        <p:txBody>
          <a:bodyPr>
            <a:normAutofit fontScale="90000"/>
          </a:bodyPr>
          <a:lstStyle/>
          <a:p>
            <a:r>
              <a:rPr lang="en-US" b="1" u="sng" dirty="0"/>
              <a:t>Deployment diagram for college intranet</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445" y="0"/>
            <a:ext cx="7736609" cy="640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44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 Diagram</a:t>
            </a:r>
            <a:endParaRPr lang="en-US" dirty="0"/>
          </a:p>
        </p:txBody>
      </p:sp>
      <p:sp>
        <p:nvSpPr>
          <p:cNvPr id="3" name="Content Placeholder 2"/>
          <p:cNvSpPr>
            <a:spLocks noGrp="1"/>
          </p:cNvSpPr>
          <p:nvPr>
            <p:ph idx="1"/>
          </p:nvPr>
        </p:nvSpPr>
        <p:spPr>
          <a:xfrm>
            <a:off x="838200" y="1825625"/>
            <a:ext cx="10894454" cy="4351338"/>
          </a:xfrm>
        </p:spPr>
        <p:txBody>
          <a:bodyPr>
            <a:normAutofit/>
          </a:bodyPr>
          <a:lstStyle/>
          <a:p>
            <a:pPr marL="0" indent="0">
              <a:buNone/>
            </a:pPr>
            <a:r>
              <a:rPr lang="en-US" sz="3600" dirty="0"/>
              <a:t>So the purpose of the component diagram can be summarized as:</a:t>
            </a:r>
          </a:p>
          <a:p>
            <a:pPr lvl="1"/>
            <a:r>
              <a:rPr lang="en-US" sz="3200" dirty="0"/>
              <a:t>Visualize the components of a system.</a:t>
            </a:r>
          </a:p>
          <a:p>
            <a:pPr lvl="1"/>
            <a:r>
              <a:rPr lang="en-US" sz="3200" dirty="0"/>
              <a:t>Construct executables by using forward and reverse engineering.</a:t>
            </a:r>
          </a:p>
          <a:p>
            <a:pPr lvl="1"/>
            <a:r>
              <a:rPr lang="en-US" sz="3200" dirty="0"/>
              <a:t>Describe the organization and relationships of the components.</a:t>
            </a:r>
          </a:p>
          <a:p>
            <a:pPr lvl="1"/>
            <a:endParaRPr lang="en-US" sz="3200" dirty="0"/>
          </a:p>
        </p:txBody>
      </p:sp>
    </p:spTree>
    <p:extLst>
      <p:ext uri="{BB962C8B-B14F-4D97-AF65-F5344CB8AC3E}">
        <p14:creationId xmlns:p14="http://schemas.microsoft.com/office/powerpoint/2010/main" val="42054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09412" y="-37638"/>
            <a:ext cx="10515600" cy="1325563"/>
          </a:xfrm>
        </p:spPr>
        <p:txBody>
          <a:bodyPr/>
          <a:lstStyle/>
          <a:p>
            <a:pPr eaLnBrk="1" hangingPunct="1"/>
            <a:r>
              <a:rPr lang="en-US" dirty="0"/>
              <a:t>Component Diagram Notation</a:t>
            </a:r>
          </a:p>
        </p:txBody>
      </p:sp>
      <p:sp>
        <p:nvSpPr>
          <p:cNvPr id="65539" name="Rectangle 3"/>
          <p:cNvSpPr>
            <a:spLocks noGrp="1" noChangeArrowheads="1"/>
          </p:cNvSpPr>
          <p:nvPr>
            <p:ph type="body" idx="1"/>
          </p:nvPr>
        </p:nvSpPr>
        <p:spPr>
          <a:xfrm>
            <a:off x="709412" y="994141"/>
            <a:ext cx="10515600" cy="4351338"/>
          </a:xfrm>
        </p:spPr>
        <p:txBody>
          <a:bodyPr/>
          <a:lstStyle/>
          <a:p>
            <a:pPr eaLnBrk="1" hangingPunct="1"/>
            <a:r>
              <a:rPr lang="en-US" dirty="0"/>
              <a:t>Components are shown as rectangles with two tabs at the upper left</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Dashed arrows indicate dependencies</a:t>
            </a:r>
          </a:p>
          <a:p>
            <a:pPr eaLnBrk="1" hangingPunct="1"/>
            <a:r>
              <a:rPr lang="en-US" dirty="0"/>
              <a:t>Circle and solid line indicates an interface to the component</a:t>
            </a:r>
          </a:p>
          <a:p>
            <a:pPr eaLnBrk="1" hangingPunct="1"/>
            <a:endParaRPr lang="en-US" dirty="0"/>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15" y="1960764"/>
            <a:ext cx="1906074" cy="115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765" y="4945488"/>
            <a:ext cx="3799073" cy="176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The different ways to draw a component's name compart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561" y="1655624"/>
            <a:ext cx="7764087" cy="168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26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Simple component diagram showing the Order System's general dependency using UML 1.4 n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856" y="582232"/>
            <a:ext cx="4940724" cy="583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An example of a subsystem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51738"/>
            <a:ext cx="4064546" cy="258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25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026"/>
          <p:cNvSpPr>
            <a:spLocks noGrp="1" noChangeArrowheads="1"/>
          </p:cNvSpPr>
          <p:nvPr>
            <p:ph type="title"/>
          </p:nvPr>
        </p:nvSpPr>
        <p:spPr>
          <a:xfrm>
            <a:off x="838200" y="365125"/>
            <a:ext cx="10515600" cy="703821"/>
          </a:xfrm>
        </p:spPr>
        <p:txBody>
          <a:bodyPr/>
          <a:lstStyle/>
          <a:p>
            <a:r>
              <a:rPr lang="en-US" dirty="0"/>
              <a:t>Sample interfaces</a:t>
            </a:r>
          </a:p>
        </p:txBody>
      </p:sp>
      <p:pic>
        <p:nvPicPr>
          <p:cNvPr id="212996" name="Picture 1028" descr="componentDiagramProble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97727" y="1545465"/>
            <a:ext cx="10727987" cy="43144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583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215106"/>
            <a:ext cx="10515600" cy="1325563"/>
          </a:xfrm>
        </p:spPr>
        <p:txBody>
          <a:bodyPr/>
          <a:lstStyle/>
          <a:p>
            <a:r>
              <a:rPr lang="en-US" dirty="0"/>
              <a:t>Component Diagram</a:t>
            </a:r>
          </a:p>
        </p:txBody>
      </p:sp>
      <p:grpSp>
        <p:nvGrpSpPr>
          <p:cNvPr id="199683" name="Group 3"/>
          <p:cNvGrpSpPr>
            <a:grpSpLocks/>
          </p:cNvGrpSpPr>
          <p:nvPr/>
        </p:nvGrpSpPr>
        <p:grpSpPr bwMode="auto">
          <a:xfrm>
            <a:off x="2949262" y="1143000"/>
            <a:ext cx="7439338" cy="5283558"/>
            <a:chOff x="1344" y="720"/>
            <a:chExt cx="4240" cy="3072"/>
          </a:xfrm>
        </p:grpSpPr>
        <p:grpSp>
          <p:nvGrpSpPr>
            <p:cNvPr id="199684" name="Group 4"/>
            <p:cNvGrpSpPr>
              <a:grpSpLocks/>
            </p:cNvGrpSpPr>
            <p:nvPr/>
          </p:nvGrpSpPr>
          <p:grpSpPr bwMode="auto">
            <a:xfrm>
              <a:off x="3936" y="3024"/>
              <a:ext cx="528" cy="768"/>
              <a:chOff x="1488" y="2256"/>
              <a:chExt cx="528" cy="768"/>
            </a:xfrm>
          </p:grpSpPr>
          <p:sp>
            <p:nvSpPr>
              <p:cNvPr id="199685" name="AutoShape 5"/>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686" name="Group 6"/>
              <p:cNvGrpSpPr>
                <a:grpSpLocks/>
              </p:cNvGrpSpPr>
              <p:nvPr/>
            </p:nvGrpSpPr>
            <p:grpSpPr bwMode="auto">
              <a:xfrm>
                <a:off x="1536" y="2352"/>
                <a:ext cx="432" cy="240"/>
                <a:chOff x="1536" y="2352"/>
                <a:chExt cx="432" cy="240"/>
              </a:xfrm>
            </p:grpSpPr>
            <p:sp>
              <p:nvSpPr>
                <p:cNvPr id="199687" name="Line 7"/>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8" name="Line 8"/>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9" name="Line 9"/>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0" name="Line 10"/>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1" name="Line 11"/>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Line 12"/>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693" name="Group 13"/>
              <p:cNvGrpSpPr>
                <a:grpSpLocks/>
              </p:cNvGrpSpPr>
              <p:nvPr/>
            </p:nvGrpSpPr>
            <p:grpSpPr bwMode="auto">
              <a:xfrm>
                <a:off x="1536" y="2736"/>
                <a:ext cx="432" cy="240"/>
                <a:chOff x="1536" y="2352"/>
                <a:chExt cx="432" cy="240"/>
              </a:xfrm>
            </p:grpSpPr>
            <p:sp>
              <p:nvSpPr>
                <p:cNvPr id="199694" name="Line 14"/>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5" name="Line 15"/>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6" name="Line 16"/>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7" name="Line 17"/>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8" name="Line 18"/>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9" name="Line 19"/>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00" name="Group 20"/>
            <p:cNvGrpSpPr>
              <a:grpSpLocks/>
            </p:cNvGrpSpPr>
            <p:nvPr/>
          </p:nvGrpSpPr>
          <p:grpSpPr bwMode="auto">
            <a:xfrm>
              <a:off x="4656" y="2064"/>
              <a:ext cx="528" cy="768"/>
              <a:chOff x="1488" y="2256"/>
              <a:chExt cx="528" cy="768"/>
            </a:xfrm>
          </p:grpSpPr>
          <p:sp>
            <p:nvSpPr>
              <p:cNvPr id="199701" name="AutoShape 21"/>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02" name="Group 22"/>
              <p:cNvGrpSpPr>
                <a:grpSpLocks/>
              </p:cNvGrpSpPr>
              <p:nvPr/>
            </p:nvGrpSpPr>
            <p:grpSpPr bwMode="auto">
              <a:xfrm>
                <a:off x="1536" y="2352"/>
                <a:ext cx="432" cy="240"/>
                <a:chOff x="1536" y="2352"/>
                <a:chExt cx="432" cy="240"/>
              </a:xfrm>
            </p:grpSpPr>
            <p:sp>
              <p:nvSpPr>
                <p:cNvPr id="199703" name="Line 23"/>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4" name="Line 24"/>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5" name="Line 25"/>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6" name="Line 26"/>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7" name="Line 27"/>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8" name="Line 28"/>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9" name="Group 29"/>
              <p:cNvGrpSpPr>
                <a:grpSpLocks/>
              </p:cNvGrpSpPr>
              <p:nvPr/>
            </p:nvGrpSpPr>
            <p:grpSpPr bwMode="auto">
              <a:xfrm>
                <a:off x="1536" y="2736"/>
                <a:ext cx="432" cy="240"/>
                <a:chOff x="1536" y="2352"/>
                <a:chExt cx="432" cy="240"/>
              </a:xfrm>
            </p:grpSpPr>
            <p:sp>
              <p:nvSpPr>
                <p:cNvPr id="199710" name="Line 3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1" name="Line 3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2" name="Line 3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3" name="Line 3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4" name="Line 3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5" name="Line 3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16" name="Group 36"/>
            <p:cNvGrpSpPr>
              <a:grpSpLocks/>
            </p:cNvGrpSpPr>
            <p:nvPr/>
          </p:nvGrpSpPr>
          <p:grpSpPr bwMode="auto">
            <a:xfrm>
              <a:off x="3120" y="2064"/>
              <a:ext cx="528" cy="768"/>
              <a:chOff x="1488" y="2256"/>
              <a:chExt cx="528" cy="768"/>
            </a:xfrm>
          </p:grpSpPr>
          <p:sp>
            <p:nvSpPr>
              <p:cNvPr id="199717" name="AutoShape 37"/>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18" name="Group 38"/>
              <p:cNvGrpSpPr>
                <a:grpSpLocks/>
              </p:cNvGrpSpPr>
              <p:nvPr/>
            </p:nvGrpSpPr>
            <p:grpSpPr bwMode="auto">
              <a:xfrm>
                <a:off x="1536" y="2352"/>
                <a:ext cx="432" cy="240"/>
                <a:chOff x="1536" y="2352"/>
                <a:chExt cx="432" cy="240"/>
              </a:xfrm>
            </p:grpSpPr>
            <p:sp>
              <p:nvSpPr>
                <p:cNvPr id="199719" name="Line 39"/>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0" name="Line 40"/>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1" name="Line 41"/>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2" name="Line 42"/>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3" name="Line 43"/>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4" name="Line 44"/>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25" name="Group 45"/>
              <p:cNvGrpSpPr>
                <a:grpSpLocks/>
              </p:cNvGrpSpPr>
              <p:nvPr/>
            </p:nvGrpSpPr>
            <p:grpSpPr bwMode="auto">
              <a:xfrm>
                <a:off x="1536" y="2736"/>
                <a:ext cx="432" cy="240"/>
                <a:chOff x="1536" y="2352"/>
                <a:chExt cx="432" cy="240"/>
              </a:xfrm>
            </p:grpSpPr>
            <p:sp>
              <p:nvSpPr>
                <p:cNvPr id="199726" name="Line 46"/>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7" name="Line 47"/>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8" name="Line 48"/>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9" name="Line 49"/>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0" name="Line 50"/>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1" name="Line 51"/>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32" name="Group 52"/>
            <p:cNvGrpSpPr>
              <a:grpSpLocks/>
            </p:cNvGrpSpPr>
            <p:nvPr/>
          </p:nvGrpSpPr>
          <p:grpSpPr bwMode="auto">
            <a:xfrm>
              <a:off x="2352" y="3024"/>
              <a:ext cx="528" cy="768"/>
              <a:chOff x="1488" y="2256"/>
              <a:chExt cx="528" cy="768"/>
            </a:xfrm>
          </p:grpSpPr>
          <p:sp>
            <p:nvSpPr>
              <p:cNvPr id="199733" name="AutoShape 53"/>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34" name="Group 54"/>
              <p:cNvGrpSpPr>
                <a:grpSpLocks/>
              </p:cNvGrpSpPr>
              <p:nvPr/>
            </p:nvGrpSpPr>
            <p:grpSpPr bwMode="auto">
              <a:xfrm>
                <a:off x="1536" y="2352"/>
                <a:ext cx="432" cy="240"/>
                <a:chOff x="1536" y="2352"/>
                <a:chExt cx="432" cy="240"/>
              </a:xfrm>
            </p:grpSpPr>
            <p:sp>
              <p:nvSpPr>
                <p:cNvPr id="199735" name="Line 55"/>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6" name="Line 56"/>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7" name="Line 57"/>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8" name="Line 58"/>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9" name="Line 59"/>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0" name="Line 60"/>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41" name="Group 61"/>
              <p:cNvGrpSpPr>
                <a:grpSpLocks/>
              </p:cNvGrpSpPr>
              <p:nvPr/>
            </p:nvGrpSpPr>
            <p:grpSpPr bwMode="auto">
              <a:xfrm>
                <a:off x="1536" y="2736"/>
                <a:ext cx="432" cy="240"/>
                <a:chOff x="1536" y="2352"/>
                <a:chExt cx="432" cy="240"/>
              </a:xfrm>
            </p:grpSpPr>
            <p:sp>
              <p:nvSpPr>
                <p:cNvPr id="199742" name="Line 62"/>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3" name="Line 63"/>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4" name="Line 64"/>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5" name="Line 65"/>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6" name="Line 66"/>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7" name="Line 67"/>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48" name="Group 68"/>
            <p:cNvGrpSpPr>
              <a:grpSpLocks/>
            </p:cNvGrpSpPr>
            <p:nvPr/>
          </p:nvGrpSpPr>
          <p:grpSpPr bwMode="auto">
            <a:xfrm>
              <a:off x="1344" y="720"/>
              <a:ext cx="3368" cy="1056"/>
              <a:chOff x="288" y="720"/>
              <a:chExt cx="3368" cy="1056"/>
            </a:xfrm>
          </p:grpSpPr>
          <p:grpSp>
            <p:nvGrpSpPr>
              <p:cNvPr id="199749" name="Group 69"/>
              <p:cNvGrpSpPr>
                <a:grpSpLocks/>
              </p:cNvGrpSpPr>
              <p:nvPr/>
            </p:nvGrpSpPr>
            <p:grpSpPr bwMode="auto">
              <a:xfrm>
                <a:off x="336" y="1008"/>
                <a:ext cx="3024" cy="768"/>
                <a:chOff x="288" y="816"/>
                <a:chExt cx="3024" cy="768"/>
              </a:xfrm>
            </p:grpSpPr>
            <p:grpSp>
              <p:nvGrpSpPr>
                <p:cNvPr id="199750" name="Group 70"/>
                <p:cNvGrpSpPr>
                  <a:grpSpLocks/>
                </p:cNvGrpSpPr>
                <p:nvPr/>
              </p:nvGrpSpPr>
              <p:grpSpPr bwMode="auto">
                <a:xfrm>
                  <a:off x="288" y="816"/>
                  <a:ext cx="528" cy="768"/>
                  <a:chOff x="1488" y="2256"/>
                  <a:chExt cx="528" cy="768"/>
                </a:xfrm>
              </p:grpSpPr>
              <p:sp>
                <p:nvSpPr>
                  <p:cNvPr id="199751" name="AutoShape 71"/>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52" name="Group 72"/>
                  <p:cNvGrpSpPr>
                    <a:grpSpLocks/>
                  </p:cNvGrpSpPr>
                  <p:nvPr/>
                </p:nvGrpSpPr>
                <p:grpSpPr bwMode="auto">
                  <a:xfrm>
                    <a:off x="1536" y="2352"/>
                    <a:ext cx="432" cy="240"/>
                    <a:chOff x="1536" y="2352"/>
                    <a:chExt cx="432" cy="240"/>
                  </a:xfrm>
                </p:grpSpPr>
                <p:sp>
                  <p:nvSpPr>
                    <p:cNvPr id="199753" name="Line 73"/>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4" name="Line 74"/>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5" name="Line 75"/>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6" name="Line 76"/>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7" name="Line 77"/>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8" name="Line 78"/>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59" name="Group 79"/>
                  <p:cNvGrpSpPr>
                    <a:grpSpLocks/>
                  </p:cNvGrpSpPr>
                  <p:nvPr/>
                </p:nvGrpSpPr>
                <p:grpSpPr bwMode="auto">
                  <a:xfrm>
                    <a:off x="1536" y="2736"/>
                    <a:ext cx="432" cy="240"/>
                    <a:chOff x="1536" y="2352"/>
                    <a:chExt cx="432" cy="240"/>
                  </a:xfrm>
                </p:grpSpPr>
                <p:sp>
                  <p:nvSpPr>
                    <p:cNvPr id="199760" name="Line 8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1" name="Line 8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2" name="Line 8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3" name="Line 8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4" name="Line 8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5" name="Line 8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66" name="Group 86"/>
                <p:cNvGrpSpPr>
                  <a:grpSpLocks/>
                </p:cNvGrpSpPr>
                <p:nvPr/>
              </p:nvGrpSpPr>
              <p:grpSpPr bwMode="auto">
                <a:xfrm>
                  <a:off x="816" y="816"/>
                  <a:ext cx="1248" cy="768"/>
                  <a:chOff x="816" y="816"/>
                  <a:chExt cx="1248" cy="768"/>
                </a:xfrm>
              </p:grpSpPr>
              <p:grpSp>
                <p:nvGrpSpPr>
                  <p:cNvPr id="199767" name="Group 87"/>
                  <p:cNvGrpSpPr>
                    <a:grpSpLocks/>
                  </p:cNvGrpSpPr>
                  <p:nvPr/>
                </p:nvGrpSpPr>
                <p:grpSpPr bwMode="auto">
                  <a:xfrm>
                    <a:off x="1536" y="816"/>
                    <a:ext cx="528" cy="768"/>
                    <a:chOff x="1488" y="2256"/>
                    <a:chExt cx="528" cy="768"/>
                  </a:xfrm>
                </p:grpSpPr>
                <p:sp>
                  <p:nvSpPr>
                    <p:cNvPr id="199768" name="AutoShape 88"/>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69" name="Group 89"/>
                    <p:cNvGrpSpPr>
                      <a:grpSpLocks/>
                    </p:cNvGrpSpPr>
                    <p:nvPr/>
                  </p:nvGrpSpPr>
                  <p:grpSpPr bwMode="auto">
                    <a:xfrm>
                      <a:off x="1536" y="2352"/>
                      <a:ext cx="432" cy="240"/>
                      <a:chOff x="1536" y="2352"/>
                      <a:chExt cx="432" cy="240"/>
                    </a:xfrm>
                  </p:grpSpPr>
                  <p:sp>
                    <p:nvSpPr>
                      <p:cNvPr id="199770" name="Line 9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1" name="Line 9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2" name="Line 9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3" name="Line 9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4" name="Line 9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5" name="Line 9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76" name="Group 96"/>
                    <p:cNvGrpSpPr>
                      <a:grpSpLocks/>
                    </p:cNvGrpSpPr>
                    <p:nvPr/>
                  </p:nvGrpSpPr>
                  <p:grpSpPr bwMode="auto">
                    <a:xfrm>
                      <a:off x="1536" y="2736"/>
                      <a:ext cx="432" cy="240"/>
                      <a:chOff x="1536" y="2352"/>
                      <a:chExt cx="432" cy="240"/>
                    </a:xfrm>
                  </p:grpSpPr>
                  <p:sp>
                    <p:nvSpPr>
                      <p:cNvPr id="199777" name="Line 97"/>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8" name="Line 98"/>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9" name="Line 99"/>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0" name="Line 100"/>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1" name="Line 101"/>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2" name="Line 102"/>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9783" name="Line 103"/>
                  <p:cNvSpPr>
                    <a:spLocks noChangeShapeType="1"/>
                  </p:cNvSpPr>
                  <p:nvPr/>
                </p:nvSpPr>
                <p:spPr bwMode="auto">
                  <a:xfrm>
                    <a:off x="816" y="1200"/>
                    <a:ext cx="720" cy="0"/>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84" name="Group 104"/>
                <p:cNvGrpSpPr>
                  <a:grpSpLocks/>
                </p:cNvGrpSpPr>
                <p:nvPr/>
              </p:nvGrpSpPr>
              <p:grpSpPr bwMode="auto">
                <a:xfrm>
                  <a:off x="2064" y="816"/>
                  <a:ext cx="1248" cy="768"/>
                  <a:chOff x="816" y="816"/>
                  <a:chExt cx="1248" cy="768"/>
                </a:xfrm>
              </p:grpSpPr>
              <p:grpSp>
                <p:nvGrpSpPr>
                  <p:cNvPr id="199785" name="Group 105"/>
                  <p:cNvGrpSpPr>
                    <a:grpSpLocks/>
                  </p:cNvGrpSpPr>
                  <p:nvPr/>
                </p:nvGrpSpPr>
                <p:grpSpPr bwMode="auto">
                  <a:xfrm>
                    <a:off x="1536" y="816"/>
                    <a:ext cx="528" cy="768"/>
                    <a:chOff x="1488" y="2256"/>
                    <a:chExt cx="528" cy="768"/>
                  </a:xfrm>
                </p:grpSpPr>
                <p:sp>
                  <p:nvSpPr>
                    <p:cNvPr id="199786" name="AutoShape 106"/>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87" name="Group 107"/>
                    <p:cNvGrpSpPr>
                      <a:grpSpLocks/>
                    </p:cNvGrpSpPr>
                    <p:nvPr/>
                  </p:nvGrpSpPr>
                  <p:grpSpPr bwMode="auto">
                    <a:xfrm>
                      <a:off x="1536" y="2352"/>
                      <a:ext cx="432" cy="240"/>
                      <a:chOff x="1536" y="2352"/>
                      <a:chExt cx="432" cy="240"/>
                    </a:xfrm>
                  </p:grpSpPr>
                  <p:sp>
                    <p:nvSpPr>
                      <p:cNvPr id="199788" name="Line 108"/>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9" name="Line 109"/>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0" name="Line 110"/>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1" name="Line 111"/>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2" name="Line 112"/>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3" name="Line 113"/>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94" name="Group 114"/>
                    <p:cNvGrpSpPr>
                      <a:grpSpLocks/>
                    </p:cNvGrpSpPr>
                    <p:nvPr/>
                  </p:nvGrpSpPr>
                  <p:grpSpPr bwMode="auto">
                    <a:xfrm>
                      <a:off x="1536" y="2736"/>
                      <a:ext cx="432" cy="240"/>
                      <a:chOff x="1536" y="2352"/>
                      <a:chExt cx="432" cy="240"/>
                    </a:xfrm>
                  </p:grpSpPr>
                  <p:sp>
                    <p:nvSpPr>
                      <p:cNvPr id="199795" name="Line 115"/>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6" name="Line 116"/>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7" name="Line 117"/>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8" name="Line 118"/>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9" name="Line 119"/>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00" name="Line 120"/>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9801" name="Line 121"/>
                  <p:cNvSpPr>
                    <a:spLocks noChangeShapeType="1"/>
                  </p:cNvSpPr>
                  <p:nvPr/>
                </p:nvSpPr>
                <p:spPr bwMode="auto">
                  <a:xfrm>
                    <a:off x="816" y="1200"/>
                    <a:ext cx="720" cy="0"/>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9802" name="Text Box 122"/>
              <p:cNvSpPr txBox="1">
                <a:spLocks noChangeArrowheads="1"/>
              </p:cNvSpPr>
              <p:nvPr/>
            </p:nvSpPr>
            <p:spPr bwMode="auto">
              <a:xfrm>
                <a:off x="960" y="1200"/>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“parent”</a:t>
                </a:r>
              </a:p>
            </p:txBody>
          </p:sp>
          <p:sp>
            <p:nvSpPr>
              <p:cNvPr id="199803" name="Text Box 123"/>
              <p:cNvSpPr txBox="1">
                <a:spLocks noChangeArrowheads="1"/>
              </p:cNvSpPr>
              <p:nvPr/>
            </p:nvSpPr>
            <p:spPr bwMode="auto">
              <a:xfrm>
                <a:off x="2208" y="1200"/>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“parent”</a:t>
                </a:r>
              </a:p>
            </p:txBody>
          </p:sp>
          <p:grpSp>
            <p:nvGrpSpPr>
              <p:cNvPr id="199804" name="Group 124"/>
              <p:cNvGrpSpPr>
                <a:grpSpLocks/>
              </p:cNvGrpSpPr>
              <p:nvPr/>
            </p:nvGrpSpPr>
            <p:grpSpPr bwMode="auto">
              <a:xfrm>
                <a:off x="288" y="720"/>
                <a:ext cx="872" cy="340"/>
                <a:chOff x="3888" y="1152"/>
                <a:chExt cx="872" cy="340"/>
              </a:xfrm>
            </p:grpSpPr>
            <p:sp>
              <p:nvSpPr>
                <p:cNvPr id="199805" name="Text Box 125"/>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signal.h</a:t>
                  </a:r>
                </a:p>
              </p:txBody>
            </p:sp>
            <p:sp>
              <p:nvSpPr>
                <p:cNvPr id="199806" name="Text Box 126"/>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3.5</a:t>
                  </a:r>
                </a:p>
              </p:txBody>
            </p:sp>
          </p:grpSp>
          <p:grpSp>
            <p:nvGrpSpPr>
              <p:cNvPr id="199807" name="Group 127"/>
              <p:cNvGrpSpPr>
                <a:grpSpLocks/>
              </p:cNvGrpSpPr>
              <p:nvPr/>
            </p:nvGrpSpPr>
            <p:grpSpPr bwMode="auto">
              <a:xfrm>
                <a:off x="1536" y="720"/>
                <a:ext cx="872" cy="340"/>
                <a:chOff x="3888" y="1152"/>
                <a:chExt cx="872" cy="340"/>
              </a:xfrm>
            </p:grpSpPr>
            <p:sp>
              <p:nvSpPr>
                <p:cNvPr id="199808" name="Text Box 128"/>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signal.h</a:t>
                  </a:r>
                </a:p>
              </p:txBody>
            </p:sp>
            <p:sp>
              <p:nvSpPr>
                <p:cNvPr id="199809" name="Text Box 129"/>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4.0</a:t>
                  </a:r>
                </a:p>
              </p:txBody>
            </p:sp>
          </p:grpSp>
          <p:grpSp>
            <p:nvGrpSpPr>
              <p:cNvPr id="199810" name="Group 130"/>
              <p:cNvGrpSpPr>
                <a:grpSpLocks/>
              </p:cNvGrpSpPr>
              <p:nvPr/>
            </p:nvGrpSpPr>
            <p:grpSpPr bwMode="auto">
              <a:xfrm>
                <a:off x="2784" y="720"/>
                <a:ext cx="872" cy="340"/>
                <a:chOff x="3888" y="1152"/>
                <a:chExt cx="872" cy="340"/>
              </a:xfrm>
            </p:grpSpPr>
            <p:sp>
              <p:nvSpPr>
                <p:cNvPr id="199811" name="Text Box 131"/>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signal.h</a:t>
                  </a:r>
                </a:p>
              </p:txBody>
            </p:sp>
            <p:sp>
              <p:nvSpPr>
                <p:cNvPr id="199812" name="Text Box 132"/>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4.1</a:t>
                  </a:r>
                </a:p>
              </p:txBody>
            </p:sp>
          </p:grpSp>
        </p:grpSp>
        <p:sp>
          <p:nvSpPr>
            <p:cNvPr id="199813" name="Line 133"/>
            <p:cNvSpPr>
              <a:spLocks noChangeShapeType="1"/>
            </p:cNvSpPr>
            <p:nvPr/>
          </p:nvSpPr>
          <p:spPr bwMode="auto">
            <a:xfrm flipV="1">
              <a:off x="3600" y="1776"/>
              <a:ext cx="288" cy="288"/>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14" name="Line 134"/>
            <p:cNvSpPr>
              <a:spLocks noChangeShapeType="1"/>
            </p:cNvSpPr>
            <p:nvPr/>
          </p:nvSpPr>
          <p:spPr bwMode="auto">
            <a:xfrm flipH="1" flipV="1">
              <a:off x="4416" y="1776"/>
              <a:ext cx="240" cy="288"/>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15" name="Line 135"/>
            <p:cNvSpPr>
              <a:spLocks noChangeShapeType="1"/>
            </p:cNvSpPr>
            <p:nvPr/>
          </p:nvSpPr>
          <p:spPr bwMode="auto">
            <a:xfrm>
              <a:off x="3648" y="2832"/>
              <a:ext cx="288" cy="288"/>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16" name="Line 136"/>
            <p:cNvSpPr>
              <a:spLocks noChangeShapeType="1"/>
            </p:cNvSpPr>
            <p:nvPr/>
          </p:nvSpPr>
          <p:spPr bwMode="auto">
            <a:xfrm flipH="1">
              <a:off x="2880" y="2832"/>
              <a:ext cx="240" cy="24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817" name="Group 137"/>
            <p:cNvGrpSpPr>
              <a:grpSpLocks/>
            </p:cNvGrpSpPr>
            <p:nvPr/>
          </p:nvGrpSpPr>
          <p:grpSpPr bwMode="auto">
            <a:xfrm>
              <a:off x="4576" y="1768"/>
              <a:ext cx="1008" cy="340"/>
              <a:chOff x="4560" y="1440"/>
              <a:chExt cx="1008" cy="340"/>
            </a:xfrm>
          </p:grpSpPr>
          <p:sp>
            <p:nvSpPr>
              <p:cNvPr id="199818" name="Text Box 138"/>
              <p:cNvSpPr txBox="1">
                <a:spLocks noChangeArrowheads="1"/>
              </p:cNvSpPr>
              <p:nvPr/>
            </p:nvSpPr>
            <p:spPr bwMode="auto">
              <a:xfrm>
                <a:off x="4560" y="1440"/>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signal.cpp</a:t>
                </a:r>
              </a:p>
            </p:txBody>
          </p:sp>
          <p:sp>
            <p:nvSpPr>
              <p:cNvPr id="199819" name="Text Box 139"/>
              <p:cNvSpPr txBox="1">
                <a:spLocks noChangeArrowheads="1"/>
              </p:cNvSpPr>
              <p:nvPr/>
            </p:nvSpPr>
            <p:spPr bwMode="auto">
              <a:xfrm>
                <a:off x="4568" y="1568"/>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4.1</a:t>
                </a:r>
              </a:p>
            </p:txBody>
          </p:sp>
        </p:grpSp>
        <p:sp>
          <p:nvSpPr>
            <p:cNvPr id="199820" name="Text Box 140"/>
            <p:cNvSpPr txBox="1">
              <a:spLocks noChangeArrowheads="1"/>
            </p:cNvSpPr>
            <p:nvPr/>
          </p:nvSpPr>
          <p:spPr bwMode="auto">
            <a:xfrm>
              <a:off x="3072" y="1872"/>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interp.cpp</a:t>
              </a:r>
            </a:p>
          </p:txBody>
        </p:sp>
        <p:sp>
          <p:nvSpPr>
            <p:cNvPr id="199821" name="Text Box 141"/>
            <p:cNvSpPr txBox="1">
              <a:spLocks noChangeArrowheads="1"/>
            </p:cNvSpPr>
            <p:nvPr/>
          </p:nvSpPr>
          <p:spPr bwMode="auto">
            <a:xfrm>
              <a:off x="2304" y="283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irq.h</a:t>
              </a:r>
            </a:p>
          </p:txBody>
        </p:sp>
        <p:sp>
          <p:nvSpPr>
            <p:cNvPr id="199822" name="Text Box 142"/>
            <p:cNvSpPr txBox="1">
              <a:spLocks noChangeArrowheads="1"/>
            </p:cNvSpPr>
            <p:nvPr/>
          </p:nvSpPr>
          <p:spPr bwMode="auto">
            <a:xfrm>
              <a:off x="3880" y="2832"/>
              <a:ext cx="8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device.cpp</a:t>
              </a:r>
            </a:p>
          </p:txBody>
        </p:sp>
      </p:grpSp>
    </p:spTree>
    <p:extLst>
      <p:ext uri="{BB962C8B-B14F-4D97-AF65-F5344CB8AC3E}">
        <p14:creationId xmlns:p14="http://schemas.microsoft.com/office/powerpoint/2010/main" val="17521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00100" y="-162909"/>
            <a:ext cx="10515600" cy="1325563"/>
          </a:xfrm>
        </p:spPr>
        <p:txBody>
          <a:bodyPr/>
          <a:lstStyle/>
          <a:p>
            <a:pPr eaLnBrk="1" hangingPunct="1"/>
            <a:r>
              <a:rPr lang="en-US" dirty="0"/>
              <a:t>Component Example - Linking</a:t>
            </a:r>
          </a:p>
        </p:txBody>
      </p:sp>
      <p:sp>
        <p:nvSpPr>
          <p:cNvPr id="68611" name="Rectangle 3"/>
          <p:cNvSpPr>
            <a:spLocks noGrp="1" noChangeArrowheads="1"/>
          </p:cNvSpPr>
          <p:nvPr>
            <p:ph type="body" idx="1"/>
          </p:nvPr>
        </p:nvSpPr>
        <p:spPr>
          <a:xfrm>
            <a:off x="593502" y="821073"/>
            <a:ext cx="10515600" cy="4351338"/>
          </a:xfrm>
        </p:spPr>
        <p:txBody>
          <a:bodyPr/>
          <a:lstStyle/>
          <a:p>
            <a:pPr eaLnBrk="1" hangingPunct="1"/>
            <a:r>
              <a:rPr lang="en-US" dirty="0"/>
              <a:t>Linking components with dependencies</a:t>
            </a:r>
          </a:p>
        </p:txBody>
      </p:sp>
      <p:pic>
        <p:nvPicPr>
          <p:cNvPr id="68612" name="Picture 5" descr="5%20Component%20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09801"/>
            <a:ext cx="58674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51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38200" y="-265905"/>
            <a:ext cx="10515600" cy="1325563"/>
          </a:xfrm>
        </p:spPr>
        <p:txBody>
          <a:bodyPr/>
          <a:lstStyle/>
          <a:p>
            <a:r>
              <a:rPr lang="en-US" dirty="0"/>
              <a:t>Example Component Diagram</a:t>
            </a:r>
          </a:p>
        </p:txBody>
      </p:sp>
      <p:pic>
        <p:nvPicPr>
          <p:cNvPr id="215044" name="Picture 4" descr="component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2773" y="1184856"/>
            <a:ext cx="11717248" cy="45076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70223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966</Words>
  <Application>Microsoft Office PowerPoint</Application>
  <PresentationFormat>Widescreen</PresentationFormat>
  <Paragraphs>162</Paragraphs>
  <Slides>22</Slides>
  <Notes>9</Notes>
  <HiddenSlides>5</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Times</vt:lpstr>
      <vt:lpstr>Times New Roman</vt:lpstr>
      <vt:lpstr>Office Theme</vt:lpstr>
      <vt:lpstr>Clip</vt:lpstr>
      <vt:lpstr>Component diagram </vt:lpstr>
      <vt:lpstr>Component Diagram</vt:lpstr>
      <vt:lpstr>Component Diagram</vt:lpstr>
      <vt:lpstr>Component Diagram Notation</vt:lpstr>
      <vt:lpstr>PowerPoint Presentation</vt:lpstr>
      <vt:lpstr>Sample interfaces</vt:lpstr>
      <vt:lpstr>Component Diagram</vt:lpstr>
      <vt:lpstr>Component Example - Linking</vt:lpstr>
      <vt:lpstr>Example Component Diagram</vt:lpstr>
      <vt:lpstr>Component Diagram</vt:lpstr>
      <vt:lpstr>Component diagram for College Intranet </vt:lpstr>
      <vt:lpstr>Deployment Diagrams</vt:lpstr>
      <vt:lpstr>Deployment Diagrams</vt:lpstr>
      <vt:lpstr>Node</vt:lpstr>
      <vt:lpstr>Deployment Diagrams – Notation and Example</vt:lpstr>
      <vt:lpstr>A Deployment Diagram</vt:lpstr>
      <vt:lpstr>Modeling Client-Server Architecture</vt:lpstr>
      <vt:lpstr>Client-Server System</vt:lpstr>
      <vt:lpstr>Sample Communication Links</vt:lpstr>
      <vt:lpstr>Deployment Diagrams – Notation and Example</vt:lpstr>
      <vt:lpstr>Purpose of Deployment Diagrams:</vt:lpstr>
      <vt:lpstr>Deployment diagram for college intranet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diagram</dc:title>
  <dc:creator>Admin</dc:creator>
  <cp:lastModifiedBy>Jawwad Kazi</cp:lastModifiedBy>
  <cp:revision>15</cp:revision>
  <dcterms:created xsi:type="dcterms:W3CDTF">2017-03-22T09:05:22Z</dcterms:created>
  <dcterms:modified xsi:type="dcterms:W3CDTF">2019-03-30T16:44:39Z</dcterms:modified>
</cp:coreProperties>
</file>