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79" r:id="rId2"/>
    <p:sldId id="281" r:id="rId3"/>
    <p:sldId id="285" r:id="rId4"/>
    <p:sldId id="287" r:id="rId5"/>
    <p:sldId id="290" r:id="rId6"/>
    <p:sldId id="291" r:id="rId7"/>
    <p:sldId id="292" r:id="rId8"/>
    <p:sldId id="293" r:id="rId9"/>
    <p:sldId id="288" r:id="rId10"/>
    <p:sldId id="294" r:id="rId11"/>
    <p:sldId id="295" r:id="rId12"/>
    <p:sldId id="296" r:id="rId13"/>
    <p:sldId id="297" r:id="rId14"/>
    <p:sldId id="299" r:id="rId15"/>
    <p:sldId id="298" r:id="rId16"/>
    <p:sldId id="300" r:id="rId17"/>
    <p:sldId id="301" r:id="rId18"/>
    <p:sldId id="305" r:id="rId19"/>
    <p:sldId id="303" r:id="rId20"/>
    <p:sldId id="304" r:id="rId21"/>
    <p:sldId id="308" r:id="rId22"/>
    <p:sldId id="309" r:id="rId23"/>
    <p:sldId id="310" r:id="rId24"/>
    <p:sldId id="311" r:id="rId25"/>
    <p:sldId id="306" r:id="rId26"/>
    <p:sldId id="302" r:id="rId27"/>
    <p:sldId id="307" r:id="rId28"/>
    <p:sldId id="312" r:id="rId29"/>
    <p:sldId id="313" r:id="rId30"/>
    <p:sldId id="314" r:id="rId31"/>
    <p:sldId id="27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F6AE73-B310-4075-91E3-8893D7DCAB70}" type="datetimeFigureOut">
              <a:rPr lang="el-GR" smtClean="0"/>
              <a:t>5/3/2020</a:t>
            </a:fld>
            <a:endParaRPr lang="el-G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F535E9-DDC4-45C7-BD25-5AC66F2F5B4B}" type="slidenum">
              <a:rPr lang="el-GR" smtClean="0"/>
              <a:t>‹#›</a:t>
            </a:fld>
            <a:endParaRPr lang="el-GR"/>
          </a:p>
        </p:txBody>
      </p:sp>
    </p:spTree>
    <p:extLst>
      <p:ext uri="{BB962C8B-B14F-4D97-AF65-F5344CB8AC3E}">
        <p14:creationId xmlns:p14="http://schemas.microsoft.com/office/powerpoint/2010/main" val="2716803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71127-B4A9-4BD5-A8D4-54140EE807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AA6BA42-FE02-4DFE-ABB2-FEE5D15404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BCC8D5C-60AA-40D6-B895-5A03226CE52E}"/>
              </a:ext>
            </a:extLst>
          </p:cNvPr>
          <p:cNvSpPr>
            <a:spLocks noGrp="1"/>
          </p:cNvSpPr>
          <p:nvPr>
            <p:ph type="dt" sz="half" idx="10"/>
          </p:nvPr>
        </p:nvSpPr>
        <p:spPr/>
        <p:txBody>
          <a:bodyPr/>
          <a:lstStyle/>
          <a:p>
            <a:fld id="{A50F04BC-9CC2-4F41-AC69-A4CE1A932D3E}" type="datetime1">
              <a:rPr lang="el-GR" smtClean="0"/>
              <a:t>5/3/2020</a:t>
            </a:fld>
            <a:endParaRPr lang="el-GR"/>
          </a:p>
        </p:txBody>
      </p:sp>
      <p:sp>
        <p:nvSpPr>
          <p:cNvPr id="5" name="Footer Placeholder 4">
            <a:extLst>
              <a:ext uri="{FF2B5EF4-FFF2-40B4-BE49-F238E27FC236}">
                <a16:creationId xmlns:a16="http://schemas.microsoft.com/office/drawing/2014/main" id="{BB0BE59D-3684-4778-8DBF-A7378239C413}"/>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AC46C037-E5BE-4380-A0CD-99C328E2B9A5}"/>
              </a:ext>
            </a:extLst>
          </p:cNvPr>
          <p:cNvSpPr>
            <a:spLocks noGrp="1"/>
          </p:cNvSpPr>
          <p:nvPr>
            <p:ph type="sldNum" sz="quarter" idx="12"/>
          </p:nvPr>
        </p:nvSpPr>
        <p:spPr/>
        <p:txBody>
          <a:bodyPr/>
          <a:lstStyle/>
          <a:p>
            <a:fld id="{1EDA01BF-56F2-44D1-A41D-460A02A81C6E}" type="slidenum">
              <a:rPr lang="el-GR" smtClean="0"/>
              <a:t>‹#›</a:t>
            </a:fld>
            <a:endParaRPr lang="el-GR"/>
          </a:p>
        </p:txBody>
      </p:sp>
    </p:spTree>
    <p:extLst>
      <p:ext uri="{BB962C8B-B14F-4D97-AF65-F5344CB8AC3E}">
        <p14:creationId xmlns:p14="http://schemas.microsoft.com/office/powerpoint/2010/main" val="295731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F0A6F-4F90-41E7-87AA-84E006A65FF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628B87-A2B3-4FF0-9CF8-0C4CA345AB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F5AE45-1BC9-4ECB-ACDE-A2584C1BFF3E}"/>
              </a:ext>
            </a:extLst>
          </p:cNvPr>
          <p:cNvSpPr>
            <a:spLocks noGrp="1"/>
          </p:cNvSpPr>
          <p:nvPr>
            <p:ph type="dt" sz="half" idx="10"/>
          </p:nvPr>
        </p:nvSpPr>
        <p:spPr/>
        <p:txBody>
          <a:bodyPr/>
          <a:lstStyle/>
          <a:p>
            <a:fld id="{03889652-0F4C-4BD8-A38B-A68A9680A49A}" type="datetime1">
              <a:rPr lang="el-GR" smtClean="0"/>
              <a:t>5/3/2020</a:t>
            </a:fld>
            <a:endParaRPr lang="el-GR"/>
          </a:p>
        </p:txBody>
      </p:sp>
      <p:sp>
        <p:nvSpPr>
          <p:cNvPr id="5" name="Footer Placeholder 4">
            <a:extLst>
              <a:ext uri="{FF2B5EF4-FFF2-40B4-BE49-F238E27FC236}">
                <a16:creationId xmlns:a16="http://schemas.microsoft.com/office/drawing/2014/main" id="{BF089072-07D4-40F3-8159-D07FC763A94F}"/>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EDBDC34C-6287-4A7D-B581-F6E813E290EB}"/>
              </a:ext>
            </a:extLst>
          </p:cNvPr>
          <p:cNvSpPr>
            <a:spLocks noGrp="1"/>
          </p:cNvSpPr>
          <p:nvPr>
            <p:ph type="sldNum" sz="quarter" idx="12"/>
          </p:nvPr>
        </p:nvSpPr>
        <p:spPr/>
        <p:txBody>
          <a:bodyPr/>
          <a:lstStyle/>
          <a:p>
            <a:fld id="{1EDA01BF-56F2-44D1-A41D-460A02A81C6E}" type="slidenum">
              <a:rPr lang="el-GR" smtClean="0"/>
              <a:t>‹#›</a:t>
            </a:fld>
            <a:endParaRPr lang="el-GR"/>
          </a:p>
        </p:txBody>
      </p:sp>
    </p:spTree>
    <p:extLst>
      <p:ext uri="{BB962C8B-B14F-4D97-AF65-F5344CB8AC3E}">
        <p14:creationId xmlns:p14="http://schemas.microsoft.com/office/powerpoint/2010/main" val="4234134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612346-E8BF-4EA6-9F43-84E6EC9850A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9517D5-D63C-478F-9583-595D7EE33E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9E9D2B-B8EF-4D76-BECE-C14AD106043D}"/>
              </a:ext>
            </a:extLst>
          </p:cNvPr>
          <p:cNvSpPr>
            <a:spLocks noGrp="1"/>
          </p:cNvSpPr>
          <p:nvPr>
            <p:ph type="dt" sz="half" idx="10"/>
          </p:nvPr>
        </p:nvSpPr>
        <p:spPr/>
        <p:txBody>
          <a:bodyPr/>
          <a:lstStyle/>
          <a:p>
            <a:fld id="{7D07E8AD-0F4B-43B5-8D37-B46803CF7ADD}" type="datetime1">
              <a:rPr lang="el-GR" smtClean="0"/>
              <a:t>5/3/2020</a:t>
            </a:fld>
            <a:endParaRPr lang="el-GR"/>
          </a:p>
        </p:txBody>
      </p:sp>
      <p:sp>
        <p:nvSpPr>
          <p:cNvPr id="5" name="Footer Placeholder 4">
            <a:extLst>
              <a:ext uri="{FF2B5EF4-FFF2-40B4-BE49-F238E27FC236}">
                <a16:creationId xmlns:a16="http://schemas.microsoft.com/office/drawing/2014/main" id="{A202ED98-2CBB-4268-8F39-FA6D373518A2}"/>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A281E835-3DCD-4F58-944B-228B3EE75F36}"/>
              </a:ext>
            </a:extLst>
          </p:cNvPr>
          <p:cNvSpPr>
            <a:spLocks noGrp="1"/>
          </p:cNvSpPr>
          <p:nvPr>
            <p:ph type="sldNum" sz="quarter" idx="12"/>
          </p:nvPr>
        </p:nvSpPr>
        <p:spPr/>
        <p:txBody>
          <a:bodyPr/>
          <a:lstStyle/>
          <a:p>
            <a:fld id="{1EDA01BF-56F2-44D1-A41D-460A02A81C6E}" type="slidenum">
              <a:rPr lang="el-GR" smtClean="0"/>
              <a:t>‹#›</a:t>
            </a:fld>
            <a:endParaRPr lang="el-GR"/>
          </a:p>
        </p:txBody>
      </p:sp>
    </p:spTree>
    <p:extLst>
      <p:ext uri="{BB962C8B-B14F-4D97-AF65-F5344CB8AC3E}">
        <p14:creationId xmlns:p14="http://schemas.microsoft.com/office/powerpoint/2010/main" val="2902557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9C897-5057-4427-90DC-D6A8393102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B1A63C-B4BA-4E47-BDDA-21D914EC42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EB735F-3F95-42A4-991D-96842F73EFE5}"/>
              </a:ext>
            </a:extLst>
          </p:cNvPr>
          <p:cNvSpPr>
            <a:spLocks noGrp="1"/>
          </p:cNvSpPr>
          <p:nvPr>
            <p:ph type="dt" sz="half" idx="10"/>
          </p:nvPr>
        </p:nvSpPr>
        <p:spPr/>
        <p:txBody>
          <a:bodyPr/>
          <a:lstStyle/>
          <a:p>
            <a:fld id="{BF2ACE7A-5D15-4079-88FB-AB9358FE9B0C}" type="datetime1">
              <a:rPr lang="el-GR" smtClean="0"/>
              <a:t>5/3/2020</a:t>
            </a:fld>
            <a:endParaRPr lang="el-GR"/>
          </a:p>
        </p:txBody>
      </p:sp>
      <p:sp>
        <p:nvSpPr>
          <p:cNvPr id="5" name="Footer Placeholder 4">
            <a:extLst>
              <a:ext uri="{FF2B5EF4-FFF2-40B4-BE49-F238E27FC236}">
                <a16:creationId xmlns:a16="http://schemas.microsoft.com/office/drawing/2014/main" id="{4A8BC3F9-E20C-429B-831A-E0FFC8B6FD71}"/>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CC10C478-C341-418E-9731-2156E3491B2A}"/>
              </a:ext>
            </a:extLst>
          </p:cNvPr>
          <p:cNvSpPr>
            <a:spLocks noGrp="1"/>
          </p:cNvSpPr>
          <p:nvPr>
            <p:ph type="sldNum" sz="quarter" idx="12"/>
          </p:nvPr>
        </p:nvSpPr>
        <p:spPr/>
        <p:txBody>
          <a:bodyPr/>
          <a:lstStyle/>
          <a:p>
            <a:fld id="{1EDA01BF-56F2-44D1-A41D-460A02A81C6E}" type="slidenum">
              <a:rPr lang="el-GR" smtClean="0"/>
              <a:t>‹#›</a:t>
            </a:fld>
            <a:endParaRPr lang="el-GR"/>
          </a:p>
        </p:txBody>
      </p:sp>
    </p:spTree>
    <p:extLst>
      <p:ext uri="{BB962C8B-B14F-4D97-AF65-F5344CB8AC3E}">
        <p14:creationId xmlns:p14="http://schemas.microsoft.com/office/powerpoint/2010/main" val="3607524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95D87-4345-4943-832E-3C81C6B4BA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0F2DF71-71F2-4B19-A0BA-FC703376F9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4AE0BA-999E-43EE-8BDC-7EE79A7A239C}"/>
              </a:ext>
            </a:extLst>
          </p:cNvPr>
          <p:cNvSpPr>
            <a:spLocks noGrp="1"/>
          </p:cNvSpPr>
          <p:nvPr>
            <p:ph type="dt" sz="half" idx="10"/>
          </p:nvPr>
        </p:nvSpPr>
        <p:spPr/>
        <p:txBody>
          <a:bodyPr/>
          <a:lstStyle/>
          <a:p>
            <a:fld id="{C9B74BBD-C3F4-49D5-A483-801A4CD9AB06}" type="datetime1">
              <a:rPr lang="el-GR" smtClean="0"/>
              <a:t>5/3/2020</a:t>
            </a:fld>
            <a:endParaRPr lang="el-GR"/>
          </a:p>
        </p:txBody>
      </p:sp>
      <p:sp>
        <p:nvSpPr>
          <p:cNvPr id="5" name="Footer Placeholder 4">
            <a:extLst>
              <a:ext uri="{FF2B5EF4-FFF2-40B4-BE49-F238E27FC236}">
                <a16:creationId xmlns:a16="http://schemas.microsoft.com/office/drawing/2014/main" id="{6F0F6379-D456-4479-99B9-23EC3499D088}"/>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61426269-3CD8-40B7-8572-01CF84A33D4C}"/>
              </a:ext>
            </a:extLst>
          </p:cNvPr>
          <p:cNvSpPr>
            <a:spLocks noGrp="1"/>
          </p:cNvSpPr>
          <p:nvPr>
            <p:ph type="sldNum" sz="quarter" idx="12"/>
          </p:nvPr>
        </p:nvSpPr>
        <p:spPr/>
        <p:txBody>
          <a:bodyPr/>
          <a:lstStyle/>
          <a:p>
            <a:fld id="{1EDA01BF-56F2-44D1-A41D-460A02A81C6E}" type="slidenum">
              <a:rPr lang="el-GR" smtClean="0"/>
              <a:t>‹#›</a:t>
            </a:fld>
            <a:endParaRPr lang="el-GR"/>
          </a:p>
        </p:txBody>
      </p:sp>
    </p:spTree>
    <p:extLst>
      <p:ext uri="{BB962C8B-B14F-4D97-AF65-F5344CB8AC3E}">
        <p14:creationId xmlns:p14="http://schemas.microsoft.com/office/powerpoint/2010/main" val="799938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53DD3-0B28-4B9B-9BA3-4B8AC7F7CC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98FC39-5B89-416A-B7BB-0DEE2CE2C2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ED0D5F3-F3B9-419E-90F2-FEB111FA0C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0C2D313-FA00-4AEB-85DA-7164E7EF8B01}"/>
              </a:ext>
            </a:extLst>
          </p:cNvPr>
          <p:cNvSpPr>
            <a:spLocks noGrp="1"/>
          </p:cNvSpPr>
          <p:nvPr>
            <p:ph type="dt" sz="half" idx="10"/>
          </p:nvPr>
        </p:nvSpPr>
        <p:spPr/>
        <p:txBody>
          <a:bodyPr/>
          <a:lstStyle/>
          <a:p>
            <a:fld id="{F7F1CB1A-B6C5-47C2-AB85-9604A4E47698}" type="datetime1">
              <a:rPr lang="el-GR" smtClean="0"/>
              <a:t>5/3/2020</a:t>
            </a:fld>
            <a:endParaRPr lang="el-GR"/>
          </a:p>
        </p:txBody>
      </p:sp>
      <p:sp>
        <p:nvSpPr>
          <p:cNvPr id="6" name="Footer Placeholder 5">
            <a:extLst>
              <a:ext uri="{FF2B5EF4-FFF2-40B4-BE49-F238E27FC236}">
                <a16:creationId xmlns:a16="http://schemas.microsoft.com/office/drawing/2014/main" id="{420D724A-3E0B-4B10-9945-854B407AD2D1}"/>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0B471AC2-80E8-46B8-98C8-C1957F5CF959}"/>
              </a:ext>
            </a:extLst>
          </p:cNvPr>
          <p:cNvSpPr>
            <a:spLocks noGrp="1"/>
          </p:cNvSpPr>
          <p:nvPr>
            <p:ph type="sldNum" sz="quarter" idx="12"/>
          </p:nvPr>
        </p:nvSpPr>
        <p:spPr/>
        <p:txBody>
          <a:bodyPr/>
          <a:lstStyle/>
          <a:p>
            <a:fld id="{1EDA01BF-56F2-44D1-A41D-460A02A81C6E}" type="slidenum">
              <a:rPr lang="el-GR" smtClean="0"/>
              <a:t>‹#›</a:t>
            </a:fld>
            <a:endParaRPr lang="el-GR"/>
          </a:p>
        </p:txBody>
      </p:sp>
    </p:spTree>
    <p:extLst>
      <p:ext uri="{BB962C8B-B14F-4D97-AF65-F5344CB8AC3E}">
        <p14:creationId xmlns:p14="http://schemas.microsoft.com/office/powerpoint/2010/main" val="2272006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C5B63-A445-4649-B8F4-A0EE38D5AC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EF6536D-9760-4235-8A5A-B56E748781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3C244A-B4DE-4D99-B570-FD6888BC86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A8890AE-2971-439D-96BA-DB3EFE954F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D389B9-3A9F-426F-807B-D9B749004D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8A4ED18-E4D6-4784-8EA8-8F24E3C84123}"/>
              </a:ext>
            </a:extLst>
          </p:cNvPr>
          <p:cNvSpPr>
            <a:spLocks noGrp="1"/>
          </p:cNvSpPr>
          <p:nvPr>
            <p:ph type="dt" sz="half" idx="10"/>
          </p:nvPr>
        </p:nvSpPr>
        <p:spPr/>
        <p:txBody>
          <a:bodyPr/>
          <a:lstStyle/>
          <a:p>
            <a:fld id="{10A565DE-3287-4651-841C-F6852251D9DF}" type="datetime1">
              <a:rPr lang="el-GR" smtClean="0"/>
              <a:t>5/3/2020</a:t>
            </a:fld>
            <a:endParaRPr lang="el-GR"/>
          </a:p>
        </p:txBody>
      </p:sp>
      <p:sp>
        <p:nvSpPr>
          <p:cNvPr id="8" name="Footer Placeholder 7">
            <a:extLst>
              <a:ext uri="{FF2B5EF4-FFF2-40B4-BE49-F238E27FC236}">
                <a16:creationId xmlns:a16="http://schemas.microsoft.com/office/drawing/2014/main" id="{42C4DEED-F6CC-4079-B212-2B668A71BE25}"/>
              </a:ext>
            </a:extLst>
          </p:cNvPr>
          <p:cNvSpPr>
            <a:spLocks noGrp="1"/>
          </p:cNvSpPr>
          <p:nvPr>
            <p:ph type="ftr" sz="quarter" idx="11"/>
          </p:nvPr>
        </p:nvSpPr>
        <p:spPr/>
        <p:txBody>
          <a:bodyPr/>
          <a:lstStyle/>
          <a:p>
            <a:endParaRPr lang="el-GR"/>
          </a:p>
        </p:txBody>
      </p:sp>
      <p:sp>
        <p:nvSpPr>
          <p:cNvPr id="9" name="Slide Number Placeholder 8">
            <a:extLst>
              <a:ext uri="{FF2B5EF4-FFF2-40B4-BE49-F238E27FC236}">
                <a16:creationId xmlns:a16="http://schemas.microsoft.com/office/drawing/2014/main" id="{C540DC17-6697-4BED-B6FA-A9213227D342}"/>
              </a:ext>
            </a:extLst>
          </p:cNvPr>
          <p:cNvSpPr>
            <a:spLocks noGrp="1"/>
          </p:cNvSpPr>
          <p:nvPr>
            <p:ph type="sldNum" sz="quarter" idx="12"/>
          </p:nvPr>
        </p:nvSpPr>
        <p:spPr/>
        <p:txBody>
          <a:bodyPr/>
          <a:lstStyle/>
          <a:p>
            <a:fld id="{1EDA01BF-56F2-44D1-A41D-460A02A81C6E}" type="slidenum">
              <a:rPr lang="el-GR" smtClean="0"/>
              <a:t>‹#›</a:t>
            </a:fld>
            <a:endParaRPr lang="el-GR"/>
          </a:p>
        </p:txBody>
      </p:sp>
    </p:spTree>
    <p:extLst>
      <p:ext uri="{BB962C8B-B14F-4D97-AF65-F5344CB8AC3E}">
        <p14:creationId xmlns:p14="http://schemas.microsoft.com/office/powerpoint/2010/main" val="1856081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12444-49A0-498B-AC51-EF3CA66F301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ABE46A4-858F-4A1A-B1F0-9445744FC7B6}"/>
              </a:ext>
            </a:extLst>
          </p:cNvPr>
          <p:cNvSpPr>
            <a:spLocks noGrp="1"/>
          </p:cNvSpPr>
          <p:nvPr>
            <p:ph type="dt" sz="half" idx="10"/>
          </p:nvPr>
        </p:nvSpPr>
        <p:spPr/>
        <p:txBody>
          <a:bodyPr/>
          <a:lstStyle/>
          <a:p>
            <a:fld id="{2F091042-4616-4008-8355-C55D9AE73D71}" type="datetime1">
              <a:rPr lang="el-GR" smtClean="0"/>
              <a:t>5/3/2020</a:t>
            </a:fld>
            <a:endParaRPr lang="el-GR"/>
          </a:p>
        </p:txBody>
      </p:sp>
      <p:sp>
        <p:nvSpPr>
          <p:cNvPr id="4" name="Footer Placeholder 3">
            <a:extLst>
              <a:ext uri="{FF2B5EF4-FFF2-40B4-BE49-F238E27FC236}">
                <a16:creationId xmlns:a16="http://schemas.microsoft.com/office/drawing/2014/main" id="{761ABCD4-5DE6-429B-BA2A-2CB29C97D666}"/>
              </a:ext>
            </a:extLst>
          </p:cNvPr>
          <p:cNvSpPr>
            <a:spLocks noGrp="1"/>
          </p:cNvSpPr>
          <p:nvPr>
            <p:ph type="ftr" sz="quarter" idx="11"/>
          </p:nvPr>
        </p:nvSpPr>
        <p:spPr/>
        <p:txBody>
          <a:bodyPr/>
          <a:lstStyle/>
          <a:p>
            <a:endParaRPr lang="el-GR"/>
          </a:p>
        </p:txBody>
      </p:sp>
      <p:sp>
        <p:nvSpPr>
          <p:cNvPr id="5" name="Slide Number Placeholder 4">
            <a:extLst>
              <a:ext uri="{FF2B5EF4-FFF2-40B4-BE49-F238E27FC236}">
                <a16:creationId xmlns:a16="http://schemas.microsoft.com/office/drawing/2014/main" id="{8E0EE1AE-01DB-4AA7-9F17-1872C3B68286}"/>
              </a:ext>
            </a:extLst>
          </p:cNvPr>
          <p:cNvSpPr>
            <a:spLocks noGrp="1"/>
          </p:cNvSpPr>
          <p:nvPr>
            <p:ph type="sldNum" sz="quarter" idx="12"/>
          </p:nvPr>
        </p:nvSpPr>
        <p:spPr/>
        <p:txBody>
          <a:bodyPr/>
          <a:lstStyle/>
          <a:p>
            <a:fld id="{1EDA01BF-56F2-44D1-A41D-460A02A81C6E}" type="slidenum">
              <a:rPr lang="el-GR" smtClean="0"/>
              <a:t>‹#›</a:t>
            </a:fld>
            <a:endParaRPr lang="el-GR"/>
          </a:p>
        </p:txBody>
      </p:sp>
    </p:spTree>
    <p:extLst>
      <p:ext uri="{BB962C8B-B14F-4D97-AF65-F5344CB8AC3E}">
        <p14:creationId xmlns:p14="http://schemas.microsoft.com/office/powerpoint/2010/main" val="1639889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D89654-A59E-4FAC-BA01-14515E020E6D}"/>
              </a:ext>
            </a:extLst>
          </p:cNvPr>
          <p:cNvSpPr>
            <a:spLocks noGrp="1"/>
          </p:cNvSpPr>
          <p:nvPr>
            <p:ph type="dt" sz="half" idx="10"/>
          </p:nvPr>
        </p:nvSpPr>
        <p:spPr/>
        <p:txBody>
          <a:bodyPr/>
          <a:lstStyle/>
          <a:p>
            <a:fld id="{7311FD45-63B0-43E5-8BE6-7ECACFA4098C}" type="datetime1">
              <a:rPr lang="el-GR" smtClean="0"/>
              <a:t>5/3/2020</a:t>
            </a:fld>
            <a:endParaRPr lang="el-GR"/>
          </a:p>
        </p:txBody>
      </p:sp>
      <p:sp>
        <p:nvSpPr>
          <p:cNvPr id="3" name="Footer Placeholder 2">
            <a:extLst>
              <a:ext uri="{FF2B5EF4-FFF2-40B4-BE49-F238E27FC236}">
                <a16:creationId xmlns:a16="http://schemas.microsoft.com/office/drawing/2014/main" id="{C570128A-2080-4DDF-8966-6689C11D2CA5}"/>
              </a:ext>
            </a:extLst>
          </p:cNvPr>
          <p:cNvSpPr>
            <a:spLocks noGrp="1"/>
          </p:cNvSpPr>
          <p:nvPr>
            <p:ph type="ftr" sz="quarter" idx="11"/>
          </p:nvPr>
        </p:nvSpPr>
        <p:spPr/>
        <p:txBody>
          <a:bodyPr/>
          <a:lstStyle/>
          <a:p>
            <a:endParaRPr lang="el-GR"/>
          </a:p>
        </p:txBody>
      </p:sp>
      <p:sp>
        <p:nvSpPr>
          <p:cNvPr id="4" name="Slide Number Placeholder 3">
            <a:extLst>
              <a:ext uri="{FF2B5EF4-FFF2-40B4-BE49-F238E27FC236}">
                <a16:creationId xmlns:a16="http://schemas.microsoft.com/office/drawing/2014/main" id="{4AE30E02-2EF7-40DF-84F4-955DAF239FD8}"/>
              </a:ext>
            </a:extLst>
          </p:cNvPr>
          <p:cNvSpPr>
            <a:spLocks noGrp="1"/>
          </p:cNvSpPr>
          <p:nvPr>
            <p:ph type="sldNum" sz="quarter" idx="12"/>
          </p:nvPr>
        </p:nvSpPr>
        <p:spPr/>
        <p:txBody>
          <a:bodyPr/>
          <a:lstStyle/>
          <a:p>
            <a:fld id="{1EDA01BF-56F2-44D1-A41D-460A02A81C6E}" type="slidenum">
              <a:rPr lang="el-GR" smtClean="0"/>
              <a:t>‹#›</a:t>
            </a:fld>
            <a:endParaRPr lang="el-GR"/>
          </a:p>
        </p:txBody>
      </p:sp>
    </p:spTree>
    <p:extLst>
      <p:ext uri="{BB962C8B-B14F-4D97-AF65-F5344CB8AC3E}">
        <p14:creationId xmlns:p14="http://schemas.microsoft.com/office/powerpoint/2010/main" val="1386463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B2ACD-B714-4544-8A7E-3459663DA5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B91E27E-908B-4D98-A0FF-C7990609D0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F71B2DF-5C46-4422-949A-9FCB8AC895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D06017-EF91-41BE-9EB0-A9671AA0F9A9}"/>
              </a:ext>
            </a:extLst>
          </p:cNvPr>
          <p:cNvSpPr>
            <a:spLocks noGrp="1"/>
          </p:cNvSpPr>
          <p:nvPr>
            <p:ph type="dt" sz="half" idx="10"/>
          </p:nvPr>
        </p:nvSpPr>
        <p:spPr/>
        <p:txBody>
          <a:bodyPr/>
          <a:lstStyle/>
          <a:p>
            <a:fld id="{4678CF81-5158-46E9-BDB8-7D757B85A064}" type="datetime1">
              <a:rPr lang="el-GR" smtClean="0"/>
              <a:t>5/3/2020</a:t>
            </a:fld>
            <a:endParaRPr lang="el-GR"/>
          </a:p>
        </p:txBody>
      </p:sp>
      <p:sp>
        <p:nvSpPr>
          <p:cNvPr id="6" name="Footer Placeholder 5">
            <a:extLst>
              <a:ext uri="{FF2B5EF4-FFF2-40B4-BE49-F238E27FC236}">
                <a16:creationId xmlns:a16="http://schemas.microsoft.com/office/drawing/2014/main" id="{AF87D7C5-4FC2-438D-89DD-6969FA0C8CC4}"/>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C9176886-08A1-4C87-8F9E-580885EAD860}"/>
              </a:ext>
            </a:extLst>
          </p:cNvPr>
          <p:cNvSpPr>
            <a:spLocks noGrp="1"/>
          </p:cNvSpPr>
          <p:nvPr>
            <p:ph type="sldNum" sz="quarter" idx="12"/>
          </p:nvPr>
        </p:nvSpPr>
        <p:spPr/>
        <p:txBody>
          <a:bodyPr/>
          <a:lstStyle/>
          <a:p>
            <a:fld id="{1EDA01BF-56F2-44D1-A41D-460A02A81C6E}" type="slidenum">
              <a:rPr lang="el-GR" smtClean="0"/>
              <a:t>‹#›</a:t>
            </a:fld>
            <a:endParaRPr lang="el-GR"/>
          </a:p>
        </p:txBody>
      </p:sp>
    </p:spTree>
    <p:extLst>
      <p:ext uri="{BB962C8B-B14F-4D97-AF65-F5344CB8AC3E}">
        <p14:creationId xmlns:p14="http://schemas.microsoft.com/office/powerpoint/2010/main" val="3824612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AB49C-71AD-4CCF-8389-AD6C0F086F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2D0E173-1B96-4DD0-9CFE-639A11010F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1E39687-6083-4A23-B826-70607D488E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D67E08-ADC2-447B-AA6C-07CE088866EE}"/>
              </a:ext>
            </a:extLst>
          </p:cNvPr>
          <p:cNvSpPr>
            <a:spLocks noGrp="1"/>
          </p:cNvSpPr>
          <p:nvPr>
            <p:ph type="dt" sz="half" idx="10"/>
          </p:nvPr>
        </p:nvSpPr>
        <p:spPr/>
        <p:txBody>
          <a:bodyPr/>
          <a:lstStyle/>
          <a:p>
            <a:fld id="{C3237F30-970E-4D79-BFF9-2C0876B709AE}" type="datetime1">
              <a:rPr lang="el-GR" smtClean="0"/>
              <a:t>5/3/2020</a:t>
            </a:fld>
            <a:endParaRPr lang="el-GR"/>
          </a:p>
        </p:txBody>
      </p:sp>
      <p:sp>
        <p:nvSpPr>
          <p:cNvPr id="6" name="Footer Placeholder 5">
            <a:extLst>
              <a:ext uri="{FF2B5EF4-FFF2-40B4-BE49-F238E27FC236}">
                <a16:creationId xmlns:a16="http://schemas.microsoft.com/office/drawing/2014/main" id="{D01F23FB-B357-4E75-80CE-6586C2B097FF}"/>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F45FAA9C-E266-4BAB-BA2C-5F8EBBCBE5E8}"/>
              </a:ext>
            </a:extLst>
          </p:cNvPr>
          <p:cNvSpPr>
            <a:spLocks noGrp="1"/>
          </p:cNvSpPr>
          <p:nvPr>
            <p:ph type="sldNum" sz="quarter" idx="12"/>
          </p:nvPr>
        </p:nvSpPr>
        <p:spPr/>
        <p:txBody>
          <a:bodyPr/>
          <a:lstStyle/>
          <a:p>
            <a:fld id="{1EDA01BF-56F2-44D1-A41D-460A02A81C6E}" type="slidenum">
              <a:rPr lang="el-GR" smtClean="0"/>
              <a:t>‹#›</a:t>
            </a:fld>
            <a:endParaRPr lang="el-GR"/>
          </a:p>
        </p:txBody>
      </p:sp>
    </p:spTree>
    <p:extLst>
      <p:ext uri="{BB962C8B-B14F-4D97-AF65-F5344CB8AC3E}">
        <p14:creationId xmlns:p14="http://schemas.microsoft.com/office/powerpoint/2010/main" val="2793365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A12516-4EA3-4E12-9E25-7B2398BA53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91D016-52D9-41AE-9B76-E10821D7A9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A4F20B-2D9B-42A3-9B9C-E885C4A40A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8B10D9-F562-4C92-9E1E-5E653AE7BAD9}" type="datetime1">
              <a:rPr lang="el-GR" smtClean="0"/>
              <a:t>5/3/2020</a:t>
            </a:fld>
            <a:endParaRPr lang="el-GR"/>
          </a:p>
        </p:txBody>
      </p:sp>
      <p:sp>
        <p:nvSpPr>
          <p:cNvPr id="5" name="Footer Placeholder 4">
            <a:extLst>
              <a:ext uri="{FF2B5EF4-FFF2-40B4-BE49-F238E27FC236}">
                <a16:creationId xmlns:a16="http://schemas.microsoft.com/office/drawing/2014/main" id="{936D157D-078F-4A09-BC98-BAF641FD80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Slide Number Placeholder 5">
            <a:extLst>
              <a:ext uri="{FF2B5EF4-FFF2-40B4-BE49-F238E27FC236}">
                <a16:creationId xmlns:a16="http://schemas.microsoft.com/office/drawing/2014/main" id="{44166ED9-C6BE-49B8-8263-E49174D0F6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DA01BF-56F2-44D1-A41D-460A02A81C6E}" type="slidenum">
              <a:rPr lang="el-GR" smtClean="0"/>
              <a:t>‹#›</a:t>
            </a:fld>
            <a:endParaRPr lang="el-GR"/>
          </a:p>
        </p:txBody>
      </p:sp>
    </p:spTree>
    <p:extLst>
      <p:ext uri="{BB962C8B-B14F-4D97-AF65-F5344CB8AC3E}">
        <p14:creationId xmlns:p14="http://schemas.microsoft.com/office/powerpoint/2010/main" val="5214157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1sheeld.com/mqtt-protocol/?__cf_chl_jschl_tk__=3fe5d458d05c1379f48380d7a8765e15f9db44c1-1582548302-0-AftAWOKKV61CHqC4A_SMpD_Q17FpY6T81nQmgQjV0xMRTG39nvgERSxMPAD80HCC2mgEbC0_oFQzxzvmCD7ZRTeawfKjyX3i0YdtyqZ9VXCn4KLnddfI-Dm8dZg71MqESx-hTrAut-p2bGkwIjZiU4URsrtR6ibFJ0yeOrYThMoKnblS2xW6smu4vlDGvNH0DcH3THAjkwSbGb2rZp4r8QzOhy2uh1Y00YOMBp8aRYMj8sGg2hz5_SyEXjJtgXvswTcz4fbuSt0WE4ypaLscNLMGRNwvyFgQ2PdP3S8qkkL6" TargetMode="Externa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Introducing Usage Control in MQTT protocol for IoT</a:t>
            </a:r>
            <a:endParaRPr lang="el-GR" dirty="0"/>
          </a:p>
        </p:txBody>
      </p:sp>
    </p:spTree>
    <p:extLst>
      <p:ext uri="{BB962C8B-B14F-4D97-AF65-F5344CB8AC3E}">
        <p14:creationId xmlns:p14="http://schemas.microsoft.com/office/powerpoint/2010/main" val="4073025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7E01D-F1C6-461B-92C2-565886A60C81}"/>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6AB97D7E-F5B9-475B-901A-940FC888E4B7}"/>
              </a:ext>
            </a:extLst>
          </p:cNvPr>
          <p:cNvSpPr>
            <a:spLocks noGrp="1"/>
          </p:cNvSpPr>
          <p:nvPr>
            <p:ph sz="half" idx="1"/>
          </p:nvPr>
        </p:nvSpPr>
        <p:spPr/>
        <p:txBody>
          <a:bodyPr>
            <a:normAutofit fontScale="70000" lnSpcReduction="20000"/>
          </a:bodyPr>
          <a:lstStyle/>
          <a:p>
            <a:pPr fontAlgn="base"/>
            <a:r>
              <a:rPr lang="en-US" dirty="0"/>
              <a:t>Let’s say there is a device that has a temperature sensor. Certainly, it wants to send his readings to the broker. On the other side, a phone/desktop application wants to receive this temperature value. Therefore, 2 things will happen:</a:t>
            </a:r>
          </a:p>
          <a:p>
            <a:pPr fontAlgn="base"/>
            <a:r>
              <a:rPr lang="en-US" dirty="0"/>
              <a:t>The device defines the topic it wants to publish on, ex: “temp”. Then, it publishes the message “temperature value”.</a:t>
            </a:r>
          </a:p>
          <a:p>
            <a:pPr fontAlgn="base"/>
            <a:r>
              <a:rPr lang="en-US" dirty="0"/>
              <a:t>The phone/desktop application subscribes to the topic “temp”. Then, it receives the message that the device has published, which is the temperature value.</a:t>
            </a:r>
          </a:p>
          <a:p>
            <a:pPr fontAlgn="base"/>
            <a:r>
              <a:rPr lang="en-US" dirty="0"/>
              <a:t>Again, the broker role here is to take the message “temperature value” and deliver it to phone/desktop application.</a:t>
            </a:r>
          </a:p>
          <a:p>
            <a:endParaRPr lang="en-IN" dirty="0"/>
          </a:p>
        </p:txBody>
      </p:sp>
      <p:pic>
        <p:nvPicPr>
          <p:cNvPr id="6" name="Content Placeholder 5">
            <a:extLst>
              <a:ext uri="{FF2B5EF4-FFF2-40B4-BE49-F238E27FC236}">
                <a16:creationId xmlns:a16="http://schemas.microsoft.com/office/drawing/2014/main" id="{FF700005-C674-4CFB-B8AB-78E0D788540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673407"/>
            <a:ext cx="5181600" cy="2655773"/>
          </a:xfrm>
        </p:spPr>
      </p:pic>
    </p:spTree>
    <p:extLst>
      <p:ext uri="{BB962C8B-B14F-4D97-AF65-F5344CB8AC3E}">
        <p14:creationId xmlns:p14="http://schemas.microsoft.com/office/powerpoint/2010/main" val="882140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02123-B2F0-4792-98EF-7C75E5220420}"/>
              </a:ext>
            </a:extLst>
          </p:cNvPr>
          <p:cNvSpPr>
            <a:spLocks noGrp="1"/>
          </p:cNvSpPr>
          <p:nvPr>
            <p:ph type="title"/>
          </p:nvPr>
        </p:nvSpPr>
        <p:spPr/>
        <p:txBody>
          <a:bodyPr/>
          <a:lstStyle/>
          <a:p>
            <a:r>
              <a:rPr lang="en-IN" dirty="0"/>
              <a:t>MQTT Components:</a:t>
            </a:r>
          </a:p>
        </p:txBody>
      </p:sp>
      <p:sp>
        <p:nvSpPr>
          <p:cNvPr id="3" name="Content Placeholder 2">
            <a:extLst>
              <a:ext uri="{FF2B5EF4-FFF2-40B4-BE49-F238E27FC236}">
                <a16:creationId xmlns:a16="http://schemas.microsoft.com/office/drawing/2014/main" id="{A5009FA5-0E8A-4E0F-9695-4390CD0E0095}"/>
              </a:ext>
            </a:extLst>
          </p:cNvPr>
          <p:cNvSpPr>
            <a:spLocks noGrp="1"/>
          </p:cNvSpPr>
          <p:nvPr>
            <p:ph sz="half" idx="1"/>
          </p:nvPr>
        </p:nvSpPr>
        <p:spPr/>
        <p:txBody>
          <a:bodyPr>
            <a:normAutofit fontScale="92500" lnSpcReduction="20000"/>
          </a:bodyPr>
          <a:lstStyle/>
          <a:p>
            <a:pPr marL="0" indent="0" fontAlgn="base">
              <a:buNone/>
            </a:pPr>
            <a:r>
              <a:rPr lang="en-US" dirty="0"/>
              <a:t>That takes us to the MQTT components, which are 5 as follows:</a:t>
            </a:r>
          </a:p>
          <a:p>
            <a:pPr lvl="1" fontAlgn="base"/>
            <a:r>
              <a:rPr lang="en-US" dirty="0"/>
              <a:t>Broker, which is the server that handles the data transmission between the clients.</a:t>
            </a:r>
          </a:p>
          <a:p>
            <a:pPr lvl="1" fontAlgn="base"/>
            <a:r>
              <a:rPr lang="en-US" dirty="0"/>
              <a:t>A topic, which is the place a device want to put or retrieve a message to/from.</a:t>
            </a:r>
          </a:p>
          <a:p>
            <a:pPr lvl="1" fontAlgn="base"/>
            <a:r>
              <a:rPr lang="en-US" dirty="0"/>
              <a:t>The message, which is the data that a device receives “when subscribing” from a topic or send “when publishing” to a topic.</a:t>
            </a:r>
          </a:p>
          <a:p>
            <a:pPr lvl="1" fontAlgn="base"/>
            <a:r>
              <a:rPr lang="en-US" dirty="0"/>
              <a:t>Publish, is the process a device does to send its message to the broker.</a:t>
            </a:r>
          </a:p>
          <a:p>
            <a:pPr lvl="1" fontAlgn="base"/>
            <a:r>
              <a:rPr lang="en-US" dirty="0"/>
              <a:t>Subscribe, where a device does to retrieve a message from the broker.</a:t>
            </a:r>
          </a:p>
          <a:p>
            <a:endParaRPr lang="en-IN" dirty="0"/>
          </a:p>
        </p:txBody>
      </p:sp>
      <p:pic>
        <p:nvPicPr>
          <p:cNvPr id="6" name="Content Placeholder 5">
            <a:extLst>
              <a:ext uri="{FF2B5EF4-FFF2-40B4-BE49-F238E27FC236}">
                <a16:creationId xmlns:a16="http://schemas.microsoft.com/office/drawing/2014/main" id="{08185B9C-F912-464D-9EF0-98CFBB48804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023114"/>
            <a:ext cx="5181600" cy="3956360"/>
          </a:xfrm>
        </p:spPr>
      </p:pic>
    </p:spTree>
    <p:extLst>
      <p:ext uri="{BB962C8B-B14F-4D97-AF65-F5344CB8AC3E}">
        <p14:creationId xmlns:p14="http://schemas.microsoft.com/office/powerpoint/2010/main" val="3936008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48832-A001-4193-974F-A1989F750C65}"/>
              </a:ext>
            </a:extLst>
          </p:cNvPr>
          <p:cNvSpPr>
            <a:spLocks noGrp="1"/>
          </p:cNvSpPr>
          <p:nvPr>
            <p:ph type="title"/>
          </p:nvPr>
        </p:nvSpPr>
        <p:spPr/>
        <p:txBody>
          <a:bodyPr>
            <a:normAutofit/>
          </a:bodyPr>
          <a:lstStyle/>
          <a:p>
            <a:pPr fontAlgn="base"/>
            <a:r>
              <a:rPr lang="en-US" dirty="0"/>
              <a:t>How many devices you can connect to a broker</a:t>
            </a:r>
            <a:endParaRPr lang="en-IN" dirty="0"/>
          </a:p>
        </p:txBody>
      </p:sp>
      <p:sp>
        <p:nvSpPr>
          <p:cNvPr id="3" name="Content Placeholder 2">
            <a:extLst>
              <a:ext uri="{FF2B5EF4-FFF2-40B4-BE49-F238E27FC236}">
                <a16:creationId xmlns:a16="http://schemas.microsoft.com/office/drawing/2014/main" id="{730C633C-3DC3-4517-81FD-A3FF33A3DDC7}"/>
              </a:ext>
            </a:extLst>
          </p:cNvPr>
          <p:cNvSpPr>
            <a:spLocks noGrp="1"/>
          </p:cNvSpPr>
          <p:nvPr>
            <p:ph sz="half" idx="1"/>
          </p:nvPr>
        </p:nvSpPr>
        <p:spPr/>
        <p:txBody>
          <a:bodyPr>
            <a:normAutofit fontScale="85000" lnSpcReduction="10000"/>
          </a:bodyPr>
          <a:lstStyle/>
          <a:p>
            <a:pPr fontAlgn="base"/>
            <a:r>
              <a:rPr lang="en-US" dirty="0"/>
              <a:t>The number of connected devices “clients” to the broker depends on the broker service provider.</a:t>
            </a:r>
          </a:p>
          <a:p>
            <a:pPr fontAlgn="base"/>
            <a:r>
              <a:rPr lang="en-US" dirty="0"/>
              <a:t>In fact, it can reach a massive number of clients those are publishing and subscribing all the time.</a:t>
            </a:r>
          </a:p>
          <a:p>
            <a:pPr fontAlgn="base"/>
            <a:r>
              <a:rPr lang="en-US" dirty="0"/>
              <a:t>but the amazing part of this isn’t only the huge number of these connected devices but also any the fact that any device can get any other device’s data at any time. As a result, the applications based on these quickly shared data are limitless.</a:t>
            </a:r>
          </a:p>
          <a:p>
            <a:endParaRPr lang="en-IN" dirty="0"/>
          </a:p>
        </p:txBody>
      </p:sp>
      <p:pic>
        <p:nvPicPr>
          <p:cNvPr id="6" name="Content Placeholder 5">
            <a:extLst>
              <a:ext uri="{FF2B5EF4-FFF2-40B4-BE49-F238E27FC236}">
                <a16:creationId xmlns:a16="http://schemas.microsoft.com/office/drawing/2014/main" id="{332B2F24-9E6B-4C24-B47E-90F77BBB1C9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81750" y="2453481"/>
            <a:ext cx="4762500" cy="3095625"/>
          </a:xfrm>
        </p:spPr>
      </p:pic>
    </p:spTree>
    <p:extLst>
      <p:ext uri="{BB962C8B-B14F-4D97-AF65-F5344CB8AC3E}">
        <p14:creationId xmlns:p14="http://schemas.microsoft.com/office/powerpoint/2010/main" val="636634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FC23A-C24E-4543-9F8C-F019C1E73ADB}"/>
              </a:ext>
            </a:extLst>
          </p:cNvPr>
          <p:cNvSpPr>
            <a:spLocks noGrp="1"/>
          </p:cNvSpPr>
          <p:nvPr>
            <p:ph type="title"/>
          </p:nvPr>
        </p:nvSpPr>
        <p:spPr/>
        <p:txBody>
          <a:bodyPr/>
          <a:lstStyle/>
          <a:p>
            <a:r>
              <a:rPr lang="en-IN" dirty="0"/>
              <a:t>Why not HTTP</a:t>
            </a:r>
          </a:p>
        </p:txBody>
      </p:sp>
      <p:sp>
        <p:nvSpPr>
          <p:cNvPr id="3" name="Content Placeholder 2">
            <a:extLst>
              <a:ext uri="{FF2B5EF4-FFF2-40B4-BE49-F238E27FC236}">
                <a16:creationId xmlns:a16="http://schemas.microsoft.com/office/drawing/2014/main" id="{BC5FC8FB-3111-478B-AC8B-9824C0663559}"/>
              </a:ext>
            </a:extLst>
          </p:cNvPr>
          <p:cNvSpPr>
            <a:spLocks noGrp="1"/>
          </p:cNvSpPr>
          <p:nvPr>
            <p:ph sz="half" idx="1"/>
          </p:nvPr>
        </p:nvSpPr>
        <p:spPr/>
        <p:txBody>
          <a:bodyPr>
            <a:normAutofit fontScale="85000" lnSpcReduction="20000"/>
          </a:bodyPr>
          <a:lstStyle/>
          <a:p>
            <a:pPr fontAlgn="base"/>
            <a:r>
              <a:rPr lang="en-US" dirty="0"/>
              <a:t>HTTP is slower, more overhead and power consuming protocol than MQTT. So, let’s get into each one separately:</a:t>
            </a:r>
          </a:p>
          <a:p>
            <a:pPr fontAlgn="base"/>
            <a:r>
              <a:rPr lang="en-US" dirty="0"/>
              <a:t>Slower: because it uses bigger data packets to communicate with the server.</a:t>
            </a:r>
          </a:p>
          <a:p>
            <a:pPr fontAlgn="base"/>
            <a:r>
              <a:rPr lang="en-US" dirty="0"/>
              <a:t>Overhead: HTTP request opens and closes the connection at each request, while MQTT stays online to make the channel always open between the broker “server” and clients.</a:t>
            </a:r>
          </a:p>
          <a:p>
            <a:pPr fontAlgn="base"/>
            <a:r>
              <a:rPr lang="en-US" dirty="0"/>
              <a:t>Power consuming: since it takes a longer time and more data packets, therefore it uses much power.</a:t>
            </a:r>
          </a:p>
          <a:p>
            <a:endParaRPr lang="en-IN" dirty="0"/>
          </a:p>
        </p:txBody>
      </p:sp>
      <p:pic>
        <p:nvPicPr>
          <p:cNvPr id="6" name="Content Placeholder 5">
            <a:extLst>
              <a:ext uri="{FF2B5EF4-FFF2-40B4-BE49-F238E27FC236}">
                <a16:creationId xmlns:a16="http://schemas.microsoft.com/office/drawing/2014/main" id="{FF0E96BC-7066-4D45-992D-1152C5C2456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87331" y="1825625"/>
            <a:ext cx="4351338" cy="4351338"/>
          </a:xfrm>
        </p:spPr>
      </p:pic>
    </p:spTree>
    <p:extLst>
      <p:ext uri="{BB962C8B-B14F-4D97-AF65-F5344CB8AC3E}">
        <p14:creationId xmlns:p14="http://schemas.microsoft.com/office/powerpoint/2010/main" val="212760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91C81-8A02-4E68-A04D-3E76347502E2}"/>
              </a:ext>
            </a:extLst>
          </p:cNvPr>
          <p:cNvSpPr>
            <a:spLocks noGrp="1"/>
          </p:cNvSpPr>
          <p:nvPr>
            <p:ph type="title"/>
          </p:nvPr>
        </p:nvSpPr>
        <p:spPr/>
        <p:txBody>
          <a:bodyPr/>
          <a:lstStyle/>
          <a:p>
            <a:r>
              <a:rPr lang="en-IN" dirty="0" err="1"/>
              <a:t>Mosquitto</a:t>
            </a:r>
            <a:r>
              <a:rPr lang="en-IN" dirty="0"/>
              <a:t> broker</a:t>
            </a:r>
          </a:p>
        </p:txBody>
      </p:sp>
      <p:sp>
        <p:nvSpPr>
          <p:cNvPr id="3" name="Content Placeholder 2">
            <a:extLst>
              <a:ext uri="{FF2B5EF4-FFF2-40B4-BE49-F238E27FC236}">
                <a16:creationId xmlns:a16="http://schemas.microsoft.com/office/drawing/2014/main" id="{7C98B241-2C05-41F0-AA56-74B8A7BDFD2B}"/>
              </a:ext>
            </a:extLst>
          </p:cNvPr>
          <p:cNvSpPr>
            <a:spLocks noGrp="1"/>
          </p:cNvSpPr>
          <p:nvPr>
            <p:ph sz="half" idx="1"/>
          </p:nvPr>
        </p:nvSpPr>
        <p:spPr/>
        <p:txBody>
          <a:bodyPr>
            <a:normAutofit fontScale="92500" lnSpcReduction="20000"/>
          </a:bodyPr>
          <a:lstStyle/>
          <a:p>
            <a:pPr fontAlgn="base"/>
            <a:r>
              <a:rPr lang="en-US" dirty="0" err="1"/>
              <a:t>Mosquitto</a:t>
            </a:r>
            <a:r>
              <a:rPr lang="en-US" dirty="0"/>
              <a:t> is an open source message broker that implements the MQTT protocol. It’s lightweight and suitable for use on all devices from a low power single board like Arduino, ESP8266 to full computers and servers.</a:t>
            </a:r>
          </a:p>
          <a:p>
            <a:pPr fontAlgn="base"/>
            <a:r>
              <a:rPr lang="en-US" dirty="0"/>
              <a:t> But rather than using the </a:t>
            </a:r>
            <a:r>
              <a:rPr lang="en-US" dirty="0" err="1"/>
              <a:t>Mosquitto</a:t>
            </a:r>
            <a:r>
              <a:rPr lang="en-US" dirty="0"/>
              <a:t> on a local PC, you will need to use a cloud-based server that implements the </a:t>
            </a:r>
            <a:r>
              <a:rPr lang="en-US" dirty="0" err="1"/>
              <a:t>Mosquitto</a:t>
            </a:r>
            <a:r>
              <a:rPr lang="en-US" dirty="0"/>
              <a:t> broker. That’s necessary to make your IoT projects controllable over the internet.</a:t>
            </a:r>
          </a:p>
          <a:p>
            <a:endParaRPr lang="en-IN" dirty="0"/>
          </a:p>
        </p:txBody>
      </p:sp>
      <p:sp>
        <p:nvSpPr>
          <p:cNvPr id="4" name="Content Placeholder 3">
            <a:extLst>
              <a:ext uri="{FF2B5EF4-FFF2-40B4-BE49-F238E27FC236}">
                <a16:creationId xmlns:a16="http://schemas.microsoft.com/office/drawing/2014/main" id="{86F73D13-B736-499B-8032-45E85011D24C}"/>
              </a:ext>
            </a:extLst>
          </p:cNvPr>
          <p:cNvSpPr>
            <a:spLocks noGrp="1"/>
          </p:cNvSpPr>
          <p:nvPr>
            <p:ph sz="half" idx="2"/>
          </p:nvPr>
        </p:nvSpPr>
        <p:spPr/>
        <p:txBody>
          <a:bodyPr>
            <a:normAutofit fontScale="92500" lnSpcReduction="20000"/>
          </a:bodyPr>
          <a:lstStyle/>
          <a:p>
            <a:pPr fontAlgn="base"/>
            <a:r>
              <a:rPr lang="en-US" dirty="0"/>
              <a:t>Cloud-based </a:t>
            </a:r>
            <a:r>
              <a:rPr lang="en-US" dirty="0" err="1"/>
              <a:t>Mosquitto</a:t>
            </a:r>
            <a:r>
              <a:rPr lang="en-US" dirty="0"/>
              <a:t> brokers are many, like:</a:t>
            </a:r>
          </a:p>
          <a:p>
            <a:pPr fontAlgn="base"/>
            <a:r>
              <a:rPr lang="en-US" dirty="0" err="1"/>
              <a:t>ThingMQ</a:t>
            </a:r>
            <a:endParaRPr lang="en-US" dirty="0"/>
          </a:p>
          <a:p>
            <a:pPr fontAlgn="base"/>
            <a:r>
              <a:rPr lang="en-US" dirty="0" err="1"/>
              <a:t>ThingStudio</a:t>
            </a:r>
            <a:endParaRPr lang="en-US" dirty="0"/>
          </a:p>
          <a:p>
            <a:pPr fontAlgn="base"/>
            <a:r>
              <a:rPr lang="en-US" dirty="0"/>
              <a:t>MQTT.io</a:t>
            </a:r>
          </a:p>
          <a:p>
            <a:pPr fontAlgn="base"/>
            <a:r>
              <a:rPr lang="en-US" dirty="0"/>
              <a:t>Heroku</a:t>
            </a:r>
          </a:p>
          <a:p>
            <a:pPr fontAlgn="base"/>
            <a:r>
              <a:rPr lang="en-US" dirty="0" err="1"/>
              <a:t>CloudMQTT</a:t>
            </a:r>
            <a:endParaRPr lang="en-US" dirty="0"/>
          </a:p>
          <a:p>
            <a:endParaRPr lang="en-IN" dirty="0"/>
          </a:p>
        </p:txBody>
      </p:sp>
    </p:spTree>
    <p:extLst>
      <p:ext uri="{BB962C8B-B14F-4D97-AF65-F5344CB8AC3E}">
        <p14:creationId xmlns:p14="http://schemas.microsoft.com/office/powerpoint/2010/main" val="4100725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CD05F-ED23-423B-8A41-0D595DFEA515}"/>
              </a:ext>
            </a:extLst>
          </p:cNvPr>
          <p:cNvSpPr>
            <a:spLocks noGrp="1"/>
          </p:cNvSpPr>
          <p:nvPr>
            <p:ph type="title"/>
          </p:nvPr>
        </p:nvSpPr>
        <p:spPr/>
        <p:txBody>
          <a:bodyPr/>
          <a:lstStyle/>
          <a:p>
            <a:r>
              <a:rPr lang="en-US" dirty="0"/>
              <a:t>reference</a:t>
            </a:r>
            <a:endParaRPr lang="en-IN" dirty="0"/>
          </a:p>
        </p:txBody>
      </p:sp>
      <p:sp>
        <p:nvSpPr>
          <p:cNvPr id="3" name="Content Placeholder 2">
            <a:extLst>
              <a:ext uri="{FF2B5EF4-FFF2-40B4-BE49-F238E27FC236}">
                <a16:creationId xmlns:a16="http://schemas.microsoft.com/office/drawing/2014/main" id="{5DDD0A1C-956E-4CBC-B7C1-7CBA09E10C8C}"/>
              </a:ext>
            </a:extLst>
          </p:cNvPr>
          <p:cNvSpPr>
            <a:spLocks noGrp="1"/>
          </p:cNvSpPr>
          <p:nvPr>
            <p:ph sz="half" idx="4294967295"/>
          </p:nvPr>
        </p:nvSpPr>
        <p:spPr>
          <a:xfrm>
            <a:off x="-1" y="1825625"/>
            <a:ext cx="11953461" cy="4351338"/>
          </a:xfrm>
        </p:spPr>
        <p:txBody>
          <a:bodyPr>
            <a:normAutofit/>
          </a:bodyPr>
          <a:lstStyle/>
          <a:p>
            <a:r>
              <a:rPr lang="en-IN" dirty="0">
                <a:hlinkClick r:id="rId2"/>
              </a:rPr>
              <a:t>https://1sheeld.com/mqtt-protocol/?__cf_chl_jschl_tk__=3fe5d458d05c1379f48380d7a8765e15f9db44c1-1582548302-0-AftAWOKKV61CHqC4A_SMpD_Q17FpY6T81nQmgQjV0xMRTG39nvgERSxMPAD80HCC2mgEbC0_oFQzxzvmCD7ZRTeawfKjyX3i0YdtyqZ9VXCn4KLnddfI-Dm8dZg71MqESx-hTrAut-p2bGkwIjZiU4URsrtR6ibFJ0yeOrYThMoKnblS2xW6smu4vlDGvNH0DcH3THAjkwSbGb2rZp4r8QzOhy2uh1Y00YOMBp8aRYMj8sGg2hz5_SyEXjJtgXvswTcz4fbuSt0WE4ypaLscNLMGRNwvyFgQ2PdP3S8qkkL6</a:t>
            </a:r>
            <a:endParaRPr lang="en-IN" dirty="0"/>
          </a:p>
        </p:txBody>
      </p:sp>
    </p:spTree>
    <p:extLst>
      <p:ext uri="{BB962C8B-B14F-4D97-AF65-F5344CB8AC3E}">
        <p14:creationId xmlns:p14="http://schemas.microsoft.com/office/powerpoint/2010/main" val="4066745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3725C-38D4-48F6-B02A-794D9DA80F0F}"/>
              </a:ext>
            </a:extLst>
          </p:cNvPr>
          <p:cNvSpPr>
            <a:spLocks noGrp="1"/>
          </p:cNvSpPr>
          <p:nvPr>
            <p:ph type="title"/>
          </p:nvPr>
        </p:nvSpPr>
        <p:spPr/>
        <p:txBody>
          <a:bodyPr/>
          <a:lstStyle/>
          <a:p>
            <a:r>
              <a:rPr lang="en-IN" b="1" dirty="0"/>
              <a:t>What Is </a:t>
            </a:r>
            <a:r>
              <a:rPr lang="en-IN" b="1" dirty="0" err="1"/>
              <a:t>CoAP</a:t>
            </a:r>
            <a:r>
              <a:rPr lang="en-IN" b="1" dirty="0"/>
              <a:t> Protocol?</a:t>
            </a:r>
          </a:p>
        </p:txBody>
      </p:sp>
      <p:sp>
        <p:nvSpPr>
          <p:cNvPr id="3" name="Rectangle 2">
            <a:extLst>
              <a:ext uri="{FF2B5EF4-FFF2-40B4-BE49-F238E27FC236}">
                <a16:creationId xmlns:a16="http://schemas.microsoft.com/office/drawing/2014/main" id="{2B085472-B2AE-4988-B31E-B9590605C61D}"/>
              </a:ext>
            </a:extLst>
          </p:cNvPr>
          <p:cNvSpPr/>
          <p:nvPr/>
        </p:nvSpPr>
        <p:spPr>
          <a:xfrm>
            <a:off x="712305" y="1452148"/>
            <a:ext cx="6284843" cy="4524315"/>
          </a:xfrm>
          <a:prstGeom prst="rect">
            <a:avLst/>
          </a:prstGeom>
        </p:spPr>
        <p:txBody>
          <a:bodyPr wrap="square">
            <a:spAutoFit/>
          </a:bodyPr>
          <a:lstStyle/>
          <a:p>
            <a:r>
              <a:rPr lang="en-US" dirty="0"/>
              <a:t>As said before, </a:t>
            </a:r>
            <a:r>
              <a:rPr lang="en-US" dirty="0" err="1"/>
              <a:t>CoAP</a:t>
            </a:r>
            <a:r>
              <a:rPr lang="en-US" dirty="0"/>
              <a:t> is an IoT protocol. </a:t>
            </a:r>
            <a:r>
              <a:rPr lang="en-US" b="1" dirty="0" err="1"/>
              <a:t>CoAP</a:t>
            </a:r>
            <a:r>
              <a:rPr lang="en-US" b="1" dirty="0"/>
              <a:t> stands for Constrained Application Protocol, and it is defined in RFC 7252.</a:t>
            </a:r>
            <a:r>
              <a:rPr lang="en-US" dirty="0"/>
              <a:t> </a:t>
            </a:r>
          </a:p>
          <a:p>
            <a:endParaRPr lang="en-US" dirty="0"/>
          </a:p>
          <a:p>
            <a:r>
              <a:rPr lang="en-US" dirty="0" err="1"/>
              <a:t>CoAP</a:t>
            </a:r>
            <a:r>
              <a:rPr lang="en-US" dirty="0"/>
              <a:t> is a simple protocol with low overhead specifically designed for constrained devices (such as microcontrollers) and constrained networks. </a:t>
            </a:r>
          </a:p>
          <a:p>
            <a:endParaRPr lang="en-US" dirty="0"/>
          </a:p>
          <a:p>
            <a:r>
              <a:rPr lang="en-US" dirty="0"/>
              <a:t>This protocol is used in M2M data exchange and is very similar to HTTP.</a:t>
            </a:r>
          </a:p>
          <a:p>
            <a:r>
              <a:rPr lang="en-US" dirty="0"/>
              <a:t>The main features of </a:t>
            </a:r>
            <a:r>
              <a:rPr lang="en-US" dirty="0" err="1"/>
              <a:t>CoAP</a:t>
            </a:r>
            <a:r>
              <a:rPr lang="en-US" dirty="0"/>
              <a:t> protocols are:</a:t>
            </a:r>
          </a:p>
          <a:p>
            <a:r>
              <a:rPr lang="en-US" dirty="0"/>
              <a:t>•	Web protocol used in M2M with constrained requirements</a:t>
            </a:r>
          </a:p>
          <a:p>
            <a:r>
              <a:rPr lang="en-US" dirty="0"/>
              <a:t>•	Asynchronous message exchange</a:t>
            </a:r>
          </a:p>
          <a:p>
            <a:r>
              <a:rPr lang="en-US" dirty="0"/>
              <a:t>•	Low overhead and very simple to parse</a:t>
            </a:r>
          </a:p>
          <a:p>
            <a:r>
              <a:rPr lang="en-US" dirty="0"/>
              <a:t>•	URI and content-type support</a:t>
            </a:r>
          </a:p>
          <a:p>
            <a:r>
              <a:rPr lang="en-US" dirty="0"/>
              <a:t>•	Proxy and caching capabilities</a:t>
            </a:r>
          </a:p>
        </p:txBody>
      </p:sp>
      <p:pic>
        <p:nvPicPr>
          <p:cNvPr id="7170" name="Picture 2" descr="Image result for coap">
            <a:extLst>
              <a:ext uri="{FF2B5EF4-FFF2-40B4-BE49-F238E27FC236}">
                <a16:creationId xmlns:a16="http://schemas.microsoft.com/office/drawing/2014/main" id="{EB708515-5F55-4681-8B68-FCDA31603B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1497" y="1690688"/>
            <a:ext cx="5020503" cy="4019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085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2EFB8-F0D5-4B4C-AEDF-0A9C7C7DB492}"/>
              </a:ext>
            </a:extLst>
          </p:cNvPr>
          <p:cNvSpPr>
            <a:spLocks noGrp="1"/>
          </p:cNvSpPr>
          <p:nvPr>
            <p:ph type="title"/>
          </p:nvPr>
        </p:nvSpPr>
        <p:spPr/>
        <p:txBody>
          <a:bodyPr/>
          <a:lstStyle/>
          <a:p>
            <a:endParaRPr lang="en-IN"/>
          </a:p>
        </p:txBody>
      </p:sp>
      <p:sp>
        <p:nvSpPr>
          <p:cNvPr id="3" name="Rectangle 2">
            <a:extLst>
              <a:ext uri="{FF2B5EF4-FFF2-40B4-BE49-F238E27FC236}">
                <a16:creationId xmlns:a16="http://schemas.microsoft.com/office/drawing/2014/main" id="{5880416E-BD9B-4D5D-87E0-975DE485A222}"/>
              </a:ext>
            </a:extLst>
          </p:cNvPr>
          <p:cNvSpPr/>
          <p:nvPr/>
        </p:nvSpPr>
        <p:spPr>
          <a:xfrm>
            <a:off x="1126434" y="1914436"/>
            <a:ext cx="9939131" cy="1015663"/>
          </a:xfrm>
          <a:prstGeom prst="rect">
            <a:avLst/>
          </a:prstGeom>
        </p:spPr>
        <p:txBody>
          <a:bodyPr wrap="square">
            <a:spAutoFit/>
          </a:bodyPr>
          <a:lstStyle/>
          <a:p>
            <a:pPr>
              <a:spcBef>
                <a:spcPts val="375"/>
              </a:spcBef>
              <a:spcAft>
                <a:spcPts val="1125"/>
              </a:spcAft>
            </a:pPr>
            <a:r>
              <a:rPr lang="en-IN" sz="2000" dirty="0">
                <a:solidFill>
                  <a:srgbClr val="222635"/>
                </a:solidFill>
                <a:latin typeface="Cambria" panose="02040503050406030204" pitchFamily="18" charset="0"/>
                <a:ea typeface="Times New Roman" panose="02020603050405020304" pitchFamily="18" charset="0"/>
              </a:rPr>
              <a:t>As you may notice, some features are very similar to HTTP even if </a:t>
            </a:r>
            <a:r>
              <a:rPr lang="en-IN" sz="2000" dirty="0" err="1">
                <a:solidFill>
                  <a:srgbClr val="222635"/>
                </a:solidFill>
                <a:latin typeface="Cambria" panose="02040503050406030204" pitchFamily="18" charset="0"/>
                <a:ea typeface="Times New Roman" panose="02020603050405020304" pitchFamily="18" charset="0"/>
              </a:rPr>
              <a:t>CoAP</a:t>
            </a:r>
            <a:r>
              <a:rPr lang="en-IN" sz="2000" dirty="0">
                <a:solidFill>
                  <a:srgbClr val="222635"/>
                </a:solidFill>
                <a:latin typeface="Cambria" panose="02040503050406030204" pitchFamily="18" charset="0"/>
                <a:ea typeface="Times New Roman" panose="02020603050405020304" pitchFamily="18" charset="0"/>
              </a:rPr>
              <a:t> must not be considered a compressed HTTP protocol because </a:t>
            </a:r>
            <a:r>
              <a:rPr lang="en-IN" sz="2000" dirty="0" err="1">
                <a:solidFill>
                  <a:srgbClr val="222635"/>
                </a:solidFill>
                <a:latin typeface="Cambria" panose="02040503050406030204" pitchFamily="18" charset="0"/>
                <a:ea typeface="Times New Roman" panose="02020603050405020304" pitchFamily="18" charset="0"/>
              </a:rPr>
              <a:t>CoAP</a:t>
            </a:r>
            <a:r>
              <a:rPr lang="en-IN" sz="2000" dirty="0">
                <a:solidFill>
                  <a:srgbClr val="222635"/>
                </a:solidFill>
                <a:latin typeface="Cambria" panose="02040503050406030204" pitchFamily="18" charset="0"/>
                <a:ea typeface="Times New Roman" panose="02020603050405020304" pitchFamily="18" charset="0"/>
              </a:rPr>
              <a:t> is specifically designed for IoT and in more details for M2M so it is very optimized for this task.</a:t>
            </a:r>
            <a:endParaRPr lang="en-IN" sz="2000" dirty="0">
              <a:latin typeface="Times New Roman" panose="02020603050405020304" pitchFamily="18" charset="0"/>
              <a:ea typeface="Times New Roman" panose="02020603050405020304" pitchFamily="18" charset="0"/>
            </a:endParaRPr>
          </a:p>
        </p:txBody>
      </p:sp>
      <p:sp>
        <p:nvSpPr>
          <p:cNvPr id="4" name="Rectangle 3">
            <a:extLst>
              <a:ext uri="{FF2B5EF4-FFF2-40B4-BE49-F238E27FC236}">
                <a16:creationId xmlns:a16="http://schemas.microsoft.com/office/drawing/2014/main" id="{1D19AB86-4E66-4DEB-A9E6-094FF049DFB8}"/>
              </a:ext>
            </a:extLst>
          </p:cNvPr>
          <p:cNvSpPr/>
          <p:nvPr/>
        </p:nvSpPr>
        <p:spPr>
          <a:xfrm>
            <a:off x="1126434" y="3421006"/>
            <a:ext cx="9846366" cy="2870016"/>
          </a:xfrm>
          <a:prstGeom prst="rect">
            <a:avLst/>
          </a:prstGeom>
        </p:spPr>
        <p:txBody>
          <a:bodyPr wrap="square">
            <a:spAutoFit/>
          </a:bodyPr>
          <a:lstStyle/>
          <a:p>
            <a:pPr>
              <a:spcBef>
                <a:spcPts val="375"/>
              </a:spcBef>
              <a:spcAft>
                <a:spcPts val="1125"/>
              </a:spcAft>
            </a:pPr>
            <a:r>
              <a:rPr lang="en-US" sz="2400" dirty="0">
                <a:solidFill>
                  <a:srgbClr val="222635"/>
                </a:solidFill>
                <a:latin typeface="Cambria" panose="02040503050406030204" pitchFamily="18" charset="0"/>
              </a:rPr>
              <a:t>It is a simplification of the HTTP protocol running on UDP, that helps save bandwidth. It is designed for use between devices on the same constrained network (e.g., low-power, lossy networks), between devices and general nodes on the Internet, and between devices on different constrained networks both joined by an internet. </a:t>
            </a:r>
          </a:p>
          <a:p>
            <a:pPr>
              <a:spcBef>
                <a:spcPts val="375"/>
              </a:spcBef>
              <a:spcAft>
                <a:spcPts val="1125"/>
              </a:spcAft>
            </a:pPr>
            <a:r>
              <a:rPr lang="en-US" sz="2400" dirty="0" err="1">
                <a:solidFill>
                  <a:srgbClr val="222635"/>
                </a:solidFill>
                <a:latin typeface="Cambria" panose="02040503050406030204" pitchFamily="18" charset="0"/>
              </a:rPr>
              <a:t>CoAP</a:t>
            </a:r>
            <a:r>
              <a:rPr lang="en-US" sz="2400" dirty="0">
                <a:solidFill>
                  <a:srgbClr val="222635"/>
                </a:solidFill>
                <a:latin typeface="Cambria" panose="02040503050406030204" pitchFamily="18" charset="0"/>
              </a:rPr>
              <a:t> is also being used via other mechanisms, such as SMS on mobile communication networks.</a:t>
            </a:r>
            <a:endParaRPr lang="en-IN" sz="2400" dirty="0">
              <a:solidFill>
                <a:srgbClr val="222635"/>
              </a:solidFill>
              <a:latin typeface="Cambria" panose="02040503050406030204" pitchFamily="18" charset="0"/>
            </a:endParaRPr>
          </a:p>
        </p:txBody>
      </p:sp>
    </p:spTree>
    <p:extLst>
      <p:ext uri="{BB962C8B-B14F-4D97-AF65-F5344CB8AC3E}">
        <p14:creationId xmlns:p14="http://schemas.microsoft.com/office/powerpoint/2010/main" val="3871004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10D061D-C42C-412F-8BEF-23A31EC4A49E}"/>
              </a:ext>
            </a:extLst>
          </p:cNvPr>
          <p:cNvSpPr>
            <a:spLocks noGrp="1"/>
          </p:cNvSpPr>
          <p:nvPr>
            <p:ph type="title"/>
          </p:nvPr>
        </p:nvSpPr>
        <p:spPr/>
        <p:txBody>
          <a:bodyPr/>
          <a:lstStyle/>
          <a:p>
            <a:r>
              <a:rPr lang="en-US" b="1" dirty="0"/>
              <a:t>When to use</a:t>
            </a:r>
            <a:endParaRPr lang="en-IN" dirty="0"/>
          </a:p>
        </p:txBody>
      </p:sp>
      <p:sp>
        <p:nvSpPr>
          <p:cNvPr id="4" name="Content Placeholder 3">
            <a:extLst>
              <a:ext uri="{FF2B5EF4-FFF2-40B4-BE49-F238E27FC236}">
                <a16:creationId xmlns:a16="http://schemas.microsoft.com/office/drawing/2014/main" id="{CAFC0760-9B3E-4761-9141-F75B126941C4}"/>
              </a:ext>
            </a:extLst>
          </p:cNvPr>
          <p:cNvSpPr>
            <a:spLocks noGrp="1"/>
          </p:cNvSpPr>
          <p:nvPr>
            <p:ph idx="1"/>
          </p:nvPr>
        </p:nvSpPr>
        <p:spPr/>
        <p:txBody>
          <a:bodyPr>
            <a:normAutofit/>
          </a:bodyPr>
          <a:lstStyle/>
          <a:p>
            <a:pPr fontAlgn="base"/>
            <a:r>
              <a:rPr lang="en-US" dirty="0"/>
              <a:t>Some of the specific cases in which </a:t>
            </a:r>
            <a:r>
              <a:rPr lang="en-US" dirty="0" err="1"/>
              <a:t>CoAP</a:t>
            </a:r>
            <a:r>
              <a:rPr lang="en-US" dirty="0"/>
              <a:t> are useful are:</a:t>
            </a:r>
          </a:p>
          <a:p>
            <a:pPr lvl="1" fontAlgn="base"/>
            <a:r>
              <a:rPr lang="en-US" b="1" dirty="0"/>
              <a:t>Your hardware cannot run HTTP or TLS: </a:t>
            </a:r>
            <a:r>
              <a:rPr lang="en-US" dirty="0"/>
              <a:t>If this is the case then running </a:t>
            </a:r>
            <a:r>
              <a:rPr lang="en-US" dirty="0" err="1"/>
              <a:t>CoAP</a:t>
            </a:r>
            <a:r>
              <a:rPr lang="en-US" dirty="0"/>
              <a:t> and DTLS can practically do the same as HTTP. If one is an expert on HTTP APIs, then the migration will be simple. You receive GET for reading and POST, PUT and DELETE for mutations and the security runs on DTLS.</a:t>
            </a:r>
          </a:p>
          <a:p>
            <a:pPr lvl="1" fontAlgn="base"/>
            <a:r>
              <a:rPr lang="en-US" b="1" dirty="0"/>
              <a:t>Your hardware uses battery:</a:t>
            </a:r>
            <a:r>
              <a:rPr lang="en-US" dirty="0"/>
              <a:t> If this is ones problem then running </a:t>
            </a:r>
            <a:r>
              <a:rPr lang="en-US" dirty="0" err="1"/>
              <a:t>CoAP</a:t>
            </a:r>
            <a:r>
              <a:rPr lang="en-US" dirty="0"/>
              <a:t> will improve the battery performance when compared with HTTP over TCP/IP. UDP saves some bandwidth and makes the protocol more efficient.</a:t>
            </a:r>
          </a:p>
          <a:p>
            <a:pPr lvl="1" fontAlgn="base"/>
            <a:r>
              <a:rPr lang="en-US" b="1" dirty="0"/>
              <a:t>A subscription is necessary:</a:t>
            </a:r>
            <a:r>
              <a:rPr lang="en-US" dirty="0"/>
              <a:t> If one cannot run MQTT and HTTP polling is impossible then </a:t>
            </a:r>
            <a:r>
              <a:rPr lang="en-US" dirty="0" err="1"/>
              <a:t>CoAP</a:t>
            </a:r>
            <a:r>
              <a:rPr lang="en-US" dirty="0"/>
              <a:t> is a solution</a:t>
            </a:r>
          </a:p>
          <a:p>
            <a:endParaRPr lang="en-IN" dirty="0"/>
          </a:p>
        </p:txBody>
      </p:sp>
    </p:spTree>
    <p:extLst>
      <p:ext uri="{BB962C8B-B14F-4D97-AF65-F5344CB8AC3E}">
        <p14:creationId xmlns:p14="http://schemas.microsoft.com/office/powerpoint/2010/main" val="789407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3360F-5714-4B1F-A85B-0683F2570E10}"/>
              </a:ext>
            </a:extLst>
          </p:cNvPr>
          <p:cNvSpPr>
            <a:spLocks noGrp="1"/>
          </p:cNvSpPr>
          <p:nvPr>
            <p:ph type="title"/>
          </p:nvPr>
        </p:nvSpPr>
        <p:spPr/>
        <p:txBody>
          <a:bodyPr/>
          <a:lstStyle/>
          <a:p>
            <a:endParaRPr lang="en-IN"/>
          </a:p>
        </p:txBody>
      </p:sp>
      <p:pic>
        <p:nvPicPr>
          <p:cNvPr id="2050" name="Picture 2" descr="Image result for coap">
            <a:extLst>
              <a:ext uri="{FF2B5EF4-FFF2-40B4-BE49-F238E27FC236}">
                <a16:creationId xmlns:a16="http://schemas.microsoft.com/office/drawing/2014/main" id="{7312AA9C-ACC3-4979-A3A7-0B88F259B8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219" y="1427922"/>
            <a:ext cx="7137412" cy="5360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4573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l-GR" dirty="0"/>
              <a:t>Internet of Things/Everything (IoT/IoE)</a:t>
            </a:r>
            <a:endParaRPr lang="el-GR" dirty="0"/>
          </a:p>
        </p:txBody>
      </p:sp>
      <p:sp>
        <p:nvSpPr>
          <p:cNvPr id="5" name="Content Placeholder 4"/>
          <p:cNvSpPr>
            <a:spLocks noGrp="1"/>
          </p:cNvSpPr>
          <p:nvPr>
            <p:ph sz="half" idx="1"/>
          </p:nvPr>
        </p:nvSpPr>
        <p:spPr>
          <a:xfrm>
            <a:off x="636104" y="1444487"/>
            <a:ext cx="5383696" cy="4732476"/>
          </a:xfrm>
        </p:spPr>
        <p:txBody>
          <a:bodyPr>
            <a:normAutofit fontScale="92500" lnSpcReduction="10000"/>
          </a:bodyPr>
          <a:lstStyle/>
          <a:p>
            <a:r>
              <a:rPr lang="en-US" sz="2400" dirty="0"/>
              <a:t>Internet of Things (IoT)</a:t>
            </a:r>
          </a:p>
          <a:p>
            <a:pPr lvl="1"/>
            <a:r>
              <a:rPr lang="en-US" sz="2000" dirty="0"/>
              <a:t>Inter-networking of Cyber-Physical devices and other items embedded with:</a:t>
            </a:r>
          </a:p>
          <a:p>
            <a:pPr lvl="2"/>
            <a:r>
              <a:rPr lang="en-US" sz="1600" dirty="0"/>
              <a:t>Electronics</a:t>
            </a:r>
          </a:p>
          <a:p>
            <a:pPr lvl="2"/>
            <a:r>
              <a:rPr lang="en-US" sz="1600" dirty="0"/>
              <a:t>Software</a:t>
            </a:r>
          </a:p>
          <a:p>
            <a:pPr lvl="2"/>
            <a:r>
              <a:rPr lang="en-US" sz="1600" dirty="0"/>
              <a:t>Sensors</a:t>
            </a:r>
          </a:p>
          <a:p>
            <a:pPr lvl="2"/>
            <a:r>
              <a:rPr lang="en-US" sz="1600" dirty="0"/>
              <a:t>Actuators</a:t>
            </a:r>
          </a:p>
          <a:p>
            <a:pPr lvl="2"/>
            <a:r>
              <a:rPr lang="en-US" sz="1600" dirty="0"/>
              <a:t>Network connectivity</a:t>
            </a:r>
          </a:p>
          <a:p>
            <a:pPr lvl="1"/>
            <a:r>
              <a:rPr lang="en-US" sz="2000" dirty="0"/>
              <a:t>Enables these objects to collect and exchange data</a:t>
            </a:r>
          </a:p>
          <a:p>
            <a:r>
              <a:rPr lang="en-US" sz="2400" dirty="0"/>
              <a:t>Internet of Everything (IoE)</a:t>
            </a:r>
          </a:p>
          <a:p>
            <a:pPr lvl="1"/>
            <a:r>
              <a:rPr lang="en-US" sz="2000" dirty="0"/>
              <a:t>Intelligent connection of</a:t>
            </a:r>
          </a:p>
          <a:p>
            <a:pPr lvl="2"/>
            <a:r>
              <a:rPr lang="en-US" sz="1600" dirty="0"/>
              <a:t>People</a:t>
            </a:r>
          </a:p>
          <a:p>
            <a:pPr lvl="2"/>
            <a:r>
              <a:rPr lang="en-US" sz="1600" dirty="0"/>
              <a:t>Process</a:t>
            </a:r>
          </a:p>
          <a:p>
            <a:pPr lvl="2"/>
            <a:r>
              <a:rPr lang="en-US" sz="1600" dirty="0"/>
              <a:t>Data </a:t>
            </a:r>
          </a:p>
          <a:p>
            <a:pPr lvl="2"/>
            <a:r>
              <a:rPr lang="en-US" sz="1600" dirty="0"/>
              <a:t>Things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1481427"/>
            <a:ext cx="6227541" cy="3932086"/>
          </a:xfrm>
          <a:prstGeom prst="rect">
            <a:avLst/>
          </a:prstGeom>
        </p:spPr>
      </p:pic>
    </p:spTree>
    <p:extLst>
      <p:ext uri="{BB962C8B-B14F-4D97-AF65-F5344CB8AC3E}">
        <p14:creationId xmlns:p14="http://schemas.microsoft.com/office/powerpoint/2010/main" val="17204524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3E70-BF85-4B61-8F92-2BDF7F9A5E13}"/>
              </a:ext>
            </a:extLst>
          </p:cNvPr>
          <p:cNvSpPr>
            <a:spLocks noGrp="1"/>
          </p:cNvSpPr>
          <p:nvPr>
            <p:ph type="title"/>
          </p:nvPr>
        </p:nvSpPr>
        <p:spPr/>
        <p:txBody>
          <a:bodyPr/>
          <a:lstStyle/>
          <a:p>
            <a:endParaRPr lang="en-IN"/>
          </a:p>
        </p:txBody>
      </p:sp>
      <p:pic>
        <p:nvPicPr>
          <p:cNvPr id="3074" name="Picture 2" descr="Image result for coap">
            <a:extLst>
              <a:ext uri="{FF2B5EF4-FFF2-40B4-BE49-F238E27FC236}">
                <a16:creationId xmlns:a16="http://schemas.microsoft.com/office/drawing/2014/main" id="{CCEF75B2-2B6F-4B41-985F-83329D6D36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25" y="1027906"/>
            <a:ext cx="10651677" cy="4962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972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0E345-17D5-49CC-86A0-8731D680AF12}"/>
              </a:ext>
            </a:extLst>
          </p:cNvPr>
          <p:cNvSpPr>
            <a:spLocks noGrp="1"/>
          </p:cNvSpPr>
          <p:nvPr>
            <p:ph type="title"/>
          </p:nvPr>
        </p:nvSpPr>
        <p:spPr/>
        <p:txBody>
          <a:bodyPr/>
          <a:lstStyle/>
          <a:p>
            <a:endParaRPr lang="en-IN"/>
          </a:p>
        </p:txBody>
      </p:sp>
      <p:pic>
        <p:nvPicPr>
          <p:cNvPr id="5122" name="Picture 2">
            <a:extLst>
              <a:ext uri="{FF2B5EF4-FFF2-40B4-BE49-F238E27FC236}">
                <a16:creationId xmlns:a16="http://schemas.microsoft.com/office/drawing/2014/main" id="{4DBEFE3E-1AD6-434B-BFB3-86DE85E799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914" y="2731189"/>
            <a:ext cx="4691392" cy="28479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Related image">
            <a:extLst>
              <a:ext uri="{FF2B5EF4-FFF2-40B4-BE49-F238E27FC236}">
                <a16:creationId xmlns:a16="http://schemas.microsoft.com/office/drawing/2014/main" id="{AE7486F2-2831-4440-9AC2-F029ED7D34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5987" y="1884869"/>
            <a:ext cx="5725353" cy="4317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1571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1F856-6E91-41E7-AF24-95907659B988}"/>
              </a:ext>
            </a:extLst>
          </p:cNvPr>
          <p:cNvSpPr>
            <a:spLocks noGrp="1"/>
          </p:cNvSpPr>
          <p:nvPr>
            <p:ph type="title"/>
          </p:nvPr>
        </p:nvSpPr>
        <p:spPr/>
        <p:txBody>
          <a:bodyPr/>
          <a:lstStyle/>
          <a:p>
            <a:endParaRPr lang="en-IN"/>
          </a:p>
        </p:txBody>
      </p:sp>
      <p:pic>
        <p:nvPicPr>
          <p:cNvPr id="6146" name="Picture 2" descr="Related image">
            <a:extLst>
              <a:ext uri="{FF2B5EF4-FFF2-40B4-BE49-F238E27FC236}">
                <a16:creationId xmlns:a16="http://schemas.microsoft.com/office/drawing/2014/main" id="{46BB486D-6D92-43F7-8A7C-74095CDE66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75" y="1643063"/>
            <a:ext cx="809625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231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BECF1-D948-4C31-8089-A6F43F2A96E1}"/>
              </a:ext>
            </a:extLst>
          </p:cNvPr>
          <p:cNvSpPr>
            <a:spLocks noGrp="1"/>
          </p:cNvSpPr>
          <p:nvPr>
            <p:ph type="title"/>
          </p:nvPr>
        </p:nvSpPr>
        <p:spPr/>
        <p:txBody>
          <a:bodyPr/>
          <a:lstStyle/>
          <a:p>
            <a:endParaRPr lang="en-IN"/>
          </a:p>
        </p:txBody>
      </p:sp>
      <p:pic>
        <p:nvPicPr>
          <p:cNvPr id="8194" name="Picture 2" descr="Image result for coap">
            <a:extLst>
              <a:ext uri="{FF2B5EF4-FFF2-40B4-BE49-F238E27FC236}">
                <a16:creationId xmlns:a16="http://schemas.microsoft.com/office/drawing/2014/main" id="{EAD2A08D-087D-4B42-A5C9-08C59472BE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19921"/>
            <a:ext cx="6096000" cy="353377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Image result for coap">
            <a:extLst>
              <a:ext uri="{FF2B5EF4-FFF2-40B4-BE49-F238E27FC236}">
                <a16:creationId xmlns:a16="http://schemas.microsoft.com/office/drawing/2014/main" id="{0AB667AB-6099-48C4-8DD4-0116F243CB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5853" y="2320786"/>
            <a:ext cx="5751677" cy="3046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7918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3C6CA-D595-42DD-B96F-0F18A10A014F}"/>
              </a:ext>
            </a:extLst>
          </p:cNvPr>
          <p:cNvSpPr>
            <a:spLocks noGrp="1"/>
          </p:cNvSpPr>
          <p:nvPr>
            <p:ph type="title"/>
          </p:nvPr>
        </p:nvSpPr>
        <p:spPr/>
        <p:txBody>
          <a:bodyPr/>
          <a:lstStyle/>
          <a:p>
            <a:endParaRPr lang="en-IN"/>
          </a:p>
        </p:txBody>
      </p:sp>
      <p:pic>
        <p:nvPicPr>
          <p:cNvPr id="9218" name="Picture 2" descr="Image result for coap">
            <a:extLst>
              <a:ext uri="{FF2B5EF4-FFF2-40B4-BE49-F238E27FC236}">
                <a16:creationId xmlns:a16="http://schemas.microsoft.com/office/drawing/2014/main" id="{D6A99510-0DEC-4D6E-A92C-1150ADA9BE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035" y="1245704"/>
            <a:ext cx="11330608" cy="5419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0407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B760E-4720-4A76-A478-76AD62806D15}"/>
              </a:ext>
            </a:extLst>
          </p:cNvPr>
          <p:cNvSpPr>
            <a:spLocks noGrp="1"/>
          </p:cNvSpPr>
          <p:nvPr>
            <p:ph type="title"/>
          </p:nvPr>
        </p:nvSpPr>
        <p:spPr/>
        <p:txBody>
          <a:bodyPr/>
          <a:lstStyle/>
          <a:p>
            <a:r>
              <a:rPr lang="en-US" dirty="0">
                <a:solidFill>
                  <a:srgbClr val="444444"/>
                </a:solidFill>
                <a:latin typeface="open sans"/>
              </a:rPr>
              <a:t>Both MQTT and </a:t>
            </a:r>
            <a:r>
              <a:rPr lang="en-US" dirty="0" err="1">
                <a:solidFill>
                  <a:srgbClr val="444444"/>
                </a:solidFill>
                <a:latin typeface="open sans"/>
              </a:rPr>
              <a:t>CoAP</a:t>
            </a:r>
            <a:r>
              <a:rPr lang="en-US" dirty="0">
                <a:solidFill>
                  <a:srgbClr val="444444"/>
                </a:solidFill>
                <a:latin typeface="open sans"/>
              </a:rPr>
              <a:t>:</a:t>
            </a:r>
            <a:endParaRPr lang="en-IN" dirty="0"/>
          </a:p>
        </p:txBody>
      </p:sp>
      <p:sp>
        <p:nvSpPr>
          <p:cNvPr id="3" name="Rectangle 2">
            <a:extLst>
              <a:ext uri="{FF2B5EF4-FFF2-40B4-BE49-F238E27FC236}">
                <a16:creationId xmlns:a16="http://schemas.microsoft.com/office/drawing/2014/main" id="{B9121CE7-D6B4-439D-8320-857DF8539DF6}"/>
              </a:ext>
            </a:extLst>
          </p:cNvPr>
          <p:cNvSpPr/>
          <p:nvPr/>
        </p:nvSpPr>
        <p:spPr>
          <a:xfrm>
            <a:off x="1232451" y="2551837"/>
            <a:ext cx="10005391" cy="2554545"/>
          </a:xfrm>
          <a:prstGeom prst="rect">
            <a:avLst/>
          </a:prstGeom>
        </p:spPr>
        <p:txBody>
          <a:bodyPr wrap="square">
            <a:spAutoFit/>
          </a:bodyPr>
          <a:lstStyle/>
          <a:p>
            <a:pPr fontAlgn="base">
              <a:buFont typeface="Arial" panose="020B0604020202020204" pitchFamily="34" charset="0"/>
              <a:buChar char="•"/>
            </a:pPr>
            <a:r>
              <a:rPr lang="en-US" sz="3200" dirty="0">
                <a:solidFill>
                  <a:srgbClr val="444444"/>
                </a:solidFill>
                <a:latin typeface="inherit"/>
              </a:rPr>
              <a:t>Are open standards</a:t>
            </a:r>
          </a:p>
          <a:p>
            <a:pPr fontAlgn="base">
              <a:buFont typeface="Arial" panose="020B0604020202020204" pitchFamily="34" charset="0"/>
              <a:buChar char="•"/>
            </a:pPr>
            <a:r>
              <a:rPr lang="en-US" sz="3200" dirty="0">
                <a:solidFill>
                  <a:srgbClr val="444444"/>
                </a:solidFill>
                <a:latin typeface="inherit"/>
              </a:rPr>
              <a:t>Are better suited to constrained environments than HTTP</a:t>
            </a:r>
          </a:p>
          <a:p>
            <a:pPr fontAlgn="base">
              <a:buFont typeface="Arial" panose="020B0604020202020204" pitchFamily="34" charset="0"/>
              <a:buChar char="•"/>
            </a:pPr>
            <a:r>
              <a:rPr lang="en-US" sz="3200" dirty="0">
                <a:solidFill>
                  <a:srgbClr val="444444"/>
                </a:solidFill>
                <a:latin typeface="inherit"/>
              </a:rPr>
              <a:t>Provide mechanisms for asynchronous communication</a:t>
            </a:r>
          </a:p>
          <a:p>
            <a:pPr fontAlgn="base">
              <a:buFont typeface="Arial" panose="020B0604020202020204" pitchFamily="34" charset="0"/>
              <a:buChar char="•"/>
            </a:pPr>
            <a:r>
              <a:rPr lang="en-US" sz="3200" dirty="0">
                <a:solidFill>
                  <a:srgbClr val="444444"/>
                </a:solidFill>
                <a:latin typeface="inherit"/>
              </a:rPr>
              <a:t>Run on IP</a:t>
            </a:r>
          </a:p>
          <a:p>
            <a:pPr fontAlgn="base">
              <a:buFont typeface="Arial" panose="020B0604020202020204" pitchFamily="34" charset="0"/>
              <a:buChar char="•"/>
            </a:pPr>
            <a:r>
              <a:rPr lang="en-US" sz="3200" dirty="0">
                <a:solidFill>
                  <a:srgbClr val="444444"/>
                </a:solidFill>
                <a:latin typeface="inherit"/>
              </a:rPr>
              <a:t>Have a range of implementations</a:t>
            </a:r>
            <a:endParaRPr lang="en-US" sz="3200" b="0" i="0" dirty="0">
              <a:solidFill>
                <a:srgbClr val="444444"/>
              </a:solidFill>
              <a:effectLst/>
              <a:latin typeface="inherit"/>
            </a:endParaRPr>
          </a:p>
        </p:txBody>
      </p:sp>
    </p:spTree>
    <p:extLst>
      <p:ext uri="{BB962C8B-B14F-4D97-AF65-F5344CB8AC3E}">
        <p14:creationId xmlns:p14="http://schemas.microsoft.com/office/powerpoint/2010/main" val="4262286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02EE8-59CA-4555-9B6D-C708ADA3C069}"/>
              </a:ext>
            </a:extLst>
          </p:cNvPr>
          <p:cNvSpPr>
            <a:spLocks noGrp="1"/>
          </p:cNvSpPr>
          <p:nvPr>
            <p:ph type="title"/>
          </p:nvPr>
        </p:nvSpPr>
        <p:spPr/>
        <p:txBody>
          <a:bodyPr/>
          <a:lstStyle/>
          <a:p>
            <a:r>
              <a:rPr lang="en-US" dirty="0"/>
              <a:t>MQTT and </a:t>
            </a:r>
            <a:r>
              <a:rPr lang="en-US" dirty="0" err="1"/>
              <a:t>CoAP</a:t>
            </a:r>
            <a:r>
              <a:rPr lang="en-US" dirty="0"/>
              <a:t> in Action</a:t>
            </a:r>
            <a:endParaRPr lang="en-IN" dirty="0"/>
          </a:p>
        </p:txBody>
      </p:sp>
      <p:pic>
        <p:nvPicPr>
          <p:cNvPr id="1026" name="Picture 2" descr="Image result for coap">
            <a:extLst>
              <a:ext uri="{FF2B5EF4-FFF2-40B4-BE49-F238E27FC236}">
                <a16:creationId xmlns:a16="http://schemas.microsoft.com/office/drawing/2014/main" id="{9FA3C6C2-A512-49A5-8D1D-D6CE589962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3600" y="1827557"/>
            <a:ext cx="7538208" cy="4788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25938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04C8F-49B8-43E0-92EB-CFCD0BDFF502}"/>
              </a:ext>
            </a:extLst>
          </p:cNvPr>
          <p:cNvSpPr>
            <a:spLocks noGrp="1"/>
          </p:cNvSpPr>
          <p:nvPr>
            <p:ph type="title"/>
          </p:nvPr>
        </p:nvSpPr>
        <p:spPr/>
        <p:txBody>
          <a:bodyPr/>
          <a:lstStyle/>
          <a:p>
            <a:endParaRPr lang="en-IN"/>
          </a:p>
        </p:txBody>
      </p:sp>
      <p:pic>
        <p:nvPicPr>
          <p:cNvPr id="4098" name="Picture 2" descr="mqtt vs coap">
            <a:extLst>
              <a:ext uri="{FF2B5EF4-FFF2-40B4-BE49-F238E27FC236}">
                <a16:creationId xmlns:a16="http://schemas.microsoft.com/office/drawing/2014/main" id="{B6276DD6-6BC3-4EB4-864E-BBE5EB8CF6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3235" y="2033587"/>
            <a:ext cx="7620000" cy="279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05516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42943-D563-43E7-98D0-C3F15B51F976}"/>
              </a:ext>
            </a:extLst>
          </p:cNvPr>
          <p:cNvSpPr>
            <a:spLocks noGrp="1"/>
          </p:cNvSpPr>
          <p:nvPr>
            <p:ph type="title"/>
          </p:nvPr>
        </p:nvSpPr>
        <p:spPr/>
        <p:txBody>
          <a:bodyPr/>
          <a:lstStyle/>
          <a:p>
            <a:endParaRPr lang="en-IN"/>
          </a:p>
        </p:txBody>
      </p:sp>
      <p:graphicFrame>
        <p:nvGraphicFramePr>
          <p:cNvPr id="3" name="Table 2">
            <a:extLst>
              <a:ext uri="{FF2B5EF4-FFF2-40B4-BE49-F238E27FC236}">
                <a16:creationId xmlns:a16="http://schemas.microsoft.com/office/drawing/2014/main" id="{4FC150CB-67A1-4572-A162-02EE93A03AF0}"/>
              </a:ext>
            </a:extLst>
          </p:cNvPr>
          <p:cNvGraphicFramePr>
            <a:graphicFrameLocks noGrp="1"/>
          </p:cNvGraphicFramePr>
          <p:nvPr>
            <p:extLst>
              <p:ext uri="{D42A27DB-BD31-4B8C-83A1-F6EECF244321}">
                <p14:modId xmlns:p14="http://schemas.microsoft.com/office/powerpoint/2010/main" val="3514399603"/>
              </p:ext>
            </p:extLst>
          </p:nvPr>
        </p:nvGraphicFramePr>
        <p:xfrm>
          <a:off x="1362525" y="114358"/>
          <a:ext cx="9466950" cy="6790715"/>
        </p:xfrm>
        <a:graphic>
          <a:graphicData uri="http://schemas.openxmlformats.org/drawingml/2006/table">
            <a:tbl>
              <a:tblPr firstRow="1" firstCol="1" bandRow="1">
                <a:tableStyleId>{5C22544A-7EE6-4342-B048-85BDC9FD1C3A}</a:tableStyleId>
              </a:tblPr>
              <a:tblGrid>
                <a:gridCol w="3155650">
                  <a:extLst>
                    <a:ext uri="{9D8B030D-6E8A-4147-A177-3AD203B41FA5}">
                      <a16:colId xmlns:a16="http://schemas.microsoft.com/office/drawing/2014/main" val="1554302399"/>
                    </a:ext>
                  </a:extLst>
                </a:gridCol>
                <a:gridCol w="3155650">
                  <a:extLst>
                    <a:ext uri="{9D8B030D-6E8A-4147-A177-3AD203B41FA5}">
                      <a16:colId xmlns:a16="http://schemas.microsoft.com/office/drawing/2014/main" val="3799798081"/>
                    </a:ext>
                  </a:extLst>
                </a:gridCol>
                <a:gridCol w="3155650">
                  <a:extLst>
                    <a:ext uri="{9D8B030D-6E8A-4147-A177-3AD203B41FA5}">
                      <a16:colId xmlns:a16="http://schemas.microsoft.com/office/drawing/2014/main" val="70496615"/>
                    </a:ext>
                  </a:extLst>
                </a:gridCol>
              </a:tblGrid>
              <a:tr h="355734">
                <a:tc>
                  <a:txBody>
                    <a:bodyPr/>
                    <a:lstStyle/>
                    <a:p>
                      <a:pPr marL="0" marR="0">
                        <a:lnSpc>
                          <a:spcPct val="107000"/>
                        </a:lnSpc>
                        <a:spcBef>
                          <a:spcPts val="0"/>
                        </a:spcBef>
                        <a:spcAft>
                          <a:spcPts val="0"/>
                        </a:spcAft>
                      </a:pPr>
                      <a:r>
                        <a:rPr lang="en-IN" sz="1800">
                          <a:effectLst/>
                        </a:rPr>
                        <a:t>Features</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89072" marR="89072" marT="53443" marB="53443" anchor="b"/>
                </a:tc>
                <a:tc>
                  <a:txBody>
                    <a:bodyPr/>
                    <a:lstStyle/>
                    <a:p>
                      <a:pPr marL="0" marR="0">
                        <a:lnSpc>
                          <a:spcPct val="107000"/>
                        </a:lnSpc>
                        <a:spcBef>
                          <a:spcPts val="0"/>
                        </a:spcBef>
                        <a:spcAft>
                          <a:spcPts val="0"/>
                        </a:spcAft>
                      </a:pPr>
                      <a:r>
                        <a:rPr lang="en-IN" sz="1800">
                          <a:effectLst/>
                        </a:rPr>
                        <a:t>CoAP</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89072" marR="89072" marT="53443" marB="53443" anchor="b"/>
                </a:tc>
                <a:tc>
                  <a:txBody>
                    <a:bodyPr/>
                    <a:lstStyle/>
                    <a:p>
                      <a:pPr marL="0" marR="0">
                        <a:lnSpc>
                          <a:spcPct val="107000"/>
                        </a:lnSpc>
                        <a:spcBef>
                          <a:spcPts val="0"/>
                        </a:spcBef>
                        <a:spcAft>
                          <a:spcPts val="0"/>
                        </a:spcAft>
                      </a:pPr>
                      <a:r>
                        <a:rPr lang="en-IN" sz="1800">
                          <a:effectLst/>
                        </a:rPr>
                        <a:t>MQTT</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89072" marR="89072" marT="53443" marB="53443" anchor="b"/>
                </a:tc>
                <a:extLst>
                  <a:ext uri="{0D108BD9-81ED-4DB2-BD59-A6C34878D82A}">
                    <a16:rowId xmlns:a16="http://schemas.microsoft.com/office/drawing/2014/main" val="4237327810"/>
                  </a:ext>
                </a:extLst>
              </a:tr>
              <a:tr h="570478">
                <a:tc>
                  <a:txBody>
                    <a:bodyPr/>
                    <a:lstStyle/>
                    <a:p>
                      <a:pPr marL="0" marR="0">
                        <a:lnSpc>
                          <a:spcPct val="107000"/>
                        </a:lnSpc>
                        <a:spcBef>
                          <a:spcPts val="0"/>
                        </a:spcBef>
                        <a:spcAft>
                          <a:spcPts val="0"/>
                        </a:spcAft>
                      </a:pPr>
                      <a:r>
                        <a:rPr lang="en-IN" sz="1800">
                          <a:effectLst/>
                        </a:rPr>
                        <a:t>Full Form</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89072" marR="89072" marT="53443" marB="53443" anchor="b"/>
                </a:tc>
                <a:tc>
                  <a:txBody>
                    <a:bodyPr/>
                    <a:lstStyle/>
                    <a:p>
                      <a:pPr marL="0" marR="0">
                        <a:lnSpc>
                          <a:spcPct val="107000"/>
                        </a:lnSpc>
                        <a:spcBef>
                          <a:spcPts val="0"/>
                        </a:spcBef>
                        <a:spcAft>
                          <a:spcPts val="0"/>
                        </a:spcAft>
                      </a:pPr>
                      <a:r>
                        <a:rPr lang="en-IN" sz="1800">
                          <a:effectLst/>
                        </a:rPr>
                        <a:t>Constrained Application Protocol</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89072" marR="89072" marT="53443" marB="53443" anchor="b"/>
                </a:tc>
                <a:tc>
                  <a:txBody>
                    <a:bodyPr/>
                    <a:lstStyle/>
                    <a:p>
                      <a:pPr marL="0" marR="0">
                        <a:lnSpc>
                          <a:spcPct val="107000"/>
                        </a:lnSpc>
                        <a:spcBef>
                          <a:spcPts val="0"/>
                        </a:spcBef>
                        <a:spcAft>
                          <a:spcPts val="0"/>
                        </a:spcAft>
                      </a:pPr>
                      <a:r>
                        <a:rPr lang="en-IN" sz="1800">
                          <a:effectLst/>
                        </a:rPr>
                        <a:t>Message Queue Telemetry Transport</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89072" marR="89072" marT="53443" marB="53443" anchor="b"/>
                </a:tc>
                <a:extLst>
                  <a:ext uri="{0D108BD9-81ED-4DB2-BD59-A6C34878D82A}">
                    <a16:rowId xmlns:a16="http://schemas.microsoft.com/office/drawing/2014/main" val="3280452216"/>
                  </a:ext>
                </a:extLst>
              </a:tr>
              <a:tr h="570478">
                <a:tc>
                  <a:txBody>
                    <a:bodyPr/>
                    <a:lstStyle/>
                    <a:p>
                      <a:pPr marL="0" marR="0">
                        <a:lnSpc>
                          <a:spcPct val="107000"/>
                        </a:lnSpc>
                        <a:spcBef>
                          <a:spcPts val="0"/>
                        </a:spcBef>
                        <a:spcAft>
                          <a:spcPts val="0"/>
                        </a:spcAft>
                      </a:pPr>
                      <a:r>
                        <a:rPr lang="en-IN" sz="1800">
                          <a:effectLst/>
                        </a:rPr>
                        <a:t>Model used for communication</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89072" marR="89072" marT="53443" marB="53443" anchor="b"/>
                </a:tc>
                <a:tc>
                  <a:txBody>
                    <a:bodyPr/>
                    <a:lstStyle/>
                    <a:p>
                      <a:pPr marL="0" marR="0">
                        <a:lnSpc>
                          <a:spcPct val="107000"/>
                        </a:lnSpc>
                        <a:spcBef>
                          <a:spcPts val="0"/>
                        </a:spcBef>
                        <a:spcAft>
                          <a:spcPts val="0"/>
                        </a:spcAft>
                      </a:pPr>
                      <a:r>
                        <a:rPr lang="en-IN" sz="1800">
                          <a:effectLst/>
                        </a:rPr>
                        <a:t>Request-Response, Publish-Subscribe</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89072" marR="89072" marT="53443" marB="53443" anchor="b"/>
                </a:tc>
                <a:tc>
                  <a:txBody>
                    <a:bodyPr/>
                    <a:lstStyle/>
                    <a:p>
                      <a:pPr marL="0" marR="0">
                        <a:lnSpc>
                          <a:spcPct val="107000"/>
                        </a:lnSpc>
                        <a:spcBef>
                          <a:spcPts val="0"/>
                        </a:spcBef>
                        <a:spcAft>
                          <a:spcPts val="0"/>
                        </a:spcAft>
                      </a:pPr>
                      <a:r>
                        <a:rPr lang="en-IN" sz="1800">
                          <a:effectLst/>
                        </a:rPr>
                        <a:t>Publish-Subscribe</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89072" marR="89072" marT="53443" marB="53443" anchor="b"/>
                </a:tc>
                <a:extLst>
                  <a:ext uri="{0D108BD9-81ED-4DB2-BD59-A6C34878D82A}">
                    <a16:rowId xmlns:a16="http://schemas.microsoft.com/office/drawing/2014/main" val="517829314"/>
                  </a:ext>
                </a:extLst>
              </a:tr>
              <a:tr h="355734">
                <a:tc>
                  <a:txBody>
                    <a:bodyPr/>
                    <a:lstStyle/>
                    <a:p>
                      <a:pPr marL="0" marR="0">
                        <a:lnSpc>
                          <a:spcPct val="107000"/>
                        </a:lnSpc>
                        <a:spcBef>
                          <a:spcPts val="0"/>
                        </a:spcBef>
                        <a:spcAft>
                          <a:spcPts val="0"/>
                        </a:spcAft>
                      </a:pPr>
                      <a:r>
                        <a:rPr lang="en-IN" sz="1800">
                          <a:effectLst/>
                        </a:rPr>
                        <a:t>RESTful</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89072" marR="89072" marT="53443" marB="53443" anchor="b"/>
                </a:tc>
                <a:tc>
                  <a:txBody>
                    <a:bodyPr/>
                    <a:lstStyle/>
                    <a:p>
                      <a:pPr marL="0" marR="0">
                        <a:lnSpc>
                          <a:spcPct val="107000"/>
                        </a:lnSpc>
                        <a:spcBef>
                          <a:spcPts val="0"/>
                        </a:spcBef>
                        <a:spcAft>
                          <a:spcPts val="0"/>
                        </a:spcAft>
                      </a:pPr>
                      <a:r>
                        <a:rPr lang="en-IN" sz="1800">
                          <a:effectLst/>
                        </a:rPr>
                        <a:t>Yes</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89072" marR="89072" marT="53443" marB="53443" anchor="b"/>
                </a:tc>
                <a:tc>
                  <a:txBody>
                    <a:bodyPr/>
                    <a:lstStyle/>
                    <a:p>
                      <a:pPr marL="0" marR="0">
                        <a:lnSpc>
                          <a:spcPct val="107000"/>
                        </a:lnSpc>
                        <a:spcBef>
                          <a:spcPts val="0"/>
                        </a:spcBef>
                        <a:spcAft>
                          <a:spcPts val="0"/>
                        </a:spcAft>
                      </a:pPr>
                      <a:r>
                        <a:rPr lang="en-IN" sz="1800">
                          <a:effectLst/>
                        </a:rPr>
                        <a:t>No</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89072" marR="89072" marT="53443" marB="53443" anchor="b"/>
                </a:tc>
                <a:extLst>
                  <a:ext uri="{0D108BD9-81ED-4DB2-BD59-A6C34878D82A}">
                    <a16:rowId xmlns:a16="http://schemas.microsoft.com/office/drawing/2014/main" val="2896318658"/>
                  </a:ext>
                </a:extLst>
              </a:tr>
              <a:tr h="570478">
                <a:tc>
                  <a:txBody>
                    <a:bodyPr/>
                    <a:lstStyle/>
                    <a:p>
                      <a:pPr marL="0" marR="0">
                        <a:lnSpc>
                          <a:spcPct val="107000"/>
                        </a:lnSpc>
                        <a:spcBef>
                          <a:spcPts val="0"/>
                        </a:spcBef>
                        <a:spcAft>
                          <a:spcPts val="0"/>
                        </a:spcAft>
                      </a:pPr>
                      <a:r>
                        <a:rPr lang="en-IN" sz="1800">
                          <a:effectLst/>
                        </a:rPr>
                        <a:t>Transport layer</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89072" marR="89072" marT="53443" marB="53443" anchor="b"/>
                </a:tc>
                <a:tc>
                  <a:txBody>
                    <a:bodyPr/>
                    <a:lstStyle/>
                    <a:p>
                      <a:pPr marL="0" marR="0">
                        <a:lnSpc>
                          <a:spcPct val="107000"/>
                        </a:lnSpc>
                        <a:spcBef>
                          <a:spcPts val="0"/>
                        </a:spcBef>
                        <a:spcAft>
                          <a:spcPts val="0"/>
                        </a:spcAft>
                      </a:pPr>
                      <a:r>
                        <a:rPr lang="en-IN" sz="1800">
                          <a:effectLst/>
                        </a:rPr>
                        <a:t>Preferably UDP, TCP can also be used.</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89072" marR="89072" marT="53443" marB="53443" anchor="b"/>
                </a:tc>
                <a:tc>
                  <a:txBody>
                    <a:bodyPr/>
                    <a:lstStyle/>
                    <a:p>
                      <a:pPr marL="0" marR="0">
                        <a:lnSpc>
                          <a:spcPct val="107000"/>
                        </a:lnSpc>
                        <a:spcBef>
                          <a:spcPts val="0"/>
                        </a:spcBef>
                        <a:spcAft>
                          <a:spcPts val="0"/>
                        </a:spcAft>
                      </a:pPr>
                      <a:r>
                        <a:rPr lang="en-IN" sz="1800">
                          <a:effectLst/>
                        </a:rPr>
                        <a:t>Preferably TCP, UDP can also be used (MQTT-S).</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89072" marR="89072" marT="53443" marB="53443" anchor="b"/>
                </a:tc>
                <a:extLst>
                  <a:ext uri="{0D108BD9-81ED-4DB2-BD59-A6C34878D82A}">
                    <a16:rowId xmlns:a16="http://schemas.microsoft.com/office/drawing/2014/main" val="1494127906"/>
                  </a:ext>
                </a:extLst>
              </a:tr>
              <a:tr h="355734">
                <a:tc>
                  <a:txBody>
                    <a:bodyPr/>
                    <a:lstStyle/>
                    <a:p>
                      <a:pPr marL="0" marR="0">
                        <a:lnSpc>
                          <a:spcPct val="107000"/>
                        </a:lnSpc>
                        <a:spcBef>
                          <a:spcPts val="0"/>
                        </a:spcBef>
                        <a:spcAft>
                          <a:spcPts val="0"/>
                        </a:spcAft>
                      </a:pPr>
                      <a:r>
                        <a:rPr lang="en-IN" sz="1800">
                          <a:effectLst/>
                        </a:rPr>
                        <a:t>Header Size</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89072" marR="89072" marT="53443" marB="53443" anchor="b"/>
                </a:tc>
                <a:tc>
                  <a:txBody>
                    <a:bodyPr/>
                    <a:lstStyle/>
                    <a:p>
                      <a:pPr marL="0" marR="0">
                        <a:lnSpc>
                          <a:spcPct val="107000"/>
                        </a:lnSpc>
                        <a:spcBef>
                          <a:spcPts val="0"/>
                        </a:spcBef>
                        <a:spcAft>
                          <a:spcPts val="0"/>
                        </a:spcAft>
                      </a:pPr>
                      <a:r>
                        <a:rPr lang="en-IN" sz="1800">
                          <a:effectLst/>
                        </a:rPr>
                        <a:t>4 Bytes</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89072" marR="89072" marT="53443" marB="53443" anchor="b"/>
                </a:tc>
                <a:tc>
                  <a:txBody>
                    <a:bodyPr/>
                    <a:lstStyle/>
                    <a:p>
                      <a:pPr marL="0" marR="0">
                        <a:lnSpc>
                          <a:spcPct val="107000"/>
                        </a:lnSpc>
                        <a:spcBef>
                          <a:spcPts val="0"/>
                        </a:spcBef>
                        <a:spcAft>
                          <a:spcPts val="0"/>
                        </a:spcAft>
                      </a:pPr>
                      <a:r>
                        <a:rPr lang="en-IN" sz="1800">
                          <a:effectLst/>
                        </a:rPr>
                        <a:t>2 Bytes</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89072" marR="89072" marT="53443" marB="53443" anchor="b"/>
                </a:tc>
                <a:extLst>
                  <a:ext uri="{0D108BD9-81ED-4DB2-BD59-A6C34878D82A}">
                    <a16:rowId xmlns:a16="http://schemas.microsoft.com/office/drawing/2014/main" val="1097814793"/>
                  </a:ext>
                </a:extLst>
              </a:tr>
              <a:tr h="570478">
                <a:tc>
                  <a:txBody>
                    <a:bodyPr/>
                    <a:lstStyle/>
                    <a:p>
                      <a:pPr marL="0" marR="0">
                        <a:lnSpc>
                          <a:spcPct val="107000"/>
                        </a:lnSpc>
                        <a:spcBef>
                          <a:spcPts val="0"/>
                        </a:spcBef>
                        <a:spcAft>
                          <a:spcPts val="0"/>
                        </a:spcAft>
                      </a:pPr>
                      <a:r>
                        <a:rPr lang="en-IN" sz="1800">
                          <a:effectLst/>
                        </a:rPr>
                        <a:t>Number of message types used</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89072" marR="89072" marT="53443" marB="53443" anchor="b"/>
                </a:tc>
                <a:tc>
                  <a:txBody>
                    <a:bodyPr/>
                    <a:lstStyle/>
                    <a:p>
                      <a:pPr marL="0" marR="0">
                        <a:lnSpc>
                          <a:spcPct val="107000"/>
                        </a:lnSpc>
                        <a:spcBef>
                          <a:spcPts val="0"/>
                        </a:spcBef>
                        <a:spcAft>
                          <a:spcPts val="0"/>
                        </a:spcAft>
                      </a:pPr>
                      <a:r>
                        <a:rPr lang="en-IN" sz="1800">
                          <a:effectLst/>
                        </a:rPr>
                        <a:t>4</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89072" marR="89072" marT="53443" marB="53443" anchor="b"/>
                </a:tc>
                <a:tc>
                  <a:txBody>
                    <a:bodyPr/>
                    <a:lstStyle/>
                    <a:p>
                      <a:pPr marL="0" marR="0">
                        <a:lnSpc>
                          <a:spcPct val="107000"/>
                        </a:lnSpc>
                        <a:spcBef>
                          <a:spcPts val="0"/>
                        </a:spcBef>
                        <a:spcAft>
                          <a:spcPts val="0"/>
                        </a:spcAft>
                      </a:pPr>
                      <a:r>
                        <a:rPr lang="en-IN" sz="1800">
                          <a:effectLst/>
                        </a:rPr>
                        <a:t>16</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89072" marR="89072" marT="53443" marB="53443" anchor="b"/>
                </a:tc>
                <a:extLst>
                  <a:ext uri="{0D108BD9-81ED-4DB2-BD59-A6C34878D82A}">
                    <a16:rowId xmlns:a16="http://schemas.microsoft.com/office/drawing/2014/main" val="1969868295"/>
                  </a:ext>
                </a:extLst>
              </a:tr>
              <a:tr h="355734">
                <a:tc>
                  <a:txBody>
                    <a:bodyPr/>
                    <a:lstStyle/>
                    <a:p>
                      <a:pPr marL="0" marR="0">
                        <a:lnSpc>
                          <a:spcPct val="107000"/>
                        </a:lnSpc>
                        <a:spcBef>
                          <a:spcPts val="0"/>
                        </a:spcBef>
                        <a:spcAft>
                          <a:spcPts val="0"/>
                        </a:spcAft>
                      </a:pPr>
                      <a:r>
                        <a:rPr lang="en-IN" sz="1800">
                          <a:effectLst/>
                        </a:rPr>
                        <a:t>Messaging</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89072" marR="89072" marT="53443" marB="53443" anchor="b"/>
                </a:tc>
                <a:tc>
                  <a:txBody>
                    <a:bodyPr/>
                    <a:lstStyle/>
                    <a:p>
                      <a:pPr marL="0" marR="0">
                        <a:lnSpc>
                          <a:spcPct val="107000"/>
                        </a:lnSpc>
                        <a:spcBef>
                          <a:spcPts val="0"/>
                        </a:spcBef>
                        <a:spcAft>
                          <a:spcPts val="0"/>
                        </a:spcAft>
                      </a:pPr>
                      <a:r>
                        <a:rPr lang="en-IN" sz="1800">
                          <a:effectLst/>
                        </a:rPr>
                        <a:t>Asynchronous &amp; Synchronous</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89072" marR="89072" marT="53443" marB="53443" anchor="b"/>
                </a:tc>
                <a:tc>
                  <a:txBody>
                    <a:bodyPr/>
                    <a:lstStyle/>
                    <a:p>
                      <a:pPr marL="0" marR="0">
                        <a:lnSpc>
                          <a:spcPct val="107000"/>
                        </a:lnSpc>
                        <a:spcBef>
                          <a:spcPts val="0"/>
                        </a:spcBef>
                        <a:spcAft>
                          <a:spcPts val="0"/>
                        </a:spcAft>
                      </a:pPr>
                      <a:r>
                        <a:rPr lang="en-IN" sz="1800">
                          <a:effectLst/>
                        </a:rPr>
                        <a:t>Asynchronous</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89072" marR="89072" marT="53443" marB="53443" anchor="b"/>
                </a:tc>
                <a:extLst>
                  <a:ext uri="{0D108BD9-81ED-4DB2-BD59-A6C34878D82A}">
                    <a16:rowId xmlns:a16="http://schemas.microsoft.com/office/drawing/2014/main" val="3998622311"/>
                  </a:ext>
                </a:extLst>
              </a:tr>
              <a:tr h="355734">
                <a:tc>
                  <a:txBody>
                    <a:bodyPr/>
                    <a:lstStyle/>
                    <a:p>
                      <a:pPr marL="0" marR="0">
                        <a:lnSpc>
                          <a:spcPct val="107000"/>
                        </a:lnSpc>
                        <a:spcBef>
                          <a:spcPts val="0"/>
                        </a:spcBef>
                        <a:spcAft>
                          <a:spcPts val="0"/>
                        </a:spcAft>
                      </a:pPr>
                      <a:r>
                        <a:rPr lang="en-IN" sz="1800">
                          <a:effectLst/>
                        </a:rPr>
                        <a:t>Application Reliability</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89072" marR="89072" marT="53443" marB="53443" anchor="b"/>
                </a:tc>
                <a:tc>
                  <a:txBody>
                    <a:bodyPr/>
                    <a:lstStyle/>
                    <a:p>
                      <a:pPr marL="0" marR="0">
                        <a:lnSpc>
                          <a:spcPct val="107000"/>
                        </a:lnSpc>
                        <a:spcBef>
                          <a:spcPts val="0"/>
                        </a:spcBef>
                        <a:spcAft>
                          <a:spcPts val="0"/>
                        </a:spcAft>
                      </a:pPr>
                      <a:r>
                        <a:rPr lang="en-IN" sz="1800">
                          <a:effectLst/>
                        </a:rPr>
                        <a:t>2 Levels</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89072" marR="89072" marT="53443" marB="53443" anchor="b"/>
                </a:tc>
                <a:tc>
                  <a:txBody>
                    <a:bodyPr/>
                    <a:lstStyle/>
                    <a:p>
                      <a:pPr marL="0" marR="0">
                        <a:lnSpc>
                          <a:spcPct val="107000"/>
                        </a:lnSpc>
                        <a:spcBef>
                          <a:spcPts val="0"/>
                        </a:spcBef>
                        <a:spcAft>
                          <a:spcPts val="0"/>
                        </a:spcAft>
                      </a:pPr>
                      <a:r>
                        <a:rPr lang="en-IN" sz="1800">
                          <a:effectLst/>
                        </a:rPr>
                        <a:t>3 Levels</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89072" marR="89072" marT="53443" marB="53443" anchor="b"/>
                </a:tc>
                <a:extLst>
                  <a:ext uri="{0D108BD9-81ED-4DB2-BD59-A6C34878D82A}">
                    <a16:rowId xmlns:a16="http://schemas.microsoft.com/office/drawing/2014/main" val="547385293"/>
                  </a:ext>
                </a:extLst>
              </a:tr>
              <a:tr h="355734">
                <a:tc>
                  <a:txBody>
                    <a:bodyPr/>
                    <a:lstStyle/>
                    <a:p>
                      <a:pPr marL="0" marR="0">
                        <a:lnSpc>
                          <a:spcPct val="107000"/>
                        </a:lnSpc>
                        <a:spcBef>
                          <a:spcPts val="0"/>
                        </a:spcBef>
                        <a:spcAft>
                          <a:spcPts val="0"/>
                        </a:spcAft>
                      </a:pPr>
                      <a:r>
                        <a:rPr lang="en-IN" sz="1800">
                          <a:effectLst/>
                        </a:rPr>
                        <a:t>Security</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89072" marR="89072" marT="53443" marB="53443" anchor="b"/>
                </a:tc>
                <a:tc>
                  <a:txBody>
                    <a:bodyPr/>
                    <a:lstStyle/>
                    <a:p>
                      <a:pPr marL="0" marR="0">
                        <a:lnSpc>
                          <a:spcPct val="107000"/>
                        </a:lnSpc>
                        <a:spcBef>
                          <a:spcPts val="0"/>
                        </a:spcBef>
                        <a:spcAft>
                          <a:spcPts val="0"/>
                        </a:spcAft>
                      </a:pPr>
                      <a:r>
                        <a:rPr lang="en-IN" sz="1800">
                          <a:effectLst/>
                        </a:rPr>
                        <a:t>IPSEC or DTLS</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89072" marR="89072" marT="53443" marB="53443" anchor="b"/>
                </a:tc>
                <a:tc>
                  <a:txBody>
                    <a:bodyPr/>
                    <a:lstStyle/>
                    <a:p>
                      <a:pPr marL="0" marR="0">
                        <a:lnSpc>
                          <a:spcPct val="107000"/>
                        </a:lnSpc>
                        <a:spcBef>
                          <a:spcPts val="0"/>
                        </a:spcBef>
                        <a:spcAft>
                          <a:spcPts val="0"/>
                        </a:spcAft>
                      </a:pPr>
                      <a:r>
                        <a:rPr lang="en-IN" sz="1800">
                          <a:effectLst/>
                        </a:rPr>
                        <a:t>Not defined in the standard</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89072" marR="89072" marT="53443" marB="53443" anchor="b"/>
                </a:tc>
                <a:extLst>
                  <a:ext uri="{0D108BD9-81ED-4DB2-BD59-A6C34878D82A}">
                    <a16:rowId xmlns:a16="http://schemas.microsoft.com/office/drawing/2014/main" val="3976373004"/>
                  </a:ext>
                </a:extLst>
              </a:tr>
              <a:tr h="355734">
                <a:tc>
                  <a:txBody>
                    <a:bodyPr/>
                    <a:lstStyle/>
                    <a:p>
                      <a:pPr marL="0" marR="0">
                        <a:lnSpc>
                          <a:spcPct val="107000"/>
                        </a:lnSpc>
                        <a:spcBef>
                          <a:spcPts val="0"/>
                        </a:spcBef>
                        <a:spcAft>
                          <a:spcPts val="0"/>
                        </a:spcAft>
                      </a:pPr>
                      <a:r>
                        <a:rPr lang="en-IN" sz="1800">
                          <a:effectLst/>
                        </a:rPr>
                        <a:t>Intermediaries</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89072" marR="89072" marT="53443" marB="53443" anchor="b"/>
                </a:tc>
                <a:tc>
                  <a:txBody>
                    <a:bodyPr/>
                    <a:lstStyle/>
                    <a:p>
                      <a:pPr marL="0" marR="0">
                        <a:lnSpc>
                          <a:spcPct val="107000"/>
                        </a:lnSpc>
                        <a:spcBef>
                          <a:spcPts val="0"/>
                        </a:spcBef>
                        <a:spcAft>
                          <a:spcPts val="0"/>
                        </a:spcAft>
                      </a:pPr>
                      <a:r>
                        <a:rPr lang="en-IN" sz="1800">
                          <a:effectLst/>
                        </a:rPr>
                        <a:t>YES</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89072" marR="89072" marT="53443" marB="53443" anchor="b"/>
                </a:tc>
                <a:tc>
                  <a:txBody>
                    <a:bodyPr/>
                    <a:lstStyle/>
                    <a:p>
                      <a:pPr marL="0" marR="0">
                        <a:lnSpc>
                          <a:spcPct val="107000"/>
                        </a:lnSpc>
                        <a:spcBef>
                          <a:spcPts val="0"/>
                        </a:spcBef>
                        <a:spcAft>
                          <a:spcPts val="0"/>
                        </a:spcAft>
                      </a:pPr>
                      <a:r>
                        <a:rPr lang="en-IN" sz="1800">
                          <a:effectLst/>
                        </a:rPr>
                        <a:t>YES (MQTT-S)</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89072" marR="89072" marT="53443" marB="53443" anchor="b"/>
                </a:tc>
                <a:extLst>
                  <a:ext uri="{0D108BD9-81ED-4DB2-BD59-A6C34878D82A}">
                    <a16:rowId xmlns:a16="http://schemas.microsoft.com/office/drawing/2014/main" val="1355861089"/>
                  </a:ext>
                </a:extLst>
              </a:tr>
              <a:tr h="570478">
                <a:tc>
                  <a:txBody>
                    <a:bodyPr/>
                    <a:lstStyle/>
                    <a:p>
                      <a:pPr marL="0" marR="0">
                        <a:lnSpc>
                          <a:spcPct val="107000"/>
                        </a:lnSpc>
                        <a:spcBef>
                          <a:spcPts val="0"/>
                        </a:spcBef>
                        <a:spcAft>
                          <a:spcPts val="0"/>
                        </a:spcAft>
                      </a:pPr>
                      <a:r>
                        <a:rPr lang="en-IN" sz="1800">
                          <a:effectLst/>
                        </a:rPr>
                        <a:t>LLN Suitability (thousand nodes)</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89072" marR="89072" marT="53443" marB="53443" anchor="b"/>
                </a:tc>
                <a:tc>
                  <a:txBody>
                    <a:bodyPr/>
                    <a:lstStyle/>
                    <a:p>
                      <a:pPr marL="0" marR="0">
                        <a:lnSpc>
                          <a:spcPct val="107000"/>
                        </a:lnSpc>
                        <a:spcBef>
                          <a:spcPts val="0"/>
                        </a:spcBef>
                        <a:spcAft>
                          <a:spcPts val="0"/>
                        </a:spcAft>
                      </a:pPr>
                      <a:r>
                        <a:rPr lang="en-IN" sz="1800">
                          <a:effectLst/>
                        </a:rPr>
                        <a:t>Excellent</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89072" marR="89072" marT="53443" marB="53443" anchor="b"/>
                </a:tc>
                <a:tc>
                  <a:txBody>
                    <a:bodyPr/>
                    <a:lstStyle/>
                    <a:p>
                      <a:pPr marL="0" marR="0">
                        <a:lnSpc>
                          <a:spcPct val="107000"/>
                        </a:lnSpc>
                        <a:spcBef>
                          <a:spcPts val="0"/>
                        </a:spcBef>
                        <a:spcAft>
                          <a:spcPts val="0"/>
                        </a:spcAft>
                      </a:pPr>
                      <a:r>
                        <a:rPr lang="en-IN" sz="1800">
                          <a:effectLst/>
                        </a:rPr>
                        <a:t>Fair</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89072" marR="89072" marT="53443" marB="53443" anchor="b"/>
                </a:tc>
                <a:extLst>
                  <a:ext uri="{0D108BD9-81ED-4DB2-BD59-A6C34878D82A}">
                    <a16:rowId xmlns:a16="http://schemas.microsoft.com/office/drawing/2014/main" val="2581577501"/>
                  </a:ext>
                </a:extLst>
              </a:tr>
              <a:tr h="785223">
                <a:tc>
                  <a:txBody>
                    <a:bodyPr/>
                    <a:lstStyle/>
                    <a:p>
                      <a:pPr marL="0" marR="0">
                        <a:lnSpc>
                          <a:spcPct val="107000"/>
                        </a:lnSpc>
                        <a:spcBef>
                          <a:spcPts val="0"/>
                        </a:spcBef>
                        <a:spcAft>
                          <a:spcPts val="0"/>
                        </a:spcAft>
                      </a:pPr>
                      <a:r>
                        <a:rPr lang="en-IN" sz="1800">
                          <a:effectLst/>
                        </a:rPr>
                        <a:t>Application success stories</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89072" marR="89072" marT="53443" marB="53443" anchor="b"/>
                </a:tc>
                <a:tc>
                  <a:txBody>
                    <a:bodyPr/>
                    <a:lstStyle/>
                    <a:p>
                      <a:pPr marL="0" marR="0">
                        <a:lnSpc>
                          <a:spcPct val="107000"/>
                        </a:lnSpc>
                        <a:spcBef>
                          <a:spcPts val="0"/>
                        </a:spcBef>
                        <a:spcAft>
                          <a:spcPts val="0"/>
                        </a:spcAft>
                      </a:pPr>
                      <a:r>
                        <a:rPr lang="en-IN" sz="1800">
                          <a:effectLst/>
                        </a:rPr>
                        <a:t>Utility Field Area Networks</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89072" marR="89072" marT="53443" marB="53443" anchor="b"/>
                </a:tc>
                <a:tc>
                  <a:txBody>
                    <a:bodyPr/>
                    <a:lstStyle/>
                    <a:p>
                      <a:pPr marL="0" marR="0">
                        <a:lnSpc>
                          <a:spcPct val="107000"/>
                        </a:lnSpc>
                        <a:spcBef>
                          <a:spcPts val="0"/>
                        </a:spcBef>
                        <a:spcAft>
                          <a:spcPts val="0"/>
                        </a:spcAft>
                      </a:pPr>
                      <a:r>
                        <a:rPr lang="en-IN" sz="1800" dirty="0">
                          <a:effectLst/>
                        </a:rPr>
                        <a:t>Extending enterprise messaging into IoT applications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89072" marR="89072" marT="53443" marB="53443" anchor="b"/>
                </a:tc>
                <a:extLst>
                  <a:ext uri="{0D108BD9-81ED-4DB2-BD59-A6C34878D82A}">
                    <a16:rowId xmlns:a16="http://schemas.microsoft.com/office/drawing/2014/main" val="3266137577"/>
                  </a:ext>
                </a:extLst>
              </a:tr>
            </a:tbl>
          </a:graphicData>
        </a:graphic>
      </p:graphicFrame>
    </p:spTree>
    <p:extLst>
      <p:ext uri="{BB962C8B-B14F-4D97-AF65-F5344CB8AC3E}">
        <p14:creationId xmlns:p14="http://schemas.microsoft.com/office/powerpoint/2010/main" val="11156701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33BDC-404B-461B-AC04-85118857AB3B}"/>
              </a:ext>
            </a:extLst>
          </p:cNvPr>
          <p:cNvSpPr>
            <a:spLocks noGrp="1"/>
          </p:cNvSpPr>
          <p:nvPr>
            <p:ph type="title"/>
          </p:nvPr>
        </p:nvSpPr>
        <p:spPr/>
        <p:txBody>
          <a:bodyPr/>
          <a:lstStyle/>
          <a:p>
            <a:r>
              <a:rPr lang="en-IN" dirty="0"/>
              <a:t>Comparison</a:t>
            </a:r>
          </a:p>
        </p:txBody>
      </p:sp>
      <p:sp>
        <p:nvSpPr>
          <p:cNvPr id="3" name="Content Placeholder 2">
            <a:extLst>
              <a:ext uri="{FF2B5EF4-FFF2-40B4-BE49-F238E27FC236}">
                <a16:creationId xmlns:a16="http://schemas.microsoft.com/office/drawing/2014/main" id="{93F12D09-F627-45B2-98C7-7DF9A7D586D9}"/>
              </a:ext>
            </a:extLst>
          </p:cNvPr>
          <p:cNvSpPr>
            <a:spLocks noGrp="1"/>
          </p:cNvSpPr>
          <p:nvPr>
            <p:ph idx="1"/>
          </p:nvPr>
        </p:nvSpPr>
        <p:spPr/>
        <p:txBody>
          <a:bodyPr>
            <a:normAutofit fontScale="92500" lnSpcReduction="10000"/>
          </a:bodyPr>
          <a:lstStyle/>
          <a:p>
            <a:pPr fontAlgn="base"/>
            <a:r>
              <a:rPr lang="en-US" dirty="0"/>
              <a:t>MQTT and </a:t>
            </a:r>
            <a:r>
              <a:rPr lang="en-US" dirty="0" err="1"/>
              <a:t>CoAP</a:t>
            </a:r>
            <a:r>
              <a:rPr lang="en-US" dirty="0"/>
              <a:t> are both useful as IoT protocols, but have fundamental differences.</a:t>
            </a:r>
          </a:p>
          <a:p>
            <a:pPr fontAlgn="base"/>
            <a:r>
              <a:rPr lang="en-US" dirty="0"/>
              <a:t>MQTT is a many-to-many communication protocol for passing messages between multiple clients through a central broker. It decouples producer and consumer by letting clients publish and having the broker decide where to route and copy messages. While MQTT has some support for persistence, it does best as a communications bus for live data.</a:t>
            </a:r>
          </a:p>
          <a:p>
            <a:pPr fontAlgn="base"/>
            <a:r>
              <a:rPr lang="en-US" dirty="0" err="1"/>
              <a:t>CoAP</a:t>
            </a:r>
            <a:r>
              <a:rPr lang="en-US" dirty="0"/>
              <a:t> is, primarily, a one-to-one protocol for transferring state information between client and server. While it has support for observing resources, </a:t>
            </a:r>
            <a:r>
              <a:rPr lang="en-US" dirty="0" err="1"/>
              <a:t>CoAP</a:t>
            </a:r>
            <a:r>
              <a:rPr lang="en-US" dirty="0"/>
              <a:t> is best suited to a state transfer model, not purely event based.</a:t>
            </a:r>
          </a:p>
          <a:p>
            <a:br>
              <a:rPr lang="en-US" dirty="0"/>
            </a:br>
            <a:endParaRPr lang="en-IN" dirty="0"/>
          </a:p>
        </p:txBody>
      </p:sp>
    </p:spTree>
    <p:extLst>
      <p:ext uri="{BB962C8B-B14F-4D97-AF65-F5344CB8AC3E}">
        <p14:creationId xmlns:p14="http://schemas.microsoft.com/office/powerpoint/2010/main" val="3791108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l-GR" dirty="0" err="1"/>
              <a:t>IoT</a:t>
            </a:r>
            <a:r>
              <a:rPr lang="en-US" altLang="el-GR" dirty="0"/>
              <a:t> Application Layer Protocols</a:t>
            </a:r>
            <a:endParaRPr lang="el-GR" dirty="0"/>
          </a:p>
        </p:txBody>
      </p:sp>
      <p:sp>
        <p:nvSpPr>
          <p:cNvPr id="5" name="Content Placeholder 4"/>
          <p:cNvSpPr>
            <a:spLocks noGrp="1"/>
          </p:cNvSpPr>
          <p:nvPr>
            <p:ph sz="half" idx="1"/>
          </p:nvPr>
        </p:nvSpPr>
        <p:spPr>
          <a:xfrm>
            <a:off x="609600" y="1489073"/>
            <a:ext cx="5181600" cy="4673187"/>
          </a:xfrm>
        </p:spPr>
        <p:txBody>
          <a:bodyPr>
            <a:normAutofit fontScale="92500" lnSpcReduction="10000"/>
          </a:bodyPr>
          <a:lstStyle/>
          <a:p>
            <a:r>
              <a:rPr lang="en-US" dirty="0"/>
              <a:t>Most popular application layer protocols used nowadays:</a:t>
            </a:r>
          </a:p>
          <a:p>
            <a:pPr lvl="1"/>
            <a:r>
              <a:rPr lang="en-US" b="1" dirty="0" err="1"/>
              <a:t>CoAP</a:t>
            </a:r>
            <a:r>
              <a:rPr lang="en-US" b="1" dirty="0"/>
              <a:t>: </a:t>
            </a:r>
            <a:r>
              <a:rPr lang="en-US" dirty="0"/>
              <a:t>Constrained Application Protocol</a:t>
            </a:r>
          </a:p>
          <a:p>
            <a:pPr lvl="1"/>
            <a:r>
              <a:rPr lang="en-US" b="1" dirty="0"/>
              <a:t>MQTT: </a:t>
            </a:r>
            <a:r>
              <a:rPr lang="en-US" dirty="0"/>
              <a:t>Message Queuing Telemetry Transport </a:t>
            </a:r>
          </a:p>
          <a:p>
            <a:pPr lvl="1"/>
            <a:r>
              <a:rPr lang="en-US" b="1" dirty="0"/>
              <a:t>XMPP: </a:t>
            </a:r>
            <a:r>
              <a:rPr lang="en-US" dirty="0"/>
              <a:t>Extensible Messaging and Presence Protocol </a:t>
            </a:r>
          </a:p>
          <a:p>
            <a:pPr lvl="1"/>
            <a:r>
              <a:rPr lang="en-US" b="1" dirty="0"/>
              <a:t>AMQP: </a:t>
            </a:r>
            <a:r>
              <a:rPr lang="en-US" dirty="0"/>
              <a:t>Advanced Message Queuing Protocol</a:t>
            </a:r>
          </a:p>
          <a:p>
            <a:pPr lvl="1"/>
            <a:r>
              <a:rPr lang="en-US" b="1" dirty="0" err="1"/>
              <a:t>WebSocket</a:t>
            </a:r>
            <a:r>
              <a:rPr lang="en-US" b="1" dirty="0"/>
              <a:t>: </a:t>
            </a:r>
            <a:r>
              <a:rPr lang="en-US" dirty="0"/>
              <a:t>Computer Communications Protocol</a:t>
            </a:r>
            <a:endParaRPr lang="el-GR" dirty="0"/>
          </a:p>
          <a:p>
            <a:pPr lvl="1"/>
            <a:r>
              <a:rPr lang="en-US" b="1" dirty="0" err="1"/>
              <a:t>Alljoyn</a:t>
            </a:r>
            <a:r>
              <a:rPr lang="en-US" b="1" dirty="0"/>
              <a:t>: </a:t>
            </a:r>
            <a:r>
              <a:rPr lang="en-US" dirty="0"/>
              <a:t>Full stack of protocols intended for IoT. Not separable application layer protocol</a:t>
            </a:r>
          </a:p>
          <a:p>
            <a:pPr lvl="1"/>
            <a:endParaRPr lang="en-US" dirty="0"/>
          </a:p>
        </p:txBody>
      </p:sp>
      <p:pic>
        <p:nvPicPr>
          <p:cNvPr id="11" name="Content Placeholder 10"/>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791200" y="1852530"/>
            <a:ext cx="6316744" cy="3183296"/>
          </a:xfrm>
        </p:spPr>
      </p:pic>
    </p:spTree>
    <p:extLst>
      <p:ext uri="{BB962C8B-B14F-4D97-AF65-F5344CB8AC3E}">
        <p14:creationId xmlns:p14="http://schemas.microsoft.com/office/powerpoint/2010/main" val="28711440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46D31-B574-4FA2-871D-632B6DE6640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EA8D6DC-F51F-4283-8433-BFC902E387EC}"/>
              </a:ext>
            </a:extLst>
          </p:cNvPr>
          <p:cNvSpPr>
            <a:spLocks noGrp="1"/>
          </p:cNvSpPr>
          <p:nvPr>
            <p:ph idx="1"/>
          </p:nvPr>
        </p:nvSpPr>
        <p:spPr/>
        <p:txBody>
          <a:bodyPr>
            <a:normAutofit fontScale="92500" lnSpcReduction="20000"/>
          </a:bodyPr>
          <a:lstStyle/>
          <a:p>
            <a:pPr fontAlgn="base"/>
            <a:r>
              <a:rPr lang="en-US" dirty="0"/>
              <a:t>MQTT clients make a long-lived outgoing TCP connection to a broker. This usually presents no problem for devices behind NAT. </a:t>
            </a:r>
            <a:r>
              <a:rPr lang="en-US" dirty="0" err="1"/>
              <a:t>CoAP</a:t>
            </a:r>
            <a:r>
              <a:rPr lang="en-US" dirty="0"/>
              <a:t> clients and servers both send and receive UDP packets. In NAT environments, </a:t>
            </a:r>
            <a:r>
              <a:rPr lang="en-US" dirty="0" err="1"/>
              <a:t>tunnelling</a:t>
            </a:r>
            <a:r>
              <a:rPr lang="en-US" dirty="0"/>
              <a:t> or port forwarding can be used to allow </a:t>
            </a:r>
            <a:r>
              <a:rPr lang="en-US" dirty="0" err="1"/>
              <a:t>CoAP</a:t>
            </a:r>
            <a:r>
              <a:rPr lang="en-US" dirty="0"/>
              <a:t>, or devices may first initiate a connection to the head-end as in LWM2M.</a:t>
            </a:r>
          </a:p>
          <a:p>
            <a:pPr fontAlgn="base"/>
            <a:r>
              <a:rPr lang="en-US" dirty="0"/>
              <a:t>MQTT provides no support for labelling messages with types or other metadata to help clients understand it. MQTT messages can be used for any purpose, but all clients must know the message formats up-front to allow communication. </a:t>
            </a:r>
            <a:r>
              <a:rPr lang="en-US" dirty="0" err="1"/>
              <a:t>CoAP</a:t>
            </a:r>
            <a:r>
              <a:rPr lang="en-US" dirty="0"/>
              <a:t>, conversely, provides inbuilt support for content negotiation and discovery allowing devices to probe each other to find ways of exchanging data.</a:t>
            </a:r>
          </a:p>
          <a:p>
            <a:pPr fontAlgn="base"/>
            <a:r>
              <a:rPr lang="en-US" dirty="0"/>
              <a:t>Both protocols have pros and cons, choosing the right one depends on your application.</a:t>
            </a:r>
          </a:p>
          <a:p>
            <a:endParaRPr lang="en-IN" dirty="0"/>
          </a:p>
        </p:txBody>
      </p:sp>
    </p:spTree>
    <p:extLst>
      <p:ext uri="{BB962C8B-B14F-4D97-AF65-F5344CB8AC3E}">
        <p14:creationId xmlns:p14="http://schemas.microsoft.com/office/powerpoint/2010/main" val="30716227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cdn2.hubspot.net/hubfs/53/thank-you-email-got-me-hired.jpeg">
            <a:extLst>
              <a:ext uri="{FF2B5EF4-FFF2-40B4-BE49-F238E27FC236}">
                <a16:creationId xmlns:a16="http://schemas.microsoft.com/office/drawing/2014/main" id="{B55B9561-3F71-4641-AC53-639E7141F2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1737" y="1563053"/>
            <a:ext cx="7248525" cy="300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6400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MQTT</a:t>
            </a:r>
            <a:endParaRPr lang="el-GR" dirty="0"/>
          </a:p>
        </p:txBody>
      </p:sp>
      <p:sp>
        <p:nvSpPr>
          <p:cNvPr id="3" name="Content Placeholder 2"/>
          <p:cNvSpPr>
            <a:spLocks noGrp="1"/>
          </p:cNvSpPr>
          <p:nvPr>
            <p:ph sz="half" idx="1"/>
          </p:nvPr>
        </p:nvSpPr>
        <p:spPr>
          <a:xfrm>
            <a:off x="838200" y="1825625"/>
            <a:ext cx="10147852" cy="4351338"/>
          </a:xfrm>
        </p:spPr>
        <p:txBody>
          <a:bodyPr>
            <a:normAutofit fontScale="85000" lnSpcReduction="20000"/>
          </a:bodyPr>
          <a:lstStyle/>
          <a:p>
            <a:r>
              <a:rPr lang="en-US" dirty="0"/>
              <a:t>Introduced by IBM</a:t>
            </a:r>
          </a:p>
          <a:p>
            <a:pPr fontAlgn="base"/>
            <a:r>
              <a:rPr lang="en-US" dirty="0"/>
              <a:t>MQTT is one of the most commonly used protocols in IoT projects. It stands for Message Queuing Telemetry Transport.</a:t>
            </a:r>
          </a:p>
          <a:p>
            <a:pPr marL="0" indent="0">
              <a:buNone/>
            </a:pPr>
            <a:endParaRPr lang="en-US" dirty="0"/>
          </a:p>
          <a:p>
            <a:r>
              <a:rPr lang="en-US" dirty="0"/>
              <a:t>Standardized by OASIS (2013)</a:t>
            </a:r>
          </a:p>
          <a:p>
            <a:r>
              <a:rPr lang="en-US" dirty="0"/>
              <a:t>Uses Publish/Subscribe mechanism controlled by Broker</a:t>
            </a:r>
          </a:p>
          <a:p>
            <a:r>
              <a:rPr lang="en-US" dirty="0"/>
              <a:t>Broker</a:t>
            </a:r>
          </a:p>
          <a:p>
            <a:pPr lvl="1"/>
            <a:r>
              <a:rPr lang="en-US" dirty="0"/>
              <a:t>Software component</a:t>
            </a:r>
          </a:p>
          <a:p>
            <a:pPr lvl="1"/>
            <a:r>
              <a:rPr lang="en-US" dirty="0"/>
              <a:t>Responsible for distributing messages from Publishers to interested Subscribers</a:t>
            </a:r>
          </a:p>
          <a:p>
            <a:r>
              <a:rPr lang="en-US" dirty="0"/>
              <a:t>MQTT versions</a:t>
            </a:r>
          </a:p>
          <a:p>
            <a:pPr lvl="1"/>
            <a:r>
              <a:rPr lang="en-US" dirty="0"/>
              <a:t>MQTT-SN</a:t>
            </a:r>
          </a:p>
          <a:p>
            <a:pPr lvl="1"/>
            <a:r>
              <a:rPr lang="en-US" dirty="0"/>
              <a:t>S-MQTT</a:t>
            </a:r>
          </a:p>
        </p:txBody>
      </p:sp>
      <p:pic>
        <p:nvPicPr>
          <p:cNvPr id="2050" name="Picture 2" descr="https://www.penninkhof.com/wp-content/uploads/2015/03/MQTT.png">
            <a:extLst>
              <a:ext uri="{FF2B5EF4-FFF2-40B4-BE49-F238E27FC236}">
                <a16:creationId xmlns:a16="http://schemas.microsoft.com/office/drawing/2014/main" id="{38F8DCE4-C3A0-4D13-B649-4C94428A7D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7548" y="-608946"/>
            <a:ext cx="5273499" cy="2962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1276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006588-33F4-4EE6-96A9-CD7E791906D3}"/>
              </a:ext>
            </a:extLst>
          </p:cNvPr>
          <p:cNvSpPr>
            <a:spLocks noGrp="1"/>
          </p:cNvSpPr>
          <p:nvPr>
            <p:ph type="title"/>
          </p:nvPr>
        </p:nvSpPr>
        <p:spPr/>
        <p:txBody>
          <a:bodyPr/>
          <a:lstStyle/>
          <a:p>
            <a:r>
              <a:rPr lang="en-US" dirty="0"/>
              <a:t>MQTT</a:t>
            </a:r>
            <a:endParaRPr lang="en-IN" dirty="0"/>
          </a:p>
        </p:txBody>
      </p:sp>
      <p:sp>
        <p:nvSpPr>
          <p:cNvPr id="6" name="Content Placeholder 5">
            <a:extLst>
              <a:ext uri="{FF2B5EF4-FFF2-40B4-BE49-F238E27FC236}">
                <a16:creationId xmlns:a16="http://schemas.microsoft.com/office/drawing/2014/main" id="{3FFF5E02-1FF7-41F5-A9F5-E50959EB228A}"/>
              </a:ext>
            </a:extLst>
          </p:cNvPr>
          <p:cNvSpPr>
            <a:spLocks noGrp="1"/>
          </p:cNvSpPr>
          <p:nvPr>
            <p:ph sz="half" idx="1"/>
          </p:nvPr>
        </p:nvSpPr>
        <p:spPr/>
        <p:txBody>
          <a:bodyPr>
            <a:normAutofit lnSpcReduction="10000"/>
          </a:bodyPr>
          <a:lstStyle/>
          <a:p>
            <a:r>
              <a:rPr lang="en-US" dirty="0"/>
              <a:t>It is designed as a lightweight messaging protocol that uses publish/subscribe operations to exchange data between clients and the server. </a:t>
            </a:r>
          </a:p>
          <a:p>
            <a:r>
              <a:rPr lang="en-US" dirty="0"/>
              <a:t>Furthermore, its small size, low power usage, minimized data packets and ease of implementation make the protocol ideal of the “machine-to-machine” or “Internet of Things” world.</a:t>
            </a:r>
            <a:endParaRPr lang="en-IN" dirty="0"/>
          </a:p>
        </p:txBody>
      </p:sp>
      <p:pic>
        <p:nvPicPr>
          <p:cNvPr id="12" name="Content Placeholder 11">
            <a:extLst>
              <a:ext uri="{FF2B5EF4-FFF2-40B4-BE49-F238E27FC236}">
                <a16:creationId xmlns:a16="http://schemas.microsoft.com/office/drawing/2014/main" id="{4E47C27F-0C53-4625-BF4B-6A8E1321DBA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172202" y="1676388"/>
            <a:ext cx="5181600" cy="4088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216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F69FE-544E-431E-B853-E815AD66F20A}"/>
              </a:ext>
            </a:extLst>
          </p:cNvPr>
          <p:cNvSpPr>
            <a:spLocks noGrp="1"/>
          </p:cNvSpPr>
          <p:nvPr>
            <p:ph type="title"/>
          </p:nvPr>
        </p:nvSpPr>
        <p:spPr/>
        <p:txBody>
          <a:bodyPr/>
          <a:lstStyle/>
          <a:p>
            <a:r>
              <a:rPr lang="en-IN" b="1" dirty="0"/>
              <a:t>Why MQTT?</a:t>
            </a:r>
            <a:endParaRPr lang="en-IN" dirty="0"/>
          </a:p>
        </p:txBody>
      </p:sp>
      <p:sp>
        <p:nvSpPr>
          <p:cNvPr id="3" name="Content Placeholder 2">
            <a:extLst>
              <a:ext uri="{FF2B5EF4-FFF2-40B4-BE49-F238E27FC236}">
                <a16:creationId xmlns:a16="http://schemas.microsoft.com/office/drawing/2014/main" id="{F75005AC-9BDF-4032-B578-1BC23E27EDB4}"/>
              </a:ext>
            </a:extLst>
          </p:cNvPr>
          <p:cNvSpPr>
            <a:spLocks noGrp="1"/>
          </p:cNvSpPr>
          <p:nvPr>
            <p:ph sz="half" idx="1"/>
          </p:nvPr>
        </p:nvSpPr>
        <p:spPr/>
        <p:txBody>
          <a:bodyPr>
            <a:normAutofit fontScale="92500"/>
          </a:bodyPr>
          <a:lstStyle/>
          <a:p>
            <a:pPr marL="0" indent="0" fontAlgn="base">
              <a:buNone/>
            </a:pPr>
            <a:r>
              <a:rPr lang="en-US" b="1" dirty="0"/>
              <a:t>MQTT has unique features you can hardly find in other protocols, like:</a:t>
            </a:r>
          </a:p>
          <a:p>
            <a:pPr fontAlgn="base"/>
            <a:r>
              <a:rPr lang="en-US" dirty="0"/>
              <a:t>It’s a lightweight protocol. So, it’s easy to implement in software and fast in data transmission.</a:t>
            </a:r>
          </a:p>
          <a:p>
            <a:pPr fontAlgn="base"/>
            <a:r>
              <a:rPr lang="en-US" dirty="0"/>
              <a:t>It’s based on a messaging technique. Of course, you know how fast your messenger/WhatsApp message delivery is. Likewise, the MQTT protocol.</a:t>
            </a:r>
          </a:p>
          <a:p>
            <a:endParaRPr lang="en-IN" dirty="0"/>
          </a:p>
        </p:txBody>
      </p:sp>
      <p:sp>
        <p:nvSpPr>
          <p:cNvPr id="4" name="Content Placeholder 3">
            <a:extLst>
              <a:ext uri="{FF2B5EF4-FFF2-40B4-BE49-F238E27FC236}">
                <a16:creationId xmlns:a16="http://schemas.microsoft.com/office/drawing/2014/main" id="{111F69DB-9A1A-410C-A72C-AD2E999E4C24}"/>
              </a:ext>
            </a:extLst>
          </p:cNvPr>
          <p:cNvSpPr>
            <a:spLocks noGrp="1"/>
          </p:cNvSpPr>
          <p:nvPr>
            <p:ph sz="half" idx="2"/>
          </p:nvPr>
        </p:nvSpPr>
        <p:spPr/>
        <p:txBody>
          <a:bodyPr>
            <a:normAutofit fontScale="92500"/>
          </a:bodyPr>
          <a:lstStyle/>
          <a:p>
            <a:pPr fontAlgn="base"/>
            <a:r>
              <a:rPr lang="en-US" dirty="0"/>
              <a:t>Minimized data packets. Hence, low network usage.</a:t>
            </a:r>
          </a:p>
          <a:p>
            <a:pPr fontAlgn="base"/>
            <a:r>
              <a:rPr lang="en-US" dirty="0"/>
              <a:t>Low power usage. As a result, it saves the connected device’s battery.</a:t>
            </a:r>
          </a:p>
          <a:p>
            <a:pPr fontAlgn="base"/>
            <a:r>
              <a:rPr lang="en-US" dirty="0"/>
              <a:t>It’s real time! That’s is specifically what makes it perfect for IoT applications.</a:t>
            </a:r>
          </a:p>
          <a:p>
            <a:endParaRPr lang="en-IN" dirty="0"/>
          </a:p>
        </p:txBody>
      </p:sp>
    </p:spTree>
    <p:extLst>
      <p:ext uri="{BB962C8B-B14F-4D97-AF65-F5344CB8AC3E}">
        <p14:creationId xmlns:p14="http://schemas.microsoft.com/office/powerpoint/2010/main" val="3032770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8F8DA-95E2-431A-8580-441EF197FB90}"/>
              </a:ext>
            </a:extLst>
          </p:cNvPr>
          <p:cNvSpPr>
            <a:spLocks noGrp="1"/>
          </p:cNvSpPr>
          <p:nvPr>
            <p:ph type="title"/>
          </p:nvPr>
        </p:nvSpPr>
        <p:spPr/>
        <p:txBody>
          <a:bodyPr/>
          <a:lstStyle/>
          <a:p>
            <a:r>
              <a:rPr lang="en-IN" dirty="0"/>
              <a:t>How MQTT works</a:t>
            </a:r>
          </a:p>
        </p:txBody>
      </p:sp>
      <p:sp>
        <p:nvSpPr>
          <p:cNvPr id="3" name="Content Placeholder 2">
            <a:extLst>
              <a:ext uri="{FF2B5EF4-FFF2-40B4-BE49-F238E27FC236}">
                <a16:creationId xmlns:a16="http://schemas.microsoft.com/office/drawing/2014/main" id="{63664A11-20BA-4C8C-93FC-689D8F5E6F0D}"/>
              </a:ext>
            </a:extLst>
          </p:cNvPr>
          <p:cNvSpPr>
            <a:spLocks noGrp="1"/>
          </p:cNvSpPr>
          <p:nvPr>
            <p:ph sz="half" idx="1"/>
          </p:nvPr>
        </p:nvSpPr>
        <p:spPr/>
        <p:txBody>
          <a:bodyPr>
            <a:normAutofit/>
          </a:bodyPr>
          <a:lstStyle/>
          <a:p>
            <a:r>
              <a:rPr lang="en-US" dirty="0"/>
              <a:t>Like any other internet protocol, MQTT is based on clients and a server. Likewise, the server is the guy who is responsible for handling the client’s requests of receiving or sending data between each other.</a:t>
            </a:r>
            <a:endParaRPr lang="en-IN" dirty="0"/>
          </a:p>
        </p:txBody>
      </p:sp>
      <p:sp>
        <p:nvSpPr>
          <p:cNvPr id="4" name="Content Placeholder 3">
            <a:extLst>
              <a:ext uri="{FF2B5EF4-FFF2-40B4-BE49-F238E27FC236}">
                <a16:creationId xmlns:a16="http://schemas.microsoft.com/office/drawing/2014/main" id="{01A2A8F7-F7B0-486F-BAA6-8F9BC808F6FC}"/>
              </a:ext>
            </a:extLst>
          </p:cNvPr>
          <p:cNvSpPr>
            <a:spLocks noGrp="1"/>
          </p:cNvSpPr>
          <p:nvPr>
            <p:ph sz="half" idx="2"/>
          </p:nvPr>
        </p:nvSpPr>
        <p:spPr/>
        <p:txBody>
          <a:bodyPr>
            <a:normAutofit/>
          </a:bodyPr>
          <a:lstStyle/>
          <a:p>
            <a:pPr fontAlgn="base"/>
            <a:r>
              <a:rPr lang="en-US" dirty="0"/>
              <a:t>MQTT server is called a broker and the clients are simply the connected devices.</a:t>
            </a:r>
            <a:br>
              <a:rPr lang="en-US" dirty="0"/>
            </a:br>
            <a:r>
              <a:rPr lang="en-US" dirty="0"/>
              <a:t>So:</a:t>
            </a:r>
          </a:p>
          <a:p>
            <a:pPr lvl="1" fontAlgn="base"/>
            <a:r>
              <a:rPr lang="en-US" dirty="0"/>
              <a:t>When a device (a client) wants to send data to the broker, we call this operation a “</a:t>
            </a:r>
            <a:r>
              <a:rPr lang="en-US" u="sng" dirty="0"/>
              <a:t>publish</a:t>
            </a:r>
            <a:r>
              <a:rPr lang="en-US" dirty="0"/>
              <a:t>”.</a:t>
            </a:r>
          </a:p>
          <a:p>
            <a:pPr lvl="1" fontAlgn="base"/>
            <a:r>
              <a:rPr lang="en-US" dirty="0"/>
              <a:t>When a device (a client) wants to receive data from the broker, we call this operation a “</a:t>
            </a:r>
            <a:r>
              <a:rPr lang="en-US" u="sng" dirty="0"/>
              <a:t>subscribe</a:t>
            </a:r>
            <a:r>
              <a:rPr lang="en-US" dirty="0"/>
              <a:t>”.</a:t>
            </a:r>
          </a:p>
          <a:p>
            <a:endParaRPr lang="en-IN" dirty="0"/>
          </a:p>
        </p:txBody>
      </p:sp>
    </p:spTree>
    <p:extLst>
      <p:ext uri="{BB962C8B-B14F-4D97-AF65-F5344CB8AC3E}">
        <p14:creationId xmlns:p14="http://schemas.microsoft.com/office/powerpoint/2010/main" val="4042556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740F3-60B9-4E81-A897-F78DEEE3F256}"/>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304524CE-7A5A-403A-BE5C-EC5D14D5130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260643"/>
            <a:ext cx="10448518" cy="3278765"/>
          </a:xfrm>
        </p:spPr>
      </p:pic>
      <p:sp>
        <p:nvSpPr>
          <p:cNvPr id="8" name="Rectangle 7">
            <a:extLst>
              <a:ext uri="{FF2B5EF4-FFF2-40B4-BE49-F238E27FC236}">
                <a16:creationId xmlns:a16="http://schemas.microsoft.com/office/drawing/2014/main" id="{BE02CE50-B4BE-4E4F-B739-F80F700831D5}"/>
              </a:ext>
            </a:extLst>
          </p:cNvPr>
          <p:cNvSpPr/>
          <p:nvPr/>
        </p:nvSpPr>
        <p:spPr>
          <a:xfrm>
            <a:off x="838200" y="5647698"/>
            <a:ext cx="6096000" cy="923330"/>
          </a:xfrm>
          <a:prstGeom prst="rect">
            <a:avLst/>
          </a:prstGeom>
        </p:spPr>
        <p:txBody>
          <a:bodyPr>
            <a:spAutoFit/>
          </a:bodyPr>
          <a:lstStyle/>
          <a:p>
            <a:r>
              <a:rPr lang="en-US" b="0" i="0" dirty="0">
                <a:solidFill>
                  <a:srgbClr val="4F4F4F"/>
                </a:solidFill>
                <a:effectLst/>
                <a:latin typeface="Open Sans"/>
              </a:rPr>
              <a:t>In addition, These clients are publishing and subscribing to topics. So, the broker here is the one that handles the publishing/subscribing actions to the target topics.</a:t>
            </a:r>
            <a:endParaRPr lang="en-IN" dirty="0"/>
          </a:p>
        </p:txBody>
      </p:sp>
    </p:spTree>
    <p:extLst>
      <p:ext uri="{BB962C8B-B14F-4D97-AF65-F5344CB8AC3E}">
        <p14:creationId xmlns:p14="http://schemas.microsoft.com/office/powerpoint/2010/main" val="2110929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8005"/>
            <a:ext cx="10515600" cy="1014496"/>
          </a:xfrm>
        </p:spPr>
        <p:txBody>
          <a:bodyPr/>
          <a:lstStyle/>
          <a:p>
            <a:r>
              <a:rPr lang="en-US" dirty="0"/>
              <a:t>MQTT component details</a:t>
            </a:r>
            <a:endParaRPr lang="el-GR" dirty="0"/>
          </a:p>
        </p:txBody>
      </p:sp>
      <p:sp>
        <p:nvSpPr>
          <p:cNvPr id="3" name="Content Placeholder 2"/>
          <p:cNvSpPr>
            <a:spLocks noGrp="1"/>
          </p:cNvSpPr>
          <p:nvPr>
            <p:ph sz="half" idx="1"/>
          </p:nvPr>
        </p:nvSpPr>
        <p:spPr/>
        <p:txBody>
          <a:bodyPr>
            <a:normAutofit/>
          </a:bodyPr>
          <a:lstStyle/>
          <a:p>
            <a:r>
              <a:rPr lang="en-US" dirty="0"/>
              <a:t>Many – to – many Sub to Pub relationship</a:t>
            </a:r>
          </a:p>
          <a:p>
            <a:r>
              <a:rPr lang="en-US" dirty="0"/>
              <a:t>One Broker for every system</a:t>
            </a:r>
          </a:p>
          <a:p>
            <a:r>
              <a:rPr lang="en-US" dirty="0"/>
              <a:t>Subs authenticated to Broker</a:t>
            </a:r>
          </a:p>
          <a:p>
            <a:r>
              <a:rPr lang="en-US" dirty="0"/>
              <a:t>Subs/Pubs can be very constrained</a:t>
            </a:r>
          </a:p>
          <a:p>
            <a:r>
              <a:rPr lang="en-US" dirty="0"/>
              <a:t>Pub can be even only a sensor</a:t>
            </a:r>
          </a:p>
          <a:p>
            <a:r>
              <a:rPr lang="en-US" dirty="0"/>
              <a:t>Broker has to provide more computational power</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99238" y="1762322"/>
            <a:ext cx="4983162" cy="3804844"/>
          </a:xfrm>
        </p:spPr>
      </p:pic>
    </p:spTree>
    <p:extLst>
      <p:ext uri="{BB962C8B-B14F-4D97-AF65-F5344CB8AC3E}">
        <p14:creationId xmlns:p14="http://schemas.microsoft.com/office/powerpoint/2010/main" val="35935268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930</TotalTime>
  <Words>1823</Words>
  <Application>Microsoft Office PowerPoint</Application>
  <PresentationFormat>Widescreen</PresentationFormat>
  <Paragraphs>165</Paragraphs>
  <Slides>31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Calibri</vt:lpstr>
      <vt:lpstr>Calibri Light</vt:lpstr>
      <vt:lpstr>Cambria</vt:lpstr>
      <vt:lpstr>inherit</vt:lpstr>
      <vt:lpstr>open sans</vt:lpstr>
      <vt:lpstr>open sans</vt:lpstr>
      <vt:lpstr>Times New Roman</vt:lpstr>
      <vt:lpstr>Office Theme</vt:lpstr>
      <vt:lpstr>Introducing Usage Control in MQTT protocol for IoT</vt:lpstr>
      <vt:lpstr>Internet of Things/Everything (IoT/IoE)</vt:lpstr>
      <vt:lpstr>IoT Application Layer Protocols</vt:lpstr>
      <vt:lpstr>MQTT</vt:lpstr>
      <vt:lpstr>MQTT</vt:lpstr>
      <vt:lpstr>Why MQTT?</vt:lpstr>
      <vt:lpstr>How MQTT works</vt:lpstr>
      <vt:lpstr>PowerPoint Presentation</vt:lpstr>
      <vt:lpstr>MQTT component details</vt:lpstr>
      <vt:lpstr>Example</vt:lpstr>
      <vt:lpstr>MQTT Components:</vt:lpstr>
      <vt:lpstr>How many devices you can connect to a broker</vt:lpstr>
      <vt:lpstr>Why not HTTP</vt:lpstr>
      <vt:lpstr>Mosquitto broker</vt:lpstr>
      <vt:lpstr>reference</vt:lpstr>
      <vt:lpstr>What Is CoAP Protocol?</vt:lpstr>
      <vt:lpstr>PowerPoint Presentation</vt:lpstr>
      <vt:lpstr>When to use</vt:lpstr>
      <vt:lpstr>PowerPoint Presentation</vt:lpstr>
      <vt:lpstr>PowerPoint Presentation</vt:lpstr>
      <vt:lpstr>PowerPoint Presentation</vt:lpstr>
      <vt:lpstr>PowerPoint Presentation</vt:lpstr>
      <vt:lpstr>PowerPoint Presentation</vt:lpstr>
      <vt:lpstr>PowerPoint Presentation</vt:lpstr>
      <vt:lpstr>Both MQTT and CoAP:</vt:lpstr>
      <vt:lpstr>MQTT and CoAP in Action</vt:lpstr>
      <vt:lpstr>PowerPoint Presentation</vt:lpstr>
      <vt:lpstr>PowerPoint Presentation</vt:lpstr>
      <vt:lpstr>Comparison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Usage Control in MQTT protocol for IoT</dc:title>
  <dc:creator>user</dc:creator>
  <cp:lastModifiedBy>Dr. Vinayak Bharadi</cp:lastModifiedBy>
  <cp:revision>42</cp:revision>
  <dcterms:created xsi:type="dcterms:W3CDTF">2017-09-07T14:40:12Z</dcterms:created>
  <dcterms:modified xsi:type="dcterms:W3CDTF">2020-03-05T04:42:57Z</dcterms:modified>
</cp:coreProperties>
</file>