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96" r:id="rId5"/>
    <p:sldId id="258" r:id="rId6"/>
    <p:sldId id="259" r:id="rId7"/>
    <p:sldId id="261" r:id="rId8"/>
    <p:sldId id="284" r:id="rId9"/>
    <p:sldId id="263" r:id="rId10"/>
    <p:sldId id="264" r:id="rId11"/>
    <p:sldId id="266" r:id="rId12"/>
    <p:sldId id="285" r:id="rId13"/>
    <p:sldId id="268" r:id="rId14"/>
    <p:sldId id="269" r:id="rId15"/>
    <p:sldId id="270" r:id="rId16"/>
    <p:sldId id="262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95" r:id="rId30"/>
    <p:sldId id="290" r:id="rId31"/>
    <p:sldId id="291" r:id="rId32"/>
    <p:sldId id="292" r:id="rId33"/>
    <p:sldId id="293" r:id="rId34"/>
    <p:sldId id="288" r:id="rId35"/>
    <p:sldId id="289" r:id="rId36"/>
    <p:sldId id="257" r:id="rId37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4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7892" name="Rectangle 4"/>
          <p:cNvSpPr>
            <a:spLocks noRo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Rot="1" noTextEdit="1"/>
          </p:cNvSpPr>
          <p:nvPr>
            <p:ph type="sldImg"/>
          </p:nvPr>
        </p:nvSpPr>
        <p:spPr>
          <a:xfrm>
            <a:off x="241917" y="825500"/>
            <a:ext cx="6397979" cy="3598863"/>
          </a:xfrm>
          <a:ln/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890588" y="4578350"/>
            <a:ext cx="5076825" cy="3890963"/>
          </a:xfrm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>
          <a:xfrm>
            <a:off x="241917" y="825500"/>
            <a:ext cx="6397979" cy="3598863"/>
          </a:xfrm>
          <a:ln/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890588" y="4578350"/>
            <a:ext cx="5076825" cy="3890963"/>
          </a:xfrm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Rot="1" noTextEdit="1"/>
          </p:cNvSpPr>
          <p:nvPr>
            <p:ph type="sldImg"/>
          </p:nvPr>
        </p:nvSpPr>
        <p:spPr>
          <a:xfrm>
            <a:off x="241917" y="825500"/>
            <a:ext cx="6397979" cy="3598863"/>
          </a:xfrm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890588" y="4578350"/>
            <a:ext cx="5076825" cy="3890963"/>
          </a:xfrm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>
          <a:xfrm>
            <a:off x="241917" y="825500"/>
            <a:ext cx="6397979" cy="3598863"/>
          </a:xfrm>
          <a:ln/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890588" y="4578350"/>
            <a:ext cx="5076825" cy="3890963"/>
          </a:xfrm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Rot="1" noTextEdit="1"/>
          </p:cNvSpPr>
          <p:nvPr>
            <p:ph type="sldImg"/>
          </p:nvPr>
        </p:nvSpPr>
        <p:spPr>
          <a:xfrm>
            <a:off x="241917" y="825500"/>
            <a:ext cx="6397979" cy="3598863"/>
          </a:xfrm>
          <a:ln/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890588" y="4578350"/>
            <a:ext cx="5076825" cy="3890963"/>
          </a:xfrm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14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34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55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65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75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86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96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0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dirty="0">
                <a:solidFill>
                  <a:schemeClr val="tx2"/>
                </a:solidFill>
              </a:rPr>
              <a:t>Ref-http://www.agrisupportonline.com/phy/index.htm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CA5804-2BA9-4527-93F3-C81748806A7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C3AEA-31D5-4B70-827E-0EE3B1A83CD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 to Wireless Sensor Networks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esd.sci.univr.it/images/wsn-example.png" TargetMode="Externa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676400" y="1905000"/>
            <a:ext cx="8686800" cy="1828800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algn="ctr" eaLnBrk="1" hangingPunct="1"/>
            <a:r>
              <a:rPr sz="3600" b="1" dirty="0"/>
              <a:t>Introduction to </a:t>
            </a:r>
            <a:br>
              <a:rPr sz="3600" b="1" dirty="0"/>
            </a:br>
            <a:r>
              <a:rPr sz="3600" b="1" dirty="0"/>
              <a:t>Wireless Sensor Networks</a:t>
            </a:r>
            <a:endParaRPr sz="3600" b="1" dirty="0"/>
          </a:p>
        </p:txBody>
      </p:sp>
      <p:sp>
        <p:nvSpPr>
          <p:cNvPr id="307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100" dirty="0"/>
            </a:fld>
            <a:endParaRPr lang="en-US" sz="1100" dirty="0"/>
          </a:p>
        </p:txBody>
      </p:sp>
      <p:sp>
        <p:nvSpPr>
          <p:cNvPr id="307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Monitoring Objects</a:t>
            </a:r>
            <a:endParaRPr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2209800" y="1905000"/>
            <a:ext cx="78486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Structural Monitoring</a:t>
            </a:r>
            <a:endParaRPr dirty="0"/>
          </a:p>
          <a:p>
            <a:pPr eaLnBrk="1" hangingPunct="1"/>
            <a:r>
              <a:rPr dirty="0"/>
              <a:t>Eco-physiology</a:t>
            </a:r>
            <a:endParaRPr dirty="0"/>
          </a:p>
          <a:p>
            <a:pPr eaLnBrk="1" hangingPunct="1"/>
            <a:r>
              <a:rPr dirty="0"/>
              <a:t>Condition-based Maintenance</a:t>
            </a:r>
            <a:endParaRPr dirty="0"/>
          </a:p>
          <a:p>
            <a:pPr eaLnBrk="1" hangingPunct="1"/>
            <a:r>
              <a:rPr dirty="0"/>
              <a:t>Medical Diagnostics</a:t>
            </a:r>
            <a:endParaRPr dirty="0"/>
          </a:p>
          <a:p>
            <a:pPr eaLnBrk="1" hangingPunct="1"/>
            <a:r>
              <a:rPr dirty="0"/>
              <a:t>Urban terrain mapping</a:t>
            </a:r>
            <a:endParaRPr dirty="0"/>
          </a:p>
          <a:p>
            <a:pPr eaLnBrk="1" hangingPunct="1"/>
            <a:endParaRPr dirty="0"/>
          </a:p>
        </p:txBody>
      </p:sp>
      <p:sp>
        <p:nvSpPr>
          <p:cNvPr id="1229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229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124200" y="457200"/>
            <a:ext cx="7239000" cy="1244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Example: Condition-based Maintenance</a:t>
            </a:r>
            <a:endParaRPr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981200" y="2408238"/>
            <a:ext cx="8229600" cy="41068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Intel fabrication plants</a:t>
            </a:r>
            <a:endParaRPr dirty="0"/>
          </a:p>
          <a:p>
            <a:pPr lvl="1" eaLnBrk="1" hangingPunct="1"/>
            <a:r>
              <a:rPr dirty="0"/>
              <a:t>Sensors collect vibration data, monitor wear and tear; report data in real-time</a:t>
            </a:r>
            <a:endParaRPr dirty="0"/>
          </a:p>
          <a:p>
            <a:pPr lvl="1" eaLnBrk="1" hangingPunct="1"/>
            <a:r>
              <a:rPr dirty="0"/>
              <a:t>Reduces need for a team of engineers; cutting costs by several orders of magnitude		</a:t>
            </a:r>
            <a:endParaRPr dirty="0"/>
          </a:p>
        </p:txBody>
      </p:sp>
      <p:sp>
        <p:nvSpPr>
          <p:cNvPr id="1331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331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3200400" y="304800"/>
            <a:ext cx="7086600" cy="143192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200" dirty="0"/>
              <a:t>Monitoring Interactions between Objects and Space</a:t>
            </a:r>
            <a:endParaRPr sz="3200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2438400" y="2184400"/>
            <a:ext cx="7162800" cy="32670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Wildlife Habitats</a:t>
            </a:r>
            <a:endParaRPr dirty="0"/>
          </a:p>
          <a:p>
            <a:pPr eaLnBrk="1" hangingPunct="1"/>
            <a:r>
              <a:rPr dirty="0"/>
              <a:t>Disaster Management</a:t>
            </a:r>
            <a:endParaRPr dirty="0"/>
          </a:p>
          <a:p>
            <a:pPr eaLnBrk="1" hangingPunct="1"/>
            <a:r>
              <a:rPr dirty="0"/>
              <a:t>Emergency Response</a:t>
            </a:r>
            <a:endParaRPr dirty="0"/>
          </a:p>
          <a:p>
            <a:pPr eaLnBrk="1" hangingPunct="1"/>
            <a:r>
              <a:rPr dirty="0"/>
              <a:t>Ubiquitous Computing</a:t>
            </a:r>
            <a:endParaRPr dirty="0"/>
          </a:p>
          <a:p>
            <a:pPr eaLnBrk="1" hangingPunct="1"/>
            <a:r>
              <a:rPr dirty="0"/>
              <a:t>Asset Tracking</a:t>
            </a:r>
            <a:endParaRPr dirty="0"/>
          </a:p>
          <a:p>
            <a:pPr eaLnBrk="1" hangingPunct="1"/>
            <a:r>
              <a:rPr dirty="0"/>
              <a:t>Health Care</a:t>
            </a:r>
            <a:endParaRPr dirty="0"/>
          </a:p>
          <a:p>
            <a:pPr eaLnBrk="1" hangingPunct="1"/>
            <a:r>
              <a:rPr dirty="0"/>
              <a:t>Manufacturing Process Flows</a:t>
            </a:r>
            <a:endParaRPr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434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Example: Habitat Monitoring</a:t>
            </a:r>
            <a:endParaRPr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3048000" y="1905000"/>
            <a:ext cx="7010400" cy="29940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The ZebraNet Project</a:t>
            </a:r>
            <a:endParaRPr dirty="0"/>
          </a:p>
          <a:p>
            <a:pPr lvl="1" eaLnBrk="1" hangingPunct="1">
              <a:buNone/>
            </a:pPr>
            <a:r>
              <a:rPr sz="2400" dirty="0"/>
              <a:t>Collar-mounted sensors monitor zebra movement in Kenya</a:t>
            </a:r>
            <a:endParaRPr sz="2400" dirty="0"/>
          </a:p>
        </p:txBody>
      </p:sp>
      <p:sp>
        <p:nvSpPr>
          <p:cNvPr id="15364" name="Text Box 5"/>
          <p:cNvSpPr txBox="1"/>
          <p:nvPr/>
        </p:nvSpPr>
        <p:spPr>
          <a:xfrm>
            <a:off x="3048000" y="5638800"/>
            <a:ext cx="51739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dirty="0">
                <a:latin typeface="Arial" panose="020B0604020202020204" pitchFamily="34" charset="0"/>
              </a:rPr>
              <a:t>Source: Margaret Martonosi, Princeton University</a:t>
            </a:r>
            <a:endParaRPr dirty="0">
              <a:latin typeface="Arial" panose="020B0604020202020204" pitchFamily="34" charset="0"/>
            </a:endParaRPr>
          </a:p>
        </p:txBody>
      </p:sp>
      <p:pic>
        <p:nvPicPr>
          <p:cNvPr id="15365" name="Picture 7" descr="zebra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3810000"/>
            <a:ext cx="4191000" cy="176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5367" name="Footer Placeholder 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Characteristics of Wireless Sensor Networks</a:t>
            </a:r>
            <a:endParaRPr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543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 Sensor Networks mainly consists of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sensors. Sensors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-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low power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limited memory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energy constrained due to their small size.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 networks can also be deployed in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extreme environmental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conditions and may be prone to enemy attacks.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Although deployed in an ad hoc manner they need to be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 organized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self healing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can face constant reconfiguration.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638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Design Challenges</a:t>
            </a:r>
            <a:endParaRPr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057400" y="1905000"/>
            <a:ext cx="80010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sz="2600" b="1" dirty="0"/>
              <a:t>Heterogeneity</a:t>
            </a:r>
            <a:endParaRPr sz="2600" b="1" dirty="0"/>
          </a:p>
          <a:p>
            <a:pPr lvl="1" eaLnBrk="1" hangingPunct="1"/>
            <a:r>
              <a:rPr sz="2400" dirty="0"/>
              <a:t>The devices deployed maybe of various types and need to collaborate with each other.</a:t>
            </a:r>
            <a:endParaRPr sz="2400" dirty="0"/>
          </a:p>
          <a:p>
            <a:pPr eaLnBrk="1" hangingPunct="1"/>
            <a:r>
              <a:rPr sz="2600" b="1" dirty="0"/>
              <a:t>Distributed Processing</a:t>
            </a:r>
            <a:endParaRPr sz="2600" b="1" dirty="0"/>
          </a:p>
          <a:p>
            <a:pPr lvl="1" eaLnBrk="1" hangingPunct="1"/>
            <a:r>
              <a:rPr sz="2400" dirty="0"/>
              <a:t>The algorithms need to be centralized as the processing is carried out on different nodes.</a:t>
            </a:r>
            <a:endParaRPr sz="2400" dirty="0"/>
          </a:p>
          <a:p>
            <a:pPr eaLnBrk="1" hangingPunct="1"/>
            <a:r>
              <a:rPr sz="2600" b="1" dirty="0"/>
              <a:t>Low Bandwidth Communication</a:t>
            </a:r>
            <a:endParaRPr sz="2600" b="1" dirty="0"/>
          </a:p>
          <a:p>
            <a:pPr lvl="1" eaLnBrk="1" hangingPunct="1"/>
            <a:r>
              <a:rPr sz="2400" dirty="0"/>
              <a:t>The data should be transferred efficiently between sensors</a:t>
            </a:r>
            <a:endParaRPr sz="2400" dirty="0"/>
          </a:p>
          <a:p>
            <a:pPr lvl="1" eaLnBrk="1" hangingPunct="1">
              <a:buNone/>
            </a:pPr>
            <a:endParaRPr sz="2400" dirty="0"/>
          </a:p>
        </p:txBody>
      </p:sp>
      <p:sp>
        <p:nvSpPr>
          <p:cNvPr id="1741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741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Continued..</a:t>
            </a:r>
            <a:endParaRPr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981200" y="1905000"/>
            <a:ext cx="80772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sz="2600" b="1" dirty="0"/>
              <a:t>Large Scale Coordination</a:t>
            </a:r>
            <a:endParaRPr sz="2600" b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 sensors need to coordinate with each other to produce required results.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600" b="1" dirty="0"/>
              <a:t>Utilization of Sensors</a:t>
            </a:r>
            <a:endParaRPr sz="2600" b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 sensors should be utilized in a ways that produce the maximum performance and use less energy.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600" b="1" dirty="0"/>
              <a:t>Real Time Computation</a:t>
            </a:r>
            <a:endParaRPr sz="2600" b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 computation should be done quickly as new data is always being generated.</a:t>
            </a:r>
            <a:endParaRPr sz="2400" dirty="0"/>
          </a:p>
        </p:txBody>
      </p:sp>
      <p:sp>
        <p:nvSpPr>
          <p:cNvPr id="1843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843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br>
              <a:rPr sz="3800" dirty="0">
                <a:latin typeface="Times New Roman" panose="02020603050405020304" pitchFamily="18" charset="0"/>
              </a:rPr>
            </a:br>
            <a:r>
              <a:rPr sz="3800" dirty="0">
                <a:latin typeface="Times New Roman" panose="02020603050405020304" pitchFamily="18" charset="0"/>
              </a:rPr>
              <a:t>Operational Challenges of Wireless Sensor Networks</a:t>
            </a:r>
            <a:br>
              <a:rPr sz="3800" dirty="0">
                <a:latin typeface="Times New Roman" panose="02020603050405020304" pitchFamily="18" charset="0"/>
              </a:rPr>
            </a:br>
            <a:endParaRPr sz="38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057400" y="1905000"/>
            <a:ext cx="80010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600" dirty="0">
                <a:latin typeface="Times New Roman" panose="02020603050405020304" pitchFamily="18" charset="0"/>
              </a:rPr>
              <a:t>Energy Efficiency</a:t>
            </a:r>
            <a:endParaRPr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sz="2600" dirty="0">
                <a:latin typeface="Times New Roman" panose="02020603050405020304" pitchFamily="18" charset="0"/>
              </a:rPr>
              <a:t>Limited storage and computation</a:t>
            </a:r>
            <a:endParaRPr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sz="2600" dirty="0">
                <a:latin typeface="Times New Roman" panose="02020603050405020304" pitchFamily="18" charset="0"/>
              </a:rPr>
              <a:t>Low bandwidth and high error rates</a:t>
            </a:r>
            <a:endParaRPr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sz="2600" dirty="0">
                <a:latin typeface="Times New Roman" panose="02020603050405020304" pitchFamily="18" charset="0"/>
              </a:rPr>
              <a:t>Errors are common</a:t>
            </a:r>
            <a:endParaRPr sz="2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sz="2400" dirty="0">
                <a:latin typeface="Times New Roman" panose="02020603050405020304" pitchFamily="18" charset="0"/>
              </a:rPr>
              <a:t>Wireless communication</a:t>
            </a:r>
            <a:endParaRPr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sz="2400" dirty="0">
                <a:latin typeface="Times New Roman" panose="02020603050405020304" pitchFamily="18" charset="0"/>
              </a:rPr>
              <a:t>Noisy measurements</a:t>
            </a:r>
            <a:endParaRPr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sz="2400" dirty="0">
                <a:latin typeface="Times New Roman" panose="02020603050405020304" pitchFamily="18" charset="0"/>
              </a:rPr>
              <a:t>Node failure are expected</a:t>
            </a:r>
            <a:endParaRPr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sz="2600" dirty="0">
                <a:latin typeface="Times New Roman" panose="02020603050405020304" pitchFamily="18" charset="0"/>
              </a:rPr>
              <a:t>Scalability to a large number of sensor nodes</a:t>
            </a:r>
            <a:endParaRPr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sz="2600" dirty="0">
                <a:latin typeface="Times New Roman" panose="02020603050405020304" pitchFamily="18" charset="0"/>
              </a:rPr>
              <a:t>Survivability in harsh environments</a:t>
            </a:r>
            <a:endParaRPr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sz="2600" dirty="0">
                <a:latin typeface="Times New Roman" panose="02020603050405020304" pitchFamily="18" charset="0"/>
              </a:rPr>
              <a:t>Experiments are time- and space-intensive</a:t>
            </a:r>
            <a:endParaRPr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sz="26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946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/>
          <p:nvPr/>
        </p:nvSpPr>
        <p:spPr>
          <a:xfrm>
            <a:off x="30480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sz="3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Technologies</a:t>
            </a:r>
            <a:endParaRPr sz="3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3" name="Oval 3"/>
          <p:cNvSpPr>
            <a:spLocks noChangeAspect="1"/>
          </p:cNvSpPr>
          <p:nvPr/>
        </p:nvSpPr>
        <p:spPr>
          <a:xfrm>
            <a:off x="3276600" y="2438400"/>
            <a:ext cx="4006850" cy="2498725"/>
          </a:xfrm>
          <a:prstGeom prst="ellipse">
            <a:avLst/>
          </a:prstGeom>
          <a:solidFill>
            <a:srgbClr val="339966"/>
          </a:solidFill>
          <a:ln w="9525">
            <a:noFill/>
          </a:ln>
          <a:effectLst>
            <a:prstShdw prst="shdw17" dist="17961" dir="13499999">
              <a:srgbClr val="1F5C3D"/>
            </a:prstShdw>
          </a:effectLst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4820" name="Oval 4"/>
          <p:cNvSpPr>
            <a:spLocks noChangeAspect="1" noChangeArrowheads="1"/>
          </p:cNvSpPr>
          <p:nvPr/>
        </p:nvSpPr>
        <p:spPr bwMode="auto">
          <a:xfrm>
            <a:off x="6248400" y="2362200"/>
            <a:ext cx="3457575" cy="2209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21" name="Oval 5"/>
          <p:cNvSpPr>
            <a:spLocks noChangeAspect="1" noChangeArrowheads="1"/>
          </p:cNvSpPr>
          <p:nvPr/>
        </p:nvSpPr>
        <p:spPr bwMode="auto">
          <a:xfrm>
            <a:off x="4495800" y="3657600"/>
            <a:ext cx="3505200" cy="21780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0486" name="Text Box 6"/>
          <p:cNvSpPr txBox="1"/>
          <p:nvPr/>
        </p:nvSpPr>
        <p:spPr>
          <a:xfrm>
            <a:off x="1981200" y="5318125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sz="2400" dirty="0">
              <a:latin typeface="Times" pitchFamily="18" charset="0"/>
            </a:endParaRPr>
          </a:p>
        </p:txBody>
      </p:sp>
      <p:sp>
        <p:nvSpPr>
          <p:cNvPr id="20487" name="Text Box 7"/>
          <p:cNvSpPr txBox="1"/>
          <p:nvPr/>
        </p:nvSpPr>
        <p:spPr>
          <a:xfrm>
            <a:off x="4495800" y="2514600"/>
            <a:ext cx="1740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400" b="1" dirty="0">
                <a:latin typeface="Arial" panose="020B0604020202020204" pitchFamily="34" charset="0"/>
              </a:rPr>
              <a:t>Embedded</a:t>
            </a:r>
            <a:endParaRPr sz="2400" b="1" dirty="0">
              <a:latin typeface="Times" pitchFamily="18" charset="0"/>
            </a:endParaRPr>
          </a:p>
        </p:txBody>
      </p:sp>
      <p:sp>
        <p:nvSpPr>
          <p:cNvPr id="20488" name="Text Box 8"/>
          <p:cNvSpPr txBox="1"/>
          <p:nvPr/>
        </p:nvSpPr>
        <p:spPr>
          <a:xfrm>
            <a:off x="7086600" y="2667000"/>
            <a:ext cx="1741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400" b="1" dirty="0">
                <a:latin typeface="Arial" panose="020B0604020202020204" pitchFamily="34" charset="0"/>
              </a:rPr>
              <a:t>Networked</a:t>
            </a:r>
            <a:endParaRPr sz="2400" b="1" dirty="0">
              <a:latin typeface="Times" pitchFamily="18" charset="0"/>
            </a:endParaRPr>
          </a:p>
        </p:txBody>
      </p:sp>
      <p:sp>
        <p:nvSpPr>
          <p:cNvPr id="20489" name="Text Box 9"/>
          <p:cNvSpPr txBox="1"/>
          <p:nvPr/>
        </p:nvSpPr>
        <p:spPr>
          <a:xfrm>
            <a:off x="5410200" y="3962400"/>
            <a:ext cx="1367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400" b="1" dirty="0">
                <a:latin typeface="Arial" panose="020B0604020202020204" pitchFamily="34" charset="0"/>
              </a:rPr>
              <a:t>Sensing</a:t>
            </a:r>
            <a:endParaRPr sz="2400" b="1" dirty="0">
              <a:latin typeface="Times" pitchFamily="18" charset="0"/>
            </a:endParaRPr>
          </a:p>
        </p:txBody>
      </p:sp>
      <p:sp>
        <p:nvSpPr>
          <p:cNvPr id="20490" name="Text Box 10"/>
          <p:cNvSpPr txBox="1"/>
          <p:nvPr/>
        </p:nvSpPr>
        <p:spPr>
          <a:xfrm>
            <a:off x="3657600" y="3048000"/>
            <a:ext cx="2133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600" b="1" dirty="0">
                <a:latin typeface="Arial" panose="020B0604020202020204" pitchFamily="34" charset="0"/>
              </a:rPr>
              <a:t>Control system w/</a:t>
            </a:r>
            <a:endParaRPr sz="1600" b="1" dirty="0">
              <a:latin typeface="Arial" panose="020B0604020202020204" pitchFamily="34" charset="0"/>
            </a:endParaRPr>
          </a:p>
          <a:p>
            <a:r>
              <a:rPr sz="1600" b="1" dirty="0">
                <a:latin typeface="Arial" panose="020B0604020202020204" pitchFamily="34" charset="0"/>
              </a:rPr>
              <a:t>Small form factor</a:t>
            </a:r>
            <a:endParaRPr sz="1600" b="1" dirty="0">
              <a:latin typeface="Arial" panose="020B0604020202020204" pitchFamily="34" charset="0"/>
            </a:endParaRPr>
          </a:p>
          <a:p>
            <a:r>
              <a:rPr sz="1600" b="1" dirty="0">
                <a:latin typeface="Arial" panose="020B0604020202020204" pitchFamily="34" charset="0"/>
              </a:rPr>
              <a:t>Untethered nodes</a:t>
            </a:r>
            <a:endParaRPr sz="1600" b="1" dirty="0">
              <a:latin typeface="Arial" panose="020B0604020202020204" pitchFamily="34" charset="0"/>
            </a:endParaRPr>
          </a:p>
          <a:p>
            <a:endParaRPr sz="2400" b="1" dirty="0">
              <a:latin typeface="Times" pitchFamily="18" charset="0"/>
            </a:endParaRPr>
          </a:p>
        </p:txBody>
      </p:sp>
      <p:sp>
        <p:nvSpPr>
          <p:cNvPr id="20491" name="Text Box 11"/>
          <p:cNvSpPr txBox="1"/>
          <p:nvPr/>
        </p:nvSpPr>
        <p:spPr>
          <a:xfrm>
            <a:off x="7467600" y="3276600"/>
            <a:ext cx="168338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1600" b="1" dirty="0">
                <a:latin typeface="Arial" panose="020B0604020202020204" pitchFamily="34" charset="0"/>
              </a:rPr>
              <a:t>Exploit</a:t>
            </a:r>
            <a:br>
              <a:rPr sz="1600" b="1" dirty="0">
                <a:latin typeface="Arial" panose="020B0604020202020204" pitchFamily="34" charset="0"/>
              </a:rPr>
            </a:br>
            <a:r>
              <a:rPr sz="1600" b="1" dirty="0">
                <a:latin typeface="Arial" panose="020B0604020202020204" pitchFamily="34" charset="0"/>
              </a:rPr>
              <a:t>collaborative</a:t>
            </a:r>
            <a:endParaRPr sz="1600" b="1" dirty="0">
              <a:latin typeface="Arial" panose="020B0604020202020204" pitchFamily="34" charset="0"/>
            </a:endParaRPr>
          </a:p>
          <a:p>
            <a:r>
              <a:rPr sz="1600" b="1" dirty="0">
                <a:latin typeface="Arial" panose="020B0604020202020204" pitchFamily="34" charset="0"/>
              </a:rPr>
              <a:t>Sensing, action</a:t>
            </a:r>
            <a:endParaRPr sz="16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92" name="Text Box 12"/>
          <p:cNvSpPr txBox="1"/>
          <p:nvPr/>
        </p:nvSpPr>
        <p:spPr>
          <a:xfrm>
            <a:off x="4572000" y="4495800"/>
            <a:ext cx="3429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600" b="1" dirty="0">
                <a:latin typeface="Arial" panose="020B0604020202020204" pitchFamily="34" charset="0"/>
              </a:rPr>
              <a:t>Tightly coupled to physical world</a:t>
            </a:r>
            <a:endParaRPr sz="16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93" name="Text Box 13"/>
          <p:cNvSpPr txBox="1"/>
          <p:nvPr/>
        </p:nvSpPr>
        <p:spPr>
          <a:xfrm>
            <a:off x="1828800" y="1676400"/>
            <a:ext cx="381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dirty="0">
                <a:solidFill>
                  <a:schemeClr val="tx2"/>
                </a:solidFill>
                <a:latin typeface="Arial" panose="020B0604020202020204" pitchFamily="34" charset="0"/>
              </a:rPr>
              <a:t>Embed numerous distributed devices to monitor and interact with physical world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94" name="Text Box 14"/>
          <p:cNvSpPr txBox="1"/>
          <p:nvPr/>
        </p:nvSpPr>
        <p:spPr>
          <a:xfrm>
            <a:off x="6629400" y="1676400"/>
            <a:ext cx="38862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dirty="0">
                <a:solidFill>
                  <a:schemeClr val="tx2"/>
                </a:solidFill>
                <a:latin typeface="Arial" panose="020B0604020202020204" pitchFamily="34" charset="0"/>
              </a:rPr>
              <a:t>Network devices to coordinate and perform higher-level tasks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95" name="Text Box 15"/>
          <p:cNvSpPr txBox="1"/>
          <p:nvPr/>
        </p:nvSpPr>
        <p:spPr>
          <a:xfrm>
            <a:off x="2209800" y="5791200"/>
            <a:ext cx="8001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dirty="0">
                <a:solidFill>
                  <a:schemeClr val="tx2"/>
                </a:solidFill>
                <a:latin typeface="Arial" panose="020B0604020202020204" pitchFamily="34" charset="0"/>
              </a:rPr>
              <a:t>Exploit spatially and temporally dense, in situ, sensing and actuation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96" name="Slide Number Placeholder 1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0497" name="Footer Placeholder 1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Picture 2" descr="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055813"/>
            <a:ext cx="4267200" cy="4192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Future of WSN		</a:t>
            </a:r>
            <a:br>
              <a:rPr dirty="0"/>
            </a:br>
            <a:r>
              <a:rPr sz="3200" dirty="0"/>
              <a:t>Smart Home / Smart Office</a:t>
            </a:r>
            <a:endParaRPr sz="3200" dirty="0"/>
          </a:p>
        </p:txBody>
      </p:sp>
      <p:sp>
        <p:nvSpPr>
          <p:cNvPr id="21508" name="Rectangle 4"/>
          <p:cNvSpPr>
            <a:spLocks noGrp="1"/>
          </p:cNvSpPr>
          <p:nvPr>
            <p:ph idx="1"/>
          </p:nvPr>
        </p:nvSpPr>
        <p:spPr>
          <a:xfrm>
            <a:off x="6705600" y="1752600"/>
            <a:ext cx="3886200" cy="48006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sz="2600" dirty="0"/>
              <a:t>Sensors controlling appliances and electrical devices in the house.</a:t>
            </a:r>
            <a:endParaRPr sz="2600" dirty="0"/>
          </a:p>
          <a:p>
            <a:pPr eaLnBrk="1" hangingPunct="1"/>
            <a:r>
              <a:rPr sz="2600" dirty="0"/>
              <a:t>Better lighting and heating in office buildings.</a:t>
            </a:r>
            <a:endParaRPr sz="2600" dirty="0"/>
          </a:p>
          <a:p>
            <a:pPr eaLnBrk="1" hangingPunct="1"/>
            <a:r>
              <a:rPr sz="2600" dirty="0"/>
              <a:t>The Pentagon building has used sensors extensively.</a:t>
            </a:r>
            <a:endParaRPr sz="2600" dirty="0"/>
          </a:p>
        </p:txBody>
      </p:sp>
      <p:sp>
        <p:nvSpPr>
          <p:cNvPr id="2150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1510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  <p:sp>
        <p:nvSpPr>
          <p:cNvPr id="409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981200"/>
          <a:ext cx="6858000" cy="340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140"/>
                <a:gridCol w="5610860"/>
              </a:tblGrid>
              <a:tr h="322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Slides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</a:t>
                      </a:r>
                      <a:endParaRPr lang="en-US" sz="1200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www.cse.fau.edu/~jie/teaching/fall_2004_files/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sensorslides1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.ppt</a:t>
                      </a:r>
                      <a:endParaRPr lang="en-US" sz="1000" i="0" dirty="0">
                        <a:latin typeface="+mn-lt"/>
                      </a:endParaRPr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19-23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http://web2.uwindsor.ca/courses/cs/aggarwal/cs60520/SeminarMaterial/WSN-future.ppt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7-13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http://web.cecs.pdx.edu/~nbulusu/talks/grace-hopper.ppt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43751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17-18,29-33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http://galaxy.cs.lamar.edu/~bsun/wsn/wsn.html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15-16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www.dsc.ufcg.edu.br/~maspohn/katia/</a:t>
                      </a:r>
                      <a:r>
                        <a:rPr lang="en-US" sz="1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.ppt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24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http://computer.howstuffworks.com/mote1.htm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32-33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+mn-lt"/>
                        </a:rPr>
                        <a:t>http://www.polastre.com/papers/polastre-thesis-final.pdf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 bwMode="auto">
          <a:xfrm>
            <a:off x="3048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sz="42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 of References</a:t>
            </a:r>
            <a:endParaRPr kumimoji="0" lang="en-US" sz="4200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91200" y="1752600"/>
            <a:ext cx="4460875" cy="4495800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</p:spPr>
      </p:pic>
      <p:sp>
        <p:nvSpPr>
          <p:cNvPr id="22531" name="Rectangle 3"/>
          <p:cNvSpPr>
            <a:spLocks noGrp="1"/>
          </p:cNvSpPr>
          <p:nvPr>
            <p:ph type="title"/>
          </p:nvPr>
        </p:nvSpPr>
        <p:spPr>
          <a:xfrm>
            <a:off x="3048000" y="427038"/>
            <a:ext cx="7010400" cy="11731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Biomedical / Medical</a:t>
            </a:r>
            <a:endParaRPr dirty="0"/>
          </a:p>
        </p:txBody>
      </p:sp>
      <p:sp>
        <p:nvSpPr>
          <p:cNvPr id="22532" name="Rectangle 4"/>
          <p:cNvSpPr>
            <a:spLocks noGrp="1"/>
          </p:cNvSpPr>
          <p:nvPr>
            <p:ph idx="1"/>
          </p:nvPr>
        </p:nvSpPr>
        <p:spPr>
          <a:xfrm>
            <a:off x="2057400" y="1905000"/>
            <a:ext cx="4152900" cy="398621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sz="2600" dirty="0"/>
              <a:t>Health Monitors</a:t>
            </a:r>
            <a:endParaRPr sz="2600" dirty="0"/>
          </a:p>
          <a:p>
            <a:pPr lvl="1" eaLnBrk="1" hangingPunct="1"/>
            <a:r>
              <a:rPr sz="2400" dirty="0"/>
              <a:t>Glucose</a:t>
            </a:r>
            <a:endParaRPr sz="2400" dirty="0"/>
          </a:p>
          <a:p>
            <a:pPr lvl="1" eaLnBrk="1" hangingPunct="1"/>
            <a:r>
              <a:rPr sz="2400" dirty="0"/>
              <a:t>Heart rate</a:t>
            </a:r>
            <a:endParaRPr sz="2400" dirty="0"/>
          </a:p>
          <a:p>
            <a:pPr lvl="1" eaLnBrk="1" hangingPunct="1"/>
            <a:r>
              <a:rPr sz="2400" dirty="0"/>
              <a:t>Cancer detection</a:t>
            </a:r>
            <a:endParaRPr sz="2400" dirty="0"/>
          </a:p>
          <a:p>
            <a:pPr eaLnBrk="1" hangingPunct="1"/>
            <a:r>
              <a:rPr sz="2600" dirty="0"/>
              <a:t>Chronic Diseases</a:t>
            </a:r>
            <a:endParaRPr sz="2600" dirty="0"/>
          </a:p>
          <a:p>
            <a:pPr lvl="1" eaLnBrk="1" hangingPunct="1"/>
            <a:r>
              <a:rPr sz="2400" dirty="0"/>
              <a:t>Artificial retina</a:t>
            </a:r>
            <a:endParaRPr sz="2400" dirty="0"/>
          </a:p>
          <a:p>
            <a:pPr lvl="1" eaLnBrk="1" hangingPunct="1"/>
            <a:r>
              <a:rPr sz="2400" dirty="0"/>
              <a:t>Cochlear implants</a:t>
            </a:r>
            <a:endParaRPr sz="2400" dirty="0"/>
          </a:p>
          <a:p>
            <a:pPr eaLnBrk="1" hangingPunct="1"/>
            <a:r>
              <a:rPr sz="2600" dirty="0"/>
              <a:t>Hospital Sensors</a:t>
            </a:r>
            <a:endParaRPr sz="2600" dirty="0"/>
          </a:p>
          <a:p>
            <a:pPr lvl="1" eaLnBrk="1" hangingPunct="1"/>
            <a:r>
              <a:rPr sz="2400" dirty="0"/>
              <a:t>Monitor vital signs</a:t>
            </a:r>
            <a:endParaRPr sz="2400" dirty="0"/>
          </a:p>
          <a:p>
            <a:pPr lvl="1" eaLnBrk="1" hangingPunct="1"/>
            <a:r>
              <a:rPr sz="2400" dirty="0"/>
              <a:t>Record anomalies</a:t>
            </a:r>
            <a:endParaRPr sz="2400" dirty="0"/>
          </a:p>
        </p:txBody>
      </p:sp>
      <p:sp>
        <p:nvSpPr>
          <p:cNvPr id="2253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2534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Military</a:t>
            </a:r>
            <a:endParaRPr dirty="0"/>
          </a:p>
        </p:txBody>
      </p:sp>
      <p:pic>
        <p:nvPicPr>
          <p:cNvPr id="41987" name="Picture 3" descr="Spyplan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2085975"/>
            <a:ext cx="1524000" cy="9620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4"/>
          <p:cNvGrpSpPr/>
          <p:nvPr/>
        </p:nvGrpSpPr>
        <p:grpSpPr>
          <a:xfrm>
            <a:off x="3429000" y="3473450"/>
            <a:ext cx="255588" cy="215900"/>
            <a:chOff x="1200" y="2188"/>
            <a:chExt cx="161" cy="136"/>
          </a:xfrm>
        </p:grpSpPr>
        <p:sp>
          <p:nvSpPr>
            <p:cNvPr id="23610" name="Oval 5"/>
            <p:cNvSpPr/>
            <p:nvPr/>
          </p:nvSpPr>
          <p:spPr>
            <a:xfrm>
              <a:off x="1231" y="218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11" name="Oval 6"/>
            <p:cNvSpPr/>
            <p:nvPr/>
          </p:nvSpPr>
          <p:spPr>
            <a:xfrm>
              <a:off x="1200" y="225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12" name="Oval 7"/>
            <p:cNvSpPr/>
            <p:nvPr/>
          </p:nvSpPr>
          <p:spPr>
            <a:xfrm>
              <a:off x="1296" y="220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4087813" y="3778250"/>
            <a:ext cx="255587" cy="336550"/>
            <a:chOff x="1615" y="2380"/>
            <a:chExt cx="161" cy="212"/>
          </a:xfrm>
        </p:grpSpPr>
        <p:sp>
          <p:nvSpPr>
            <p:cNvPr id="23606" name="Oval 9"/>
            <p:cNvSpPr/>
            <p:nvPr/>
          </p:nvSpPr>
          <p:spPr>
            <a:xfrm>
              <a:off x="1615" y="247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7" name="Oval 10"/>
            <p:cNvSpPr/>
            <p:nvPr/>
          </p:nvSpPr>
          <p:spPr>
            <a:xfrm>
              <a:off x="1711" y="252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8" name="Oval 11"/>
            <p:cNvSpPr/>
            <p:nvPr/>
          </p:nvSpPr>
          <p:spPr>
            <a:xfrm>
              <a:off x="1632" y="238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9" name="Oval 12"/>
            <p:cNvSpPr/>
            <p:nvPr/>
          </p:nvSpPr>
          <p:spPr>
            <a:xfrm>
              <a:off x="1711" y="242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4953000" y="4343400"/>
            <a:ext cx="434975" cy="565150"/>
            <a:chOff x="2160" y="2736"/>
            <a:chExt cx="274" cy="356"/>
          </a:xfrm>
        </p:grpSpPr>
        <p:sp>
          <p:nvSpPr>
            <p:cNvPr id="23598" name="Oval 14"/>
            <p:cNvSpPr/>
            <p:nvPr/>
          </p:nvSpPr>
          <p:spPr>
            <a:xfrm>
              <a:off x="2160" y="290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9" name="Oval 15"/>
            <p:cNvSpPr/>
            <p:nvPr/>
          </p:nvSpPr>
          <p:spPr>
            <a:xfrm>
              <a:off x="2225" y="273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0" name="Oval 16"/>
            <p:cNvSpPr/>
            <p:nvPr/>
          </p:nvSpPr>
          <p:spPr>
            <a:xfrm>
              <a:off x="2256" y="295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1" name="Oval 17"/>
            <p:cNvSpPr/>
            <p:nvPr/>
          </p:nvSpPr>
          <p:spPr>
            <a:xfrm>
              <a:off x="2369" y="292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2" name="Oval 18"/>
            <p:cNvSpPr/>
            <p:nvPr/>
          </p:nvSpPr>
          <p:spPr>
            <a:xfrm>
              <a:off x="2321" y="283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3" name="Oval 19"/>
            <p:cNvSpPr/>
            <p:nvPr/>
          </p:nvSpPr>
          <p:spPr>
            <a:xfrm>
              <a:off x="2177" y="281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4" name="Oval 20"/>
            <p:cNvSpPr/>
            <p:nvPr/>
          </p:nvSpPr>
          <p:spPr>
            <a:xfrm>
              <a:off x="2256" y="286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05" name="Oval 21"/>
            <p:cNvSpPr/>
            <p:nvPr/>
          </p:nvSpPr>
          <p:spPr>
            <a:xfrm>
              <a:off x="2177" y="302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400800" y="4997450"/>
            <a:ext cx="712788" cy="793750"/>
            <a:chOff x="3072" y="3148"/>
            <a:chExt cx="449" cy="500"/>
          </a:xfrm>
        </p:grpSpPr>
        <p:sp>
          <p:nvSpPr>
            <p:cNvPr id="23581" name="Oval 23"/>
            <p:cNvSpPr/>
            <p:nvPr/>
          </p:nvSpPr>
          <p:spPr>
            <a:xfrm>
              <a:off x="3168" y="358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2" name="Oval 24"/>
            <p:cNvSpPr/>
            <p:nvPr/>
          </p:nvSpPr>
          <p:spPr>
            <a:xfrm>
              <a:off x="3168" y="321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3" name="Oval 25"/>
            <p:cNvSpPr/>
            <p:nvPr/>
          </p:nvSpPr>
          <p:spPr>
            <a:xfrm>
              <a:off x="3456" y="350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4" name="Oval 26"/>
            <p:cNvSpPr/>
            <p:nvPr/>
          </p:nvSpPr>
          <p:spPr>
            <a:xfrm>
              <a:off x="3216" y="314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5" name="Oval 27"/>
            <p:cNvSpPr/>
            <p:nvPr/>
          </p:nvSpPr>
          <p:spPr>
            <a:xfrm>
              <a:off x="3120" y="348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6" name="Oval 28"/>
            <p:cNvSpPr/>
            <p:nvPr/>
          </p:nvSpPr>
          <p:spPr>
            <a:xfrm>
              <a:off x="3120" y="338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7" name="Oval 29"/>
            <p:cNvSpPr/>
            <p:nvPr/>
          </p:nvSpPr>
          <p:spPr>
            <a:xfrm>
              <a:off x="3072" y="358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8" name="Oval 30"/>
            <p:cNvSpPr/>
            <p:nvPr/>
          </p:nvSpPr>
          <p:spPr>
            <a:xfrm>
              <a:off x="3360" y="350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9" name="Oval 31"/>
            <p:cNvSpPr/>
            <p:nvPr/>
          </p:nvSpPr>
          <p:spPr>
            <a:xfrm>
              <a:off x="3281" y="358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0" name="Oval 32"/>
            <p:cNvSpPr/>
            <p:nvPr/>
          </p:nvSpPr>
          <p:spPr>
            <a:xfrm>
              <a:off x="3199" y="338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1" name="Oval 33"/>
            <p:cNvSpPr/>
            <p:nvPr/>
          </p:nvSpPr>
          <p:spPr>
            <a:xfrm>
              <a:off x="3264" y="321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2" name="Oval 34"/>
            <p:cNvSpPr/>
            <p:nvPr/>
          </p:nvSpPr>
          <p:spPr>
            <a:xfrm>
              <a:off x="3295" y="343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3" name="Oval 35"/>
            <p:cNvSpPr/>
            <p:nvPr/>
          </p:nvSpPr>
          <p:spPr>
            <a:xfrm>
              <a:off x="3408" y="340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4" name="Oval 36"/>
            <p:cNvSpPr/>
            <p:nvPr/>
          </p:nvSpPr>
          <p:spPr>
            <a:xfrm>
              <a:off x="3360" y="331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5" name="Oval 37"/>
            <p:cNvSpPr/>
            <p:nvPr/>
          </p:nvSpPr>
          <p:spPr>
            <a:xfrm>
              <a:off x="3168" y="331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6" name="Oval 38"/>
            <p:cNvSpPr/>
            <p:nvPr/>
          </p:nvSpPr>
          <p:spPr>
            <a:xfrm>
              <a:off x="3264" y="331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97" name="Oval 39"/>
            <p:cNvSpPr/>
            <p:nvPr/>
          </p:nvSpPr>
          <p:spPr>
            <a:xfrm>
              <a:off x="3216" y="350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8153400" y="5454650"/>
            <a:ext cx="712788" cy="793750"/>
            <a:chOff x="4207" y="3244"/>
            <a:chExt cx="449" cy="500"/>
          </a:xfrm>
        </p:grpSpPr>
        <p:sp>
          <p:nvSpPr>
            <p:cNvPr id="23564" name="Oval 41"/>
            <p:cNvSpPr/>
            <p:nvPr/>
          </p:nvSpPr>
          <p:spPr>
            <a:xfrm>
              <a:off x="4303" y="367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65" name="Oval 42"/>
            <p:cNvSpPr/>
            <p:nvPr/>
          </p:nvSpPr>
          <p:spPr>
            <a:xfrm>
              <a:off x="4303" y="331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66" name="Oval 43"/>
            <p:cNvSpPr/>
            <p:nvPr/>
          </p:nvSpPr>
          <p:spPr>
            <a:xfrm>
              <a:off x="4591" y="360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67" name="Oval 44"/>
            <p:cNvSpPr/>
            <p:nvPr/>
          </p:nvSpPr>
          <p:spPr>
            <a:xfrm>
              <a:off x="4351" y="324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68" name="Oval 45"/>
            <p:cNvSpPr/>
            <p:nvPr/>
          </p:nvSpPr>
          <p:spPr>
            <a:xfrm>
              <a:off x="4255" y="358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69" name="Oval 46"/>
            <p:cNvSpPr/>
            <p:nvPr/>
          </p:nvSpPr>
          <p:spPr>
            <a:xfrm>
              <a:off x="4255" y="348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0" name="Oval 47"/>
            <p:cNvSpPr/>
            <p:nvPr/>
          </p:nvSpPr>
          <p:spPr>
            <a:xfrm>
              <a:off x="4207" y="367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1" name="Oval 48"/>
            <p:cNvSpPr/>
            <p:nvPr/>
          </p:nvSpPr>
          <p:spPr>
            <a:xfrm>
              <a:off x="4495" y="360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2" name="Oval 49"/>
            <p:cNvSpPr/>
            <p:nvPr/>
          </p:nvSpPr>
          <p:spPr>
            <a:xfrm>
              <a:off x="4416" y="3676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3" name="Oval 50"/>
            <p:cNvSpPr/>
            <p:nvPr/>
          </p:nvSpPr>
          <p:spPr>
            <a:xfrm>
              <a:off x="4334" y="348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4" name="Oval 51"/>
            <p:cNvSpPr/>
            <p:nvPr/>
          </p:nvSpPr>
          <p:spPr>
            <a:xfrm>
              <a:off x="4399" y="331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5" name="Oval 52"/>
            <p:cNvSpPr/>
            <p:nvPr/>
          </p:nvSpPr>
          <p:spPr>
            <a:xfrm>
              <a:off x="4430" y="3532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6" name="Oval 53"/>
            <p:cNvSpPr/>
            <p:nvPr/>
          </p:nvSpPr>
          <p:spPr>
            <a:xfrm>
              <a:off x="4543" y="3504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7" name="Oval 54"/>
            <p:cNvSpPr/>
            <p:nvPr/>
          </p:nvSpPr>
          <p:spPr>
            <a:xfrm>
              <a:off x="4495" y="340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8" name="Oval 55"/>
            <p:cNvSpPr/>
            <p:nvPr/>
          </p:nvSpPr>
          <p:spPr>
            <a:xfrm>
              <a:off x="4303" y="340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79" name="Oval 56"/>
            <p:cNvSpPr/>
            <p:nvPr/>
          </p:nvSpPr>
          <p:spPr>
            <a:xfrm>
              <a:off x="4399" y="3408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80" name="Oval 57"/>
            <p:cNvSpPr/>
            <p:nvPr/>
          </p:nvSpPr>
          <p:spPr>
            <a:xfrm>
              <a:off x="4351" y="3600"/>
              <a:ext cx="65" cy="6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3561" name="Text Box 58"/>
          <p:cNvSpPr txBox="1"/>
          <p:nvPr/>
        </p:nvSpPr>
        <p:spPr>
          <a:xfrm>
            <a:off x="5334000" y="1828800"/>
            <a:ext cx="4953000" cy="1252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sz="2800" dirty="0">
                <a:latin typeface="Arial" panose="020B0604020202020204" pitchFamily="34" charset="0"/>
              </a:rPr>
              <a:t>Remote deployment of sensors for </a:t>
            </a:r>
            <a:r>
              <a:rPr sz="2800" dirty="0">
                <a:solidFill>
                  <a:srgbClr val="000099"/>
                </a:solidFill>
                <a:latin typeface="Arial" panose="020B0604020202020204" pitchFamily="34" charset="0"/>
              </a:rPr>
              <a:t>tactical monitoring</a:t>
            </a:r>
            <a:r>
              <a:rPr sz="2800" dirty="0">
                <a:latin typeface="Arial" panose="020B0604020202020204" pitchFamily="34" charset="0"/>
              </a:rPr>
              <a:t> of enemy troop movements.</a:t>
            </a:r>
            <a:endParaRPr sz="2800" dirty="0">
              <a:latin typeface="Arial" panose="020B0604020202020204" pitchFamily="34" charset="0"/>
            </a:endParaRPr>
          </a:p>
        </p:txBody>
      </p:sp>
      <p:sp>
        <p:nvSpPr>
          <p:cNvPr id="23562" name="Slide Number Placeholder 5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3563" name="Footer Placeholder 59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Industrial &amp; Commercial</a:t>
            </a:r>
            <a:endParaRPr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2133600" y="1905000"/>
            <a:ext cx="79248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Numerous industrial and commercial applications:</a:t>
            </a:r>
            <a:endParaRPr sz="2800" dirty="0"/>
          </a:p>
          <a:p>
            <a:pPr lvl="1" eaLnBrk="1" hangingPunct="1"/>
            <a:r>
              <a:rPr sz="2400" dirty="0"/>
              <a:t>Agricultural Crop Conditions</a:t>
            </a:r>
            <a:endParaRPr sz="2400" dirty="0"/>
          </a:p>
          <a:p>
            <a:pPr lvl="1" eaLnBrk="1" hangingPunct="1"/>
            <a:r>
              <a:rPr sz="2400" dirty="0"/>
              <a:t>Inventory Tracking</a:t>
            </a:r>
            <a:endParaRPr sz="2400" dirty="0"/>
          </a:p>
          <a:p>
            <a:pPr lvl="1" eaLnBrk="1" hangingPunct="1"/>
            <a:r>
              <a:rPr sz="2400" dirty="0"/>
              <a:t>In-Process Parts Tracking</a:t>
            </a:r>
            <a:endParaRPr sz="2400" dirty="0"/>
          </a:p>
          <a:p>
            <a:pPr lvl="1" eaLnBrk="1" hangingPunct="1"/>
            <a:r>
              <a:rPr sz="2400" dirty="0"/>
              <a:t>Automated Problem Reporting</a:t>
            </a:r>
            <a:endParaRPr sz="2400" dirty="0"/>
          </a:p>
          <a:p>
            <a:pPr lvl="1" eaLnBrk="1" hangingPunct="1"/>
            <a:r>
              <a:rPr sz="2400" dirty="0"/>
              <a:t>RFID – Theft Deterrent and Customer Tracing</a:t>
            </a:r>
            <a:endParaRPr sz="2400" dirty="0"/>
          </a:p>
          <a:p>
            <a:pPr lvl="1" eaLnBrk="1" hangingPunct="1"/>
            <a:r>
              <a:rPr sz="2400" dirty="0"/>
              <a:t>Plant Equipment Maintenance Monitoring</a:t>
            </a:r>
            <a:endParaRPr sz="2400" dirty="0"/>
          </a:p>
        </p:txBody>
      </p:sp>
      <p:pic>
        <p:nvPicPr>
          <p:cNvPr id="2458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0" y="2362200"/>
            <a:ext cx="2235200" cy="216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4582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4000" dirty="0"/>
              <a:t>Traffic Management &amp; Monitoring</a:t>
            </a:r>
            <a:endParaRPr sz="4000" dirty="0"/>
          </a:p>
        </p:txBody>
      </p:sp>
      <p:sp>
        <p:nvSpPr>
          <p:cNvPr id="25603" name="Rectangle 3"/>
          <p:cNvSpPr/>
          <p:nvPr/>
        </p:nvSpPr>
        <p:spPr>
          <a:xfrm>
            <a:off x="6172200" y="1828800"/>
            <a:ext cx="41148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</a:pPr>
            <a:r>
              <a:rPr sz="2600" dirty="0">
                <a:solidFill>
                  <a:schemeClr val="tx2"/>
                </a:solidFill>
                <a:latin typeface="Lucida Bright" panose="02040602050505020304" pitchFamily="18" charset="0"/>
              </a:rPr>
              <a:t>Future cars could use wireless sensors to:</a:t>
            </a:r>
            <a:endParaRPr sz="2600" dirty="0">
              <a:solidFill>
                <a:schemeClr val="tx2"/>
              </a:solidFill>
              <a:latin typeface="Lucida Bright" panose="020406020505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</a:pPr>
            <a:r>
              <a:rPr sz="2400" dirty="0">
                <a:solidFill>
                  <a:schemeClr val="tx2"/>
                </a:solidFill>
                <a:latin typeface="Lucida Bright" panose="02040602050505020304" pitchFamily="18" charset="0"/>
              </a:rPr>
              <a:t>Handle Accidents</a:t>
            </a:r>
            <a:endParaRPr sz="2400" dirty="0">
              <a:solidFill>
                <a:schemeClr val="tx2"/>
              </a:solidFill>
              <a:latin typeface="Lucida Bright" panose="020406020505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</a:pPr>
            <a:r>
              <a:rPr sz="2400" dirty="0">
                <a:solidFill>
                  <a:schemeClr val="tx2"/>
                </a:solidFill>
                <a:latin typeface="Lucida Bright" panose="02040602050505020304" pitchFamily="18" charset="0"/>
              </a:rPr>
              <a:t>Handle Thefts</a:t>
            </a:r>
            <a:endParaRPr sz="2400" dirty="0">
              <a:solidFill>
                <a:schemeClr val="tx2"/>
              </a:solidFill>
              <a:latin typeface="Lucida Bright" panose="02040602050505020304" pitchFamily="18" charset="0"/>
            </a:endParaRPr>
          </a:p>
        </p:txBody>
      </p:sp>
      <p:pic>
        <p:nvPicPr>
          <p:cNvPr id="25604" name="Picture 4" descr="BD07175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657600"/>
            <a:ext cx="3810000" cy="251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Rectangle 5"/>
          <p:cNvSpPr/>
          <p:nvPr/>
        </p:nvSpPr>
        <p:spPr>
          <a:xfrm>
            <a:off x="2590800" y="4560888"/>
            <a:ext cx="3886200" cy="2009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</a:pPr>
            <a:r>
              <a:rPr sz="2800" dirty="0">
                <a:solidFill>
                  <a:srgbClr val="000000"/>
                </a:solidFill>
                <a:latin typeface="Arial" panose="020B0604020202020204" pitchFamily="34" charset="0"/>
              </a:rPr>
              <a:t>Sensors embedded in the roads to:</a:t>
            </a:r>
            <a:endParaRPr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Char char="–"/>
            </a:pPr>
            <a:r>
              <a:rPr sz="2400" dirty="0">
                <a:solidFill>
                  <a:srgbClr val="000000"/>
                </a:solidFill>
                <a:latin typeface="Arial" panose="020B0604020202020204" pitchFamily="34" charset="0"/>
              </a:rPr>
              <a:t>Monitor traffic flows</a:t>
            </a:r>
            <a:endParaRPr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Char char="–"/>
            </a:pPr>
            <a:r>
              <a:rPr sz="2400" dirty="0">
                <a:solidFill>
                  <a:srgbClr val="000000"/>
                </a:solidFill>
                <a:latin typeface="Arial" panose="020B0604020202020204" pitchFamily="34" charset="0"/>
              </a:rPr>
              <a:t>Provide real-time route updates</a:t>
            </a:r>
            <a:endParaRPr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5606" name="Picture 6" descr="BD0567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89100"/>
            <a:ext cx="2743200" cy="265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5608" name="Footer Placeholder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What are motes?</a:t>
            </a:r>
            <a:endParaRPr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2133600" y="1905000"/>
            <a:ext cx="79248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sz="2800" dirty="0"/>
              <a:t>   </a:t>
            </a:r>
            <a:r>
              <a:rPr sz="2800" b="1" dirty="0"/>
              <a:t>Motes</a:t>
            </a:r>
            <a:r>
              <a:rPr sz="2800" dirty="0"/>
              <a:t> mainly consist of three parts:- </a:t>
            </a:r>
            <a:endParaRPr sz="2800" dirty="0"/>
          </a:p>
          <a:p>
            <a:pPr eaLnBrk="1" hangingPunct="1">
              <a:lnSpc>
                <a:spcPct val="80000"/>
              </a:lnSpc>
            </a:pPr>
            <a:r>
              <a:rPr sz="2800" dirty="0"/>
              <a:t>Mote basically consists of a low cost and power computer.</a:t>
            </a:r>
            <a:endParaRPr sz="2800" dirty="0"/>
          </a:p>
          <a:p>
            <a:pPr eaLnBrk="1" hangingPunct="1">
              <a:lnSpc>
                <a:spcPct val="80000"/>
              </a:lnSpc>
            </a:pPr>
            <a:r>
              <a:rPr sz="2800" dirty="0"/>
              <a:t>The computer monitors one or more sensors. Sensors  may be for temperature, light, sound, position, acceleration, vibration, stress, weight, pressure, humidity, etc. </a:t>
            </a:r>
            <a:endParaRPr sz="2800" dirty="0"/>
          </a:p>
          <a:p>
            <a:pPr eaLnBrk="1" hangingPunct="1">
              <a:lnSpc>
                <a:spcPct val="80000"/>
              </a:lnSpc>
            </a:pPr>
            <a:r>
              <a:rPr sz="2800" dirty="0"/>
              <a:t>The computer connects to the outside world with a radio link. </a:t>
            </a:r>
            <a:endParaRPr sz="2800" dirty="0"/>
          </a:p>
        </p:txBody>
      </p:sp>
      <p:sp>
        <p:nvSpPr>
          <p:cNvPr id="2662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662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Mica 2 Motes</a:t>
            </a:r>
            <a:endParaRPr dirty="0"/>
          </a:p>
        </p:txBody>
      </p:sp>
      <p:sp>
        <p:nvSpPr>
          <p:cNvPr id="27651" name="Rectangle 4"/>
          <p:cNvSpPr>
            <a:spLocks noGrp="1"/>
          </p:cNvSpPr>
          <p:nvPr>
            <p:ph type="body" sz="half" idx="1"/>
          </p:nvPr>
        </p:nvSpPr>
        <p:spPr>
          <a:xfrm>
            <a:off x="1981200" y="1905000"/>
            <a:ext cx="52578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200" dirty="0"/>
              <a:t>These motes sold by Crossbow were originally developed at the University of California Berkeley. </a:t>
            </a:r>
            <a:endParaRPr sz="2200" dirty="0"/>
          </a:p>
          <a:p>
            <a:pPr marL="342900" lvl="1" indent="-342900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</a:pPr>
            <a:endParaRPr sz="1100" dirty="0"/>
          </a:p>
          <a:p>
            <a:pPr eaLnBrk="1" hangingPunct="1">
              <a:lnSpc>
                <a:spcPct val="80000"/>
              </a:lnSpc>
            </a:pPr>
            <a:r>
              <a:rPr sz="2200" dirty="0"/>
              <a:t>The MICA2 motes are based on the ATmega128L AVR microprocessor. The motes run using TinyOS as the operating system.</a:t>
            </a:r>
            <a:endParaRPr sz="2200" dirty="0"/>
          </a:p>
          <a:p>
            <a:pPr marL="342900" lvl="1" indent="-342900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</a:pPr>
            <a:endParaRPr sz="1100" dirty="0"/>
          </a:p>
          <a:p>
            <a:pPr eaLnBrk="1" hangingPunct="1">
              <a:lnSpc>
                <a:spcPct val="80000"/>
              </a:lnSpc>
            </a:pPr>
            <a:r>
              <a:rPr sz="2200" dirty="0"/>
              <a:t>Mica2 mote is one of the most popular and commercially available sensors which are marketed by CrossBow technologies.</a:t>
            </a:r>
            <a:endParaRPr sz="2200" dirty="0"/>
          </a:p>
        </p:txBody>
      </p:sp>
      <p:pic>
        <p:nvPicPr>
          <p:cNvPr id="27652" name="Picture 6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7239000" y="1524000"/>
            <a:ext cx="2857500" cy="2752725"/>
          </a:xfrm>
          <a:ln/>
        </p:spPr>
      </p:pic>
      <p:sp>
        <p:nvSpPr>
          <p:cNvPr id="27653" name="Text Box 7"/>
          <p:cNvSpPr txBox="1"/>
          <p:nvPr/>
        </p:nvSpPr>
        <p:spPr>
          <a:xfrm>
            <a:off x="8382000" y="3733800"/>
            <a:ext cx="2057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MICA 2 MOTE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27654" name="Text Box 8"/>
          <p:cNvSpPr txBox="1"/>
          <p:nvPr/>
        </p:nvSpPr>
        <p:spPr>
          <a:xfrm>
            <a:off x="7086600" y="4343400"/>
            <a:ext cx="35814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400" dirty="0">
                <a:solidFill>
                  <a:schemeClr val="tx2"/>
                </a:solidFill>
                <a:latin typeface="Arial" panose="020B0604020202020204" pitchFamily="34" charset="0"/>
              </a:rPr>
              <a:t>Ref:http://www.xbow.com/Products/Product_pdf_files/Wireless_pdf/MICA2_Datasheet.pdf</a:t>
            </a:r>
            <a:endParaRPr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7656" name="Footer Placeholder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Telosb Motes</a:t>
            </a:r>
            <a:endParaRPr dirty="0"/>
          </a:p>
        </p:txBody>
      </p:sp>
      <p:sp>
        <p:nvSpPr>
          <p:cNvPr id="28675" name="Rectangle 4"/>
          <p:cNvSpPr>
            <a:spLocks noGrp="1"/>
          </p:cNvSpPr>
          <p:nvPr>
            <p:ph type="body" sz="half" idx="1"/>
          </p:nvPr>
        </p:nvSpPr>
        <p:spPr>
          <a:xfrm>
            <a:off x="2057400" y="1905000"/>
            <a:ext cx="79248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sz="2600" dirty="0"/>
              <a:t>Telosb motes have USB programming capability</a:t>
            </a:r>
            <a:endParaRPr sz="2600" dirty="0"/>
          </a:p>
          <a:p>
            <a:pPr eaLnBrk="1" hangingPunct="1">
              <a:lnSpc>
                <a:spcPct val="90000"/>
              </a:lnSpc>
            </a:pPr>
            <a:r>
              <a:rPr sz="2600" dirty="0"/>
              <a:t>An IEEE 802.15.4 compliant, high data rate radio with integrated antenna, a low-power MCU </a:t>
            </a:r>
            <a:endParaRPr sz="2600" dirty="0"/>
          </a:p>
          <a:p>
            <a:pPr eaLnBrk="1" hangingPunct="1">
              <a:lnSpc>
                <a:spcPct val="90000"/>
              </a:lnSpc>
            </a:pPr>
            <a:r>
              <a:rPr sz="2600" dirty="0"/>
              <a:t>There are also equipped with extended memory and an optional sensor suite</a:t>
            </a:r>
            <a:endParaRPr sz="2600" dirty="0"/>
          </a:p>
        </p:txBody>
      </p:sp>
      <p:sp>
        <p:nvSpPr>
          <p:cNvPr id="2867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28677" name="Footer Placeholder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dirty="0"/>
              <a:t>TELOSB MOTE</a:t>
            </a:r>
            <a:endParaRPr dirty="0"/>
          </a:p>
        </p:txBody>
      </p:sp>
      <p:sp>
        <p:nvSpPr>
          <p:cNvPr id="2969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pic>
        <p:nvPicPr>
          <p:cNvPr id="29701" name="Picture 10" descr="http://www.eecs.berkeley.edu/~culler/eecs194/labs/lab1/telosb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752600"/>
            <a:ext cx="6324600" cy="3671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2" name="TextBox 9"/>
          <p:cNvSpPr txBox="1"/>
          <p:nvPr/>
        </p:nvSpPr>
        <p:spPr>
          <a:xfrm>
            <a:off x="2743200" y="5638800"/>
            <a:ext cx="7543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dirty="0">
                <a:latin typeface="Arial" panose="020B0604020202020204" pitchFamily="34" charset="0"/>
              </a:rPr>
              <a:t>Ref:http://www.eecs.berkeley.edu/~culler/eecs194/labs/lab1/telosb.JPG</a:t>
            </a: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800" dirty="0">
                <a:latin typeface="Times New Roman" panose="02020603050405020304" pitchFamily="18" charset="0"/>
              </a:rPr>
              <a:t>One Example Sensor Board - MTS310</a:t>
            </a:r>
            <a:endParaRPr sz="3800" dirty="0">
              <a:latin typeface="Times New Roman" panose="02020603050405020304" pitchFamily="18" charset="0"/>
            </a:endParaRP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600200"/>
            <a:ext cx="7726363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3072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800" dirty="0">
                <a:solidFill>
                  <a:srgbClr val="3333FF"/>
                </a:solidFill>
                <a:latin typeface="Times New Roman" panose="02020603050405020304" pitchFamily="18" charset="0"/>
              </a:rPr>
              <a:t>	</a:t>
            </a:r>
            <a:r>
              <a:rPr sz="3800" dirty="0">
                <a:latin typeface="Times New Roman" panose="02020603050405020304" pitchFamily="18" charset="0"/>
              </a:rPr>
              <a:t>One More Example of Sensor Board - 	MTS400/420</a:t>
            </a:r>
            <a:endParaRPr sz="38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1066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>
                <a:latin typeface="Times New Roman" panose="02020603050405020304" pitchFamily="18" charset="0"/>
              </a:rPr>
              <a:t>Besides the functions of MTS 300, it mainly adds GPS functionality</a:t>
            </a: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2514600"/>
            <a:ext cx="4876800" cy="265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Rectangle 5"/>
          <p:cNvSpPr/>
          <p:nvPr/>
        </p:nvSpPr>
        <p:spPr>
          <a:xfrm>
            <a:off x="2133600" y="51816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</a:pPr>
            <a:r>
              <a:rPr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Further Reading</a:t>
            </a:r>
            <a:endParaRPr sz="3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</a:pP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http://firebug.sourceforge.net/gps_tests.htm</a:t>
            </a:r>
            <a:endParaRPr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31751" name="Footer Placeholder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Agenda</a:t>
            </a:r>
            <a:endParaRPr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7010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Introduction</a:t>
            </a:r>
            <a:endParaRPr dirty="0"/>
          </a:p>
          <a:p>
            <a:pPr eaLnBrk="1" hangingPunct="1"/>
            <a:r>
              <a:rPr dirty="0"/>
              <a:t>Differences with ad hoc networks</a:t>
            </a:r>
            <a:endParaRPr dirty="0"/>
          </a:p>
          <a:p>
            <a:pPr eaLnBrk="1" hangingPunct="1"/>
            <a:r>
              <a:rPr dirty="0"/>
              <a:t>Applications</a:t>
            </a:r>
            <a:endParaRPr dirty="0"/>
          </a:p>
          <a:p>
            <a:pPr eaLnBrk="1" hangingPunct="1"/>
            <a:r>
              <a:rPr dirty="0"/>
              <a:t>Characteristics</a:t>
            </a:r>
            <a:endParaRPr dirty="0"/>
          </a:p>
          <a:p>
            <a:pPr eaLnBrk="1" hangingPunct="1"/>
            <a:r>
              <a:rPr dirty="0"/>
              <a:t>Challenges</a:t>
            </a:r>
            <a:endParaRPr dirty="0"/>
          </a:p>
          <a:p>
            <a:pPr eaLnBrk="1" hangingPunct="1"/>
            <a:r>
              <a:rPr dirty="0"/>
              <a:t>Future</a:t>
            </a:r>
            <a:endParaRPr dirty="0"/>
          </a:p>
          <a:p>
            <a:pPr eaLnBrk="1" hangingPunct="1"/>
            <a:r>
              <a:rPr dirty="0"/>
              <a:t>Motes</a:t>
            </a:r>
            <a:endParaRPr dirty="0"/>
          </a:p>
          <a:p>
            <a:pPr eaLnBrk="1" hangingPunct="1"/>
            <a:r>
              <a:rPr dirty="0"/>
              <a:t>Hardware Setup Overview</a:t>
            </a:r>
            <a:endParaRPr dirty="0"/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512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800" dirty="0">
                <a:latin typeface="Times New Roman" panose="02020603050405020304" pitchFamily="18" charset="0"/>
              </a:rPr>
              <a:t>Hardware Setup Overview</a:t>
            </a:r>
            <a:endParaRPr sz="3800" dirty="0">
              <a:latin typeface="Times New Roman" panose="02020603050405020304" pitchFamily="18" charset="0"/>
            </a:endParaRP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447800"/>
            <a:ext cx="7999413" cy="472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3277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800" dirty="0">
                <a:latin typeface="Times New Roman" panose="02020603050405020304" pitchFamily="18" charset="0"/>
              </a:rPr>
              <a:t>Programming Board (MIB520</a:t>
            </a:r>
            <a:r>
              <a:rPr sz="3800" dirty="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endParaRPr sz="38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828800"/>
            <a:ext cx="7092950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33797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800" dirty="0">
                <a:latin typeface="Times New Roman" panose="02020603050405020304" pitchFamily="18" charset="0"/>
              </a:rPr>
              <a:t>One Proposed WSN Functional Layer Decomposition</a:t>
            </a:r>
            <a:endParaRPr sz="3800" dirty="0">
              <a:latin typeface="Times New Roman" panose="02020603050405020304" pitchFamily="18" charset="0"/>
            </a:endParaRP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760538"/>
            <a:ext cx="7999413" cy="3284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Rectangle 4"/>
          <p:cNvSpPr/>
          <p:nvPr/>
        </p:nvSpPr>
        <p:spPr>
          <a:xfrm>
            <a:off x="2133600" y="51816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</a:pPr>
            <a:r>
              <a:rPr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Ref: Fig. 1.1 of J. Polastre Dissertation</a:t>
            </a:r>
            <a:endParaRPr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34822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2971800" y="304800"/>
            <a:ext cx="9144000" cy="914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800" dirty="0">
                <a:latin typeface="Times New Roman" panose="02020603050405020304" pitchFamily="18" charset="0"/>
              </a:rPr>
              <a:t>Architecture to Build WSN</a:t>
            </a:r>
            <a:br>
              <a:rPr sz="3800" dirty="0">
                <a:latin typeface="Times New Roman" panose="02020603050405020304" pitchFamily="18" charset="0"/>
              </a:rPr>
            </a:br>
            <a:r>
              <a:rPr sz="3800" dirty="0">
                <a:latin typeface="Times New Roman" panose="02020603050405020304" pitchFamily="18" charset="0"/>
              </a:rPr>
              <a:t>         Applications</a:t>
            </a:r>
            <a:endParaRPr sz="38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981200" y="5837238"/>
            <a:ext cx="8229600" cy="8683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sz="2100" dirty="0">
                <a:latin typeface="Times New Roman" panose="02020603050405020304" pitchFamily="18" charset="0"/>
              </a:rPr>
              <a:t>Ref: Fig. 2.1 of J. Polastre Dissertation</a:t>
            </a:r>
            <a:endParaRPr sz="2100" dirty="0">
              <a:latin typeface="Times New Roman" panose="02020603050405020304" pitchFamily="18" charset="0"/>
            </a:endParaRPr>
          </a:p>
          <a:p>
            <a:pPr eaLnBrk="1" hangingPunct="1"/>
            <a:endParaRPr sz="2600" dirty="0"/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295400"/>
            <a:ext cx="7162800" cy="451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3584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References</a:t>
            </a:r>
            <a:endParaRPr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0" y="1676400"/>
            <a:ext cx="7772400" cy="4343400"/>
          </a:xfrm>
          <a:ln/>
        </p:spPr>
        <p:txBody>
          <a:bodyPr vert="horz" wrap="square" lIns="91440" tIns="45720" rIns="91440" bIns="45720" anchor="t"/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sz="1400" dirty="0"/>
              <a:t>Eschenauer, L., and V. Gligor, “A Key-Management Scheme for Distributed Sensor Networks,” </a:t>
            </a:r>
            <a:r>
              <a:rPr sz="1400" i="1" dirty="0"/>
              <a:t>Proceedings of ACM Conference on Computer and Communications Security (ACM CCS)</a:t>
            </a:r>
            <a:r>
              <a:rPr sz="1400" dirty="0"/>
              <a:t>, Washington DC, pp. 41-47, 2002</a:t>
            </a:r>
            <a:endParaRPr sz="14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sz="1400" dirty="0"/>
              <a:t>http://www.xbow.com/products/Product_pdf_files/Wireless_pdf/MICA2_Datasheet.pdf</a:t>
            </a:r>
            <a:endParaRPr sz="14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sz="1400" dirty="0"/>
              <a:t>http://www.ece.osu.edu/~bibyk/ee582/telosMote.pdf</a:t>
            </a:r>
            <a:endParaRPr sz="14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sz="1400" dirty="0"/>
              <a:t>http://en.wikipedia.org/wiki/Wireless_Sensor_Networks</a:t>
            </a:r>
            <a:endParaRPr sz="14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sz="1400" dirty="0"/>
              <a:t>http://arri.uta.edu/acs/networks/WirelessSensorNetChap04.pdf</a:t>
            </a:r>
            <a:endParaRPr sz="14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sz="1400" dirty="0"/>
              <a:t>http://www.eecs.harvard.edu/~mdw/course/cs263/papers/jhill-thesis.pdf</a:t>
            </a:r>
            <a:endParaRPr sz="14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sz="1400" dirty="0"/>
              <a:t>http://www.polastre.com/papers/polastre-thesis-final.pdf</a:t>
            </a:r>
            <a:endParaRPr sz="1400" dirty="0"/>
          </a:p>
          <a:p>
            <a:pPr eaLnBrk="1" fontAlgn="t" hangingPunct="1">
              <a:buFont typeface="Lucida Bright" panose="02040602050505020304" pitchFamily="18" charset="0"/>
              <a:buAutoNum type="arabicPeriod"/>
            </a:pPr>
            <a:r>
              <a:rPr sz="1400" dirty="0"/>
              <a:t>www.cse.fau.edu/~jie/teaching/fall_2004_files/</a:t>
            </a:r>
            <a:r>
              <a:rPr sz="1400" b="1" dirty="0"/>
              <a:t>sensorslides1</a:t>
            </a:r>
            <a:r>
              <a:rPr sz="1400" dirty="0"/>
              <a:t>.ppt</a:t>
            </a:r>
            <a:endParaRPr sz="1400" b="1" dirty="0"/>
          </a:p>
          <a:p>
            <a:pPr eaLnBrk="1" fontAlgn="t" hangingPunct="1">
              <a:buFont typeface="Lucida Bright" panose="02040602050505020304" pitchFamily="18" charset="0"/>
              <a:buAutoNum type="arabicPeriod"/>
            </a:pPr>
            <a:r>
              <a:rPr sz="1400" dirty="0"/>
              <a:t>http://web2.uwindsor.ca/courses/cs/aggarwal/cs60520/SeminarMaterial/WSN-future.ppt</a:t>
            </a:r>
            <a:endParaRPr sz="1400" dirty="0"/>
          </a:p>
          <a:p>
            <a:pPr eaLnBrk="1" fontAlgn="t" hangingPunct="1">
              <a:buFont typeface="Lucida Bright" panose="02040602050505020304" pitchFamily="18" charset="0"/>
              <a:buAutoNum type="arabicPeriod"/>
            </a:pPr>
            <a:r>
              <a:rPr sz="1400" dirty="0"/>
              <a:t>http://web.cecs.pdx.edu/~nbulusu/talks/grace-hopper.ppt</a:t>
            </a:r>
            <a:endParaRPr sz="1400" dirty="0"/>
          </a:p>
          <a:p>
            <a:pPr eaLnBrk="1" fontAlgn="t" hangingPunct="1">
              <a:buFont typeface="Lucida Bright" panose="02040602050505020304" pitchFamily="18" charset="0"/>
              <a:buAutoNum type="arabicPeriod"/>
            </a:pPr>
            <a:r>
              <a:rPr sz="1400" dirty="0"/>
              <a:t>http://galaxy.cs.lamar.edu/~bsun/wsn/wsn.html</a:t>
            </a:r>
            <a:endParaRPr sz="1400" dirty="0"/>
          </a:p>
          <a:p>
            <a:pPr eaLnBrk="1" fontAlgn="t" hangingPunct="1">
              <a:buFont typeface="Lucida Bright" panose="02040602050505020304" pitchFamily="18" charset="0"/>
              <a:buAutoNum type="arabicPeriod"/>
            </a:pPr>
            <a:r>
              <a:rPr sz="1400" i="1" dirty="0"/>
              <a:t>www.dsc.ufcg.edu.br/~maspohn/katia/</a:t>
            </a:r>
            <a:r>
              <a:rPr sz="1400" b="1" i="1" dirty="0"/>
              <a:t>introduction</a:t>
            </a:r>
            <a:r>
              <a:rPr sz="1400" i="1" dirty="0"/>
              <a:t>.ppt</a:t>
            </a:r>
            <a:endParaRPr sz="1400" dirty="0"/>
          </a:p>
          <a:p>
            <a:pPr eaLnBrk="1" fontAlgn="t" hangingPunct="1">
              <a:buFont typeface="Lucida Bright" panose="02040602050505020304" pitchFamily="18" charset="0"/>
              <a:buAutoNum type="arabicPeriod"/>
            </a:pPr>
            <a:r>
              <a:rPr sz="1400" dirty="0"/>
              <a:t>http://computer.howstuffworks.com/mote1.htm</a:t>
            </a:r>
            <a:endParaRPr sz="14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sz="12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sz="12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sz="1200" dirty="0"/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sz="1200"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3686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 Sensor Networks are networks that consists of sensors which are distributed in an ad hoc manner.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sensors work with each other to sense some physical phenomenon and then the information gathered is processed to get relevant results.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 sensor networks consists of </a:t>
            </a:r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protocols and algorithms with self-organizing capabilities.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614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b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WSN</a:t>
            </a:r>
            <a:endParaRPr kumimoji="0" lang="en-US" sz="42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915400" cy="5943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r>
              <a:rPr sz="1900" dirty="0"/>
              <a:t>                        </a:t>
            </a:r>
            <a:endParaRPr sz="1900" dirty="0"/>
          </a:p>
          <a:p>
            <a:pPr eaLnBrk="1" hangingPunct="1">
              <a:lnSpc>
                <a:spcPct val="80000"/>
              </a:lnSpc>
              <a:buNone/>
            </a:pPr>
            <a:r>
              <a:rPr sz="1900" dirty="0"/>
              <a:t>		</a:t>
            </a:r>
            <a:endParaRPr sz="1900" dirty="0"/>
          </a:p>
        </p:txBody>
      </p:sp>
      <p:pic>
        <p:nvPicPr>
          <p:cNvPr id="7172" name="Picture 2" descr="http://esd.sci.univr.it/images/wsn-examp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412875"/>
            <a:ext cx="6781800" cy="4832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7174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  <p:sp>
        <p:nvSpPr>
          <p:cNvPr id="7175" name="TextBox 6"/>
          <p:cNvSpPr txBox="1"/>
          <p:nvPr/>
        </p:nvSpPr>
        <p:spPr>
          <a:xfrm>
            <a:off x="2895600" y="6534150"/>
            <a:ext cx="6705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dirty="0">
                <a:latin typeface="Arial" panose="020B0604020202020204" pitchFamily="34" charset="0"/>
                <a:hlinkClick r:id="rId2"/>
              </a:rPr>
              <a:t>Ref:http://esd.sci.univr.it/images/wsn-example.png</a:t>
            </a:r>
            <a:r>
              <a:rPr dirty="0">
                <a:latin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br>
              <a:rPr lang="en-US" altLang="zh-TW" sz="3800" dirty="0">
                <a:ea typeface="PMingLiU" pitchFamily="18" charset="-120"/>
              </a:rPr>
            </a:br>
            <a:r>
              <a:rPr lang="en-US" altLang="zh-TW" sz="3800" dirty="0">
                <a:ea typeface="PMingLiU" pitchFamily="18" charset="-120"/>
              </a:rPr>
              <a:t>	</a:t>
            </a:r>
            <a:br>
              <a:rPr lang="en-US" altLang="zh-TW" sz="3800" dirty="0">
                <a:ea typeface="PMingLiU" pitchFamily="18" charset="-120"/>
              </a:rPr>
            </a:br>
            <a:r>
              <a:rPr lang="en-US" altLang="zh-TW" sz="3800" dirty="0">
                <a:ea typeface="PMingLiU" pitchFamily="18" charset="-120"/>
              </a:rPr>
              <a:t>	</a:t>
            </a:r>
            <a:r>
              <a:rPr lang="en-US" altLang="zh-TW" sz="3600" dirty="0">
                <a:ea typeface="PMingLiU" pitchFamily="18" charset="-120"/>
              </a:rPr>
              <a:t>Comparison with ad hoc 				networks</a:t>
            </a:r>
            <a:endParaRPr lang="en-US" altLang="zh-TW" sz="3600" dirty="0">
              <a:ea typeface="PMingLiU" pitchFamily="18" charset="-12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676400" y="1371600"/>
            <a:ext cx="86868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Wireless sensor networks mainly use </a:t>
            </a:r>
            <a:r>
              <a:rPr lang="en-US" altLang="zh-TW" b="1" dirty="0">
                <a:ea typeface="PMingLiU" pitchFamily="18" charset="-120"/>
              </a:rPr>
              <a:t>broadcast</a:t>
            </a:r>
            <a:r>
              <a:rPr lang="en-US" altLang="zh-TW" dirty="0">
                <a:ea typeface="PMingLiU" pitchFamily="18" charset="-120"/>
              </a:rPr>
              <a:t> communication while ad hoc networks use </a:t>
            </a:r>
            <a:r>
              <a:rPr lang="en-US" altLang="zh-TW" b="1" dirty="0">
                <a:ea typeface="PMingLiU" pitchFamily="18" charset="-120"/>
              </a:rPr>
              <a:t>point-to-point </a:t>
            </a:r>
            <a:r>
              <a:rPr lang="en-US" altLang="zh-TW" dirty="0">
                <a:ea typeface="PMingLiU" pitchFamily="18" charset="-120"/>
              </a:rPr>
              <a:t>communication.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Unlike ad hoc networks wireless sensor networks are </a:t>
            </a:r>
            <a:r>
              <a:rPr lang="en-US" altLang="zh-TW" b="1" dirty="0">
                <a:ea typeface="PMingLiU" pitchFamily="18" charset="-120"/>
              </a:rPr>
              <a:t>limited by sensors</a:t>
            </a:r>
            <a:r>
              <a:rPr lang="en-US" altLang="zh-TW" dirty="0">
                <a:ea typeface="PMingLiU" pitchFamily="18" charset="-120"/>
              </a:rPr>
              <a:t> limited power, energy and computational capability.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Sensor nodes may </a:t>
            </a:r>
            <a:r>
              <a:rPr lang="en-US" altLang="zh-TW" b="1" dirty="0">
                <a:ea typeface="PMingLiU" pitchFamily="18" charset="-120"/>
              </a:rPr>
              <a:t>not have global ID</a:t>
            </a:r>
            <a:r>
              <a:rPr lang="en-US" altLang="zh-TW" dirty="0">
                <a:ea typeface="PMingLiU" pitchFamily="18" charset="-120"/>
              </a:rPr>
              <a:t> because of the large amount of overhead and large number of sensors.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819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3600" dirty="0"/>
              <a:t>Applications of Wireless Sensor networks</a:t>
            </a:r>
            <a:endParaRPr sz="3600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438400" y="1905000"/>
            <a:ext cx="7696200" cy="4114800"/>
          </a:xfrm>
          <a:ln/>
        </p:spPr>
        <p:txBody>
          <a:bodyPr vert="horz" wrap="square" lIns="91440" tIns="45720" rIns="91440" bIns="45720" anchor="t"/>
          <a:p>
            <a:pPr marL="609600" indent="-609600" eaLnBrk="1" hangingPunct="1">
              <a:buNone/>
            </a:pPr>
            <a:r>
              <a:rPr dirty="0"/>
              <a:t>The applications can be divided in three categories:</a:t>
            </a:r>
            <a:endParaRPr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dirty="0"/>
              <a:t>Monitoring of objects.</a:t>
            </a:r>
            <a:endParaRPr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dirty="0"/>
              <a:t>Monitoring of an area.</a:t>
            </a:r>
            <a:endParaRPr dirty="0"/>
          </a:p>
          <a:p>
            <a:pPr marL="609600" indent="-609600" eaLnBrk="1" hangingPunct="1">
              <a:buFont typeface="Arial" panose="020B0604020202020204" pitchFamily="34" charset="0"/>
              <a:buAutoNum type="arabicPeriod"/>
            </a:pPr>
            <a:r>
              <a:rPr dirty="0"/>
              <a:t>Monitoring of both area and objects.</a:t>
            </a:r>
            <a:endParaRPr dirty="0"/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dirty="0"/>
          </a:p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922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Monitoring Area</a:t>
            </a:r>
            <a:endParaRPr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362200" y="19050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Environmental and Habitat Monitoring</a:t>
            </a:r>
            <a:endParaRPr dirty="0"/>
          </a:p>
          <a:p>
            <a:pPr eaLnBrk="1" hangingPunct="1"/>
            <a:r>
              <a:rPr dirty="0"/>
              <a:t>Precision Agriculture</a:t>
            </a:r>
            <a:endParaRPr dirty="0"/>
          </a:p>
          <a:p>
            <a:pPr eaLnBrk="1" hangingPunct="1"/>
            <a:r>
              <a:rPr dirty="0"/>
              <a:t>Indoor Climate Control</a:t>
            </a:r>
            <a:endParaRPr dirty="0"/>
          </a:p>
          <a:p>
            <a:pPr eaLnBrk="1" hangingPunct="1"/>
            <a:r>
              <a:rPr dirty="0"/>
              <a:t>Military Surveillance</a:t>
            </a:r>
            <a:endParaRPr dirty="0"/>
          </a:p>
          <a:p>
            <a:pPr eaLnBrk="1" hangingPunct="1"/>
            <a:r>
              <a:rPr dirty="0"/>
              <a:t>Treaty Verification</a:t>
            </a:r>
            <a:endParaRPr dirty="0"/>
          </a:p>
          <a:p>
            <a:pPr eaLnBrk="1" hangingPunct="1"/>
            <a:r>
              <a:rPr dirty="0"/>
              <a:t>Intelligent Alarms</a:t>
            </a:r>
            <a:endParaRPr dirty="0"/>
          </a:p>
        </p:txBody>
      </p:sp>
      <p:sp>
        <p:nvSpPr>
          <p:cNvPr id="1024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024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Example: Precision Agriculture</a:t>
            </a:r>
            <a:endParaRPr dirty="0"/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/>
          <a:p>
            <a:pPr lvl="1" eaLnBrk="1" hangingPunct="1"/>
            <a:endParaRPr sz="2400" dirty="0"/>
          </a:p>
          <a:p>
            <a:pPr lvl="1" eaLnBrk="1" hangingPunct="1"/>
            <a:endParaRPr sz="1600" dirty="0"/>
          </a:p>
        </p:txBody>
      </p:sp>
      <p:sp>
        <p:nvSpPr>
          <p:cNvPr id="11268" name="Rectangle 10"/>
          <p:cNvSpPr/>
          <p:nvPr/>
        </p:nvSpPr>
        <p:spPr>
          <a:xfrm>
            <a:off x="1752600" y="1981200"/>
            <a:ext cx="4724400" cy="458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Char char="•"/>
            </a:pPr>
            <a:r>
              <a:rPr sz="2400" dirty="0">
                <a:solidFill>
                  <a:schemeClr val="tx2"/>
                </a:solidFill>
                <a:latin typeface="Lucida Bright" panose="02040602050505020304" pitchFamily="18" charset="0"/>
              </a:rPr>
              <a:t>Precision agriculture aims at making cultural operations more efficient, while reducing environmental impact</a:t>
            </a:r>
            <a:r>
              <a:rPr sz="2800" dirty="0">
                <a:solidFill>
                  <a:schemeClr val="tx2"/>
                </a:solidFill>
                <a:latin typeface="Lucida Bright" panose="02040602050505020304" pitchFamily="18" charset="0"/>
              </a:rPr>
              <a:t>.</a:t>
            </a:r>
            <a:endParaRPr sz="2800" dirty="0">
              <a:solidFill>
                <a:schemeClr val="tx2"/>
              </a:solidFill>
              <a:latin typeface="Lucida Bright" panose="02040602050505020304" pitchFamily="18" charset="0"/>
            </a:endParaRPr>
          </a:p>
          <a:p>
            <a:pPr marL="342900" indent="-342900">
              <a:buChar char="•"/>
            </a:pPr>
            <a:r>
              <a:rPr sz="2400" dirty="0">
                <a:solidFill>
                  <a:schemeClr val="tx2"/>
                </a:solidFill>
                <a:latin typeface="Lucida Bright" panose="02040602050505020304" pitchFamily="18" charset="0"/>
              </a:rPr>
              <a:t>The information collected from sensors is used to  evaluate optimum sowing density, estimate fertilizers and other inputs needs, and to more accurately predict crop yields. </a:t>
            </a:r>
            <a:endParaRPr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Picture 12" descr="phytech-main"/>
          <p:cNvPicPr>
            <a:picLocks noGrp="1" noChangeAspect="1"/>
          </p:cNvPicPr>
          <p:nvPr>
            <p:ph type="clipArt"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629400" y="2057400"/>
            <a:ext cx="3429000" cy="2290763"/>
          </a:xfrm>
          <a:ln/>
        </p:spPr>
      </p:pic>
      <p:sp>
        <p:nvSpPr>
          <p:cNvPr id="1127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sz="1400" dirty="0"/>
            </a:fld>
            <a:endParaRPr lang="en-US" sz="1400" dirty="0"/>
          </a:p>
        </p:txBody>
      </p:sp>
      <p:sp>
        <p:nvSpPr>
          <p:cNvPr id="11271" name="Footer Placeholder 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sz="1000" dirty="0"/>
              <a:t>Introduction to Wireless Sensor Networks</a:t>
            </a:r>
            <a:endParaRPr sz="1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0</TotalTime>
  <Words>9224</Words>
  <Application>WPS Presentation</Application>
  <PresentationFormat/>
  <Paragraphs>460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Lucida Bright</vt:lpstr>
      <vt:lpstr>Calibri</vt:lpstr>
      <vt:lpstr>Times New Roman</vt:lpstr>
      <vt:lpstr>PMingLiU</vt:lpstr>
      <vt:lpstr>Times</vt:lpstr>
      <vt:lpstr>MingLiU-ExtB</vt:lpstr>
      <vt:lpstr>Microsoft YaHei</vt:lpstr>
      <vt:lpstr>Arial Unicode MS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jadhavv66766</dc:creator>
  <cp:lastModifiedBy>Gaurang</cp:lastModifiedBy>
  <cp:revision>58</cp:revision>
  <dcterms:created xsi:type="dcterms:W3CDTF">2009-04-08T00:19:22Z</dcterms:created>
  <dcterms:modified xsi:type="dcterms:W3CDTF">2020-02-17T04:41:00Z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