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31"/>
  </p:handoutMasterIdLst>
  <p:sldIdLst>
    <p:sldId id="256" r:id="rId3"/>
    <p:sldId id="257" r:id="rId4"/>
    <p:sldId id="258" r:id="rId5"/>
    <p:sldId id="265" r:id="rId6"/>
    <p:sldId id="260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1" r:id="rId17"/>
    <p:sldId id="259" r:id="rId18"/>
    <p:sldId id="266" r:id="rId19"/>
    <p:sldId id="267" r:id="rId20"/>
    <p:sldId id="268" r:id="rId21"/>
    <p:sldId id="261" r:id="rId22"/>
    <p:sldId id="277" r:id="rId23"/>
    <p:sldId id="278" r:id="rId24"/>
    <p:sldId id="262" r:id="rId25"/>
    <p:sldId id="263" r:id="rId26"/>
    <p:sldId id="264" r:id="rId27"/>
    <p:sldId id="280" r:id="rId28"/>
    <p:sldId id="279" r:id="rId29"/>
    <p:sldId id="282" r:id="rId30"/>
  </p:sldIdLst>
  <p:sldSz cx="12192000" cy="6858000"/>
  <p:notesSz cx="6858000" cy="92964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084"/>
  </p:normalViewPr>
  <p:slideViewPr>
    <p:cSldViewPr showGuides="1">
      <p:cViewPr varScale="1">
        <p:scale>
          <a:sx n="65" d="100"/>
          <a:sy n="65" d="100"/>
        </p:scale>
        <p:origin x="-144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Header Placeholder 307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sz="1200"/>
          </a:p>
        </p:txBody>
      </p:sp>
      <p:sp>
        <p:nvSpPr>
          <p:cNvPr id="30723" name="Date Placeholder 3072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sz="1200"/>
          </a:p>
        </p:txBody>
      </p:sp>
      <p:sp>
        <p:nvSpPr>
          <p:cNvPr id="30724" name="Footer Placeholder 3072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sz="1200"/>
          </a:p>
        </p:txBody>
      </p:sp>
      <p:sp>
        <p:nvSpPr>
          <p:cNvPr id="30725" name="Slide Number Placeholder 3072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Header Placeholder 3379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sz="1200" dirty="0"/>
          </a:p>
        </p:txBody>
      </p:sp>
      <p:sp>
        <p:nvSpPr>
          <p:cNvPr id="33795" name="Date Placeholder 3379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sz="1200" dirty="0"/>
          </a:p>
        </p:txBody>
      </p:sp>
      <p:sp>
        <p:nvSpPr>
          <p:cNvPr id="33796" name="Slide Image Placeholder 33795"/>
          <p:cNvSpPr>
            <a:spLocks noRot="1" noTextEdi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97" name="Text Placeholder 33796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33798" name="Footer Placeholder 33797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sz="1200" dirty="0"/>
          </a:p>
        </p:txBody>
      </p:sp>
      <p:sp>
        <p:nvSpPr>
          <p:cNvPr id="33799" name="Slide Number Placeholder 33798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Image Placeholder 3481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4819" name="Text Placeholder 348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r>
              <a:t>ADC - Analog-Digital Converter</a:t>
            </a:r>
          </a:p>
        </p:txBody>
      </p:sp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Image Placeholder 4608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6083" name="Text Placeholder 460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r>
              <a:t>industrial, scientific and medical (</a:t>
            </a:r>
            <a:r>
              <a:rPr b="1"/>
              <a:t>ISM</a:t>
            </a:r>
            <a:r>
              <a:rPr err="1"/>
              <a:t>) : http://en.wikipedia.org/wiki/ISM_band</a:t>
            </a:r>
          </a:p>
        </p:txBody>
      </p:sp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Image Placeholder 4812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8131" name="Text Placeholder 481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r>
              <a:t>A microcontroller unit (MCU) is an integrated circuit (IC) that contains many of the functions found in a typical computer system. A microcontroller uses a microprocessor as its central processing unit and incorporates features such as memory, a timing reference, and input/output peripherals, all on the same chip. </a:t>
            </a:r>
          </a:p>
        </p:txBody>
      </p:sp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Image Placeholder 542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4275" name="Text Placeholder 542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r>
              <a:rPr err="1"/>
              <a:t>Micro-Electro-Mechanical Systems (MEMS) is the integration of mechanical elements, sensors, actuators, and electronics on a common silicon substrate through microfabrication</a:t>
            </a:r>
            <a:r>
              <a:rPr dirty="0"/>
              <a:t> technology.</a:t>
            </a:r>
            <a:endParaRPr dirty="0"/>
          </a:p>
        </p:txBody>
      </p:sp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1506" name="Group 21505"/>
          <p:cNvGrpSpPr/>
          <p:nvPr/>
        </p:nvGrpSpPr>
        <p:grpSpPr>
          <a:xfrm>
            <a:off x="0" y="0"/>
            <a:ext cx="7823200" cy="6858000"/>
            <a:chOff x="0" y="0"/>
            <a:chExt cx="3696" cy="4320"/>
          </a:xfrm>
        </p:grpSpPr>
        <p:sp>
          <p:nvSpPr>
            <p:cNvPr id="21507" name="Rectangle 21506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algn="ctr" eaLnBrk="1" hangingPunct="1">
                <a:buClr>
                  <a:schemeClr val="bg1"/>
                </a:buClr>
              </a:pPr>
              <a:endParaRPr sz="2400">
                <a:latin typeface="Times New Roman" panose="02020603050405020304" pitchFamily="18" charset="0"/>
              </a:endParaRPr>
            </a:p>
          </p:txBody>
        </p:sp>
        <p:sp>
          <p:nvSpPr>
            <p:cNvPr id="21508" name="Rounded Rectangle 21507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algn="ctr" eaLnBrk="1" hangingPunct="1">
                <a:buClr>
                  <a:schemeClr val="bg1"/>
                </a:buClr>
              </a:pPr>
              <a:endParaRPr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09" name="Group 21508"/>
          <p:cNvGrpSpPr/>
          <p:nvPr/>
        </p:nvGrpSpPr>
        <p:grpSpPr>
          <a:xfrm>
            <a:off x="4842933" y="4889500"/>
            <a:ext cx="6502400" cy="319088"/>
            <a:chOff x="2288" y="3080"/>
            <a:chExt cx="3072" cy="201"/>
          </a:xfrm>
        </p:grpSpPr>
        <p:sp>
          <p:nvSpPr>
            <p:cNvPr id="21510" name="Rounded Rectangle 21509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11" name="Flowchart: Delay 21510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1512" name="Subtitle 21511"/>
          <p:cNvSpPr>
            <a:spLocks noGrp="1"/>
          </p:cNvSpPr>
          <p:nvPr>
            <p:ph type="subTitle" idx="1"/>
          </p:nvPr>
        </p:nvSpPr>
        <p:spPr>
          <a:xfrm>
            <a:off x="6231467" y="2927350"/>
            <a:ext cx="5350933" cy="1822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>
              <a:buNone/>
              <a:defRPr>
                <a:solidFill>
                  <a:schemeClr val="tx2"/>
                </a:solidFill>
              </a:defRPr>
            </a:lvl1pPr>
            <a:lvl2pPr marL="457200" lvl="1" indent="0" algn="ctr">
              <a:buNone/>
              <a:defRPr>
                <a:solidFill>
                  <a:schemeClr val="tx2"/>
                </a:solidFill>
              </a:defRPr>
            </a:lvl2pPr>
            <a:lvl3pPr marL="914400" lvl="2" indent="0" algn="ctr">
              <a:buNone/>
              <a:defRPr>
                <a:solidFill>
                  <a:schemeClr val="tx2"/>
                </a:solidFill>
              </a:defRPr>
            </a:lvl3pPr>
            <a:lvl4pPr marL="1371600" lvl="3" indent="0" algn="ctr">
              <a:buNone/>
              <a:defRPr>
                <a:solidFill>
                  <a:schemeClr val="tx2"/>
                </a:solidFill>
              </a:defRPr>
            </a:lvl4pPr>
            <a:lvl5pPr marL="1828800" lvl="4" indent="0" algn="ctr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21513" name="Date Placeholder 21512"/>
          <p:cNvSpPr>
            <a:spLocks noGrp="1"/>
          </p:cNvSpPr>
          <p:nvPr>
            <p:ph type="dt" sz="quarter" idx="2"/>
          </p:nvPr>
        </p:nvSpPr>
        <p:spPr>
          <a:xfrm>
            <a:off x="3251200" y="6248400"/>
            <a:ext cx="284056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buClr>
                <a:schemeClr val="bg1"/>
              </a:buClr>
            </a:pPr>
            <a:endParaRPr lang="en-US"/>
          </a:p>
        </p:txBody>
      </p:sp>
      <p:sp>
        <p:nvSpPr>
          <p:cNvPr id="21514" name="Footer Placeholder 21513"/>
          <p:cNvSpPr>
            <a:spLocks noGrp="1"/>
          </p:cNvSpPr>
          <p:nvPr>
            <p:ph type="ftr" sz="quarter" idx="3"/>
          </p:nvPr>
        </p:nvSpPr>
        <p:spPr>
          <a:xfrm>
            <a:off x="7721600" y="6248400"/>
            <a:ext cx="386291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pPr>
              <a:buClr>
                <a:schemeClr val="bg1"/>
              </a:buClr>
            </a:pPr>
            <a:endParaRPr lang="en-US"/>
          </a:p>
        </p:txBody>
      </p:sp>
      <p:sp>
        <p:nvSpPr>
          <p:cNvPr id="21515" name="Slide Number Placeholder 21514"/>
          <p:cNvSpPr>
            <a:spLocks noGrp="1"/>
          </p:cNvSpPr>
          <p:nvPr>
            <p:ph type="sldNum" sz="quarter" idx="4"/>
          </p:nvPr>
        </p:nvSpPr>
        <p:spPr>
          <a:xfrm>
            <a:off x="101600" y="6248400"/>
            <a:ext cx="783167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1516" name="Title 21515"/>
          <p:cNvSpPr>
            <a:spLocks noGrp="1"/>
          </p:cNvSpPr>
          <p:nvPr>
            <p:ph type="ctrTitle" sz="quarter"/>
          </p:nvPr>
        </p:nvSpPr>
        <p:spPr>
          <a:xfrm>
            <a:off x="914400" y="990600"/>
            <a:ext cx="10972800" cy="1905000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txBody>
          <a:bodyPr anchor="ctr"/>
          <a:lstStyle>
            <a:lvl1pPr lvl="0"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0800" y="762000"/>
            <a:ext cx="26416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762000"/>
            <a:ext cx="7771664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362200"/>
            <a:ext cx="5026110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8857" y="2362200"/>
            <a:ext cx="5026110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482" name="Group 20481"/>
          <p:cNvGrpSpPr/>
          <p:nvPr/>
        </p:nvGrpSpPr>
        <p:grpSpPr>
          <a:xfrm>
            <a:off x="0" y="0"/>
            <a:ext cx="10160000" cy="6858000"/>
            <a:chOff x="0" y="0"/>
            <a:chExt cx="4800" cy="4320"/>
          </a:xfrm>
        </p:grpSpPr>
        <p:grpSp>
          <p:nvGrpSpPr>
            <p:cNvPr id="20483" name="Group 20482"/>
            <p:cNvGrpSpPr/>
            <p:nvPr userDrawn="1"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0484" name="Rectangle 20483"/>
              <p:cNvSpPr/>
              <p:nvPr userDrawn="1"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0485" name="Freeform 20484"/>
              <p:cNvSpPr/>
              <p:nvPr userDrawn="1"/>
            </p:nvSpPr>
            <p:spPr>
              <a:xfrm>
                <a:off x="288" y="0"/>
                <a:ext cx="1728" cy="735"/>
              </a:xfrm>
              <a:custGeom>
                <a:avLst/>
                <a:gdLst/>
                <a:ahLst/>
                <a:cxnLst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20486" name="Group 20485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0487" name="Rounded Rectangle 20486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0488" name="Flowchart: Delay 20487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</p:grpSp>
      <p:sp>
        <p:nvSpPr>
          <p:cNvPr id="20489" name="Title 20488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20490" name="Text Placeholder 20489"/>
          <p:cNvSpPr>
            <a:spLocks noGrp="1"/>
          </p:cNvSpPr>
          <p:nvPr>
            <p:ph type="body" idx="1"/>
          </p:nvPr>
        </p:nvSpPr>
        <p:spPr>
          <a:xfrm>
            <a:off x="1117600" y="2362200"/>
            <a:ext cx="10257367" cy="37242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20491" name="Date Placeholder 20490"/>
          <p:cNvSpPr>
            <a:spLocks noGrp="1"/>
          </p:cNvSpPr>
          <p:nvPr>
            <p:ph type="dt" sz="half" idx="2"/>
          </p:nvPr>
        </p:nvSpPr>
        <p:spPr>
          <a:xfrm>
            <a:off x="3251200" y="6248400"/>
            <a:ext cx="284056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20492" name="Footer Placeholder 20491"/>
          <p:cNvSpPr>
            <a:spLocks noGrp="1"/>
          </p:cNvSpPr>
          <p:nvPr>
            <p:ph type="ftr" sz="quarter" idx="3"/>
          </p:nvPr>
        </p:nvSpPr>
        <p:spPr>
          <a:xfrm>
            <a:off x="7721600" y="6248400"/>
            <a:ext cx="386291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/>
            </a:lvl1pPr>
          </a:lstStyle>
          <a:p>
            <a:pPr lvl="0">
              <a:buClr>
                <a:schemeClr val="bg1"/>
              </a:buClr>
            </a:pPr>
            <a:endParaRPr lang="en-US"/>
          </a:p>
        </p:txBody>
      </p:sp>
      <p:sp>
        <p:nvSpPr>
          <p:cNvPr id="20493" name="Slide Number Placeholder 20492"/>
          <p:cNvSpPr>
            <a:spLocks noGrp="1"/>
          </p:cNvSpPr>
          <p:nvPr>
            <p:ph type="sldNum" sz="quarter" idx="4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/>
          <a:p>
            <a:pPr defTabSz="914400">
              <a:buSzPct val="100000"/>
            </a:pPr>
            <a:r>
              <a:rPr kern="1200" baseline="0">
                <a:latin typeface="Arial" panose="020B0604020202020204" pitchFamily="34" charset="0"/>
              </a:rPr>
              <a:t>Wireless Sensor Networks</a:t>
            </a:r>
            <a:endParaRPr kern="1200" baseline="0">
              <a:latin typeface="Arial" panose="020B0604020202020204" pitchFamily="34" charset="0"/>
            </a:endParaRPr>
          </a:p>
        </p:txBody>
      </p:sp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430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43011" name="Text Placeholder 43010"/>
          <p:cNvSpPr>
            <a:spLocks noGrp="1"/>
          </p:cNvSpPr>
          <p:nvPr>
            <p:ph type="body" idx="1"/>
          </p:nvPr>
        </p:nvSpPr>
        <p:spPr>
          <a:xfrm>
            <a:off x="2362200" y="2362200"/>
            <a:ext cx="7924800" cy="3724275"/>
          </a:xfrm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000" b="1"/>
              <a:t>Data Collection</a:t>
            </a:r>
            <a:endParaRPr sz="2000" b="1"/>
          </a:p>
          <a:p>
            <a:pPr>
              <a:lnSpc>
                <a:spcPct val="90000"/>
              </a:lnSpc>
            </a:pPr>
            <a:r>
              <a:rPr sz="2000"/>
              <a:t>Centralized data collection puts extra burden on nodes close to the base station. Clever routing can alleviate that problem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Clustering: data from groups of nodes are fused before being transmitted, so that fewer transmissions are needed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Often getting measurements from a particular area is more important than getting data from each node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Security and authenticity should be guaranteed. However, the CPUs on the sensing nodes cannot handle fancy encryption schemes.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440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44035" name="Text Placeholder 440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  <a:buNone/>
            </a:pPr>
            <a:r>
              <a:rPr sz="2000" b="1"/>
              <a:t>Power Supply</a:t>
            </a:r>
            <a:endParaRPr sz="2000" b="1"/>
          </a:p>
          <a:p>
            <a:pPr>
              <a:lnSpc>
                <a:spcPct val="80000"/>
              </a:lnSpc>
            </a:pPr>
            <a:r>
              <a:rPr sz="2000"/>
              <a:t>AA batteries power the vast majority of existing platforms. They dominate the node size.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Alkaline batteries offer a high energy density at a cheap price. The discharge curve is far from flat, though.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Lithium coin cells are more compact and boast a flat discharge curve.</a:t>
            </a:r>
            <a:endParaRPr sz="2000"/>
          </a:p>
          <a:p>
            <a:pPr>
              <a:lnSpc>
                <a:spcPct val="80000"/>
              </a:lnSpc>
            </a:pPr>
            <a:r>
              <a:rPr sz="2000" u="sng"/>
              <a:t>Rechargeable batteries</a:t>
            </a:r>
            <a:r>
              <a:rPr sz="2000"/>
              <a:t>: </a:t>
            </a:r>
            <a:r>
              <a:rPr sz="2000" i="1"/>
              <a:t>Who does the recharging?</a:t>
            </a:r>
            <a:endParaRPr sz="2000" i="1"/>
          </a:p>
          <a:p>
            <a:pPr>
              <a:lnSpc>
                <a:spcPct val="80000"/>
              </a:lnSpc>
            </a:pPr>
            <a:r>
              <a:rPr sz="2000"/>
              <a:t>Solar cells are an option for some applications.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Fuel cells may be an alternative in the future.</a:t>
            </a:r>
            <a:endParaRPr sz="2000"/>
          </a:p>
          <a:p>
            <a:pPr>
              <a:lnSpc>
                <a:spcPct val="80000"/>
              </a:lnSpc>
            </a:pPr>
            <a:r>
              <a:rPr sz="2000" err="1"/>
              <a:t>Energy scavenging techniques are a hot research topic (mechanical, thermodynamical</a:t>
            </a:r>
            <a:r>
              <a:rPr sz="2000"/>
              <a:t>, electromagnetic).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450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45059" name="Text Placeholder 450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000" b="1"/>
              <a:t>Radio</a:t>
            </a:r>
            <a:endParaRPr sz="2000" b="1"/>
          </a:p>
          <a:p>
            <a:pPr>
              <a:lnSpc>
                <a:spcPct val="90000"/>
              </a:lnSpc>
            </a:pPr>
            <a:r>
              <a:rPr sz="2000"/>
              <a:t>Commercially-available chips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Available bands: 433 and 916MHz, 2.4GHz ISM bands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Typical transmit power: 0dBm.</a:t>
            </a:r>
            <a:endParaRPr sz="2000"/>
          </a:p>
          <a:p>
            <a:pPr>
              <a:lnSpc>
                <a:spcPct val="90000"/>
              </a:lnSpc>
            </a:pPr>
            <a:endParaRPr sz="2000"/>
          </a:p>
          <a:p>
            <a:pPr>
              <a:lnSpc>
                <a:spcPct val="90000"/>
              </a:lnSpc>
              <a:buNone/>
            </a:pPr>
            <a:r>
              <a:rPr sz="2000" b="1"/>
              <a:t>Power control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Sensitivity: as low as -110dBm</a:t>
            </a:r>
            <a:endParaRPr sz="2000"/>
          </a:p>
          <a:p>
            <a:pPr>
              <a:lnSpc>
                <a:spcPct val="90000"/>
              </a:lnSpc>
            </a:pPr>
            <a:r>
              <a:rPr sz="2000" err="1"/>
              <a:t>Narrowband (FSK) or Spread Spectrum communication. DS-SS (e.g., ZigBee</a:t>
            </a:r>
            <a:r>
              <a:rPr sz="2000"/>
              <a:t>) or FH-SS (e.g., Bluetooth)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Relatively low rates (&lt;100 kbps) save power.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itle 471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47107" name="Text Placeholder 47106"/>
          <p:cNvSpPr>
            <a:spLocks noGrp="1"/>
          </p:cNvSpPr>
          <p:nvPr>
            <p:ph type="body" idx="1"/>
          </p:nvPr>
        </p:nvSpPr>
        <p:spPr>
          <a:xfrm>
            <a:off x="2362200" y="2362200"/>
            <a:ext cx="8077200" cy="4191000"/>
          </a:xfrm>
          <a:ln/>
        </p:spPr>
        <p:txBody>
          <a:bodyPr/>
          <a:p>
            <a:pPr>
              <a:buNone/>
            </a:pPr>
            <a:r>
              <a:rPr sz="2400" b="1"/>
              <a:t>CPU</a:t>
            </a:r>
            <a:endParaRPr sz="2400" b="1"/>
          </a:p>
          <a:p>
            <a:r>
              <a:rPr sz="2400"/>
              <a:t>The Microcontroller Unit (MCU) is the primary choice for in-node processing.</a:t>
            </a:r>
            <a:endParaRPr sz="2400"/>
          </a:p>
          <a:p>
            <a:r>
              <a:rPr sz="2400"/>
              <a:t>Power consumption is the key metric in MCU selection.</a:t>
            </a:r>
            <a:endParaRPr sz="2400"/>
          </a:p>
          <a:p>
            <a:r>
              <a:rPr sz="2400"/>
              <a:t>The MCU should be able to sleep whenever possible, like the radio.</a:t>
            </a:r>
            <a:endParaRPr sz="2400"/>
          </a:p>
          <a:p>
            <a:r>
              <a:rPr sz="2400"/>
              <a:t>Memory requirements depend on the application</a:t>
            </a:r>
            <a:endParaRPr sz="2400"/>
          </a:p>
          <a:p>
            <a:r>
              <a:rPr sz="2400"/>
              <a:t>ATmega128L and MSP430</a:t>
            </a:r>
            <a:br>
              <a:rPr sz="2400"/>
            </a:br>
            <a:r>
              <a:rPr sz="2400"/>
              <a:t>are popular choices</a:t>
            </a:r>
            <a:endParaRPr sz="2400"/>
          </a:p>
        </p:txBody>
      </p:sp>
      <p:pic>
        <p:nvPicPr>
          <p:cNvPr id="47108" name="Picture 47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5257800"/>
            <a:ext cx="1438275" cy="1419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9" name="Picture 47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5334000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532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53251" name="Text Placeholder 532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b="1"/>
              <a:t>Sensors</a:t>
            </a:r>
          </a:p>
          <a:p>
            <a:r>
              <a:t>The power efficiency of the sensors is also crucial, as well as their duty cycle.</a:t>
            </a:r>
          </a:p>
          <a:p>
            <a:r>
              <a:t>MEMS techniques allow miniaturization.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245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24579" name="Text Placeholder 245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  <a:buNone/>
            </a:pPr>
            <a:r>
              <a:t>Applications of Wireless Sensor Networks</a:t>
            </a:r>
          </a:p>
          <a:p>
            <a:pPr>
              <a:lnSpc>
                <a:spcPct val="80000"/>
              </a:lnSpc>
            </a:pPr>
          </a:p>
          <a:p>
            <a:pPr>
              <a:lnSpc>
                <a:spcPct val="80000"/>
              </a:lnSpc>
            </a:pPr>
            <a:r>
              <a:rPr sz="2400"/>
              <a:t>Military and national security application</a:t>
            </a:r>
            <a:endParaRPr sz="2400"/>
          </a:p>
          <a:p>
            <a:pPr>
              <a:lnSpc>
                <a:spcPct val="80000"/>
              </a:lnSpc>
            </a:pPr>
            <a:endParaRPr sz="2400"/>
          </a:p>
          <a:p>
            <a:pPr>
              <a:lnSpc>
                <a:spcPct val="80000"/>
              </a:lnSpc>
            </a:pPr>
            <a:r>
              <a:rPr sz="2400"/>
              <a:t>Environment monitoring </a:t>
            </a:r>
            <a:r>
              <a:rPr sz="1600"/>
              <a:t>(examples coming)</a:t>
            </a:r>
            <a:endParaRPr sz="1600"/>
          </a:p>
          <a:p>
            <a:pPr>
              <a:lnSpc>
                <a:spcPct val="80000"/>
              </a:lnSpc>
            </a:pPr>
            <a:endParaRPr sz="2400"/>
          </a:p>
          <a:p>
            <a:pPr>
              <a:lnSpc>
                <a:spcPct val="80000"/>
              </a:lnSpc>
            </a:pPr>
            <a:r>
              <a:rPr sz="2400"/>
              <a:t>Medical application </a:t>
            </a:r>
            <a:r>
              <a:rPr sz="1600"/>
              <a:t>(example coming)</a:t>
            </a:r>
            <a:endParaRPr sz="1600"/>
          </a:p>
          <a:p>
            <a:pPr>
              <a:lnSpc>
                <a:spcPct val="80000"/>
              </a:lnSpc>
            </a:pPr>
            <a:endParaRPr sz="2400"/>
          </a:p>
          <a:p>
            <a:pPr>
              <a:lnSpc>
                <a:spcPct val="80000"/>
              </a:lnSpc>
            </a:pPr>
            <a:r>
              <a:rPr sz="2400"/>
              <a:t>Nearly anything you can imagine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358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Environment monitoring (1)</a:t>
            </a:r>
          </a:p>
        </p:txBody>
      </p:sp>
      <p:pic>
        <p:nvPicPr>
          <p:cNvPr id="35844" name="Picture 358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743200"/>
            <a:ext cx="6096000" cy="245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5" name="Text Box 35844"/>
          <p:cNvSpPr txBox="1"/>
          <p:nvPr/>
        </p:nvSpPr>
        <p:spPr>
          <a:xfrm>
            <a:off x="2362200" y="2438400"/>
            <a:ext cx="2286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b="1"/>
              <a:t>Great Duck Island</a:t>
            </a:r>
            <a:endParaRPr b="1"/>
          </a:p>
        </p:txBody>
      </p:sp>
      <p:sp>
        <p:nvSpPr>
          <p:cNvPr id="35846" name="Text Box 35845"/>
          <p:cNvSpPr txBox="1"/>
          <p:nvPr/>
        </p:nvSpPr>
        <p:spPr>
          <a:xfrm>
            <a:off x="2574925" y="5370513"/>
            <a:ext cx="77120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Clr>
                <a:schemeClr val="tx1"/>
              </a:buClr>
              <a:buChar char="•"/>
            </a:pPr>
            <a:r>
              <a:t>150 sensing nodes deployed throughout the island relay data temperature, pressure, and humidity to a central device.</a:t>
            </a:r>
          </a:p>
          <a:p>
            <a:pPr marL="342900" indent="-342900">
              <a:buClr>
                <a:schemeClr val="tx1"/>
              </a:buClr>
              <a:buChar char="•"/>
            </a:pPr>
            <a:r>
              <a:t>Data was made available on the Internet through a satellite link.</a:t>
            </a:r>
          </a:p>
          <a:p>
            <a:pPr marL="342900" indent="-34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368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Environment monitoring (2)</a:t>
            </a:r>
          </a:p>
        </p:txBody>
      </p:sp>
      <p:sp>
        <p:nvSpPr>
          <p:cNvPr id="36867" name="Text Placeholder 36866"/>
          <p:cNvSpPr>
            <a:spLocks noGrp="1"/>
          </p:cNvSpPr>
          <p:nvPr>
            <p:ph type="body" idx="1"/>
          </p:nvPr>
        </p:nvSpPr>
        <p:spPr>
          <a:xfrm>
            <a:off x="2362200" y="2362200"/>
            <a:ext cx="7924800" cy="533400"/>
          </a:xfrm>
          <a:ln/>
        </p:spPr>
        <p:txBody>
          <a:bodyPr/>
          <a:p>
            <a:pPr>
              <a:buNone/>
            </a:pPr>
            <a:r>
              <a:rPr i="1" err="1"/>
              <a:t>Zebranet</a:t>
            </a:r>
            <a:r>
              <a:t>: a WSN to study the behavior of zebras</a:t>
            </a:r>
          </a:p>
        </p:txBody>
      </p:sp>
      <p:pic>
        <p:nvPicPr>
          <p:cNvPr id="36868" name="Picture 368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2895600"/>
            <a:ext cx="5600700" cy="115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Text Box 36868"/>
          <p:cNvSpPr txBox="1"/>
          <p:nvPr/>
        </p:nvSpPr>
        <p:spPr>
          <a:xfrm>
            <a:off x="2651125" y="4303713"/>
            <a:ext cx="586359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har char="•"/>
            </a:pPr>
            <a:r>
              <a:t> Special GPS-equipped collars were attached to zebras</a:t>
            </a:r>
          </a:p>
          <a:p>
            <a:r>
              <a:t>• Data exchanged with peer-to-peer info swaps</a:t>
            </a:r>
          </a:p>
          <a:p>
            <a:r>
              <a:t>• Coming across a few zebras gives access to the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378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Medical application</a:t>
            </a:r>
          </a:p>
        </p:txBody>
      </p:sp>
      <p:sp>
        <p:nvSpPr>
          <p:cNvPr id="37891" name="Text Placeholder 37890"/>
          <p:cNvSpPr>
            <a:spLocks noGrp="1"/>
          </p:cNvSpPr>
          <p:nvPr>
            <p:ph type="body" idx="1"/>
          </p:nvPr>
        </p:nvSpPr>
        <p:spPr>
          <a:xfrm>
            <a:off x="2362200" y="4191000"/>
            <a:ext cx="7693025" cy="2438400"/>
          </a:xfrm>
          <a:ln/>
        </p:spPr>
        <p:txBody>
          <a:bodyPr/>
          <a:p>
            <a:r>
              <a:t>Intel deployed a 130-node network to monitor the activity of residents in an elder care facility.</a:t>
            </a:r>
          </a:p>
          <a:p>
            <a:r>
              <a:t>Patient data is acquired with wearable sensing nodes (the “watch”)</a:t>
            </a:r>
          </a:p>
          <a:p/>
        </p:txBody>
      </p:sp>
      <p:pic>
        <p:nvPicPr>
          <p:cNvPr id="37892" name="Picture 378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438400"/>
            <a:ext cx="3095625" cy="1704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3" name="Text Box 37892"/>
          <p:cNvSpPr txBox="1"/>
          <p:nvPr/>
        </p:nvSpPr>
        <p:spPr>
          <a:xfrm>
            <a:off x="5699125" y="2322513"/>
            <a:ext cx="3292475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t>• Vital sign monitoring</a:t>
            </a:r>
          </a:p>
          <a:p>
            <a:r>
              <a:t>• Accident recognition</a:t>
            </a:r>
          </a:p>
          <a:p>
            <a:r>
              <a:t>• Monitoring the elderly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266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Data-dissemination Schemes</a:t>
            </a:r>
          </a:p>
        </p:txBody>
      </p:sp>
      <p:sp>
        <p:nvSpPr>
          <p:cNvPr id="26627" name="Text Placeholder 266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000"/>
              <a:t>Conventional Methods</a:t>
            </a:r>
            <a:endParaRPr sz="2000"/>
          </a:p>
          <a:p>
            <a:pPr>
              <a:lnSpc>
                <a:spcPct val="90000"/>
              </a:lnSpc>
            </a:pPr>
            <a:endParaRPr sz="2000"/>
          </a:p>
          <a:p>
            <a:pPr>
              <a:lnSpc>
                <a:spcPct val="90000"/>
              </a:lnSpc>
            </a:pPr>
            <a:r>
              <a:rPr sz="2000"/>
              <a:t>Direct communication with the base station</a:t>
            </a:r>
            <a:endParaRPr sz="2000"/>
          </a:p>
          <a:p>
            <a:pPr>
              <a:lnSpc>
                <a:spcPct val="90000"/>
              </a:lnSpc>
            </a:pPr>
            <a:endParaRPr sz="2000"/>
          </a:p>
          <a:p>
            <a:pPr lvl="1">
              <a:lnSpc>
                <a:spcPct val="90000"/>
              </a:lnSpc>
            </a:pPr>
            <a:r>
              <a:rPr sz="1800"/>
              <a:t>Sensor nodes communicate with the base station directly. </a:t>
            </a:r>
            <a:endParaRPr sz="1800"/>
          </a:p>
          <a:p>
            <a:pPr lvl="1">
              <a:lnSpc>
                <a:spcPct val="90000"/>
              </a:lnSpc>
            </a:pPr>
            <a:r>
              <a:rPr sz="1800"/>
              <a:t>Energy consuming.</a:t>
            </a:r>
            <a:endParaRPr sz="1800"/>
          </a:p>
          <a:p>
            <a:pPr>
              <a:lnSpc>
                <a:spcPct val="90000"/>
              </a:lnSpc>
            </a:pPr>
            <a:endParaRPr sz="2000"/>
          </a:p>
          <a:p>
            <a:pPr>
              <a:lnSpc>
                <a:spcPct val="90000"/>
              </a:lnSpc>
            </a:pPr>
            <a:r>
              <a:rPr sz="2000"/>
              <a:t>Multi-hop Scheme</a:t>
            </a:r>
            <a:endParaRPr sz="2000"/>
          </a:p>
          <a:p>
            <a:pPr>
              <a:lnSpc>
                <a:spcPct val="90000"/>
              </a:lnSpc>
            </a:pPr>
            <a:endParaRPr sz="2000"/>
          </a:p>
          <a:p>
            <a:pPr lvl="1">
              <a:lnSpc>
                <a:spcPct val="90000"/>
              </a:lnSpc>
            </a:pPr>
            <a:r>
              <a:rPr sz="1800"/>
              <a:t>Transmit through some other intermediate nodes.</a:t>
            </a:r>
            <a:endParaRPr sz="1800"/>
          </a:p>
          <a:p>
            <a:pPr lvl="1">
              <a:lnSpc>
                <a:spcPct val="90000"/>
              </a:lnSpc>
            </a:pPr>
            <a:r>
              <a:rPr sz="1800"/>
              <a:t>Energy consuming.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225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Outline</a:t>
            </a:r>
          </a:p>
        </p:txBody>
      </p:sp>
      <p:sp>
        <p:nvSpPr>
          <p:cNvPr id="22531" name="Text Placeholder 22530"/>
          <p:cNvSpPr>
            <a:spLocks noGrp="1"/>
          </p:cNvSpPr>
          <p:nvPr>
            <p:ph type="body" idx="1"/>
          </p:nvPr>
        </p:nvSpPr>
        <p:spPr>
          <a:xfrm>
            <a:off x="2362200" y="2362200"/>
            <a:ext cx="7693025" cy="4267200"/>
          </a:xfrm>
          <a:ln/>
        </p:spPr>
        <p:txBody>
          <a:bodyPr/>
          <a:p>
            <a:pPr>
              <a:lnSpc>
                <a:spcPct val="80000"/>
              </a:lnSpc>
              <a:buNone/>
            </a:pPr>
            <a:endParaRPr sz="2000"/>
          </a:p>
          <a:p>
            <a:pPr>
              <a:lnSpc>
                <a:spcPct val="80000"/>
              </a:lnSpc>
            </a:pPr>
            <a:r>
              <a:rPr sz="2000"/>
              <a:t>Overview</a:t>
            </a:r>
            <a:endParaRPr sz="2000"/>
          </a:p>
          <a:p>
            <a:pPr lvl="1">
              <a:lnSpc>
                <a:spcPct val="80000"/>
              </a:lnSpc>
            </a:pPr>
            <a:r>
              <a:rPr sz="1800"/>
              <a:t>Environment Monitoring</a:t>
            </a:r>
            <a:endParaRPr sz="1800"/>
          </a:p>
          <a:p>
            <a:pPr lvl="1">
              <a:lnSpc>
                <a:spcPct val="80000"/>
              </a:lnSpc>
            </a:pPr>
            <a:r>
              <a:rPr sz="1800"/>
              <a:t>Medical application</a:t>
            </a:r>
            <a:endParaRPr sz="1800"/>
          </a:p>
          <a:p>
            <a:pPr>
              <a:lnSpc>
                <a:spcPct val="80000"/>
              </a:lnSpc>
            </a:pPr>
            <a:endParaRPr sz="2000"/>
          </a:p>
          <a:p>
            <a:pPr>
              <a:lnSpc>
                <a:spcPct val="80000"/>
              </a:lnSpc>
            </a:pPr>
            <a:r>
              <a:rPr sz="2000"/>
              <a:t>Data-dissemination schemes </a:t>
            </a:r>
            <a:endParaRPr sz="2000"/>
          </a:p>
          <a:p>
            <a:pPr>
              <a:lnSpc>
                <a:spcPct val="80000"/>
              </a:lnSpc>
            </a:pPr>
            <a:endParaRPr sz="2000"/>
          </a:p>
          <a:p>
            <a:pPr>
              <a:lnSpc>
                <a:spcPct val="80000"/>
              </a:lnSpc>
            </a:pPr>
            <a:r>
              <a:rPr sz="2000"/>
              <a:t>Media access control schemes</a:t>
            </a:r>
            <a:endParaRPr sz="2000"/>
          </a:p>
          <a:p>
            <a:pPr>
              <a:lnSpc>
                <a:spcPct val="80000"/>
              </a:lnSpc>
            </a:pPr>
            <a:endParaRPr sz="2000"/>
          </a:p>
          <a:p>
            <a:pPr>
              <a:lnSpc>
                <a:spcPct val="80000"/>
              </a:lnSpc>
            </a:pPr>
            <a:r>
              <a:rPr sz="2000"/>
              <a:t>Distributed algorithms for collaborative processing</a:t>
            </a:r>
            <a:endParaRPr sz="2000"/>
          </a:p>
          <a:p>
            <a:pPr>
              <a:lnSpc>
                <a:spcPct val="80000"/>
              </a:lnSpc>
            </a:pPr>
            <a:endParaRPr sz="2000"/>
          </a:p>
          <a:p>
            <a:pPr>
              <a:lnSpc>
                <a:spcPct val="80000"/>
              </a:lnSpc>
            </a:pPr>
            <a:r>
              <a:rPr sz="2000"/>
              <a:t>Architecture for a Wireless Sensor Network</a:t>
            </a:r>
            <a:endParaRPr sz="2000"/>
          </a:p>
          <a:p>
            <a:pPr>
              <a:lnSpc>
                <a:spcPct val="80000"/>
              </a:lnSpc>
            </a:pPr>
            <a:endParaRPr sz="2000"/>
          </a:p>
          <a:p>
            <a:pPr>
              <a:lnSpc>
                <a:spcPct val="80000"/>
              </a:lnSpc>
            </a:pPr>
            <a:r>
              <a:rPr sz="2000"/>
              <a:t>Final Remarks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6" name="Picture 491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524000"/>
            <a:ext cx="7227888" cy="533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4" name="Title 49153"/>
          <p:cNvSpPr>
            <a:spLocks noGrp="1"/>
          </p:cNvSpPr>
          <p:nvPr>
            <p:ph type="title"/>
          </p:nvPr>
        </p:nvSpPr>
        <p:spPr>
          <a:xfrm>
            <a:off x="2286000" y="762000"/>
            <a:ext cx="7924800" cy="914400"/>
          </a:xfrm>
          <a:ln/>
        </p:spPr>
        <p:txBody>
          <a:bodyPr anchor="b"/>
          <a:p>
            <a:r>
              <a:t>Clustering Hierarchy</a:t>
            </a:r>
          </a:p>
        </p:txBody>
      </p:sp>
      <p:sp>
        <p:nvSpPr>
          <p:cNvPr id="49157" name="Text Box 49156"/>
          <p:cNvSpPr txBox="1"/>
          <p:nvPr/>
        </p:nvSpPr>
        <p:spPr>
          <a:xfrm>
            <a:off x="4784725" y="188913"/>
            <a:ext cx="41579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b="1">
                <a:solidFill>
                  <a:schemeClr val="tx2"/>
                </a:solidFill>
              </a:rPr>
              <a:t>Data-dissemination Schemes (Cont.)</a:t>
            </a:r>
            <a:endParaRPr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501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sz="3200"/>
              <a:t>Low Energy Adaptive Clustering Hierarchy (LEACH)</a:t>
            </a:r>
            <a:endParaRPr sz="3200"/>
          </a:p>
        </p:txBody>
      </p:sp>
      <p:sp>
        <p:nvSpPr>
          <p:cNvPr id="50179" name="Text Placeholder 50178"/>
          <p:cNvSpPr>
            <a:spLocks noGrp="1"/>
          </p:cNvSpPr>
          <p:nvPr>
            <p:ph type="body" idx="1"/>
          </p:nvPr>
        </p:nvSpPr>
        <p:spPr>
          <a:xfrm>
            <a:off x="2362200" y="2362200"/>
            <a:ext cx="8001000" cy="41910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sz="2000"/>
              <a:t>Designed for sensor networks where an end-user wants to remotely monitor the environment. Where the data from the individual nodes must be sent to a central base station, often located far from the sensor network.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Desirable properties for protocols on these networks:</a:t>
            </a:r>
            <a:endParaRPr sz="2000"/>
          </a:p>
          <a:p>
            <a:pPr lvl="1">
              <a:lnSpc>
                <a:spcPct val="90000"/>
              </a:lnSpc>
            </a:pPr>
            <a:r>
              <a:rPr sz="1800"/>
              <a:t>Use 100’s – 1000’s of nodes</a:t>
            </a:r>
            <a:endParaRPr sz="1800"/>
          </a:p>
          <a:p>
            <a:pPr lvl="1">
              <a:lnSpc>
                <a:spcPct val="90000"/>
              </a:lnSpc>
            </a:pPr>
            <a:r>
              <a:rPr sz="1800"/>
              <a:t>Maximize system lifetime</a:t>
            </a:r>
            <a:endParaRPr sz="1800"/>
          </a:p>
          <a:p>
            <a:pPr lvl="1">
              <a:lnSpc>
                <a:spcPct val="90000"/>
              </a:lnSpc>
            </a:pPr>
            <a:r>
              <a:rPr sz="1800"/>
              <a:t>Maximize network coverage</a:t>
            </a:r>
            <a:endParaRPr sz="1800"/>
          </a:p>
          <a:p>
            <a:pPr lvl="1">
              <a:lnSpc>
                <a:spcPct val="90000"/>
              </a:lnSpc>
            </a:pPr>
            <a:r>
              <a:rPr sz="1800"/>
              <a:t>Use uniform, battery operated nodes</a:t>
            </a:r>
            <a:endParaRPr sz="1800"/>
          </a:p>
          <a:p>
            <a:pPr>
              <a:lnSpc>
                <a:spcPct val="90000"/>
              </a:lnSpc>
            </a:pPr>
            <a:r>
              <a:rPr sz="2000"/>
              <a:t>The use of distributed cluster formation and local processing to reduce global communication along with randomized rotation of the cluster-heads allows LEACH to achieve the desired properties while being energy-efficient.</a:t>
            </a:r>
            <a:endParaRPr sz="2000"/>
          </a:p>
        </p:txBody>
      </p:sp>
      <p:sp>
        <p:nvSpPr>
          <p:cNvPr id="50180" name="Text Box 50179"/>
          <p:cNvSpPr txBox="1"/>
          <p:nvPr/>
        </p:nvSpPr>
        <p:spPr>
          <a:xfrm>
            <a:off x="4784725" y="188913"/>
            <a:ext cx="41579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b="1">
                <a:solidFill>
                  <a:schemeClr val="tx2"/>
                </a:solidFill>
              </a:rPr>
              <a:t>Data-dissemination Schemes (Cont.)</a:t>
            </a:r>
            <a:endParaRPr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276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sz="3200"/>
              <a:t>Media Access Control (MAC) Scheme</a:t>
            </a:r>
            <a:endParaRPr sz="3200"/>
          </a:p>
        </p:txBody>
      </p:sp>
      <p:sp>
        <p:nvSpPr>
          <p:cNvPr id="27651" name="Text Placeholder 276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400"/>
              <a:t>Two categories of MAC schemes for wireless networks</a:t>
            </a:r>
            <a:endParaRPr sz="2400"/>
          </a:p>
          <a:p>
            <a:pPr>
              <a:lnSpc>
                <a:spcPct val="90000"/>
              </a:lnSpc>
            </a:pPr>
            <a:endParaRPr sz="2400"/>
          </a:p>
          <a:p>
            <a:pPr>
              <a:lnSpc>
                <a:spcPct val="90000"/>
              </a:lnSpc>
            </a:pPr>
            <a:r>
              <a:rPr sz="2400"/>
              <a:t>Contention-based schemes</a:t>
            </a:r>
            <a:endParaRPr sz="2400"/>
          </a:p>
          <a:p>
            <a:pPr lvl="1">
              <a:lnSpc>
                <a:spcPct val="90000"/>
              </a:lnSpc>
            </a:pPr>
            <a:r>
              <a:rPr sz="2000"/>
              <a:t>Designed for minimum delay and maximum throughput.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Require transceivers to monitor the channel at all times.</a:t>
            </a:r>
            <a:endParaRPr sz="2000"/>
          </a:p>
          <a:p>
            <a:pPr>
              <a:lnSpc>
                <a:spcPct val="90000"/>
              </a:lnSpc>
            </a:pPr>
            <a:endParaRPr sz="2400"/>
          </a:p>
          <a:p>
            <a:pPr>
              <a:lnSpc>
                <a:spcPct val="90000"/>
              </a:lnSpc>
            </a:pPr>
            <a:r>
              <a:rPr sz="2400"/>
              <a:t>Reservation-based or schedule-based schemes</a:t>
            </a:r>
            <a:endParaRPr sz="2400"/>
          </a:p>
          <a:p>
            <a:pPr lvl="1">
              <a:lnSpc>
                <a:spcPct val="90000"/>
              </a:lnSpc>
            </a:pPr>
            <a:r>
              <a:rPr sz="2000"/>
              <a:t>Detect the neighboring radios before allocating collision-free channel to a link.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TDMA —a natural choice for sensor networks.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286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MAC Scheme (Cont.)</a:t>
            </a:r>
          </a:p>
        </p:txBody>
      </p:sp>
      <p:sp>
        <p:nvSpPr>
          <p:cNvPr id="28675" name="Text Placeholder 286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400"/>
              <a:t>TDMA-based solutions</a:t>
            </a:r>
            <a:endParaRPr sz="2400"/>
          </a:p>
          <a:p>
            <a:pPr>
              <a:lnSpc>
                <a:spcPct val="90000"/>
              </a:lnSpc>
            </a:pPr>
            <a:endParaRPr sz="2400"/>
          </a:p>
          <a:p>
            <a:pPr>
              <a:lnSpc>
                <a:spcPct val="90000"/>
              </a:lnSpc>
            </a:pPr>
            <a:r>
              <a:rPr sz="2400"/>
              <a:t>The self-organizing “super frame” algorithm</a:t>
            </a:r>
            <a:endParaRPr sz="2400"/>
          </a:p>
          <a:p>
            <a:pPr lvl="1">
              <a:lnSpc>
                <a:spcPct val="90000"/>
              </a:lnSpc>
            </a:pPr>
            <a:r>
              <a:rPr sz="2000"/>
              <a:t>Super frame = TDMA period + BOOTUP period + unused bandwidth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Performs well only under the specific conditions.</a:t>
            </a:r>
            <a:endParaRPr sz="2000"/>
          </a:p>
          <a:p>
            <a:pPr>
              <a:lnSpc>
                <a:spcPct val="90000"/>
              </a:lnSpc>
            </a:pPr>
            <a:endParaRPr sz="2400"/>
          </a:p>
          <a:p>
            <a:pPr>
              <a:lnSpc>
                <a:spcPct val="90000"/>
              </a:lnSpc>
            </a:pPr>
            <a:r>
              <a:rPr sz="2400"/>
              <a:t>Power Aware Clustered TDMA (PACT)</a:t>
            </a:r>
            <a:endParaRPr sz="2400"/>
          </a:p>
          <a:p>
            <a:pPr lvl="1">
              <a:lnSpc>
                <a:spcPct val="90000"/>
              </a:lnSpc>
            </a:pPr>
            <a:r>
              <a:rPr sz="2000"/>
              <a:t>Divide the TDMA structure into control slot and data slot. 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Hard to maintain the cluster when there are mobile nodes.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296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MAC Scheme (Cont.)</a:t>
            </a:r>
          </a:p>
        </p:txBody>
      </p:sp>
      <p:sp>
        <p:nvSpPr>
          <p:cNvPr id="29699" name="Text Placeholder 296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Other solutions</a:t>
            </a:r>
          </a:p>
          <a:p/>
          <a:p>
            <a:r>
              <a:t>Sensor-MAC (SMAC)</a:t>
            </a:r>
          </a:p>
          <a:p>
            <a:pPr lvl="1"/>
            <a:r>
              <a:t>Nodes periodically sleep. </a:t>
            </a:r>
          </a:p>
          <a:p>
            <a:pPr lvl="1"/>
            <a:r>
              <a:t>A node sleeps during transmission period of other nodes.</a:t>
            </a:r>
          </a:p>
          <a:p>
            <a:pPr lvl="1"/>
            <a:r>
              <a:t>Not suitable for time-critical applications.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522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sz="4000"/>
              <a:t>Architecture for a WSN</a:t>
            </a:r>
            <a:endParaRPr sz="4000"/>
          </a:p>
        </p:txBody>
      </p:sp>
      <p:sp>
        <p:nvSpPr>
          <p:cNvPr id="52227" name="Text Placeholder 522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t>Special addressing requirement</a:t>
            </a:r>
          </a:p>
          <a:p>
            <a:pPr>
              <a:lnSpc>
                <a:spcPct val="90000"/>
              </a:lnSpc>
            </a:pPr>
            <a:r>
              <a:t>Local unique addresses</a:t>
            </a:r>
          </a:p>
          <a:p>
            <a:pPr>
              <a:lnSpc>
                <a:spcPct val="90000"/>
              </a:lnSpc>
            </a:pPr>
            <a:r>
              <a:t>Data-centric</a:t>
            </a:r>
          </a:p>
          <a:p>
            <a:pPr>
              <a:lnSpc>
                <a:spcPct val="90000"/>
              </a:lnSpc>
            </a:pPr>
            <a:r>
              <a:rPr i="1"/>
              <a:t>Example: Each node has an unique number.</a:t>
            </a:r>
            <a:endParaRPr i="1"/>
          </a:p>
          <a:p>
            <a:pPr>
              <a:lnSpc>
                <a:spcPct val="90000"/>
              </a:lnSpc>
              <a:buNone/>
            </a:pPr>
            <a:r>
              <a:t>Attribute-based naming architecture</a:t>
            </a:r>
          </a:p>
          <a:p>
            <a:pPr>
              <a:lnSpc>
                <a:spcPct val="90000"/>
              </a:lnSpc>
            </a:pPr>
            <a:r>
              <a:t>Data is named by one or more attributes.</a:t>
            </a:r>
          </a:p>
          <a:p>
            <a:pPr>
              <a:lnSpc>
                <a:spcPct val="90000"/>
              </a:lnSpc>
            </a:pPr>
            <a:r>
              <a:rPr i="1"/>
              <a:t>Example: Each node is distinguished by an attribute – GPS sensors are practical for this.</a:t>
            </a:r>
            <a:endParaRPr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512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br>
              <a:rPr sz="3200" b="0"/>
            </a:br>
            <a:r>
              <a:t>Architecture for a WSN (cont.)</a:t>
            </a:r>
          </a:p>
        </p:txBody>
      </p:sp>
      <p:sp>
        <p:nvSpPr>
          <p:cNvPr id="51203" name="Text Placeholder 512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sz="2400"/>
              <a:t>An address-free architecture (AFA)</a:t>
            </a:r>
            <a:endParaRPr sz="2400"/>
          </a:p>
          <a:p>
            <a:r>
              <a:rPr sz="2400"/>
              <a:t>Advantage</a:t>
            </a:r>
            <a:endParaRPr sz="2400"/>
          </a:p>
          <a:p>
            <a:pPr lvl="1"/>
            <a:r>
              <a:rPr sz="2000"/>
              <a:t>Randomly select probabilistically unique identifier for each transaction.</a:t>
            </a:r>
            <a:endParaRPr sz="2000"/>
          </a:p>
          <a:p>
            <a:pPr lvl="1"/>
            <a:r>
              <a:rPr sz="2000"/>
              <a:t>Spatial locality.</a:t>
            </a:r>
            <a:endParaRPr sz="2000"/>
          </a:p>
          <a:p>
            <a:pPr lvl="1"/>
            <a:r>
              <a:rPr sz="2000"/>
              <a:t>Temporal locality.</a:t>
            </a:r>
            <a:endParaRPr sz="2000"/>
          </a:p>
          <a:p>
            <a:r>
              <a:rPr sz="2400"/>
              <a:t>Drawback</a:t>
            </a:r>
            <a:endParaRPr sz="2400"/>
          </a:p>
          <a:p>
            <a:pPr lvl="1"/>
            <a:r>
              <a:rPr sz="2000"/>
              <a:t>Not applicable when static addressing of nodes is needed.</a:t>
            </a:r>
            <a:endParaRPr sz="2000"/>
          </a:p>
          <a:p>
            <a:pPr lvl="1"/>
            <a:r>
              <a:rPr sz="2000"/>
              <a:t>Identifier conflict.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itle 552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Final Remarks</a:t>
            </a:r>
          </a:p>
        </p:txBody>
      </p:sp>
      <p:sp>
        <p:nvSpPr>
          <p:cNvPr id="55299" name="Text Placeholder 552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Can you think of any applications where a wireless sensor network would be the best solution?</a:t>
            </a:r>
          </a:p>
          <a:p/>
          <a:p>
            <a:r>
              <a:t>Do you foresee wireless sensor networks becoming ubiquitous within the next ten years?  During your lifetime?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2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</a:t>
            </a:r>
          </a:p>
        </p:txBody>
      </p:sp>
      <p:sp>
        <p:nvSpPr>
          <p:cNvPr id="23555" name="Text Placeholder 23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A Wireless Sensor Network (WSN) consists of base stations and a number of wireless sensors (nodes).</a:t>
            </a:r>
          </a:p>
          <a:p/>
        </p:txBody>
      </p:sp>
      <p:pic>
        <p:nvPicPr>
          <p:cNvPr id="23556" name="Picture 235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3810000"/>
            <a:ext cx="7239000" cy="1903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327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32771" name="Text Placeholder 32770"/>
          <p:cNvSpPr>
            <a:spLocks noGrp="1"/>
          </p:cNvSpPr>
          <p:nvPr>
            <p:ph type="body" idx="1"/>
          </p:nvPr>
        </p:nvSpPr>
        <p:spPr>
          <a:xfrm>
            <a:off x="2362200" y="2362200"/>
            <a:ext cx="7693025" cy="533400"/>
          </a:xfrm>
          <a:ln/>
        </p:spPr>
        <p:txBody>
          <a:bodyPr/>
          <a:p>
            <a:pPr>
              <a:buNone/>
            </a:pPr>
            <a:r>
              <a:t>Wireless Sensor Node: Components</a:t>
            </a:r>
          </a:p>
        </p:txBody>
      </p:sp>
      <p:pic>
        <p:nvPicPr>
          <p:cNvPr id="32772" name="Picture 327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819400"/>
            <a:ext cx="7543800" cy="3646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256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25603" name="Text Placeholder 25602"/>
          <p:cNvSpPr>
            <a:spLocks noGrp="1"/>
          </p:cNvSpPr>
          <p:nvPr>
            <p:ph type="body" idx="1"/>
          </p:nvPr>
        </p:nvSpPr>
        <p:spPr>
          <a:xfrm>
            <a:off x="2362200" y="2362200"/>
            <a:ext cx="8077200" cy="3724275"/>
          </a:xfrm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000"/>
              <a:t>Characteristics of Wireless Sensor Networks</a:t>
            </a:r>
            <a:endParaRPr sz="2000"/>
          </a:p>
          <a:p>
            <a:pPr>
              <a:lnSpc>
                <a:spcPct val="90000"/>
              </a:lnSpc>
            </a:pPr>
            <a:endParaRPr sz="2000"/>
          </a:p>
          <a:p>
            <a:pPr>
              <a:lnSpc>
                <a:spcPct val="90000"/>
              </a:lnSpc>
            </a:pPr>
            <a:r>
              <a:rPr sz="2000"/>
              <a:t>Requirements: small size, large number, tether-less, and low cost. Constrained by</a:t>
            </a:r>
            <a:endParaRPr sz="2000"/>
          </a:p>
          <a:p>
            <a:pPr lvl="1">
              <a:lnSpc>
                <a:spcPct val="90000"/>
              </a:lnSpc>
            </a:pPr>
            <a:r>
              <a:rPr sz="1800"/>
              <a:t>Energy, computation, and communication</a:t>
            </a:r>
            <a:endParaRPr sz="1800"/>
          </a:p>
          <a:p>
            <a:pPr>
              <a:lnSpc>
                <a:spcPct val="90000"/>
              </a:lnSpc>
            </a:pPr>
            <a:r>
              <a:rPr sz="2000"/>
              <a:t>Small size implies small battery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Low cost &amp; energy implies low power CPU, radio with minimum bandwidth and range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Ad-hoc deployment implies no maintenance or battery replacement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To increase network lifetime, no raw data is transmitted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389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38915" name="Text Placeholder 389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400" b="1"/>
              <a:t>Ad Hoc Wireless Networks</a:t>
            </a:r>
            <a:endParaRPr sz="2400" b="1"/>
          </a:p>
          <a:p>
            <a:pPr>
              <a:lnSpc>
                <a:spcPct val="90000"/>
              </a:lnSpc>
            </a:pPr>
            <a:r>
              <a:rPr sz="2400"/>
              <a:t>Large number of </a:t>
            </a:r>
            <a:r>
              <a:rPr sz="2400" u="sng"/>
              <a:t>self-organizing</a:t>
            </a:r>
            <a:r>
              <a:rPr sz="2400"/>
              <a:t> static or mobile nodes that are possibly randomly deployed</a:t>
            </a:r>
            <a:endParaRPr sz="2400"/>
          </a:p>
          <a:p>
            <a:pPr>
              <a:lnSpc>
                <a:spcPct val="90000"/>
              </a:lnSpc>
            </a:pPr>
            <a:r>
              <a:rPr sz="2400" err="1"/>
              <a:t>Near(est</a:t>
            </a:r>
            <a:r>
              <a:rPr sz="2400"/>
              <a:t>)-neighbor communication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Wireless connections</a:t>
            </a:r>
            <a:endParaRPr sz="2400"/>
          </a:p>
          <a:p>
            <a:pPr lvl="1">
              <a:lnSpc>
                <a:spcPct val="90000"/>
              </a:lnSpc>
            </a:pPr>
            <a:r>
              <a:rPr sz="2000"/>
              <a:t>Links are fragile, possibly asymmetric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Connectivity depends on power levels and fading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 err="1"/>
              <a:t>Interference is high for omnidirectional</a:t>
            </a:r>
            <a:r>
              <a:rPr sz="2000"/>
              <a:t> antennas</a:t>
            </a:r>
            <a:endParaRPr sz="2000"/>
          </a:p>
          <a:p>
            <a:pPr>
              <a:lnSpc>
                <a:spcPct val="90000"/>
              </a:lnSpc>
            </a:pPr>
            <a:r>
              <a:rPr sz="2400"/>
              <a:t>Sensor Networks and Sensor-Actuator Networks are a prominent example.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399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39939" name="Text Placeholder 39938"/>
          <p:cNvSpPr>
            <a:spLocks noGrp="1"/>
          </p:cNvSpPr>
          <p:nvPr>
            <p:ph type="body" idx="1"/>
          </p:nvPr>
        </p:nvSpPr>
        <p:spPr>
          <a:xfrm>
            <a:off x="2362200" y="2362200"/>
            <a:ext cx="8001000" cy="4191000"/>
          </a:xfrm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000" b="1"/>
              <a:t>Distinguishing Features</a:t>
            </a:r>
            <a:endParaRPr sz="2000" b="1"/>
          </a:p>
          <a:p>
            <a:pPr>
              <a:lnSpc>
                <a:spcPct val="90000"/>
              </a:lnSpc>
              <a:buNone/>
            </a:pPr>
            <a:r>
              <a:rPr sz="2000" err="1"/>
              <a:t>	WSNs are ad hoc networks (wireless nodes that self-organize into an infrastructureless</a:t>
            </a:r>
            <a:r>
              <a:rPr sz="2000"/>
              <a:t> network).</a:t>
            </a:r>
            <a:endParaRPr sz="2000"/>
          </a:p>
          <a:p>
            <a:pPr>
              <a:lnSpc>
                <a:spcPct val="90000"/>
              </a:lnSpc>
              <a:buNone/>
            </a:pPr>
            <a:endParaRPr sz="2000"/>
          </a:p>
          <a:p>
            <a:pPr>
              <a:lnSpc>
                <a:spcPct val="90000"/>
              </a:lnSpc>
              <a:buNone/>
            </a:pPr>
            <a:r>
              <a:rPr sz="2000" b="1"/>
              <a:t>BUT, in contrast to other ad hoc networks:</a:t>
            </a:r>
            <a:endParaRPr sz="2000" b="1"/>
          </a:p>
          <a:p>
            <a:pPr>
              <a:lnSpc>
                <a:spcPct val="90000"/>
              </a:lnSpc>
            </a:pPr>
            <a:r>
              <a:rPr sz="2000"/>
              <a:t>Sensing and data processing are essential</a:t>
            </a:r>
            <a:endParaRPr sz="2000"/>
          </a:p>
          <a:p>
            <a:pPr>
              <a:lnSpc>
                <a:spcPct val="90000"/>
              </a:lnSpc>
            </a:pPr>
            <a:r>
              <a:rPr sz="2000" err="1"/>
              <a:t>WSNs</a:t>
            </a:r>
            <a:r>
              <a:rPr sz="2000"/>
              <a:t> have many more nodes and are more densely deployed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Hardware must be cheap; nodes are more prone to failures</a:t>
            </a:r>
            <a:endParaRPr sz="2000"/>
          </a:p>
          <a:p>
            <a:pPr>
              <a:lnSpc>
                <a:spcPct val="90000"/>
              </a:lnSpc>
            </a:pPr>
            <a:r>
              <a:rPr sz="2000" err="1"/>
              <a:t>WSNs</a:t>
            </a:r>
            <a:r>
              <a:rPr sz="2000"/>
              <a:t> operate under very strict energy constraints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WSN nodes are typically static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The communication scheme is many-to-one (data collected at a base station) rather than peer-to-peer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409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40963" name="Text Placeholder 40962"/>
          <p:cNvSpPr>
            <a:spLocks noGrp="1"/>
          </p:cNvSpPr>
          <p:nvPr>
            <p:ph type="body" idx="1"/>
          </p:nvPr>
        </p:nvSpPr>
        <p:spPr>
          <a:xfrm>
            <a:off x="2362200" y="2362200"/>
            <a:ext cx="7693025" cy="4038600"/>
          </a:xfrm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000" b="1"/>
              <a:t>Lifetime</a:t>
            </a:r>
            <a:endParaRPr sz="2000" b="1"/>
          </a:p>
          <a:p>
            <a:pPr>
              <a:lnSpc>
                <a:spcPct val="90000"/>
              </a:lnSpc>
            </a:pPr>
            <a:r>
              <a:rPr sz="2000"/>
              <a:t>Nodes are battery-powered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Nobody is going to change the batteries. So, each operation brings the node closer to death.</a:t>
            </a:r>
            <a:endParaRPr sz="2000"/>
          </a:p>
          <a:p>
            <a:pPr>
              <a:lnSpc>
                <a:spcPct val="90000"/>
              </a:lnSpc>
            </a:pP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"</a:t>
            </a:r>
            <a:r>
              <a:rPr sz="2000" b="1"/>
              <a:t>Lifetime is crucial!”</a:t>
            </a:r>
            <a:endParaRPr sz="2000" b="1"/>
          </a:p>
          <a:p>
            <a:pPr>
              <a:lnSpc>
                <a:spcPct val="90000"/>
              </a:lnSpc>
              <a:buNone/>
            </a:pPr>
            <a:r>
              <a:rPr sz="2000"/>
              <a:t>To save energy: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Sleep as much as possible.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Acquire data only if indispensable.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Use data fusion and compression.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Transmit and receive only if necessary. Receiving is just as costly as sending.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419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t>Overview (Cont.)</a:t>
            </a:r>
          </a:p>
        </p:txBody>
      </p:sp>
      <p:sp>
        <p:nvSpPr>
          <p:cNvPr id="41987" name="Text Placeholder 419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000" b="1"/>
              <a:t>Scalability and Reliability</a:t>
            </a:r>
            <a:endParaRPr sz="2000" b="1"/>
          </a:p>
          <a:p>
            <a:pPr>
              <a:lnSpc>
                <a:spcPct val="90000"/>
              </a:lnSpc>
              <a:buNone/>
            </a:pPr>
            <a:r>
              <a:rPr sz="2000" err="1"/>
              <a:t>WSNs</a:t>
            </a:r>
            <a:r>
              <a:rPr sz="2000"/>
              <a:t> should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self-configure and be robust</a:t>
            </a:r>
            <a:r>
              <a:rPr sz="2000" b="1"/>
              <a:t> </a:t>
            </a:r>
            <a:r>
              <a:rPr sz="2000"/>
              <a:t>to topology changes (e.g., death of a node)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maintain connectivity</a:t>
            </a:r>
            <a:r>
              <a:rPr sz="2000" b="1"/>
              <a:t>: </a:t>
            </a:r>
            <a:r>
              <a:rPr sz="2000"/>
              <a:t>can the Base Station reach all nodes?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ensure coverage</a:t>
            </a:r>
            <a:r>
              <a:rPr sz="2000" b="1"/>
              <a:t>: </a:t>
            </a:r>
            <a:r>
              <a:rPr sz="2000"/>
              <a:t>are we able to observe all phenomena of interest?</a:t>
            </a:r>
            <a:endParaRPr sz="2000"/>
          </a:p>
          <a:p>
            <a:pPr>
              <a:lnSpc>
                <a:spcPct val="90000"/>
              </a:lnSpc>
            </a:pPr>
            <a:endParaRPr sz="2000"/>
          </a:p>
          <a:p>
            <a:pPr>
              <a:lnSpc>
                <a:spcPct val="90000"/>
              </a:lnSpc>
              <a:buNone/>
            </a:pPr>
            <a:r>
              <a:rPr sz="2000" b="1"/>
              <a:t>Maintenance</a:t>
            </a:r>
            <a:endParaRPr sz="2000" b="1"/>
          </a:p>
          <a:p>
            <a:pPr>
              <a:lnSpc>
                <a:spcPct val="90000"/>
              </a:lnSpc>
            </a:pPr>
            <a:r>
              <a:rPr sz="2000"/>
              <a:t>Reprogramming is the only practical kind of maintenance.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It is highly desirable to reprogram wirelessly.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7"/>
      </a:accent4>
      <a:accent5>
        <a:srgbClr val="ADE2E2"/>
      </a:accent5>
      <a:accent6>
        <a:srgbClr val="89B789"/>
      </a:accent6>
      <a:hlink>
        <a:srgbClr val="003366"/>
      </a:hlink>
      <a:folHlink>
        <a:srgbClr val="CC99FF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7"/>
        </a:accent4>
        <a:accent5>
          <a:srgbClr val="ADE2E2"/>
        </a:accent5>
        <a:accent6>
          <a:srgbClr val="89B789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9B7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FF"/>
        </a:lt1>
        <a:dk2>
          <a:srgbClr val="FFFFFF"/>
        </a:dk2>
        <a:lt2>
          <a:srgbClr val="006699"/>
        </a:lt2>
        <a:accent1>
          <a:srgbClr val="33CCCC"/>
        </a:accent1>
        <a:accent2>
          <a:srgbClr val="006699"/>
        </a:accent2>
        <a:accent3>
          <a:srgbClr val="B9CAFF"/>
        </a:accent3>
        <a:accent4>
          <a:srgbClr val="DCDCDC"/>
        </a:accent4>
        <a:accent5>
          <a:srgbClr val="ADE2E2"/>
        </a:accent5>
        <a:accent6>
          <a:srgbClr val="005B89"/>
        </a:accent6>
        <a:hlink>
          <a:srgbClr val="99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5B75B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99"/>
        </a:lt1>
        <a:dk2>
          <a:srgbClr val="FFFFEB"/>
        </a:dk2>
        <a:lt2>
          <a:srgbClr val="000066"/>
        </a:lt2>
        <a:accent1>
          <a:srgbClr val="99CCFF"/>
        </a:accent1>
        <a:accent2>
          <a:srgbClr val="9999FF"/>
        </a:accent2>
        <a:accent3>
          <a:srgbClr val="ADB9CA"/>
        </a:accent3>
        <a:accent4>
          <a:srgbClr val="DCDCDC"/>
        </a:accent4>
        <a:accent5>
          <a:srgbClr val="CAE2FF"/>
        </a:accent5>
        <a:accent6>
          <a:srgbClr val="8989E5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808000"/>
        </a:lt2>
        <a:accent1>
          <a:srgbClr val="FFCC66"/>
        </a:accent1>
        <a:accent2>
          <a:srgbClr val="00ACA8"/>
        </a:accent2>
        <a:accent3>
          <a:srgbClr val="AAB9B9"/>
        </a:accent3>
        <a:accent4>
          <a:srgbClr val="DCDCDC"/>
        </a:accent4>
        <a:accent5>
          <a:srgbClr val="FFE2B9"/>
        </a:accent5>
        <a:accent6>
          <a:srgbClr val="009A96"/>
        </a:accent6>
        <a:hlink>
          <a:srgbClr val="CCCC00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0033"/>
        </a:lt1>
        <a:dk2>
          <a:srgbClr val="FFFFFF"/>
        </a:dk2>
        <a:lt2>
          <a:srgbClr val="FFFFCC"/>
        </a:lt2>
        <a:accent1>
          <a:srgbClr val="FF9900"/>
        </a:accent1>
        <a:accent2>
          <a:srgbClr val="CC3300"/>
        </a:accent2>
        <a:accent3>
          <a:srgbClr val="B9AAAD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FFCC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CDCDC"/>
        </a:accent4>
        <a:accent5>
          <a:srgbClr val="FFE2AA"/>
        </a:accent5>
        <a:accent6>
          <a:srgbClr val="B7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7748</Words>
  <Application>WPS Presentation</Application>
  <PresentationFormat>On-screen Show</PresentationFormat>
  <Paragraphs>261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Microsoft YaHei</vt:lpstr>
      <vt:lpstr>Arial Unicode MS</vt:lpstr>
      <vt:lpstr>Capsules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Networks</dc:title>
  <dc:creator>Jerry Yoakum</dc:creator>
  <cp:lastModifiedBy>Gaurang</cp:lastModifiedBy>
  <cp:revision>14</cp:revision>
  <dcterms:created xsi:type="dcterms:W3CDTF">2005-11-28T19:45:19Z</dcterms:created>
  <dcterms:modified xsi:type="dcterms:W3CDTF">2020-02-17T04:44:18Z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