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2" r:id="rId8"/>
    <p:sldId id="268" r:id="rId9"/>
    <p:sldId id="269" r:id="rId10"/>
    <p:sldId id="257" r:id="rId11"/>
    <p:sldId id="259" r:id="rId12"/>
    <p:sldId id="258" r:id="rId13"/>
    <p:sldId id="270" r:id="rId14"/>
    <p:sldId id="271" r:id="rId15"/>
    <p:sldId id="272" r:id="rId16"/>
    <p:sldId id="273" r:id="rId17"/>
    <p:sldId id="274"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8229-7EFB-464C-8795-759A34CE0A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C1A859-81D7-4986-B9AB-4665459CAF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BF4D5F-0311-40B5-80CA-98E65CF9413A}"/>
              </a:ext>
            </a:extLst>
          </p:cNvPr>
          <p:cNvSpPr>
            <a:spLocks noGrp="1"/>
          </p:cNvSpPr>
          <p:nvPr>
            <p:ph type="dt" sz="half" idx="10"/>
          </p:nvPr>
        </p:nvSpPr>
        <p:spPr/>
        <p:txBody>
          <a:bodyPr/>
          <a:lstStyle/>
          <a:p>
            <a:fld id="{B9B77A91-EBE6-4837-B514-ABF9D78F8785}" type="datetimeFigureOut">
              <a:rPr lang="en-IN" smtClean="0"/>
              <a:t>26-03-2020</a:t>
            </a:fld>
            <a:endParaRPr lang="en-IN"/>
          </a:p>
        </p:txBody>
      </p:sp>
      <p:sp>
        <p:nvSpPr>
          <p:cNvPr id="5" name="Footer Placeholder 4">
            <a:extLst>
              <a:ext uri="{FF2B5EF4-FFF2-40B4-BE49-F238E27FC236}">
                <a16:creationId xmlns:a16="http://schemas.microsoft.com/office/drawing/2014/main" id="{A328BBBA-29C5-43B2-A034-EF562A12C4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F4660C-3206-4A6B-AE97-A9DE8DAC1AA0}"/>
              </a:ext>
            </a:extLst>
          </p:cNvPr>
          <p:cNvSpPr>
            <a:spLocks noGrp="1"/>
          </p:cNvSpPr>
          <p:nvPr>
            <p:ph type="sldNum" sz="quarter" idx="12"/>
          </p:nvPr>
        </p:nvSpPr>
        <p:spPr/>
        <p:txBody>
          <a:bodyPr/>
          <a:lstStyle/>
          <a:p>
            <a:fld id="{A5A53EF6-FD01-411D-90E4-A69F1A44824B}" type="slidenum">
              <a:rPr lang="en-IN" smtClean="0"/>
              <a:t>‹#›</a:t>
            </a:fld>
            <a:endParaRPr lang="en-IN"/>
          </a:p>
        </p:txBody>
      </p:sp>
    </p:spTree>
    <p:extLst>
      <p:ext uri="{BB962C8B-B14F-4D97-AF65-F5344CB8AC3E}">
        <p14:creationId xmlns:p14="http://schemas.microsoft.com/office/powerpoint/2010/main" val="243895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3C2A6-2B87-458C-8D30-929D1D6341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5197C2-7D46-4659-B2AF-E64D980578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E298EC-1492-4145-A363-A4651C7D8884}"/>
              </a:ext>
            </a:extLst>
          </p:cNvPr>
          <p:cNvSpPr>
            <a:spLocks noGrp="1"/>
          </p:cNvSpPr>
          <p:nvPr>
            <p:ph type="dt" sz="half" idx="10"/>
          </p:nvPr>
        </p:nvSpPr>
        <p:spPr/>
        <p:txBody>
          <a:bodyPr/>
          <a:lstStyle/>
          <a:p>
            <a:fld id="{B9B77A91-EBE6-4837-B514-ABF9D78F8785}" type="datetimeFigureOut">
              <a:rPr lang="en-IN" smtClean="0"/>
              <a:t>26-03-2020</a:t>
            </a:fld>
            <a:endParaRPr lang="en-IN"/>
          </a:p>
        </p:txBody>
      </p:sp>
      <p:sp>
        <p:nvSpPr>
          <p:cNvPr id="5" name="Footer Placeholder 4">
            <a:extLst>
              <a:ext uri="{FF2B5EF4-FFF2-40B4-BE49-F238E27FC236}">
                <a16:creationId xmlns:a16="http://schemas.microsoft.com/office/drawing/2014/main" id="{A299030B-693A-468C-9171-5C31E99F56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49A6A7-5D07-4231-9742-EBC83F972D73}"/>
              </a:ext>
            </a:extLst>
          </p:cNvPr>
          <p:cNvSpPr>
            <a:spLocks noGrp="1"/>
          </p:cNvSpPr>
          <p:nvPr>
            <p:ph type="sldNum" sz="quarter" idx="12"/>
          </p:nvPr>
        </p:nvSpPr>
        <p:spPr/>
        <p:txBody>
          <a:bodyPr/>
          <a:lstStyle/>
          <a:p>
            <a:fld id="{A5A53EF6-FD01-411D-90E4-A69F1A44824B}" type="slidenum">
              <a:rPr lang="en-IN" smtClean="0"/>
              <a:t>‹#›</a:t>
            </a:fld>
            <a:endParaRPr lang="en-IN"/>
          </a:p>
        </p:txBody>
      </p:sp>
    </p:spTree>
    <p:extLst>
      <p:ext uri="{BB962C8B-B14F-4D97-AF65-F5344CB8AC3E}">
        <p14:creationId xmlns:p14="http://schemas.microsoft.com/office/powerpoint/2010/main" val="4102524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EA9F7-D33B-4C97-8523-CCE6B3E20E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FDCCFE-9F9A-435A-8D4E-76266AF53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FA98C1-40E5-4DF8-9D15-4F2A737BAB5F}"/>
              </a:ext>
            </a:extLst>
          </p:cNvPr>
          <p:cNvSpPr>
            <a:spLocks noGrp="1"/>
          </p:cNvSpPr>
          <p:nvPr>
            <p:ph type="dt" sz="half" idx="10"/>
          </p:nvPr>
        </p:nvSpPr>
        <p:spPr/>
        <p:txBody>
          <a:bodyPr/>
          <a:lstStyle/>
          <a:p>
            <a:fld id="{B9B77A91-EBE6-4837-B514-ABF9D78F8785}" type="datetimeFigureOut">
              <a:rPr lang="en-IN" smtClean="0"/>
              <a:t>26-03-2020</a:t>
            </a:fld>
            <a:endParaRPr lang="en-IN"/>
          </a:p>
        </p:txBody>
      </p:sp>
      <p:sp>
        <p:nvSpPr>
          <p:cNvPr id="5" name="Footer Placeholder 4">
            <a:extLst>
              <a:ext uri="{FF2B5EF4-FFF2-40B4-BE49-F238E27FC236}">
                <a16:creationId xmlns:a16="http://schemas.microsoft.com/office/drawing/2014/main" id="{3EE0F3FA-8D19-4BEA-8C23-AA374BF00F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380CD-957B-4512-A9A1-3F7564FD342C}"/>
              </a:ext>
            </a:extLst>
          </p:cNvPr>
          <p:cNvSpPr>
            <a:spLocks noGrp="1"/>
          </p:cNvSpPr>
          <p:nvPr>
            <p:ph type="sldNum" sz="quarter" idx="12"/>
          </p:nvPr>
        </p:nvSpPr>
        <p:spPr/>
        <p:txBody>
          <a:bodyPr/>
          <a:lstStyle/>
          <a:p>
            <a:fld id="{A5A53EF6-FD01-411D-90E4-A69F1A44824B}" type="slidenum">
              <a:rPr lang="en-IN" smtClean="0"/>
              <a:t>‹#›</a:t>
            </a:fld>
            <a:endParaRPr lang="en-IN"/>
          </a:p>
        </p:txBody>
      </p:sp>
    </p:spTree>
    <p:extLst>
      <p:ext uri="{BB962C8B-B14F-4D97-AF65-F5344CB8AC3E}">
        <p14:creationId xmlns:p14="http://schemas.microsoft.com/office/powerpoint/2010/main" val="268080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B237-1514-4A7C-AE06-73063F5231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7BFC2F-B66C-4228-B05F-04C1B685C0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127734-F08D-4B8D-8A13-9D842828B77E}"/>
              </a:ext>
            </a:extLst>
          </p:cNvPr>
          <p:cNvSpPr>
            <a:spLocks noGrp="1"/>
          </p:cNvSpPr>
          <p:nvPr>
            <p:ph type="dt" sz="half" idx="10"/>
          </p:nvPr>
        </p:nvSpPr>
        <p:spPr/>
        <p:txBody>
          <a:bodyPr/>
          <a:lstStyle/>
          <a:p>
            <a:fld id="{B9B77A91-EBE6-4837-B514-ABF9D78F8785}" type="datetimeFigureOut">
              <a:rPr lang="en-IN" smtClean="0"/>
              <a:t>26-03-2020</a:t>
            </a:fld>
            <a:endParaRPr lang="en-IN"/>
          </a:p>
        </p:txBody>
      </p:sp>
      <p:sp>
        <p:nvSpPr>
          <p:cNvPr id="5" name="Footer Placeholder 4">
            <a:extLst>
              <a:ext uri="{FF2B5EF4-FFF2-40B4-BE49-F238E27FC236}">
                <a16:creationId xmlns:a16="http://schemas.microsoft.com/office/drawing/2014/main" id="{B53552BE-57D0-4C6D-8704-B214D54EAC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846178-2C66-4D47-ACEE-8418AE956BA6}"/>
              </a:ext>
            </a:extLst>
          </p:cNvPr>
          <p:cNvSpPr>
            <a:spLocks noGrp="1"/>
          </p:cNvSpPr>
          <p:nvPr>
            <p:ph type="sldNum" sz="quarter" idx="12"/>
          </p:nvPr>
        </p:nvSpPr>
        <p:spPr/>
        <p:txBody>
          <a:bodyPr/>
          <a:lstStyle/>
          <a:p>
            <a:fld id="{A5A53EF6-FD01-411D-90E4-A69F1A44824B}" type="slidenum">
              <a:rPr lang="en-IN" smtClean="0"/>
              <a:t>‹#›</a:t>
            </a:fld>
            <a:endParaRPr lang="en-IN"/>
          </a:p>
        </p:txBody>
      </p:sp>
    </p:spTree>
    <p:extLst>
      <p:ext uri="{BB962C8B-B14F-4D97-AF65-F5344CB8AC3E}">
        <p14:creationId xmlns:p14="http://schemas.microsoft.com/office/powerpoint/2010/main" val="180356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37C43-5610-4A38-A0CF-C7891718EE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F210C8-9785-4DB1-8C43-FA27C94AE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3E4D38-F74B-4708-B338-7C74DBCDAF5E}"/>
              </a:ext>
            </a:extLst>
          </p:cNvPr>
          <p:cNvSpPr>
            <a:spLocks noGrp="1"/>
          </p:cNvSpPr>
          <p:nvPr>
            <p:ph type="dt" sz="half" idx="10"/>
          </p:nvPr>
        </p:nvSpPr>
        <p:spPr/>
        <p:txBody>
          <a:bodyPr/>
          <a:lstStyle/>
          <a:p>
            <a:fld id="{B9B77A91-EBE6-4837-B514-ABF9D78F8785}" type="datetimeFigureOut">
              <a:rPr lang="en-IN" smtClean="0"/>
              <a:t>26-03-2020</a:t>
            </a:fld>
            <a:endParaRPr lang="en-IN"/>
          </a:p>
        </p:txBody>
      </p:sp>
      <p:sp>
        <p:nvSpPr>
          <p:cNvPr id="5" name="Footer Placeholder 4">
            <a:extLst>
              <a:ext uri="{FF2B5EF4-FFF2-40B4-BE49-F238E27FC236}">
                <a16:creationId xmlns:a16="http://schemas.microsoft.com/office/drawing/2014/main" id="{84F8BDC9-DEA2-46DC-B2AA-6AA348A18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06DE44-EC89-4B6C-AFD9-F9C78DBA03F1}"/>
              </a:ext>
            </a:extLst>
          </p:cNvPr>
          <p:cNvSpPr>
            <a:spLocks noGrp="1"/>
          </p:cNvSpPr>
          <p:nvPr>
            <p:ph type="sldNum" sz="quarter" idx="12"/>
          </p:nvPr>
        </p:nvSpPr>
        <p:spPr/>
        <p:txBody>
          <a:bodyPr/>
          <a:lstStyle/>
          <a:p>
            <a:fld id="{A5A53EF6-FD01-411D-90E4-A69F1A44824B}" type="slidenum">
              <a:rPr lang="en-IN" smtClean="0"/>
              <a:t>‹#›</a:t>
            </a:fld>
            <a:endParaRPr lang="en-IN"/>
          </a:p>
        </p:txBody>
      </p:sp>
    </p:spTree>
    <p:extLst>
      <p:ext uri="{BB962C8B-B14F-4D97-AF65-F5344CB8AC3E}">
        <p14:creationId xmlns:p14="http://schemas.microsoft.com/office/powerpoint/2010/main" val="13625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BD46-BDF9-4075-A795-0E02FD32CF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B3B896-6150-4932-85B6-A823102BC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AB8236-495F-4308-B9D1-A69DD667F1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B9F733-B709-4B7D-920B-C83FC7E5B817}"/>
              </a:ext>
            </a:extLst>
          </p:cNvPr>
          <p:cNvSpPr>
            <a:spLocks noGrp="1"/>
          </p:cNvSpPr>
          <p:nvPr>
            <p:ph type="dt" sz="half" idx="10"/>
          </p:nvPr>
        </p:nvSpPr>
        <p:spPr/>
        <p:txBody>
          <a:bodyPr/>
          <a:lstStyle/>
          <a:p>
            <a:fld id="{B9B77A91-EBE6-4837-B514-ABF9D78F8785}" type="datetimeFigureOut">
              <a:rPr lang="en-IN" smtClean="0"/>
              <a:t>26-03-2020</a:t>
            </a:fld>
            <a:endParaRPr lang="en-IN"/>
          </a:p>
        </p:txBody>
      </p:sp>
      <p:sp>
        <p:nvSpPr>
          <p:cNvPr id="6" name="Footer Placeholder 5">
            <a:extLst>
              <a:ext uri="{FF2B5EF4-FFF2-40B4-BE49-F238E27FC236}">
                <a16:creationId xmlns:a16="http://schemas.microsoft.com/office/drawing/2014/main" id="{EED2B5AC-E29C-4F46-9751-EFA81C78DD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164B51-E17A-4D94-817B-A7D74A40B065}"/>
              </a:ext>
            </a:extLst>
          </p:cNvPr>
          <p:cNvSpPr>
            <a:spLocks noGrp="1"/>
          </p:cNvSpPr>
          <p:nvPr>
            <p:ph type="sldNum" sz="quarter" idx="12"/>
          </p:nvPr>
        </p:nvSpPr>
        <p:spPr/>
        <p:txBody>
          <a:bodyPr/>
          <a:lstStyle/>
          <a:p>
            <a:fld id="{A5A53EF6-FD01-411D-90E4-A69F1A44824B}" type="slidenum">
              <a:rPr lang="en-IN" smtClean="0"/>
              <a:t>‹#›</a:t>
            </a:fld>
            <a:endParaRPr lang="en-IN"/>
          </a:p>
        </p:txBody>
      </p:sp>
    </p:spTree>
    <p:extLst>
      <p:ext uri="{BB962C8B-B14F-4D97-AF65-F5344CB8AC3E}">
        <p14:creationId xmlns:p14="http://schemas.microsoft.com/office/powerpoint/2010/main" val="3831801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3693-C7E3-4E88-A1DF-A7BD1CC1E8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037734-E55E-420B-AC69-4189F756C6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D4968-74D2-4095-A2AD-320282B7C0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859DEC-EFE5-4EF9-AEAB-18224028C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41DD26-A6CF-4C91-A5F5-7BF6B580E0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D236FD-F1A5-474F-8C89-B74B824CC43B}"/>
              </a:ext>
            </a:extLst>
          </p:cNvPr>
          <p:cNvSpPr>
            <a:spLocks noGrp="1"/>
          </p:cNvSpPr>
          <p:nvPr>
            <p:ph type="dt" sz="half" idx="10"/>
          </p:nvPr>
        </p:nvSpPr>
        <p:spPr/>
        <p:txBody>
          <a:bodyPr/>
          <a:lstStyle/>
          <a:p>
            <a:fld id="{B9B77A91-EBE6-4837-B514-ABF9D78F8785}" type="datetimeFigureOut">
              <a:rPr lang="en-IN" smtClean="0"/>
              <a:t>26-03-2020</a:t>
            </a:fld>
            <a:endParaRPr lang="en-IN"/>
          </a:p>
        </p:txBody>
      </p:sp>
      <p:sp>
        <p:nvSpPr>
          <p:cNvPr id="8" name="Footer Placeholder 7">
            <a:extLst>
              <a:ext uri="{FF2B5EF4-FFF2-40B4-BE49-F238E27FC236}">
                <a16:creationId xmlns:a16="http://schemas.microsoft.com/office/drawing/2014/main" id="{73968766-0D99-4AE5-B6E3-E2065F8C4E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5604EF-3752-4316-B9D1-A2A11C72A4A4}"/>
              </a:ext>
            </a:extLst>
          </p:cNvPr>
          <p:cNvSpPr>
            <a:spLocks noGrp="1"/>
          </p:cNvSpPr>
          <p:nvPr>
            <p:ph type="sldNum" sz="quarter" idx="12"/>
          </p:nvPr>
        </p:nvSpPr>
        <p:spPr/>
        <p:txBody>
          <a:bodyPr/>
          <a:lstStyle/>
          <a:p>
            <a:fld id="{A5A53EF6-FD01-411D-90E4-A69F1A44824B}" type="slidenum">
              <a:rPr lang="en-IN" smtClean="0"/>
              <a:t>‹#›</a:t>
            </a:fld>
            <a:endParaRPr lang="en-IN"/>
          </a:p>
        </p:txBody>
      </p:sp>
    </p:spTree>
    <p:extLst>
      <p:ext uri="{BB962C8B-B14F-4D97-AF65-F5344CB8AC3E}">
        <p14:creationId xmlns:p14="http://schemas.microsoft.com/office/powerpoint/2010/main" val="1135290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129E-DBAC-4480-9F24-DF13374992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2D670A-0FE0-43ED-89B0-8333427E065D}"/>
              </a:ext>
            </a:extLst>
          </p:cNvPr>
          <p:cNvSpPr>
            <a:spLocks noGrp="1"/>
          </p:cNvSpPr>
          <p:nvPr>
            <p:ph type="dt" sz="half" idx="10"/>
          </p:nvPr>
        </p:nvSpPr>
        <p:spPr/>
        <p:txBody>
          <a:bodyPr/>
          <a:lstStyle/>
          <a:p>
            <a:fld id="{B9B77A91-EBE6-4837-B514-ABF9D78F8785}" type="datetimeFigureOut">
              <a:rPr lang="en-IN" smtClean="0"/>
              <a:t>26-03-2020</a:t>
            </a:fld>
            <a:endParaRPr lang="en-IN"/>
          </a:p>
        </p:txBody>
      </p:sp>
      <p:sp>
        <p:nvSpPr>
          <p:cNvPr id="4" name="Footer Placeholder 3">
            <a:extLst>
              <a:ext uri="{FF2B5EF4-FFF2-40B4-BE49-F238E27FC236}">
                <a16:creationId xmlns:a16="http://schemas.microsoft.com/office/drawing/2014/main" id="{CEFAF348-F6FC-40FD-AB37-F56AF911E0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F37985-E96B-4C47-9E04-90689FED4485}"/>
              </a:ext>
            </a:extLst>
          </p:cNvPr>
          <p:cNvSpPr>
            <a:spLocks noGrp="1"/>
          </p:cNvSpPr>
          <p:nvPr>
            <p:ph type="sldNum" sz="quarter" idx="12"/>
          </p:nvPr>
        </p:nvSpPr>
        <p:spPr/>
        <p:txBody>
          <a:bodyPr/>
          <a:lstStyle/>
          <a:p>
            <a:fld id="{A5A53EF6-FD01-411D-90E4-A69F1A44824B}" type="slidenum">
              <a:rPr lang="en-IN" smtClean="0"/>
              <a:t>‹#›</a:t>
            </a:fld>
            <a:endParaRPr lang="en-IN"/>
          </a:p>
        </p:txBody>
      </p:sp>
    </p:spTree>
    <p:extLst>
      <p:ext uri="{BB962C8B-B14F-4D97-AF65-F5344CB8AC3E}">
        <p14:creationId xmlns:p14="http://schemas.microsoft.com/office/powerpoint/2010/main" val="210662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70FF4B-E11F-4B53-ACAE-C2F468FECAFA}"/>
              </a:ext>
            </a:extLst>
          </p:cNvPr>
          <p:cNvSpPr>
            <a:spLocks noGrp="1"/>
          </p:cNvSpPr>
          <p:nvPr>
            <p:ph type="dt" sz="half" idx="10"/>
          </p:nvPr>
        </p:nvSpPr>
        <p:spPr/>
        <p:txBody>
          <a:bodyPr/>
          <a:lstStyle/>
          <a:p>
            <a:fld id="{B9B77A91-EBE6-4837-B514-ABF9D78F8785}" type="datetimeFigureOut">
              <a:rPr lang="en-IN" smtClean="0"/>
              <a:t>26-03-2020</a:t>
            </a:fld>
            <a:endParaRPr lang="en-IN"/>
          </a:p>
        </p:txBody>
      </p:sp>
      <p:sp>
        <p:nvSpPr>
          <p:cNvPr id="3" name="Footer Placeholder 2">
            <a:extLst>
              <a:ext uri="{FF2B5EF4-FFF2-40B4-BE49-F238E27FC236}">
                <a16:creationId xmlns:a16="http://schemas.microsoft.com/office/drawing/2014/main" id="{A9F708F6-FFB3-49F9-BC21-880795462C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729276-2D70-4297-A4FB-6C32F67ED7D5}"/>
              </a:ext>
            </a:extLst>
          </p:cNvPr>
          <p:cNvSpPr>
            <a:spLocks noGrp="1"/>
          </p:cNvSpPr>
          <p:nvPr>
            <p:ph type="sldNum" sz="quarter" idx="12"/>
          </p:nvPr>
        </p:nvSpPr>
        <p:spPr/>
        <p:txBody>
          <a:bodyPr/>
          <a:lstStyle/>
          <a:p>
            <a:fld id="{A5A53EF6-FD01-411D-90E4-A69F1A44824B}" type="slidenum">
              <a:rPr lang="en-IN" smtClean="0"/>
              <a:t>‹#›</a:t>
            </a:fld>
            <a:endParaRPr lang="en-IN"/>
          </a:p>
        </p:txBody>
      </p:sp>
    </p:spTree>
    <p:extLst>
      <p:ext uri="{BB962C8B-B14F-4D97-AF65-F5344CB8AC3E}">
        <p14:creationId xmlns:p14="http://schemas.microsoft.com/office/powerpoint/2010/main" val="44906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615D-1A60-4C7E-BBA3-DDF1175A0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0001A1-8FF5-40C7-8F9B-6EE565F5CE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15D138-4C56-4BC1-8B57-299E7BFE1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54959-D866-4F13-9BEC-7B9BEA4C64F2}"/>
              </a:ext>
            </a:extLst>
          </p:cNvPr>
          <p:cNvSpPr>
            <a:spLocks noGrp="1"/>
          </p:cNvSpPr>
          <p:nvPr>
            <p:ph type="dt" sz="half" idx="10"/>
          </p:nvPr>
        </p:nvSpPr>
        <p:spPr/>
        <p:txBody>
          <a:bodyPr/>
          <a:lstStyle/>
          <a:p>
            <a:fld id="{B9B77A91-EBE6-4837-B514-ABF9D78F8785}" type="datetimeFigureOut">
              <a:rPr lang="en-IN" smtClean="0"/>
              <a:t>26-03-2020</a:t>
            </a:fld>
            <a:endParaRPr lang="en-IN"/>
          </a:p>
        </p:txBody>
      </p:sp>
      <p:sp>
        <p:nvSpPr>
          <p:cNvPr id="6" name="Footer Placeholder 5">
            <a:extLst>
              <a:ext uri="{FF2B5EF4-FFF2-40B4-BE49-F238E27FC236}">
                <a16:creationId xmlns:a16="http://schemas.microsoft.com/office/drawing/2014/main" id="{E9B8F5F4-A1F8-4C8B-B12B-34A5898BC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CC77DC-8862-4D4D-B3C1-625D13C85E13}"/>
              </a:ext>
            </a:extLst>
          </p:cNvPr>
          <p:cNvSpPr>
            <a:spLocks noGrp="1"/>
          </p:cNvSpPr>
          <p:nvPr>
            <p:ph type="sldNum" sz="quarter" idx="12"/>
          </p:nvPr>
        </p:nvSpPr>
        <p:spPr/>
        <p:txBody>
          <a:bodyPr/>
          <a:lstStyle/>
          <a:p>
            <a:fld id="{A5A53EF6-FD01-411D-90E4-A69F1A44824B}" type="slidenum">
              <a:rPr lang="en-IN" smtClean="0"/>
              <a:t>‹#›</a:t>
            </a:fld>
            <a:endParaRPr lang="en-IN"/>
          </a:p>
        </p:txBody>
      </p:sp>
    </p:spTree>
    <p:extLst>
      <p:ext uri="{BB962C8B-B14F-4D97-AF65-F5344CB8AC3E}">
        <p14:creationId xmlns:p14="http://schemas.microsoft.com/office/powerpoint/2010/main" val="261151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9418-1508-4675-9DF6-1BFA43DC0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73D107-0A4D-4DB5-87F6-A05F171C95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635849-11B6-4EA1-A1A0-5C1EBB13A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E452F-897A-4CE5-AA56-E94FBCAD8976}"/>
              </a:ext>
            </a:extLst>
          </p:cNvPr>
          <p:cNvSpPr>
            <a:spLocks noGrp="1"/>
          </p:cNvSpPr>
          <p:nvPr>
            <p:ph type="dt" sz="half" idx="10"/>
          </p:nvPr>
        </p:nvSpPr>
        <p:spPr/>
        <p:txBody>
          <a:bodyPr/>
          <a:lstStyle/>
          <a:p>
            <a:fld id="{B9B77A91-EBE6-4837-B514-ABF9D78F8785}" type="datetimeFigureOut">
              <a:rPr lang="en-IN" smtClean="0"/>
              <a:t>26-03-2020</a:t>
            </a:fld>
            <a:endParaRPr lang="en-IN"/>
          </a:p>
        </p:txBody>
      </p:sp>
      <p:sp>
        <p:nvSpPr>
          <p:cNvPr id="6" name="Footer Placeholder 5">
            <a:extLst>
              <a:ext uri="{FF2B5EF4-FFF2-40B4-BE49-F238E27FC236}">
                <a16:creationId xmlns:a16="http://schemas.microsoft.com/office/drawing/2014/main" id="{DA3DF320-2D7A-4FC9-8445-1239988195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6B4789-E137-4712-96F8-15CD10F17488}"/>
              </a:ext>
            </a:extLst>
          </p:cNvPr>
          <p:cNvSpPr>
            <a:spLocks noGrp="1"/>
          </p:cNvSpPr>
          <p:nvPr>
            <p:ph type="sldNum" sz="quarter" idx="12"/>
          </p:nvPr>
        </p:nvSpPr>
        <p:spPr/>
        <p:txBody>
          <a:bodyPr/>
          <a:lstStyle/>
          <a:p>
            <a:fld id="{A5A53EF6-FD01-411D-90E4-A69F1A44824B}" type="slidenum">
              <a:rPr lang="en-IN" smtClean="0"/>
              <a:t>‹#›</a:t>
            </a:fld>
            <a:endParaRPr lang="en-IN"/>
          </a:p>
        </p:txBody>
      </p:sp>
    </p:spTree>
    <p:extLst>
      <p:ext uri="{BB962C8B-B14F-4D97-AF65-F5344CB8AC3E}">
        <p14:creationId xmlns:p14="http://schemas.microsoft.com/office/powerpoint/2010/main" val="3614597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B6F95E-5BFC-4400-A05D-3AC35B7822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F6CBDF-3041-473A-BCBC-87AF80E10D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0F5868-DE9B-4A3D-A7F8-E3E2AE334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77A91-EBE6-4837-B514-ABF9D78F8785}" type="datetimeFigureOut">
              <a:rPr lang="en-IN" smtClean="0"/>
              <a:t>26-03-2020</a:t>
            </a:fld>
            <a:endParaRPr lang="en-IN"/>
          </a:p>
        </p:txBody>
      </p:sp>
      <p:sp>
        <p:nvSpPr>
          <p:cNvPr id="5" name="Footer Placeholder 4">
            <a:extLst>
              <a:ext uri="{FF2B5EF4-FFF2-40B4-BE49-F238E27FC236}">
                <a16:creationId xmlns:a16="http://schemas.microsoft.com/office/drawing/2014/main" id="{3ADCF7B6-AB52-4389-86A0-361FAFE47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0AF2FD-7023-4B36-B6B0-AE6E8F82EE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53EF6-FD01-411D-90E4-A69F1A44824B}" type="slidenum">
              <a:rPr lang="en-IN" smtClean="0"/>
              <a:t>‹#›</a:t>
            </a:fld>
            <a:endParaRPr lang="en-IN"/>
          </a:p>
        </p:txBody>
      </p:sp>
    </p:spTree>
    <p:extLst>
      <p:ext uri="{BB962C8B-B14F-4D97-AF65-F5344CB8AC3E}">
        <p14:creationId xmlns:p14="http://schemas.microsoft.com/office/powerpoint/2010/main" val="1536876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twitter.com/rest/public" TargetMode="External"/><Relationship Id="rId2" Type="http://schemas.openxmlformats.org/officeDocument/2006/relationships/hyperlink" Target="https://www.cloudways.com/blog/introducing-cloudways-api/" TargetMode="External"/><Relationship Id="rId1" Type="http://schemas.openxmlformats.org/officeDocument/2006/relationships/slideLayout" Target="../slideLayouts/slideLayout2.xml"/><Relationship Id="rId6" Type="http://schemas.openxmlformats.org/officeDocument/2006/relationships/hyperlink" Target="http://devdocs.magento.com/guides/m1x/api/rest/introduction.html" TargetMode="External"/><Relationship Id="rId5" Type="http://schemas.openxmlformats.org/officeDocument/2006/relationships/hyperlink" Target="https://cloud.google.com/translate/docs/translating-text" TargetMode="External"/><Relationship Id="rId4" Type="http://schemas.openxmlformats.org/officeDocument/2006/relationships/hyperlink" Target="https://developers.facebook.com/docs/graph-api/other-api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hareurcodes.com/blog/creating%20a%20simple%20rest%20api%20in%20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2731BC-C5B7-49D8-AF2F-19F89836A62F}"/>
              </a:ext>
            </a:extLst>
          </p:cNvPr>
          <p:cNvSpPr>
            <a:spLocks noGrp="1"/>
          </p:cNvSpPr>
          <p:nvPr>
            <p:ph type="subTitle" idx="1"/>
          </p:nvPr>
        </p:nvSpPr>
        <p:spPr/>
        <p:txBody>
          <a:bodyPr/>
          <a:lstStyle/>
          <a:p>
            <a:endParaRPr lang="en-IN"/>
          </a:p>
        </p:txBody>
      </p:sp>
      <p:pic>
        <p:nvPicPr>
          <p:cNvPr id="5122" name="Picture 2" descr="Image result for rest api">
            <a:extLst>
              <a:ext uri="{FF2B5EF4-FFF2-40B4-BE49-F238E27FC236}">
                <a16:creationId xmlns:a16="http://schemas.microsoft.com/office/drawing/2014/main" id="{5753554B-B620-4516-870E-A8D45C5F6E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53"/>
          <a:stretch/>
        </p:blipFill>
        <p:spPr bwMode="auto">
          <a:xfrm>
            <a:off x="1247154" y="862651"/>
            <a:ext cx="9911176" cy="54787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54F89DA-AF1B-454C-9C06-51ACEA51AAD9}"/>
              </a:ext>
            </a:extLst>
          </p:cNvPr>
          <p:cNvSpPr/>
          <p:nvPr/>
        </p:nvSpPr>
        <p:spPr>
          <a:xfrm>
            <a:off x="8930515" y="862651"/>
            <a:ext cx="2014331" cy="737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IoE</a:t>
            </a:r>
            <a:endParaRPr lang="en-IN" dirty="0"/>
          </a:p>
        </p:txBody>
      </p:sp>
    </p:spTree>
    <p:extLst>
      <p:ext uri="{BB962C8B-B14F-4D97-AF65-F5344CB8AC3E}">
        <p14:creationId xmlns:p14="http://schemas.microsoft.com/office/powerpoint/2010/main" val="317215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B503-F034-43D2-8FCB-599D172471CA}"/>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F70FBE38-ACBA-475F-828F-D4F0AB234824}"/>
              </a:ext>
            </a:extLst>
          </p:cNvPr>
          <p:cNvSpPr>
            <a:spLocks noGrp="1"/>
          </p:cNvSpPr>
          <p:nvPr>
            <p:ph idx="1"/>
          </p:nvPr>
        </p:nvSpPr>
        <p:spPr/>
        <p:txBody>
          <a:bodyPr/>
          <a:lstStyle/>
          <a:p>
            <a:r>
              <a:rPr lang="en-US" dirty="0"/>
              <a:t>REST (</a:t>
            </a:r>
            <a:r>
              <a:rPr lang="en-US" i="1" dirty="0"/>
              <a:t>Representational State Transfer</a:t>
            </a:r>
            <a:r>
              <a:rPr lang="en-US" dirty="0"/>
              <a:t>) is a way of accessing the web services. REST as an architecture style does not require processing and is more simple and flexible than SOAP(</a:t>
            </a:r>
            <a:r>
              <a:rPr lang="en-US" i="1" dirty="0"/>
              <a:t>Simple Object Access Protocol</a:t>
            </a:r>
            <a:r>
              <a:rPr lang="en-US" dirty="0"/>
              <a:t>) which is another standards-based Web services access protocol developed by Microsoft. </a:t>
            </a:r>
          </a:p>
          <a:p>
            <a:r>
              <a:rPr lang="en-US" dirty="0"/>
              <a:t>REST is much easier and more widely used than SOAP (about 70% web services API uses REST API) and is the newcomer to the block which seeks to fix all problems with SOAP.  </a:t>
            </a:r>
            <a:endParaRPr lang="en-IN" dirty="0"/>
          </a:p>
        </p:txBody>
      </p:sp>
    </p:spTree>
    <p:extLst>
      <p:ext uri="{BB962C8B-B14F-4D97-AF65-F5344CB8AC3E}">
        <p14:creationId xmlns:p14="http://schemas.microsoft.com/office/powerpoint/2010/main" val="146433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3F18-768D-4EA5-8408-D255CFB6DC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C68D28-793B-4271-8953-1786B67CCA90}"/>
              </a:ext>
            </a:extLst>
          </p:cNvPr>
          <p:cNvSpPr>
            <a:spLocks noGrp="1"/>
          </p:cNvSpPr>
          <p:nvPr>
            <p:ph idx="1"/>
          </p:nvPr>
        </p:nvSpPr>
        <p:spPr/>
        <p:txBody>
          <a:bodyPr>
            <a:normAutofit lnSpcReduction="10000"/>
          </a:bodyPr>
          <a:lstStyle/>
          <a:p>
            <a:r>
              <a:rPr lang="en-US" dirty="0"/>
              <a:t> We used REST API to fetch or give some information from a web service. It is as simple as giving an HTTP GET or POST or PUT or DELETE request from the client (Mobile Application, A website etc.) to the server to get some information from the server or to give some information to the server. </a:t>
            </a:r>
          </a:p>
          <a:p>
            <a:r>
              <a:rPr lang="en-US" dirty="0"/>
              <a:t>The REST based web services can give output in any format like Command Separated Value (CSV), JavaScript Object Notation (JSON) and Really Simple Syndication (RSS). </a:t>
            </a:r>
          </a:p>
          <a:p>
            <a:r>
              <a:rPr lang="en-US" dirty="0"/>
              <a:t>The point is that you can obtain the output you need in a form that’s easy to parse within the language you need for your application. A sample REST API diagram is given below.</a:t>
            </a:r>
            <a:endParaRPr lang="en-IN" dirty="0"/>
          </a:p>
        </p:txBody>
      </p:sp>
    </p:spTree>
    <p:extLst>
      <p:ext uri="{BB962C8B-B14F-4D97-AF65-F5344CB8AC3E}">
        <p14:creationId xmlns:p14="http://schemas.microsoft.com/office/powerpoint/2010/main" val="3640579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13EF-6F4E-4933-BF76-9B86DB0F6D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BA9F5A-EDD6-4B85-ADF2-61F7025859E5}"/>
              </a:ext>
            </a:extLst>
          </p:cNvPr>
          <p:cNvSpPr>
            <a:spLocks noGrp="1"/>
          </p:cNvSpPr>
          <p:nvPr>
            <p:ph idx="1"/>
          </p:nvPr>
        </p:nvSpPr>
        <p:spPr/>
        <p:txBody>
          <a:bodyPr/>
          <a:lstStyle/>
          <a:p>
            <a:endParaRPr lang="en-IN"/>
          </a:p>
        </p:txBody>
      </p:sp>
      <p:pic>
        <p:nvPicPr>
          <p:cNvPr id="1026" name="Picture 2" descr="REST API Diagram">
            <a:extLst>
              <a:ext uri="{FF2B5EF4-FFF2-40B4-BE49-F238E27FC236}">
                <a16:creationId xmlns:a16="http://schemas.microsoft.com/office/drawing/2014/main" id="{96D2355E-1DD7-430B-91E3-242E74BAA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818" y="173815"/>
            <a:ext cx="8888896" cy="6510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548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BBB2-E48E-4C16-B5EB-47D86388E7BE}"/>
              </a:ext>
            </a:extLst>
          </p:cNvPr>
          <p:cNvSpPr>
            <a:spLocks noGrp="1"/>
          </p:cNvSpPr>
          <p:nvPr>
            <p:ph type="title"/>
          </p:nvPr>
        </p:nvSpPr>
        <p:spPr/>
        <p:txBody>
          <a:bodyPr>
            <a:normAutofit/>
          </a:bodyPr>
          <a:lstStyle/>
          <a:p>
            <a:r>
              <a:rPr lang="en-IN" b="1" dirty="0"/>
              <a:t>Real-World RESTful API Examples</a:t>
            </a:r>
            <a:endParaRPr lang="en-IN" dirty="0"/>
          </a:p>
        </p:txBody>
      </p:sp>
      <p:sp>
        <p:nvSpPr>
          <p:cNvPr id="3" name="Content Placeholder 2">
            <a:extLst>
              <a:ext uri="{FF2B5EF4-FFF2-40B4-BE49-F238E27FC236}">
                <a16:creationId xmlns:a16="http://schemas.microsoft.com/office/drawing/2014/main" id="{C4D9368E-18E2-4029-92F2-7F67A8B5EEAA}"/>
              </a:ext>
            </a:extLst>
          </p:cNvPr>
          <p:cNvSpPr>
            <a:spLocks noGrp="1"/>
          </p:cNvSpPr>
          <p:nvPr>
            <p:ph idx="1"/>
          </p:nvPr>
        </p:nvSpPr>
        <p:spPr/>
        <p:txBody>
          <a:bodyPr/>
          <a:lstStyle/>
          <a:p>
            <a:r>
              <a:rPr lang="en-US" dirty="0"/>
              <a:t>All the most popular websites and social media offer RESTful API. Several popular examples include:</a:t>
            </a:r>
          </a:p>
          <a:p>
            <a:pPr lvl="1"/>
            <a:r>
              <a:rPr lang="en-US" dirty="0" err="1">
                <a:hlinkClick r:id="rId2"/>
              </a:rPr>
              <a:t>Cloudways</a:t>
            </a:r>
            <a:r>
              <a:rPr lang="en-US" dirty="0">
                <a:hlinkClick r:id="rId2"/>
              </a:rPr>
              <a:t> REST API</a:t>
            </a:r>
            <a:endParaRPr lang="en-US" dirty="0"/>
          </a:p>
          <a:p>
            <a:pPr lvl="1"/>
            <a:r>
              <a:rPr lang="en-US" dirty="0">
                <a:hlinkClick r:id="rId3"/>
              </a:rPr>
              <a:t>The Twitter REST API</a:t>
            </a:r>
            <a:endParaRPr lang="en-US" dirty="0"/>
          </a:p>
          <a:p>
            <a:pPr lvl="1"/>
            <a:r>
              <a:rPr lang="en-US" dirty="0">
                <a:hlinkClick r:id="rId4"/>
              </a:rPr>
              <a:t>Facebook REST API</a:t>
            </a:r>
            <a:endParaRPr lang="en-US" dirty="0"/>
          </a:p>
          <a:p>
            <a:pPr lvl="1"/>
            <a:r>
              <a:rPr lang="en-US" dirty="0">
                <a:hlinkClick r:id="rId5"/>
              </a:rPr>
              <a:t>Google Translate REST API</a:t>
            </a:r>
            <a:endParaRPr lang="en-US" dirty="0"/>
          </a:p>
          <a:p>
            <a:pPr lvl="1"/>
            <a:r>
              <a:rPr lang="en-US" dirty="0">
                <a:hlinkClick r:id="rId6"/>
              </a:rPr>
              <a:t>Magento REST API</a:t>
            </a:r>
            <a:endParaRPr lang="en-US" dirty="0"/>
          </a:p>
          <a:p>
            <a:endParaRPr lang="en-IN" dirty="0"/>
          </a:p>
        </p:txBody>
      </p:sp>
    </p:spTree>
    <p:extLst>
      <p:ext uri="{BB962C8B-B14F-4D97-AF65-F5344CB8AC3E}">
        <p14:creationId xmlns:p14="http://schemas.microsoft.com/office/powerpoint/2010/main" val="2823585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rest api">
            <a:extLst>
              <a:ext uri="{FF2B5EF4-FFF2-40B4-BE49-F238E27FC236}">
                <a16:creationId xmlns:a16="http://schemas.microsoft.com/office/drawing/2014/main" id="{7C32C4CC-0D00-46BC-9262-5DF8C856A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57" y="1377398"/>
            <a:ext cx="6781800" cy="39052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rest api">
            <a:extLst>
              <a:ext uri="{FF2B5EF4-FFF2-40B4-BE49-F238E27FC236}">
                <a16:creationId xmlns:a16="http://schemas.microsoft.com/office/drawing/2014/main" id="{92E486DE-24A8-4DD5-81BA-601620A70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9" y="610083"/>
            <a:ext cx="4265544" cy="5118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4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rest api">
            <a:extLst>
              <a:ext uri="{FF2B5EF4-FFF2-40B4-BE49-F238E27FC236}">
                <a16:creationId xmlns:a16="http://schemas.microsoft.com/office/drawing/2014/main" id="{8AB0513E-20A5-4332-A3F2-B7AC341E8D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4" t="3481" r="17005" b="16368"/>
          <a:stretch/>
        </p:blipFill>
        <p:spPr bwMode="auto">
          <a:xfrm>
            <a:off x="1726095" y="189527"/>
            <a:ext cx="8739809" cy="647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440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lated image">
            <a:extLst>
              <a:ext uri="{FF2B5EF4-FFF2-40B4-BE49-F238E27FC236}">
                <a16:creationId xmlns:a16="http://schemas.microsoft.com/office/drawing/2014/main" id="{B2E087A0-2792-48EF-91CD-31DF9881F1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4" t="17198" r="2411" b="11885"/>
          <a:stretch/>
        </p:blipFill>
        <p:spPr bwMode="auto">
          <a:xfrm>
            <a:off x="2465508" y="27710"/>
            <a:ext cx="7328451" cy="680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723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Related image">
            <a:extLst>
              <a:ext uri="{FF2B5EF4-FFF2-40B4-BE49-F238E27FC236}">
                <a16:creationId xmlns:a16="http://schemas.microsoft.com/office/drawing/2014/main" id="{D790480E-C133-4D54-91B5-FD494CC08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567" y="-1"/>
            <a:ext cx="10429952" cy="675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500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2504-CB64-42F1-A49B-5235C071833B}"/>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54E92509-5B54-458A-9E7D-2A7D47920DC7}"/>
              </a:ext>
            </a:extLst>
          </p:cNvPr>
          <p:cNvSpPr>
            <a:spLocks noGrp="1"/>
          </p:cNvSpPr>
          <p:nvPr>
            <p:ph idx="1"/>
          </p:nvPr>
        </p:nvSpPr>
        <p:spPr/>
        <p:txBody>
          <a:bodyPr/>
          <a:lstStyle/>
          <a:p>
            <a:r>
              <a:rPr lang="en-IN" dirty="0">
                <a:hlinkClick r:id="rId2"/>
              </a:rPr>
              <a:t>https://shareurcodes.com/blog/creating%20a%20simple%20rest%20api%20in%20php</a:t>
            </a:r>
            <a:endParaRPr lang="en-IN" dirty="0"/>
          </a:p>
        </p:txBody>
      </p:sp>
    </p:spTree>
    <p:extLst>
      <p:ext uri="{BB962C8B-B14F-4D97-AF65-F5344CB8AC3E}">
        <p14:creationId xmlns:p14="http://schemas.microsoft.com/office/powerpoint/2010/main" val="396683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9A31-7FCD-4A91-926B-A56249EA549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98AD828-67FC-43A3-B515-26CE55E47629}"/>
              </a:ext>
            </a:extLst>
          </p:cNvPr>
          <p:cNvSpPr>
            <a:spLocks noGrp="1"/>
          </p:cNvSpPr>
          <p:nvPr>
            <p:ph idx="1"/>
          </p:nvPr>
        </p:nvSpPr>
        <p:spPr>
          <a:xfrm>
            <a:off x="312514" y="1825625"/>
            <a:ext cx="5372669" cy="4351338"/>
          </a:xfrm>
        </p:spPr>
        <p:txBody>
          <a:bodyPr>
            <a:normAutofit fontScale="85000" lnSpcReduction="20000"/>
          </a:bodyPr>
          <a:lstStyle/>
          <a:p>
            <a:r>
              <a:rPr lang="en-US" dirty="0"/>
              <a:t>Today, almost every application on the internet does need to provide interoperability as a basic feature.</a:t>
            </a:r>
          </a:p>
          <a:p>
            <a:r>
              <a:rPr lang="en-US" dirty="0"/>
              <a:t> At any given moment, applications are communicating with other applications (for example, a mobile application communicating with a web application).</a:t>
            </a:r>
          </a:p>
          <a:p>
            <a:r>
              <a:rPr lang="en-US" dirty="0"/>
              <a:t> Thus, it is important that all applications should be able to communicate with other applications without depending on the underlying operating system and the programming languages. Web services are used to create such applications.</a:t>
            </a:r>
            <a:endParaRPr lang="en-IN" dirty="0"/>
          </a:p>
        </p:txBody>
      </p:sp>
      <p:pic>
        <p:nvPicPr>
          <p:cNvPr id="3074" name="Picture 2" descr="Image title">
            <a:extLst>
              <a:ext uri="{FF2B5EF4-FFF2-40B4-BE49-F238E27FC236}">
                <a16:creationId xmlns:a16="http://schemas.microsoft.com/office/drawing/2014/main" id="{EE35E482-4425-40D7-890C-39FA97532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1965"/>
            <a:ext cx="5783486" cy="358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751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3C84-B35D-4279-8425-2E3BB093FA42}"/>
              </a:ext>
            </a:extLst>
          </p:cNvPr>
          <p:cNvSpPr>
            <a:spLocks noGrp="1"/>
          </p:cNvSpPr>
          <p:nvPr>
            <p:ph type="title"/>
          </p:nvPr>
        </p:nvSpPr>
        <p:spPr/>
        <p:txBody>
          <a:bodyPr/>
          <a:lstStyle/>
          <a:p>
            <a:r>
              <a:rPr lang="en-IN" b="1" dirty="0"/>
              <a:t>Web Services</a:t>
            </a:r>
            <a:endParaRPr lang="en-IN" dirty="0"/>
          </a:p>
        </p:txBody>
      </p:sp>
      <p:sp>
        <p:nvSpPr>
          <p:cNvPr id="3" name="Content Placeholder 2">
            <a:extLst>
              <a:ext uri="{FF2B5EF4-FFF2-40B4-BE49-F238E27FC236}">
                <a16:creationId xmlns:a16="http://schemas.microsoft.com/office/drawing/2014/main" id="{DB02AED0-237B-47A1-AF21-4712841D3586}"/>
              </a:ext>
            </a:extLst>
          </p:cNvPr>
          <p:cNvSpPr>
            <a:spLocks noGrp="1"/>
          </p:cNvSpPr>
          <p:nvPr>
            <p:ph idx="1"/>
          </p:nvPr>
        </p:nvSpPr>
        <p:spPr/>
        <p:txBody>
          <a:bodyPr/>
          <a:lstStyle/>
          <a:p>
            <a:r>
              <a:rPr lang="en-US" dirty="0"/>
              <a:t>A web service is a collection of standards and protocols that applications and systems use for exchanging data over the internet. A web service could be written in any programming language and is OS-independent.</a:t>
            </a:r>
          </a:p>
          <a:p>
            <a:r>
              <a:rPr lang="en-US" dirty="0"/>
              <a:t>For instance, an application built in PHP running on a Linux server can communicate with an Android application built using Java and running on an Android operating system.</a:t>
            </a:r>
          </a:p>
          <a:p>
            <a:endParaRPr lang="en-IN" dirty="0"/>
          </a:p>
        </p:txBody>
      </p:sp>
    </p:spTree>
    <p:extLst>
      <p:ext uri="{BB962C8B-B14F-4D97-AF65-F5344CB8AC3E}">
        <p14:creationId xmlns:p14="http://schemas.microsoft.com/office/powerpoint/2010/main" val="381719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7E01-A9A2-488E-BB90-76CC634CAABE}"/>
              </a:ext>
            </a:extLst>
          </p:cNvPr>
          <p:cNvSpPr>
            <a:spLocks noGrp="1"/>
          </p:cNvSpPr>
          <p:nvPr>
            <p:ph type="title"/>
          </p:nvPr>
        </p:nvSpPr>
        <p:spPr/>
        <p:txBody>
          <a:bodyPr/>
          <a:lstStyle/>
          <a:p>
            <a:r>
              <a:rPr lang="en-IN" b="1" dirty="0"/>
              <a:t>What Is REST?</a:t>
            </a:r>
            <a:endParaRPr lang="en-IN" dirty="0"/>
          </a:p>
        </p:txBody>
      </p:sp>
      <p:sp>
        <p:nvSpPr>
          <p:cNvPr id="3" name="Content Placeholder 2">
            <a:extLst>
              <a:ext uri="{FF2B5EF4-FFF2-40B4-BE49-F238E27FC236}">
                <a16:creationId xmlns:a16="http://schemas.microsoft.com/office/drawing/2014/main" id="{3174007B-0428-4E95-B8F9-1515821841B1}"/>
              </a:ext>
            </a:extLst>
          </p:cNvPr>
          <p:cNvSpPr>
            <a:spLocks noGrp="1"/>
          </p:cNvSpPr>
          <p:nvPr>
            <p:ph idx="1"/>
          </p:nvPr>
        </p:nvSpPr>
        <p:spPr/>
        <p:txBody>
          <a:bodyPr/>
          <a:lstStyle/>
          <a:p>
            <a:r>
              <a:rPr lang="en-US" dirty="0"/>
              <a:t>REST stands for Representational State Transfer.</a:t>
            </a:r>
          </a:p>
          <a:p>
            <a:r>
              <a:rPr lang="en-US" dirty="0"/>
              <a:t>It is a stateless software architecture that provides many underlying characteristics and protocols that govern the behavior of clients and servers.</a:t>
            </a:r>
            <a:endParaRPr lang="en-IN" dirty="0"/>
          </a:p>
        </p:txBody>
      </p:sp>
    </p:spTree>
    <p:extLst>
      <p:ext uri="{BB962C8B-B14F-4D97-AF65-F5344CB8AC3E}">
        <p14:creationId xmlns:p14="http://schemas.microsoft.com/office/powerpoint/2010/main" val="12106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84D5-BDF2-4D11-BD74-922B76993372}"/>
              </a:ext>
            </a:extLst>
          </p:cNvPr>
          <p:cNvSpPr>
            <a:spLocks noGrp="1"/>
          </p:cNvSpPr>
          <p:nvPr>
            <p:ph type="title"/>
          </p:nvPr>
        </p:nvSpPr>
        <p:spPr/>
        <p:txBody>
          <a:bodyPr/>
          <a:lstStyle/>
          <a:p>
            <a:r>
              <a:rPr lang="en-US" b="1" dirty="0"/>
              <a:t>What Is Meant by RESTful?</a:t>
            </a:r>
            <a:endParaRPr lang="en-IN" dirty="0"/>
          </a:p>
        </p:txBody>
      </p:sp>
      <p:sp>
        <p:nvSpPr>
          <p:cNvPr id="3" name="Content Placeholder 2">
            <a:extLst>
              <a:ext uri="{FF2B5EF4-FFF2-40B4-BE49-F238E27FC236}">
                <a16:creationId xmlns:a16="http://schemas.microsoft.com/office/drawing/2014/main" id="{E4B6F743-32F4-4C8F-AB33-2E87A38834F5}"/>
              </a:ext>
            </a:extLst>
          </p:cNvPr>
          <p:cNvSpPr>
            <a:spLocks noGrp="1"/>
          </p:cNvSpPr>
          <p:nvPr>
            <p:ph idx="1"/>
          </p:nvPr>
        </p:nvSpPr>
        <p:spPr/>
        <p:txBody>
          <a:bodyPr/>
          <a:lstStyle/>
          <a:p>
            <a:r>
              <a:rPr lang="en-US" dirty="0"/>
              <a:t>An API that has following features is known as RESTful API:</a:t>
            </a:r>
          </a:p>
          <a:p>
            <a:pPr lvl="1"/>
            <a:r>
              <a:rPr lang="en-US" b="1" dirty="0"/>
              <a:t>Client-server architecture</a:t>
            </a:r>
            <a:r>
              <a:rPr lang="en-US" dirty="0"/>
              <a:t>: The client is the front-end and the server is the back-end of the service. It is important to note that both of these entities are independent of each other.</a:t>
            </a:r>
          </a:p>
          <a:p>
            <a:pPr lvl="1"/>
            <a:r>
              <a:rPr lang="en-US" b="1" dirty="0"/>
              <a:t>Stateless</a:t>
            </a:r>
            <a:r>
              <a:rPr lang="en-US" dirty="0"/>
              <a:t>: No data should be stored on the server during the processing of the request transfer. The state of the session should be saved at the client’s end.</a:t>
            </a:r>
          </a:p>
          <a:p>
            <a:pPr lvl="1"/>
            <a:r>
              <a:rPr lang="en-US" b="1" dirty="0"/>
              <a:t>Cacheable</a:t>
            </a:r>
            <a:r>
              <a:rPr lang="en-US" dirty="0"/>
              <a:t>: The client should have the ability to store responses in a cache. This greatly improves the performance of the API.</a:t>
            </a:r>
          </a:p>
          <a:p>
            <a:endParaRPr lang="en-IN" dirty="0"/>
          </a:p>
        </p:txBody>
      </p:sp>
    </p:spTree>
    <p:extLst>
      <p:ext uri="{BB962C8B-B14F-4D97-AF65-F5344CB8AC3E}">
        <p14:creationId xmlns:p14="http://schemas.microsoft.com/office/powerpoint/2010/main" val="48892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DC7F-F789-4DDB-B11A-BD2949AF64E0}"/>
              </a:ext>
            </a:extLst>
          </p:cNvPr>
          <p:cNvSpPr>
            <a:spLocks noGrp="1"/>
          </p:cNvSpPr>
          <p:nvPr>
            <p:ph type="title"/>
          </p:nvPr>
        </p:nvSpPr>
        <p:spPr/>
        <p:txBody>
          <a:bodyPr/>
          <a:lstStyle/>
          <a:p>
            <a:r>
              <a:rPr lang="en-US" b="1" dirty="0"/>
              <a:t>What Is a RESTful API?</a:t>
            </a:r>
            <a:endParaRPr lang="en-IN" dirty="0"/>
          </a:p>
        </p:txBody>
      </p:sp>
      <p:sp>
        <p:nvSpPr>
          <p:cNvPr id="3" name="Content Placeholder 2">
            <a:extLst>
              <a:ext uri="{FF2B5EF4-FFF2-40B4-BE49-F238E27FC236}">
                <a16:creationId xmlns:a16="http://schemas.microsoft.com/office/drawing/2014/main" id="{84C29CCF-449D-4856-AA0A-7D4262F1C2E5}"/>
              </a:ext>
            </a:extLst>
          </p:cNvPr>
          <p:cNvSpPr>
            <a:spLocks noGrp="1"/>
          </p:cNvSpPr>
          <p:nvPr>
            <p:ph idx="1"/>
          </p:nvPr>
        </p:nvSpPr>
        <p:spPr/>
        <p:txBody>
          <a:bodyPr/>
          <a:lstStyle/>
          <a:p>
            <a:r>
              <a:rPr lang="en-US" dirty="0"/>
              <a:t>A RESTful API (also known as a RESTful web service) is a web service implemented using HTTP protocol and the principles of REST. It is a collection of resources that employ HTTP methods (GET, PUT, POST, DELETE).</a:t>
            </a:r>
          </a:p>
          <a:p>
            <a:r>
              <a:rPr lang="en-US" dirty="0"/>
              <a:t>The collection of the resources is then represented in a standardized form (usually XML) that can be any valid Internet media type, provided that it is a valid hypertext standard.</a:t>
            </a:r>
            <a:endParaRPr lang="en-IN" dirty="0"/>
          </a:p>
        </p:txBody>
      </p:sp>
    </p:spTree>
    <p:extLst>
      <p:ext uri="{BB962C8B-B14F-4D97-AF65-F5344CB8AC3E}">
        <p14:creationId xmlns:p14="http://schemas.microsoft.com/office/powerpoint/2010/main" val="420573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7D11-8545-445A-83F4-9A4C1FCC86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0D6DB5-1E0F-440C-BD21-06D34C258DD9}"/>
              </a:ext>
            </a:extLst>
          </p:cNvPr>
          <p:cNvSpPr>
            <a:spLocks noGrp="1"/>
          </p:cNvSpPr>
          <p:nvPr>
            <p:ph idx="1"/>
          </p:nvPr>
        </p:nvSpPr>
        <p:spPr/>
        <p:txBody>
          <a:bodyPr/>
          <a:lstStyle/>
          <a:p>
            <a:endParaRPr lang="en-IN"/>
          </a:p>
        </p:txBody>
      </p:sp>
      <p:pic>
        <p:nvPicPr>
          <p:cNvPr id="2050" name="Picture 2">
            <a:extLst>
              <a:ext uri="{FF2B5EF4-FFF2-40B4-BE49-F238E27FC236}">
                <a16:creationId xmlns:a16="http://schemas.microsoft.com/office/drawing/2014/main" id="{608FD45D-13D9-4E69-9DBA-ED51C9534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039" y="365125"/>
            <a:ext cx="6215684" cy="6068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28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47A7C1-7F05-4622-B249-C33A1CCA1275}"/>
              </a:ext>
            </a:extLst>
          </p:cNvPr>
          <p:cNvSpPr>
            <a:spLocks noGrp="1"/>
          </p:cNvSpPr>
          <p:nvPr>
            <p:ph type="title"/>
          </p:nvPr>
        </p:nvSpPr>
        <p:spPr/>
        <p:txBody>
          <a:bodyPr/>
          <a:lstStyle/>
          <a:p>
            <a:r>
              <a:rPr lang="en-US" dirty="0"/>
              <a:t>Req and Response</a:t>
            </a:r>
            <a:endParaRPr lang="en-IN" dirty="0"/>
          </a:p>
        </p:txBody>
      </p:sp>
      <p:sp>
        <p:nvSpPr>
          <p:cNvPr id="5" name="Text Placeholder 4">
            <a:extLst>
              <a:ext uri="{FF2B5EF4-FFF2-40B4-BE49-F238E27FC236}">
                <a16:creationId xmlns:a16="http://schemas.microsoft.com/office/drawing/2014/main" id="{969FE9E5-27F0-454E-BC02-A61D45B35C41}"/>
              </a:ext>
            </a:extLst>
          </p:cNvPr>
          <p:cNvSpPr>
            <a:spLocks noGrp="1"/>
          </p:cNvSpPr>
          <p:nvPr>
            <p:ph type="body" idx="1"/>
          </p:nvPr>
        </p:nvSpPr>
        <p:spPr/>
        <p:txBody>
          <a:bodyPr>
            <a:normAutofit/>
          </a:bodyPr>
          <a:lstStyle/>
          <a:p>
            <a:r>
              <a:rPr lang="en-IN" b="0" dirty="0"/>
              <a:t>Popular RESTful API request formats:</a:t>
            </a:r>
          </a:p>
          <a:p>
            <a:endParaRPr lang="en-IN" dirty="0"/>
          </a:p>
        </p:txBody>
      </p:sp>
      <p:sp>
        <p:nvSpPr>
          <p:cNvPr id="6" name="Content Placeholder 5">
            <a:extLst>
              <a:ext uri="{FF2B5EF4-FFF2-40B4-BE49-F238E27FC236}">
                <a16:creationId xmlns:a16="http://schemas.microsoft.com/office/drawing/2014/main" id="{F398EE7D-3C85-44A7-AFF4-0C1995F47478}"/>
              </a:ext>
            </a:extLst>
          </p:cNvPr>
          <p:cNvSpPr>
            <a:spLocks noGrp="1"/>
          </p:cNvSpPr>
          <p:nvPr>
            <p:ph sz="half" idx="2"/>
          </p:nvPr>
        </p:nvSpPr>
        <p:spPr/>
        <p:txBody>
          <a:bodyPr/>
          <a:lstStyle/>
          <a:p>
            <a:r>
              <a:rPr lang="en-IN" dirty="0"/>
              <a:t>REST</a:t>
            </a:r>
          </a:p>
          <a:p>
            <a:r>
              <a:rPr lang="en-IN" dirty="0"/>
              <a:t>XML-RPC</a:t>
            </a:r>
          </a:p>
          <a:p>
            <a:r>
              <a:rPr lang="en-IN" dirty="0"/>
              <a:t>SOAP</a:t>
            </a:r>
          </a:p>
          <a:p>
            <a:endParaRPr lang="en-IN" dirty="0"/>
          </a:p>
        </p:txBody>
      </p:sp>
      <p:sp>
        <p:nvSpPr>
          <p:cNvPr id="7" name="Text Placeholder 6">
            <a:extLst>
              <a:ext uri="{FF2B5EF4-FFF2-40B4-BE49-F238E27FC236}">
                <a16:creationId xmlns:a16="http://schemas.microsoft.com/office/drawing/2014/main" id="{62A2CE0E-E5AC-49D6-AF26-2AFB0D711F51}"/>
              </a:ext>
            </a:extLst>
          </p:cNvPr>
          <p:cNvSpPr>
            <a:spLocks noGrp="1"/>
          </p:cNvSpPr>
          <p:nvPr>
            <p:ph type="body" sz="quarter" idx="3"/>
          </p:nvPr>
        </p:nvSpPr>
        <p:spPr/>
        <p:txBody>
          <a:bodyPr>
            <a:normAutofit/>
          </a:bodyPr>
          <a:lstStyle/>
          <a:p>
            <a:r>
              <a:rPr lang="en-IN" b="0" dirty="0"/>
              <a:t>Popular RESTful API response formats:</a:t>
            </a:r>
          </a:p>
          <a:p>
            <a:endParaRPr lang="en-IN" dirty="0"/>
          </a:p>
        </p:txBody>
      </p:sp>
      <p:sp>
        <p:nvSpPr>
          <p:cNvPr id="8" name="Content Placeholder 7">
            <a:extLst>
              <a:ext uri="{FF2B5EF4-FFF2-40B4-BE49-F238E27FC236}">
                <a16:creationId xmlns:a16="http://schemas.microsoft.com/office/drawing/2014/main" id="{0CBA78A6-B94D-4FCE-BEC5-665D6E5DAFEA}"/>
              </a:ext>
            </a:extLst>
          </p:cNvPr>
          <p:cNvSpPr>
            <a:spLocks noGrp="1"/>
          </p:cNvSpPr>
          <p:nvPr>
            <p:ph sz="quarter" idx="4"/>
          </p:nvPr>
        </p:nvSpPr>
        <p:spPr/>
        <p:txBody>
          <a:bodyPr/>
          <a:lstStyle/>
          <a:p>
            <a:r>
              <a:rPr lang="en-IN" dirty="0"/>
              <a:t>REST</a:t>
            </a:r>
          </a:p>
          <a:p>
            <a:r>
              <a:rPr lang="en-IN" dirty="0"/>
              <a:t>XML-RPC</a:t>
            </a:r>
          </a:p>
          <a:p>
            <a:r>
              <a:rPr lang="en-IN" dirty="0"/>
              <a:t>SOAP</a:t>
            </a:r>
          </a:p>
          <a:p>
            <a:r>
              <a:rPr lang="en-IN" dirty="0"/>
              <a:t>JSON</a:t>
            </a:r>
          </a:p>
          <a:p>
            <a:r>
              <a:rPr lang="en-IN" dirty="0"/>
              <a:t>PHP</a:t>
            </a:r>
          </a:p>
          <a:p>
            <a:endParaRPr lang="en-IN" dirty="0"/>
          </a:p>
        </p:txBody>
      </p:sp>
    </p:spTree>
    <p:extLst>
      <p:ext uri="{BB962C8B-B14F-4D97-AF65-F5344CB8AC3E}">
        <p14:creationId xmlns:p14="http://schemas.microsoft.com/office/powerpoint/2010/main" val="1777836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3B91A0-E352-443C-950D-D6FC09E80DE3}"/>
              </a:ext>
            </a:extLst>
          </p:cNvPr>
          <p:cNvSpPr>
            <a:spLocks noGrp="1"/>
          </p:cNvSpPr>
          <p:nvPr>
            <p:ph type="title"/>
          </p:nvPr>
        </p:nvSpPr>
        <p:spPr/>
        <p:txBody>
          <a:bodyPr>
            <a:normAutofit/>
          </a:bodyPr>
          <a:lstStyle/>
          <a:p>
            <a:r>
              <a:rPr lang="en-US" b="1" dirty="0"/>
              <a:t>Why Use a RESTful API?</a:t>
            </a:r>
            <a:endParaRPr lang="en-IN" dirty="0"/>
          </a:p>
        </p:txBody>
      </p:sp>
      <p:sp>
        <p:nvSpPr>
          <p:cNvPr id="8" name="Content Placeholder 7">
            <a:extLst>
              <a:ext uri="{FF2B5EF4-FFF2-40B4-BE49-F238E27FC236}">
                <a16:creationId xmlns:a16="http://schemas.microsoft.com/office/drawing/2014/main" id="{85E59A79-2CD9-475C-927D-AEAD12E5DEF0}"/>
              </a:ext>
            </a:extLst>
          </p:cNvPr>
          <p:cNvSpPr>
            <a:spLocks noGrp="1"/>
          </p:cNvSpPr>
          <p:nvPr>
            <p:ph idx="1"/>
          </p:nvPr>
        </p:nvSpPr>
        <p:spPr/>
        <p:txBody>
          <a:bodyPr>
            <a:normAutofit/>
          </a:bodyPr>
          <a:lstStyle/>
          <a:p>
            <a:r>
              <a:rPr lang="en-US" dirty="0"/>
              <a:t>A RESTful API is used to make applications distributed and independent over the internet with the aim of enhancing the </a:t>
            </a:r>
          </a:p>
          <a:p>
            <a:pPr lvl="1"/>
            <a:r>
              <a:rPr lang="en-US" dirty="0"/>
              <a:t>performance, </a:t>
            </a:r>
          </a:p>
          <a:p>
            <a:pPr lvl="1"/>
            <a:r>
              <a:rPr lang="en-US" dirty="0"/>
              <a:t>scalability</a:t>
            </a:r>
          </a:p>
          <a:p>
            <a:pPr lvl="1"/>
            <a:r>
              <a:rPr lang="en-US" dirty="0"/>
              <a:t>simplicity</a:t>
            </a:r>
          </a:p>
          <a:p>
            <a:pPr lvl="1"/>
            <a:r>
              <a:rPr lang="en-US" dirty="0"/>
              <a:t>modifiability</a:t>
            </a:r>
          </a:p>
          <a:p>
            <a:pPr lvl="1"/>
            <a:r>
              <a:rPr lang="en-US" dirty="0"/>
              <a:t>visibility</a:t>
            </a:r>
          </a:p>
          <a:p>
            <a:pPr lvl="1"/>
            <a:r>
              <a:rPr lang="en-US" dirty="0"/>
              <a:t>portability</a:t>
            </a:r>
          </a:p>
          <a:p>
            <a:pPr lvl="1"/>
            <a:r>
              <a:rPr lang="en-US" dirty="0"/>
              <a:t>reliability of the application</a:t>
            </a:r>
            <a:endParaRPr lang="en-IN" dirty="0"/>
          </a:p>
        </p:txBody>
      </p:sp>
    </p:spTree>
    <p:extLst>
      <p:ext uri="{BB962C8B-B14F-4D97-AF65-F5344CB8AC3E}">
        <p14:creationId xmlns:p14="http://schemas.microsoft.com/office/powerpoint/2010/main" val="728070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TotalTime>
  <Words>505</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Introduction</vt:lpstr>
      <vt:lpstr>Web Services</vt:lpstr>
      <vt:lpstr>What Is REST?</vt:lpstr>
      <vt:lpstr>What Is Meant by RESTful?</vt:lpstr>
      <vt:lpstr>What Is a RESTful API?</vt:lpstr>
      <vt:lpstr>PowerPoint Presentation</vt:lpstr>
      <vt:lpstr>Req and Response</vt:lpstr>
      <vt:lpstr>Why Use a RESTful API?</vt:lpstr>
      <vt:lpstr>Summary</vt:lpstr>
      <vt:lpstr>PowerPoint Presentation</vt:lpstr>
      <vt:lpstr>PowerPoint Presentation</vt:lpstr>
      <vt:lpstr>Real-World RESTful API Examples</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dc:title>
  <dc:creator>Dr. Vinayak Bharadi</dc:creator>
  <cp:lastModifiedBy>Jawwad Kazi</cp:lastModifiedBy>
  <cp:revision>10</cp:revision>
  <dcterms:created xsi:type="dcterms:W3CDTF">2020-03-05T06:29:35Z</dcterms:created>
  <dcterms:modified xsi:type="dcterms:W3CDTF">2020-03-26T14:36:52Z</dcterms:modified>
</cp:coreProperties>
</file>