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5" r:id="rId2"/>
  </p:sldMasterIdLst>
  <p:notesMasterIdLst>
    <p:notesMasterId r:id="rId61"/>
  </p:notesMasterIdLst>
  <p:handoutMasterIdLst>
    <p:handoutMasterId r:id="rId62"/>
  </p:handoutMasterIdLst>
  <p:sldIdLst>
    <p:sldId id="297" r:id="rId3"/>
    <p:sldId id="559" r:id="rId4"/>
    <p:sldId id="744" r:id="rId5"/>
    <p:sldId id="745" r:id="rId6"/>
    <p:sldId id="746" r:id="rId7"/>
    <p:sldId id="747" r:id="rId8"/>
    <p:sldId id="748" r:id="rId9"/>
    <p:sldId id="749" r:id="rId10"/>
    <p:sldId id="705" r:id="rId11"/>
    <p:sldId id="706" r:id="rId12"/>
    <p:sldId id="707" r:id="rId13"/>
    <p:sldId id="708" r:id="rId14"/>
    <p:sldId id="709" r:id="rId15"/>
    <p:sldId id="710" r:id="rId16"/>
    <p:sldId id="712" r:id="rId17"/>
    <p:sldId id="713" r:id="rId18"/>
    <p:sldId id="714" r:id="rId19"/>
    <p:sldId id="715" r:id="rId20"/>
    <p:sldId id="716" r:id="rId21"/>
    <p:sldId id="717" r:id="rId22"/>
    <p:sldId id="718" r:id="rId23"/>
    <p:sldId id="721" r:id="rId24"/>
    <p:sldId id="723" r:id="rId25"/>
    <p:sldId id="724" r:id="rId26"/>
    <p:sldId id="726" r:id="rId27"/>
    <p:sldId id="727" r:id="rId28"/>
    <p:sldId id="729" r:id="rId29"/>
    <p:sldId id="730" r:id="rId30"/>
    <p:sldId id="731" r:id="rId31"/>
    <p:sldId id="732" r:id="rId32"/>
    <p:sldId id="733" r:id="rId33"/>
    <p:sldId id="734" r:id="rId34"/>
    <p:sldId id="735" r:id="rId35"/>
    <p:sldId id="736" r:id="rId36"/>
    <p:sldId id="737" r:id="rId37"/>
    <p:sldId id="738" r:id="rId38"/>
    <p:sldId id="739" r:id="rId39"/>
    <p:sldId id="740" r:id="rId40"/>
    <p:sldId id="741" r:id="rId41"/>
    <p:sldId id="742" r:id="rId42"/>
    <p:sldId id="743" r:id="rId43"/>
    <p:sldId id="694" r:id="rId44"/>
    <p:sldId id="686" r:id="rId45"/>
    <p:sldId id="685" r:id="rId46"/>
    <p:sldId id="687" r:id="rId47"/>
    <p:sldId id="688" r:id="rId48"/>
    <p:sldId id="695" r:id="rId49"/>
    <p:sldId id="696" r:id="rId50"/>
    <p:sldId id="698" r:id="rId51"/>
    <p:sldId id="697" r:id="rId52"/>
    <p:sldId id="699" r:id="rId53"/>
    <p:sldId id="751" r:id="rId54"/>
    <p:sldId id="700" r:id="rId55"/>
    <p:sldId id="750" r:id="rId56"/>
    <p:sldId id="701" r:id="rId57"/>
    <p:sldId id="702" r:id="rId58"/>
    <p:sldId id="703" r:id="rId59"/>
    <p:sldId id="573" r:id="rId60"/>
  </p:sldIdLst>
  <p:sldSz cx="12192000" cy="6858000"/>
  <p:notesSz cx="7099300" cy="10234613"/>
  <p:custShowLst>
    <p:custShow name="Custom Show 1" id="0">
      <p:sldLst/>
    </p:custShow>
  </p:custShowLst>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8000"/>
    <a:srgbClr val="0000FF"/>
    <a:srgbClr val="0066FF"/>
    <a:srgbClr val="000066"/>
    <a:srgbClr val="99CC00"/>
    <a:srgbClr val="FF0000"/>
    <a:srgbClr val="BC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CE4589-5DA9-43DE-BD26-394CBC9DDCE7}"/>
              </a:ext>
            </a:extLst>
          </p:cNvPr>
          <p:cNvSpPr>
            <a:spLocks noGrp="1"/>
          </p:cNvSpPr>
          <p:nvPr>
            <p:ph type="hdr" sz="quarter"/>
          </p:nvPr>
        </p:nvSpPr>
        <p:spPr>
          <a:xfrm>
            <a:off x="0" y="0"/>
            <a:ext cx="3076575" cy="511175"/>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a:extLst>
              <a:ext uri="{FF2B5EF4-FFF2-40B4-BE49-F238E27FC236}">
                <a16:creationId xmlns:a16="http://schemas.microsoft.com/office/drawing/2014/main" id="{6ABC8D42-5688-4D06-A924-B790754BDCA5}"/>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C7907AF3-5F44-42AE-AD6A-163E497C6FF4}" type="datetimeFigureOut">
              <a:rPr lang="en-GB" altLang="en-US"/>
              <a:pPr/>
              <a:t>24/02/2020</a:t>
            </a:fld>
            <a:endParaRPr lang="en-GB" altLang="en-US"/>
          </a:p>
        </p:txBody>
      </p:sp>
      <p:sp>
        <p:nvSpPr>
          <p:cNvPr id="4" name="Footer Placeholder 3">
            <a:extLst>
              <a:ext uri="{FF2B5EF4-FFF2-40B4-BE49-F238E27FC236}">
                <a16:creationId xmlns:a16="http://schemas.microsoft.com/office/drawing/2014/main" id="{8D10BAF2-7264-427F-9170-CF66972F60DC}"/>
              </a:ext>
            </a:extLst>
          </p:cNvPr>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5" name="Slide Number Placeholder 4">
            <a:extLst>
              <a:ext uri="{FF2B5EF4-FFF2-40B4-BE49-F238E27FC236}">
                <a16:creationId xmlns:a16="http://schemas.microsoft.com/office/drawing/2014/main" id="{A61CD84F-A866-4759-9355-28507981B206}"/>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92B1103D-0FAC-440D-B3E2-5FFECF920C7B}"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3EF9EA-0F7E-4CC4-8205-1638EDF1C0F0}"/>
              </a:ext>
            </a:extLst>
          </p:cNvPr>
          <p:cNvSpPr>
            <a:spLocks noGrp="1"/>
          </p:cNvSpPr>
          <p:nvPr>
            <p:ph type="hdr" sz="quarter"/>
          </p:nvPr>
        </p:nvSpPr>
        <p:spPr>
          <a:xfrm>
            <a:off x="0" y="0"/>
            <a:ext cx="3076575" cy="511175"/>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a:extLst>
              <a:ext uri="{FF2B5EF4-FFF2-40B4-BE49-F238E27FC236}">
                <a16:creationId xmlns:a16="http://schemas.microsoft.com/office/drawing/2014/main" id="{12F4EB9F-C797-4D99-BD73-6AB8217B1354}"/>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6A606118-915A-45CA-AFAD-3DDF2121550E}" type="datetimeFigureOut">
              <a:rPr lang="en-GB" altLang="en-US"/>
              <a:pPr/>
              <a:t>24/02/2020</a:t>
            </a:fld>
            <a:endParaRPr lang="en-GB" altLang="en-US"/>
          </a:p>
        </p:txBody>
      </p:sp>
      <p:sp>
        <p:nvSpPr>
          <p:cNvPr id="4" name="Slide Image Placeholder 3">
            <a:extLst>
              <a:ext uri="{FF2B5EF4-FFF2-40B4-BE49-F238E27FC236}">
                <a16:creationId xmlns:a16="http://schemas.microsoft.com/office/drawing/2014/main" id="{A95EDA2B-3EE0-4C92-9AA6-621B2AFA7893}"/>
              </a:ext>
            </a:extLst>
          </p:cNvPr>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713BA918-1089-432A-BA61-E70D280C5727}"/>
              </a:ext>
            </a:extLst>
          </p:cNvPr>
          <p:cNvSpPr>
            <a:spLocks noGrp="1"/>
          </p:cNvSpPr>
          <p:nvPr>
            <p:ph type="body" sz="quarter" idx="3"/>
          </p:nvPr>
        </p:nvSpPr>
        <p:spPr>
          <a:xfrm>
            <a:off x="709613" y="4862513"/>
            <a:ext cx="5680075" cy="46037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711B3F5B-CF5C-40AD-A9E3-B55827FA2817}"/>
              </a:ext>
            </a:extLst>
          </p:cNvPr>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a:extLst>
              <a:ext uri="{FF2B5EF4-FFF2-40B4-BE49-F238E27FC236}">
                <a16:creationId xmlns:a16="http://schemas.microsoft.com/office/drawing/2014/main" id="{DC077B54-3B8B-4DEE-8197-1D291494248B}"/>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9CBBF650-5D17-44BE-A1A2-169E9A5FE9B4}"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EF57E949-9864-432F-82B1-22AF272AA3FF}"/>
              </a:ext>
            </a:extLst>
          </p:cNvPr>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5DDBADAA-143B-45C3-9205-EA0578B18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3555" name="Slide Number Placeholder 3">
            <a:extLst>
              <a:ext uri="{FF2B5EF4-FFF2-40B4-BE49-F238E27FC236}">
                <a16:creationId xmlns:a16="http://schemas.microsoft.com/office/drawing/2014/main" id="{A175F0BE-4ECC-4EAE-B3A4-7D4464298499}"/>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830BC364-32EA-4272-8DA9-749ECAE475B3}"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7C24AA43-2A28-4BA7-BBE8-F75553979B84}"/>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A0BA2956-EB93-40F8-98DD-C319DD586484}" type="slidenum">
              <a:rPr lang="en-GB" altLang="en-US" sz="1300"/>
              <a:pPr algn="r" eaLnBrk="1" hangingPunct="1"/>
              <a:t>2</a:t>
            </a:fld>
            <a:endParaRPr lang="en-GB" altLang="en-US" sz="1300"/>
          </a:p>
        </p:txBody>
      </p:sp>
      <p:sp>
        <p:nvSpPr>
          <p:cNvPr id="25602" name="Rectangle 2">
            <a:extLst>
              <a:ext uri="{FF2B5EF4-FFF2-40B4-BE49-F238E27FC236}">
                <a16:creationId xmlns:a16="http://schemas.microsoft.com/office/drawing/2014/main" id="{5337149C-A9DB-4ED0-9879-99261506CF29}"/>
              </a:ext>
            </a:extLst>
          </p:cNvPr>
          <p:cNvSpPr>
            <a:spLocks noRot="1" noChangeArrowheads="1" noTextEdit="1"/>
          </p:cNvSpPr>
          <p:nvPr>
            <p:ph type="sldImg"/>
          </p:nvPr>
        </p:nvSpPr>
        <p:spPr bwMode="auto">
          <a:xfrm>
            <a:off x="992188" y="768350"/>
            <a:ext cx="511810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0E1D9F1D-4A34-4F8D-AA52-3F42CC41A0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1" tIns="48331" rIns="96661" bIns="48331" numCol="1" anchor="t" anchorCtr="0" compatLnSpc="1">
            <a:prstTxWarp prst="textNoShape">
              <a:avLst/>
            </a:prstTxWarp>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CFEBF0D-52AF-4F13-8F10-93F8588AA6D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a:extLst>
              <a:ext uri="{FF2B5EF4-FFF2-40B4-BE49-F238E27FC236}">
                <a16:creationId xmlns:a16="http://schemas.microsoft.com/office/drawing/2014/main" id="{7026C3B3-F8FC-4783-873A-F8B879ECAD78}"/>
              </a:ext>
            </a:extLst>
          </p:cNvPr>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would be a good example?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4D65AB5-3B67-42A3-AC87-3C92BD3BE917}"/>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6869EBB-F92C-424C-BB03-42F35DE4B1F6}" type="slidenum">
              <a:rPr lang="en-GB" altLang="en-US" sz="1300"/>
              <a:pPr algn="r" eaLnBrk="1" hangingPunct="1"/>
              <a:t>13</a:t>
            </a:fld>
            <a:endParaRPr lang="en-GB" altLang="en-US" sz="1300"/>
          </a:p>
        </p:txBody>
      </p:sp>
      <p:sp>
        <p:nvSpPr>
          <p:cNvPr id="38914" name="Rectangle 2">
            <a:extLst>
              <a:ext uri="{FF2B5EF4-FFF2-40B4-BE49-F238E27FC236}">
                <a16:creationId xmlns:a16="http://schemas.microsoft.com/office/drawing/2014/main" id="{977FC9ED-59FC-4F96-91A1-0759B74CD10C}"/>
              </a:ext>
            </a:extLst>
          </p:cNvPr>
          <p:cNvSpPr>
            <a:spLocks noRot="1" noChangeArrowheads="1" noTextEdit="1"/>
          </p:cNvSpPr>
          <p:nvPr>
            <p:ph type="sldImg"/>
          </p:nvPr>
        </p:nvSpPr>
        <p:spPr bwMode="auto">
          <a:xfrm>
            <a:off x="992188" y="768350"/>
            <a:ext cx="511810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671680DC-0945-4A32-A856-9199115DF7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1" tIns="48331" rIns="96661" bIns="48331"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994A950B-9B09-4181-91A3-9718C7EA2111}"/>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B0EE96BE-1D76-48BD-8CA3-C6C11CB0EA7F}" type="slidenum">
              <a:rPr lang="en-GB" altLang="en-US" sz="1300"/>
              <a:pPr algn="r" eaLnBrk="1" hangingPunct="1"/>
              <a:t>58</a:t>
            </a:fld>
            <a:endParaRPr lang="en-GB" altLang="en-US" sz="1300"/>
          </a:p>
        </p:txBody>
      </p:sp>
      <p:sp>
        <p:nvSpPr>
          <p:cNvPr id="83970" name="Rectangle 2">
            <a:extLst>
              <a:ext uri="{FF2B5EF4-FFF2-40B4-BE49-F238E27FC236}">
                <a16:creationId xmlns:a16="http://schemas.microsoft.com/office/drawing/2014/main" id="{15F3AE7F-8C25-44E0-8512-27960B17A9E5}"/>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a16="http://schemas.microsoft.com/office/drawing/2014/main" id="{6F6ECE77-43F1-40E6-9712-149F6A87FF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1" tIns="48331" rIns="96661" bIns="48331" numCol="1" anchor="t" anchorCtr="0" compatLnSpc="1">
            <a:prstTxWarp prst="textNoShape">
              <a:avLst/>
            </a:prstTxWarp>
          </a:bodyPr>
          <a:lstStyle/>
          <a:p>
            <a:pPr eaLnBrk="1" hangingPunct="1"/>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D0F837-AC28-49F3-889C-2F140DD438EE}"/>
              </a:ext>
            </a:extLst>
          </p:cNvPr>
          <p:cNvSpPr>
            <a:spLocks noGrp="1"/>
          </p:cNvSpPr>
          <p:nvPr>
            <p:ph type="dt" sz="half" idx="10"/>
          </p:nvPr>
        </p:nvSpPr>
        <p:spPr/>
        <p:txBody>
          <a:bodyPr/>
          <a:lstStyle>
            <a:lvl1pPr>
              <a:defRPr/>
            </a:lvl1pPr>
          </a:lstStyle>
          <a:p>
            <a:fld id="{EDE978A0-6C74-4F96-9102-EFF82F89CC65}" type="datetime1">
              <a:rPr lang="en-GB" altLang="en-US"/>
              <a:pPr/>
              <a:t>24/02/2020</a:t>
            </a:fld>
            <a:endParaRPr lang="en-GB" altLang="en-US"/>
          </a:p>
        </p:txBody>
      </p:sp>
      <p:sp>
        <p:nvSpPr>
          <p:cNvPr id="5" name="Footer Placeholder 4">
            <a:extLst>
              <a:ext uri="{FF2B5EF4-FFF2-40B4-BE49-F238E27FC236}">
                <a16:creationId xmlns:a16="http://schemas.microsoft.com/office/drawing/2014/main" id="{06D0B8C3-CDCF-4981-BA61-271B136C26C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CD904D5-69FD-4465-A5FF-59093C9F4A51}"/>
              </a:ext>
            </a:extLst>
          </p:cNvPr>
          <p:cNvSpPr>
            <a:spLocks noGrp="1"/>
          </p:cNvSpPr>
          <p:nvPr>
            <p:ph type="sldNum" sz="quarter" idx="12"/>
          </p:nvPr>
        </p:nvSpPr>
        <p:spPr/>
        <p:txBody>
          <a:bodyPr/>
          <a:lstStyle>
            <a:lvl1pPr>
              <a:defRPr/>
            </a:lvl1pPr>
          </a:lstStyle>
          <a:p>
            <a:fld id="{36E57803-C4EE-43C7-9B37-F58BC7C342B3}" type="slidenum">
              <a:rPr lang="en-GB" altLang="en-US"/>
              <a:pPr/>
              <a:t>‹#›</a:t>
            </a:fld>
            <a:endParaRPr lang="en-GB" altLang="en-US"/>
          </a:p>
        </p:txBody>
      </p:sp>
    </p:spTree>
    <p:extLst>
      <p:ext uri="{BB962C8B-B14F-4D97-AF65-F5344CB8AC3E}">
        <p14:creationId xmlns:p14="http://schemas.microsoft.com/office/powerpoint/2010/main" val="20613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C18330E9-38DF-4CD2-AFAA-7A6D1775F62E}"/>
              </a:ext>
            </a:extLst>
          </p:cNvPr>
          <p:cNvSpPr>
            <a:spLocks noGrp="1" noChangeArrowheads="1"/>
          </p:cNvSpPr>
          <p:nvPr>
            <p:ph type="dt" sz="half" idx="10"/>
          </p:nvPr>
        </p:nvSpPr>
        <p:spPr>
          <a:ln/>
        </p:spPr>
        <p:txBody>
          <a:bodyPr/>
          <a:lstStyle>
            <a:lvl1pPr>
              <a:defRPr/>
            </a:lvl1pPr>
          </a:lstStyle>
          <a:p>
            <a:fld id="{7B245262-647D-48D4-9FD7-3F069D554C64}" type="datetime1">
              <a:rPr lang="en-GB" altLang="en-US"/>
              <a:pPr/>
              <a:t>24/02/2020</a:t>
            </a:fld>
            <a:endParaRPr lang="en-GB" altLang="en-US"/>
          </a:p>
        </p:txBody>
      </p:sp>
      <p:sp>
        <p:nvSpPr>
          <p:cNvPr id="8" name="Rectangle 5">
            <a:extLst>
              <a:ext uri="{FF2B5EF4-FFF2-40B4-BE49-F238E27FC236}">
                <a16:creationId xmlns:a16="http://schemas.microsoft.com/office/drawing/2014/main" id="{517587A7-E074-43A5-BCE2-9E42EA7E16C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11346CB2-1ADC-4AA1-BD80-1511D07B7F3C}"/>
              </a:ext>
            </a:extLst>
          </p:cNvPr>
          <p:cNvSpPr>
            <a:spLocks noGrp="1" noChangeArrowheads="1"/>
          </p:cNvSpPr>
          <p:nvPr>
            <p:ph type="sldNum" sz="quarter" idx="12"/>
          </p:nvPr>
        </p:nvSpPr>
        <p:spPr>
          <a:ln/>
        </p:spPr>
        <p:txBody>
          <a:bodyPr/>
          <a:lstStyle>
            <a:lvl1pPr>
              <a:defRPr/>
            </a:lvl1pPr>
          </a:lstStyle>
          <a:p>
            <a:fld id="{417789AE-7D65-4425-BF81-752B635F9958}" type="slidenum">
              <a:rPr lang="en-GB" altLang="en-US"/>
              <a:pPr/>
              <a:t>‹#›</a:t>
            </a:fld>
            <a:endParaRPr lang="en-GB" altLang="en-US"/>
          </a:p>
        </p:txBody>
      </p:sp>
    </p:spTree>
    <p:extLst>
      <p:ext uri="{BB962C8B-B14F-4D97-AF65-F5344CB8AC3E}">
        <p14:creationId xmlns:p14="http://schemas.microsoft.com/office/powerpoint/2010/main" val="72656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B7F89A43-E511-43B6-8A14-2D1BB0FED43B}"/>
              </a:ext>
            </a:extLst>
          </p:cNvPr>
          <p:cNvSpPr>
            <a:spLocks noGrp="1" noChangeArrowheads="1"/>
          </p:cNvSpPr>
          <p:nvPr>
            <p:ph type="dt" sz="half" idx="10"/>
          </p:nvPr>
        </p:nvSpPr>
        <p:spPr>
          <a:ln/>
        </p:spPr>
        <p:txBody>
          <a:bodyPr/>
          <a:lstStyle>
            <a:lvl1pPr>
              <a:defRPr/>
            </a:lvl1pPr>
          </a:lstStyle>
          <a:p>
            <a:fld id="{F9A32782-CADF-4E56-8441-1ED4DE543293}" type="datetime1">
              <a:rPr lang="en-GB" altLang="en-US"/>
              <a:pPr/>
              <a:t>24/02/2020</a:t>
            </a:fld>
            <a:endParaRPr lang="en-GB" altLang="en-US"/>
          </a:p>
        </p:txBody>
      </p:sp>
      <p:sp>
        <p:nvSpPr>
          <p:cNvPr id="4" name="Rectangle 5">
            <a:extLst>
              <a:ext uri="{FF2B5EF4-FFF2-40B4-BE49-F238E27FC236}">
                <a16:creationId xmlns:a16="http://schemas.microsoft.com/office/drawing/2014/main" id="{8DEB1727-E9CF-457E-8298-E65F3AD33BD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B871D53C-812C-48FA-BD52-734368545ED9}"/>
              </a:ext>
            </a:extLst>
          </p:cNvPr>
          <p:cNvSpPr>
            <a:spLocks noGrp="1" noChangeArrowheads="1"/>
          </p:cNvSpPr>
          <p:nvPr>
            <p:ph type="sldNum" sz="quarter" idx="12"/>
          </p:nvPr>
        </p:nvSpPr>
        <p:spPr>
          <a:ln/>
        </p:spPr>
        <p:txBody>
          <a:bodyPr/>
          <a:lstStyle>
            <a:lvl1pPr>
              <a:defRPr/>
            </a:lvl1pPr>
          </a:lstStyle>
          <a:p>
            <a:fld id="{B2B2FE19-BBBA-4A10-8612-83BD04E87961}" type="slidenum">
              <a:rPr lang="en-GB" altLang="en-US"/>
              <a:pPr/>
              <a:t>‹#›</a:t>
            </a:fld>
            <a:endParaRPr lang="en-GB" altLang="en-US"/>
          </a:p>
        </p:txBody>
      </p:sp>
    </p:spTree>
    <p:extLst>
      <p:ext uri="{BB962C8B-B14F-4D97-AF65-F5344CB8AC3E}">
        <p14:creationId xmlns:p14="http://schemas.microsoft.com/office/powerpoint/2010/main" val="2433245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046BACD-F57D-4FEA-9AA7-08A21A10C69E}"/>
              </a:ext>
            </a:extLst>
          </p:cNvPr>
          <p:cNvSpPr>
            <a:spLocks noGrp="1" noChangeArrowheads="1"/>
          </p:cNvSpPr>
          <p:nvPr>
            <p:ph type="dt" sz="half" idx="10"/>
          </p:nvPr>
        </p:nvSpPr>
        <p:spPr>
          <a:ln/>
        </p:spPr>
        <p:txBody>
          <a:bodyPr/>
          <a:lstStyle>
            <a:lvl1pPr>
              <a:defRPr/>
            </a:lvl1pPr>
          </a:lstStyle>
          <a:p>
            <a:fld id="{140F757A-DF69-467F-A476-70B356603805}" type="datetime1">
              <a:rPr lang="en-GB" altLang="en-US"/>
              <a:pPr/>
              <a:t>24/02/2020</a:t>
            </a:fld>
            <a:endParaRPr lang="en-GB" altLang="en-US"/>
          </a:p>
        </p:txBody>
      </p:sp>
      <p:sp>
        <p:nvSpPr>
          <p:cNvPr id="3" name="Rectangle 5">
            <a:extLst>
              <a:ext uri="{FF2B5EF4-FFF2-40B4-BE49-F238E27FC236}">
                <a16:creationId xmlns:a16="http://schemas.microsoft.com/office/drawing/2014/main" id="{729A954E-0BF8-4582-BD8A-6B237FCE2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6EDEA3BD-E3E6-4FDC-AF67-BB2365894C23}"/>
              </a:ext>
            </a:extLst>
          </p:cNvPr>
          <p:cNvSpPr>
            <a:spLocks noGrp="1" noChangeArrowheads="1"/>
          </p:cNvSpPr>
          <p:nvPr>
            <p:ph type="sldNum" sz="quarter" idx="12"/>
          </p:nvPr>
        </p:nvSpPr>
        <p:spPr>
          <a:ln/>
        </p:spPr>
        <p:txBody>
          <a:bodyPr/>
          <a:lstStyle>
            <a:lvl1pPr>
              <a:defRPr/>
            </a:lvl1pPr>
          </a:lstStyle>
          <a:p>
            <a:fld id="{7A1C948D-2911-4E8C-BA65-3601948682CE}" type="slidenum">
              <a:rPr lang="en-GB" altLang="en-US"/>
              <a:pPr/>
              <a:t>‹#›</a:t>
            </a:fld>
            <a:endParaRPr lang="en-GB" altLang="en-US"/>
          </a:p>
        </p:txBody>
      </p:sp>
    </p:spTree>
    <p:extLst>
      <p:ext uri="{BB962C8B-B14F-4D97-AF65-F5344CB8AC3E}">
        <p14:creationId xmlns:p14="http://schemas.microsoft.com/office/powerpoint/2010/main" val="426611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C00ECA28-7A7C-4000-A86B-00D6E60EBA86}"/>
              </a:ext>
            </a:extLst>
          </p:cNvPr>
          <p:cNvSpPr>
            <a:spLocks noGrp="1" noChangeArrowheads="1"/>
          </p:cNvSpPr>
          <p:nvPr>
            <p:ph type="dt" sz="half" idx="10"/>
          </p:nvPr>
        </p:nvSpPr>
        <p:spPr>
          <a:ln/>
        </p:spPr>
        <p:txBody>
          <a:bodyPr/>
          <a:lstStyle>
            <a:lvl1pPr>
              <a:defRPr/>
            </a:lvl1pPr>
          </a:lstStyle>
          <a:p>
            <a:fld id="{5FC63C6B-4BB8-4A70-B7B2-A6A174B10FE5}" type="datetime1">
              <a:rPr lang="en-GB" altLang="en-US"/>
              <a:pPr/>
              <a:t>24/02/2020</a:t>
            </a:fld>
            <a:endParaRPr lang="en-GB" altLang="en-US"/>
          </a:p>
        </p:txBody>
      </p:sp>
      <p:sp>
        <p:nvSpPr>
          <p:cNvPr id="6" name="Rectangle 5">
            <a:extLst>
              <a:ext uri="{FF2B5EF4-FFF2-40B4-BE49-F238E27FC236}">
                <a16:creationId xmlns:a16="http://schemas.microsoft.com/office/drawing/2014/main" id="{B6653265-1A13-41A1-B68D-12E8F7A66B3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D7427DA1-AA54-403E-B17E-C7AE5488BE3D}"/>
              </a:ext>
            </a:extLst>
          </p:cNvPr>
          <p:cNvSpPr>
            <a:spLocks noGrp="1" noChangeArrowheads="1"/>
          </p:cNvSpPr>
          <p:nvPr>
            <p:ph type="sldNum" sz="quarter" idx="12"/>
          </p:nvPr>
        </p:nvSpPr>
        <p:spPr>
          <a:ln/>
        </p:spPr>
        <p:txBody>
          <a:bodyPr/>
          <a:lstStyle>
            <a:lvl1pPr>
              <a:defRPr/>
            </a:lvl1pPr>
          </a:lstStyle>
          <a:p>
            <a:fld id="{7369FC90-6C86-4C5E-A56B-7AD53C1D6FA7}" type="slidenum">
              <a:rPr lang="en-GB" altLang="en-US"/>
              <a:pPr/>
              <a:t>‹#›</a:t>
            </a:fld>
            <a:endParaRPr lang="en-GB" altLang="en-US"/>
          </a:p>
        </p:txBody>
      </p:sp>
    </p:spTree>
    <p:extLst>
      <p:ext uri="{BB962C8B-B14F-4D97-AF65-F5344CB8AC3E}">
        <p14:creationId xmlns:p14="http://schemas.microsoft.com/office/powerpoint/2010/main" val="1018749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D73523B0-F36D-4727-A9E4-CF697E35009E}"/>
              </a:ext>
            </a:extLst>
          </p:cNvPr>
          <p:cNvSpPr>
            <a:spLocks noGrp="1" noChangeArrowheads="1"/>
          </p:cNvSpPr>
          <p:nvPr>
            <p:ph type="dt" sz="half" idx="10"/>
          </p:nvPr>
        </p:nvSpPr>
        <p:spPr>
          <a:ln/>
        </p:spPr>
        <p:txBody>
          <a:bodyPr/>
          <a:lstStyle>
            <a:lvl1pPr>
              <a:defRPr/>
            </a:lvl1pPr>
          </a:lstStyle>
          <a:p>
            <a:fld id="{C5BD4C82-36DB-4910-9E22-5005DFA7E095}" type="datetime1">
              <a:rPr lang="en-GB" altLang="en-US"/>
              <a:pPr/>
              <a:t>24/02/2020</a:t>
            </a:fld>
            <a:endParaRPr lang="en-GB" altLang="en-US"/>
          </a:p>
        </p:txBody>
      </p:sp>
      <p:sp>
        <p:nvSpPr>
          <p:cNvPr id="6" name="Rectangle 5">
            <a:extLst>
              <a:ext uri="{FF2B5EF4-FFF2-40B4-BE49-F238E27FC236}">
                <a16:creationId xmlns:a16="http://schemas.microsoft.com/office/drawing/2014/main" id="{3C53B758-75D6-48AE-A436-8225E4DD675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DFF04AD4-27DE-40C3-9B6F-DFFB5BE573E7}"/>
              </a:ext>
            </a:extLst>
          </p:cNvPr>
          <p:cNvSpPr>
            <a:spLocks noGrp="1" noChangeArrowheads="1"/>
          </p:cNvSpPr>
          <p:nvPr>
            <p:ph type="sldNum" sz="quarter" idx="12"/>
          </p:nvPr>
        </p:nvSpPr>
        <p:spPr>
          <a:ln/>
        </p:spPr>
        <p:txBody>
          <a:bodyPr/>
          <a:lstStyle>
            <a:lvl1pPr>
              <a:defRPr/>
            </a:lvl1pPr>
          </a:lstStyle>
          <a:p>
            <a:fld id="{15D87571-405E-4F09-BDC6-E68BEB29CCA9}" type="slidenum">
              <a:rPr lang="en-GB" altLang="en-US"/>
              <a:pPr/>
              <a:t>‹#›</a:t>
            </a:fld>
            <a:endParaRPr lang="en-GB" altLang="en-US"/>
          </a:p>
        </p:txBody>
      </p:sp>
    </p:spTree>
    <p:extLst>
      <p:ext uri="{BB962C8B-B14F-4D97-AF65-F5344CB8AC3E}">
        <p14:creationId xmlns:p14="http://schemas.microsoft.com/office/powerpoint/2010/main" val="309664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E78E5910-1665-4733-BD26-1AC305A3222B}"/>
              </a:ext>
            </a:extLst>
          </p:cNvPr>
          <p:cNvSpPr>
            <a:spLocks noGrp="1" noChangeArrowheads="1"/>
          </p:cNvSpPr>
          <p:nvPr>
            <p:ph type="dt" sz="half" idx="10"/>
          </p:nvPr>
        </p:nvSpPr>
        <p:spPr>
          <a:ln/>
        </p:spPr>
        <p:txBody>
          <a:bodyPr/>
          <a:lstStyle>
            <a:lvl1pPr>
              <a:defRPr/>
            </a:lvl1pPr>
          </a:lstStyle>
          <a:p>
            <a:fld id="{E7A5F7BF-3B01-4974-9538-C14B7EBEDE59}" type="datetime1">
              <a:rPr lang="en-GB" altLang="en-US"/>
              <a:pPr/>
              <a:t>24/02/2020</a:t>
            </a:fld>
            <a:endParaRPr lang="en-GB" altLang="en-US"/>
          </a:p>
        </p:txBody>
      </p:sp>
      <p:sp>
        <p:nvSpPr>
          <p:cNvPr id="5" name="Rectangle 5">
            <a:extLst>
              <a:ext uri="{FF2B5EF4-FFF2-40B4-BE49-F238E27FC236}">
                <a16:creationId xmlns:a16="http://schemas.microsoft.com/office/drawing/2014/main" id="{613B85C2-5A32-4EBB-8B0F-ABD1715A5C8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A4211B33-1041-46B1-98B4-9A6958C075B0}"/>
              </a:ext>
            </a:extLst>
          </p:cNvPr>
          <p:cNvSpPr>
            <a:spLocks noGrp="1" noChangeArrowheads="1"/>
          </p:cNvSpPr>
          <p:nvPr>
            <p:ph type="sldNum" sz="quarter" idx="12"/>
          </p:nvPr>
        </p:nvSpPr>
        <p:spPr>
          <a:ln/>
        </p:spPr>
        <p:txBody>
          <a:bodyPr/>
          <a:lstStyle>
            <a:lvl1pPr>
              <a:defRPr/>
            </a:lvl1pPr>
          </a:lstStyle>
          <a:p>
            <a:fld id="{1B2F9884-6BE2-4F09-A26B-5A3BFABF6FFA}" type="slidenum">
              <a:rPr lang="en-GB" altLang="en-US"/>
              <a:pPr/>
              <a:t>‹#›</a:t>
            </a:fld>
            <a:endParaRPr lang="en-GB" altLang="en-US"/>
          </a:p>
        </p:txBody>
      </p:sp>
    </p:spTree>
    <p:extLst>
      <p:ext uri="{BB962C8B-B14F-4D97-AF65-F5344CB8AC3E}">
        <p14:creationId xmlns:p14="http://schemas.microsoft.com/office/powerpoint/2010/main" val="402989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6988"/>
            <a:ext cx="2743200" cy="6264276"/>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6988"/>
            <a:ext cx="8026400" cy="62642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E8C5396-BB3B-46D6-8D90-DA4B7EF82127}"/>
              </a:ext>
            </a:extLst>
          </p:cNvPr>
          <p:cNvSpPr>
            <a:spLocks noGrp="1" noChangeArrowheads="1"/>
          </p:cNvSpPr>
          <p:nvPr>
            <p:ph type="dt" sz="half" idx="10"/>
          </p:nvPr>
        </p:nvSpPr>
        <p:spPr>
          <a:ln/>
        </p:spPr>
        <p:txBody>
          <a:bodyPr/>
          <a:lstStyle>
            <a:lvl1pPr>
              <a:defRPr/>
            </a:lvl1pPr>
          </a:lstStyle>
          <a:p>
            <a:fld id="{EC744F57-0682-4244-811C-4522E19B0EC9}" type="datetime1">
              <a:rPr lang="en-GB" altLang="en-US"/>
              <a:pPr/>
              <a:t>24/02/2020</a:t>
            </a:fld>
            <a:endParaRPr lang="en-GB" altLang="en-US"/>
          </a:p>
        </p:txBody>
      </p:sp>
      <p:sp>
        <p:nvSpPr>
          <p:cNvPr id="5" name="Rectangle 5">
            <a:extLst>
              <a:ext uri="{FF2B5EF4-FFF2-40B4-BE49-F238E27FC236}">
                <a16:creationId xmlns:a16="http://schemas.microsoft.com/office/drawing/2014/main" id="{EF9F6170-6FF4-4969-96DD-83082762FD7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FAE387E-2D10-4039-A160-EAC6858A1531}"/>
              </a:ext>
            </a:extLst>
          </p:cNvPr>
          <p:cNvSpPr>
            <a:spLocks noGrp="1" noChangeArrowheads="1"/>
          </p:cNvSpPr>
          <p:nvPr>
            <p:ph type="sldNum" sz="quarter" idx="12"/>
          </p:nvPr>
        </p:nvSpPr>
        <p:spPr>
          <a:ln/>
        </p:spPr>
        <p:txBody>
          <a:bodyPr/>
          <a:lstStyle>
            <a:lvl1pPr>
              <a:defRPr/>
            </a:lvl1pPr>
          </a:lstStyle>
          <a:p>
            <a:fld id="{6E76AB4C-925A-4378-A1BA-EC61AD7D10DE}" type="slidenum">
              <a:rPr lang="en-GB" altLang="en-US"/>
              <a:pPr/>
              <a:t>‹#›</a:t>
            </a:fld>
            <a:endParaRPr lang="en-GB" altLang="en-US"/>
          </a:p>
        </p:txBody>
      </p:sp>
    </p:spTree>
    <p:extLst>
      <p:ext uri="{BB962C8B-B14F-4D97-AF65-F5344CB8AC3E}">
        <p14:creationId xmlns:p14="http://schemas.microsoft.com/office/powerpoint/2010/main" val="3363812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988"/>
            <a:ext cx="10972800" cy="1143001"/>
          </a:xfrm>
        </p:spPr>
        <p:txBody>
          <a:bodyPr/>
          <a:lstStyle/>
          <a:p>
            <a:r>
              <a:rPr lang="en-GB"/>
              <a:t>Click to edit Master title style</a:t>
            </a:r>
            <a:endParaRPr lang="en-US"/>
          </a:p>
        </p:txBody>
      </p:sp>
      <p:sp>
        <p:nvSpPr>
          <p:cNvPr id="3" name="Text Placeholder 2"/>
          <p:cNvSpPr>
            <a:spLocks noGrp="1"/>
          </p:cNvSpPr>
          <p:nvPr>
            <p:ph type="body" sz="half" idx="1"/>
          </p:nvPr>
        </p:nvSpPr>
        <p:spPr>
          <a:xfrm>
            <a:off x="609600" y="1268414"/>
            <a:ext cx="5384800" cy="4968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quarter" idx="2"/>
          </p:nvPr>
        </p:nvSpPr>
        <p:spPr>
          <a:xfrm>
            <a:off x="6197600" y="1268414"/>
            <a:ext cx="5384800" cy="24082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4"/>
          <p:cNvSpPr>
            <a:spLocks noGrp="1"/>
          </p:cNvSpPr>
          <p:nvPr>
            <p:ph sz="quarter" idx="3"/>
          </p:nvPr>
        </p:nvSpPr>
        <p:spPr>
          <a:xfrm>
            <a:off x="6197600" y="3829050"/>
            <a:ext cx="5384800" cy="2408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Rectangle 4">
            <a:extLst>
              <a:ext uri="{FF2B5EF4-FFF2-40B4-BE49-F238E27FC236}">
                <a16:creationId xmlns:a16="http://schemas.microsoft.com/office/drawing/2014/main" id="{D1605955-6A41-483D-BDC4-A6B14A557A32}"/>
              </a:ext>
            </a:extLst>
          </p:cNvPr>
          <p:cNvSpPr>
            <a:spLocks noGrp="1" noChangeArrowheads="1"/>
          </p:cNvSpPr>
          <p:nvPr>
            <p:ph type="dt" sz="half" idx="10"/>
          </p:nvPr>
        </p:nvSpPr>
        <p:spPr>
          <a:ln/>
        </p:spPr>
        <p:txBody>
          <a:bodyPr/>
          <a:lstStyle>
            <a:lvl1pPr>
              <a:defRPr/>
            </a:lvl1pPr>
          </a:lstStyle>
          <a:p>
            <a:fld id="{6EB85B04-D11D-4A63-95BC-14B3709D6E4F}" type="datetime1">
              <a:rPr lang="en-GB" altLang="en-US"/>
              <a:pPr/>
              <a:t>24/02/2020</a:t>
            </a:fld>
            <a:endParaRPr lang="en-GB" altLang="en-US"/>
          </a:p>
        </p:txBody>
      </p:sp>
      <p:sp>
        <p:nvSpPr>
          <p:cNvPr id="7" name="Rectangle 5">
            <a:extLst>
              <a:ext uri="{FF2B5EF4-FFF2-40B4-BE49-F238E27FC236}">
                <a16:creationId xmlns:a16="http://schemas.microsoft.com/office/drawing/2014/main" id="{C190C4E0-A281-4309-8545-6E9818C1416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8" name="Rectangle 6">
            <a:extLst>
              <a:ext uri="{FF2B5EF4-FFF2-40B4-BE49-F238E27FC236}">
                <a16:creationId xmlns:a16="http://schemas.microsoft.com/office/drawing/2014/main" id="{100D5891-D843-406D-8A4F-A9FA60839F8F}"/>
              </a:ext>
            </a:extLst>
          </p:cNvPr>
          <p:cNvSpPr>
            <a:spLocks noGrp="1" noChangeArrowheads="1"/>
          </p:cNvSpPr>
          <p:nvPr>
            <p:ph type="sldNum" sz="quarter" idx="12"/>
          </p:nvPr>
        </p:nvSpPr>
        <p:spPr>
          <a:ln/>
        </p:spPr>
        <p:txBody>
          <a:bodyPr/>
          <a:lstStyle>
            <a:lvl1pPr>
              <a:defRPr/>
            </a:lvl1pPr>
          </a:lstStyle>
          <a:p>
            <a:fld id="{0F6762D3-5DF0-4639-954B-121F564D22EC}" type="slidenum">
              <a:rPr lang="en-GB" altLang="en-US"/>
              <a:pPr/>
              <a:t>‹#›</a:t>
            </a:fld>
            <a:endParaRPr lang="en-GB" altLang="en-US"/>
          </a:p>
        </p:txBody>
      </p:sp>
    </p:spTree>
    <p:extLst>
      <p:ext uri="{BB962C8B-B14F-4D97-AF65-F5344CB8AC3E}">
        <p14:creationId xmlns:p14="http://schemas.microsoft.com/office/powerpoint/2010/main" val="380101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80CF3-C50D-4A12-8EC6-CCF289A40FD8}"/>
              </a:ext>
            </a:extLst>
          </p:cNvPr>
          <p:cNvSpPr>
            <a:spLocks noGrp="1"/>
          </p:cNvSpPr>
          <p:nvPr>
            <p:ph type="dt" sz="half" idx="10"/>
          </p:nvPr>
        </p:nvSpPr>
        <p:spPr/>
        <p:txBody>
          <a:bodyPr/>
          <a:lstStyle>
            <a:lvl1pPr>
              <a:defRPr/>
            </a:lvl1pPr>
          </a:lstStyle>
          <a:p>
            <a:fld id="{DFAC48E5-44CC-43D5-AD9F-2D80C2A95C47}" type="datetime1">
              <a:rPr lang="en-GB" altLang="en-US"/>
              <a:pPr/>
              <a:t>24/02/2020</a:t>
            </a:fld>
            <a:endParaRPr lang="en-GB" altLang="en-US"/>
          </a:p>
        </p:txBody>
      </p:sp>
      <p:sp>
        <p:nvSpPr>
          <p:cNvPr id="5" name="Footer Placeholder 4">
            <a:extLst>
              <a:ext uri="{FF2B5EF4-FFF2-40B4-BE49-F238E27FC236}">
                <a16:creationId xmlns:a16="http://schemas.microsoft.com/office/drawing/2014/main" id="{27585FE5-AA4D-4AE6-9040-6E31824582B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88CC74A-8EAC-45C2-9539-AECC9FF03157}"/>
              </a:ext>
            </a:extLst>
          </p:cNvPr>
          <p:cNvSpPr>
            <a:spLocks noGrp="1"/>
          </p:cNvSpPr>
          <p:nvPr>
            <p:ph type="sldNum" sz="quarter" idx="12"/>
          </p:nvPr>
        </p:nvSpPr>
        <p:spPr/>
        <p:txBody>
          <a:bodyPr/>
          <a:lstStyle>
            <a:lvl1pPr>
              <a:defRPr/>
            </a:lvl1pPr>
          </a:lstStyle>
          <a:p>
            <a:fld id="{0AD66620-45F2-40E3-B8FD-5B11DC099089}" type="slidenum">
              <a:rPr lang="en-GB" altLang="en-US"/>
              <a:pPr/>
              <a:t>‹#›</a:t>
            </a:fld>
            <a:endParaRPr lang="en-GB" altLang="en-US"/>
          </a:p>
        </p:txBody>
      </p:sp>
    </p:spTree>
    <p:extLst>
      <p:ext uri="{BB962C8B-B14F-4D97-AF65-F5344CB8AC3E}">
        <p14:creationId xmlns:p14="http://schemas.microsoft.com/office/powerpoint/2010/main" val="150782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6940FB-4194-44BE-ACDA-4218CF722A53}"/>
              </a:ext>
            </a:extLst>
          </p:cNvPr>
          <p:cNvSpPr>
            <a:spLocks noGrp="1"/>
          </p:cNvSpPr>
          <p:nvPr>
            <p:ph type="dt" sz="half" idx="10"/>
          </p:nvPr>
        </p:nvSpPr>
        <p:spPr/>
        <p:txBody>
          <a:bodyPr/>
          <a:lstStyle>
            <a:lvl1pPr>
              <a:defRPr/>
            </a:lvl1pPr>
          </a:lstStyle>
          <a:p>
            <a:fld id="{F7BA95AA-206F-4C05-97D8-FB65515E3196}" type="datetime1">
              <a:rPr lang="en-GB" altLang="en-US"/>
              <a:pPr/>
              <a:t>24/02/2020</a:t>
            </a:fld>
            <a:endParaRPr lang="en-GB" altLang="en-US"/>
          </a:p>
        </p:txBody>
      </p:sp>
      <p:sp>
        <p:nvSpPr>
          <p:cNvPr id="6" name="Footer Placeholder 4">
            <a:extLst>
              <a:ext uri="{FF2B5EF4-FFF2-40B4-BE49-F238E27FC236}">
                <a16:creationId xmlns:a16="http://schemas.microsoft.com/office/drawing/2014/main" id="{A9D86D72-5BEA-4C90-BB14-E0100D7911B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EF65549-C5C1-43A3-81A1-6E9E2C231556}"/>
              </a:ext>
            </a:extLst>
          </p:cNvPr>
          <p:cNvSpPr>
            <a:spLocks noGrp="1"/>
          </p:cNvSpPr>
          <p:nvPr>
            <p:ph type="sldNum" sz="quarter" idx="12"/>
          </p:nvPr>
        </p:nvSpPr>
        <p:spPr/>
        <p:txBody>
          <a:bodyPr/>
          <a:lstStyle>
            <a:lvl1pPr>
              <a:defRPr/>
            </a:lvl1pPr>
          </a:lstStyle>
          <a:p>
            <a:fld id="{A5F8142C-17F0-4D7B-A5B8-E3043D494CA1}" type="slidenum">
              <a:rPr lang="en-GB" altLang="en-US"/>
              <a:pPr/>
              <a:t>‹#›</a:t>
            </a:fld>
            <a:endParaRPr lang="en-GB" altLang="en-US"/>
          </a:p>
        </p:txBody>
      </p:sp>
    </p:spTree>
    <p:extLst>
      <p:ext uri="{BB962C8B-B14F-4D97-AF65-F5344CB8AC3E}">
        <p14:creationId xmlns:p14="http://schemas.microsoft.com/office/powerpoint/2010/main" val="35317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E71EAE-4938-4368-9984-CE805AAB157B}"/>
              </a:ext>
            </a:extLst>
          </p:cNvPr>
          <p:cNvSpPr>
            <a:spLocks noGrp="1"/>
          </p:cNvSpPr>
          <p:nvPr>
            <p:ph type="dt" sz="half" idx="10"/>
          </p:nvPr>
        </p:nvSpPr>
        <p:spPr/>
        <p:txBody>
          <a:bodyPr/>
          <a:lstStyle>
            <a:lvl1pPr>
              <a:defRPr/>
            </a:lvl1pPr>
          </a:lstStyle>
          <a:p>
            <a:fld id="{42E0DC2D-C751-4401-9514-A9BBFCB0BCD0}" type="datetime1">
              <a:rPr lang="en-GB" altLang="en-US"/>
              <a:pPr/>
              <a:t>24/02/2020</a:t>
            </a:fld>
            <a:endParaRPr lang="en-GB" altLang="en-US"/>
          </a:p>
        </p:txBody>
      </p:sp>
      <p:sp>
        <p:nvSpPr>
          <p:cNvPr id="5" name="Footer Placeholder 4">
            <a:extLst>
              <a:ext uri="{FF2B5EF4-FFF2-40B4-BE49-F238E27FC236}">
                <a16:creationId xmlns:a16="http://schemas.microsoft.com/office/drawing/2014/main" id="{9EED9CE9-3A9C-49AC-9B92-9C509CCD07B0}"/>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781AB56-FE29-423C-8EAB-2904ABDC7BAF}"/>
              </a:ext>
            </a:extLst>
          </p:cNvPr>
          <p:cNvSpPr>
            <a:spLocks noGrp="1"/>
          </p:cNvSpPr>
          <p:nvPr>
            <p:ph type="sldNum" sz="quarter" idx="12"/>
          </p:nvPr>
        </p:nvSpPr>
        <p:spPr/>
        <p:txBody>
          <a:bodyPr/>
          <a:lstStyle>
            <a:lvl1pPr>
              <a:defRPr/>
            </a:lvl1pPr>
          </a:lstStyle>
          <a:p>
            <a:fld id="{0F9720BD-3A8A-4E33-94C6-0F2377A911F9}" type="slidenum">
              <a:rPr lang="en-GB" altLang="en-US"/>
              <a:pPr/>
              <a:t>‹#›</a:t>
            </a:fld>
            <a:endParaRPr lang="en-GB" altLang="en-US"/>
          </a:p>
        </p:txBody>
      </p:sp>
    </p:spTree>
    <p:extLst>
      <p:ext uri="{BB962C8B-B14F-4D97-AF65-F5344CB8AC3E}">
        <p14:creationId xmlns:p14="http://schemas.microsoft.com/office/powerpoint/2010/main" val="29134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346D2E-2D4F-4415-BEE5-5DD92C766759}"/>
              </a:ext>
            </a:extLst>
          </p:cNvPr>
          <p:cNvSpPr>
            <a:spLocks noGrp="1"/>
          </p:cNvSpPr>
          <p:nvPr>
            <p:ph type="dt" sz="half" idx="10"/>
          </p:nvPr>
        </p:nvSpPr>
        <p:spPr/>
        <p:txBody>
          <a:bodyPr/>
          <a:lstStyle>
            <a:lvl1pPr>
              <a:defRPr/>
            </a:lvl1pPr>
          </a:lstStyle>
          <a:p>
            <a:fld id="{497602C7-0529-44D4-BF5C-03FCB29548B7}" type="datetime1">
              <a:rPr lang="en-GB" altLang="en-US"/>
              <a:pPr/>
              <a:t>24/02/2020</a:t>
            </a:fld>
            <a:endParaRPr lang="en-GB" altLang="en-US"/>
          </a:p>
        </p:txBody>
      </p:sp>
      <p:sp>
        <p:nvSpPr>
          <p:cNvPr id="5" name="Footer Placeholder 4">
            <a:extLst>
              <a:ext uri="{FF2B5EF4-FFF2-40B4-BE49-F238E27FC236}">
                <a16:creationId xmlns:a16="http://schemas.microsoft.com/office/drawing/2014/main" id="{E7616D4A-9223-49F4-9253-B10028E0D4C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935AF9C-587A-42B5-833C-E12A91D1067C}"/>
              </a:ext>
            </a:extLst>
          </p:cNvPr>
          <p:cNvSpPr>
            <a:spLocks noGrp="1"/>
          </p:cNvSpPr>
          <p:nvPr>
            <p:ph type="sldNum" sz="quarter" idx="12"/>
          </p:nvPr>
        </p:nvSpPr>
        <p:spPr/>
        <p:txBody>
          <a:bodyPr/>
          <a:lstStyle>
            <a:lvl1pPr>
              <a:defRPr/>
            </a:lvl1pPr>
          </a:lstStyle>
          <a:p>
            <a:fld id="{5E7A0348-3926-4140-8D62-D0F747D21069}" type="slidenum">
              <a:rPr lang="en-GB" altLang="en-US"/>
              <a:pPr/>
              <a:t>‹#›</a:t>
            </a:fld>
            <a:endParaRPr lang="en-GB" altLang="en-US"/>
          </a:p>
        </p:txBody>
      </p:sp>
    </p:spTree>
    <p:extLst>
      <p:ext uri="{BB962C8B-B14F-4D97-AF65-F5344CB8AC3E}">
        <p14:creationId xmlns:p14="http://schemas.microsoft.com/office/powerpoint/2010/main" val="265069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F0D9638C-029C-485E-AA2C-FF23E37C8122}"/>
              </a:ext>
            </a:extLst>
          </p:cNvPr>
          <p:cNvSpPr>
            <a:spLocks noGrp="1" noChangeArrowheads="1"/>
          </p:cNvSpPr>
          <p:nvPr>
            <p:ph type="dt" sz="half" idx="10"/>
          </p:nvPr>
        </p:nvSpPr>
        <p:spPr>
          <a:ln/>
        </p:spPr>
        <p:txBody>
          <a:bodyPr/>
          <a:lstStyle>
            <a:lvl1pPr>
              <a:defRPr/>
            </a:lvl1pPr>
          </a:lstStyle>
          <a:p>
            <a:fld id="{A6774C81-E032-470D-B87D-8729263934D3}" type="datetime1">
              <a:rPr lang="en-GB" altLang="en-US"/>
              <a:pPr/>
              <a:t>24/02/2020</a:t>
            </a:fld>
            <a:endParaRPr lang="en-GB" altLang="en-US"/>
          </a:p>
        </p:txBody>
      </p:sp>
      <p:sp>
        <p:nvSpPr>
          <p:cNvPr id="5" name="Rectangle 5">
            <a:extLst>
              <a:ext uri="{FF2B5EF4-FFF2-40B4-BE49-F238E27FC236}">
                <a16:creationId xmlns:a16="http://schemas.microsoft.com/office/drawing/2014/main" id="{8BD8CDB9-2641-4EBA-A18B-93F199F1D9D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01A4B765-6C9D-457B-8EF8-785F00D827C4}"/>
              </a:ext>
            </a:extLst>
          </p:cNvPr>
          <p:cNvSpPr>
            <a:spLocks noGrp="1" noChangeArrowheads="1"/>
          </p:cNvSpPr>
          <p:nvPr>
            <p:ph type="sldNum" sz="quarter" idx="12"/>
          </p:nvPr>
        </p:nvSpPr>
        <p:spPr>
          <a:ln/>
        </p:spPr>
        <p:txBody>
          <a:bodyPr/>
          <a:lstStyle>
            <a:lvl1pPr>
              <a:defRPr/>
            </a:lvl1pPr>
          </a:lstStyle>
          <a:p>
            <a:fld id="{FA75A477-0E3B-4A06-8B19-7953BBE3B234}" type="slidenum">
              <a:rPr lang="en-GB" altLang="en-US"/>
              <a:pPr/>
              <a:t>‹#›</a:t>
            </a:fld>
            <a:endParaRPr lang="en-GB" altLang="en-US"/>
          </a:p>
        </p:txBody>
      </p:sp>
    </p:spTree>
    <p:extLst>
      <p:ext uri="{BB962C8B-B14F-4D97-AF65-F5344CB8AC3E}">
        <p14:creationId xmlns:p14="http://schemas.microsoft.com/office/powerpoint/2010/main" val="88640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F4DB0E0-D843-4995-8C40-0B8F61635094}"/>
              </a:ext>
            </a:extLst>
          </p:cNvPr>
          <p:cNvSpPr>
            <a:spLocks noGrp="1" noChangeArrowheads="1"/>
          </p:cNvSpPr>
          <p:nvPr>
            <p:ph type="dt" sz="half" idx="10"/>
          </p:nvPr>
        </p:nvSpPr>
        <p:spPr>
          <a:ln/>
        </p:spPr>
        <p:txBody>
          <a:bodyPr/>
          <a:lstStyle>
            <a:lvl1pPr>
              <a:defRPr/>
            </a:lvl1pPr>
          </a:lstStyle>
          <a:p>
            <a:fld id="{09FCCD46-500B-4B1D-A0F8-8A9FE634BAA9}" type="datetime1">
              <a:rPr lang="en-GB" altLang="en-US"/>
              <a:pPr/>
              <a:t>24/02/2020</a:t>
            </a:fld>
            <a:endParaRPr lang="en-GB" altLang="en-US"/>
          </a:p>
        </p:txBody>
      </p:sp>
      <p:sp>
        <p:nvSpPr>
          <p:cNvPr id="5" name="Rectangle 5">
            <a:extLst>
              <a:ext uri="{FF2B5EF4-FFF2-40B4-BE49-F238E27FC236}">
                <a16:creationId xmlns:a16="http://schemas.microsoft.com/office/drawing/2014/main" id="{1EFC2AA7-62D0-43C3-AEF3-232C932E947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C88D0AD2-0411-487A-B545-E32032D03438}"/>
              </a:ext>
            </a:extLst>
          </p:cNvPr>
          <p:cNvSpPr>
            <a:spLocks noGrp="1" noChangeArrowheads="1"/>
          </p:cNvSpPr>
          <p:nvPr>
            <p:ph type="sldNum" sz="quarter" idx="12"/>
          </p:nvPr>
        </p:nvSpPr>
        <p:spPr>
          <a:ln/>
        </p:spPr>
        <p:txBody>
          <a:bodyPr/>
          <a:lstStyle>
            <a:lvl1pPr>
              <a:defRPr/>
            </a:lvl1pPr>
          </a:lstStyle>
          <a:p>
            <a:fld id="{1ABA89D3-B09E-429F-92DF-C9CF56937B53}" type="slidenum">
              <a:rPr lang="en-GB" altLang="en-US"/>
              <a:pPr/>
              <a:t>‹#›</a:t>
            </a:fld>
            <a:endParaRPr lang="en-GB" altLang="en-US"/>
          </a:p>
        </p:txBody>
      </p:sp>
    </p:spTree>
    <p:extLst>
      <p:ext uri="{BB962C8B-B14F-4D97-AF65-F5344CB8AC3E}">
        <p14:creationId xmlns:p14="http://schemas.microsoft.com/office/powerpoint/2010/main" val="272985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91EFA3D3-3F18-46D4-8460-FA0A68A3C6B9}"/>
              </a:ext>
            </a:extLst>
          </p:cNvPr>
          <p:cNvSpPr>
            <a:spLocks noGrp="1" noChangeArrowheads="1"/>
          </p:cNvSpPr>
          <p:nvPr>
            <p:ph type="dt" sz="half" idx="10"/>
          </p:nvPr>
        </p:nvSpPr>
        <p:spPr>
          <a:ln/>
        </p:spPr>
        <p:txBody>
          <a:bodyPr/>
          <a:lstStyle>
            <a:lvl1pPr>
              <a:defRPr/>
            </a:lvl1pPr>
          </a:lstStyle>
          <a:p>
            <a:fld id="{67A6C3BA-6416-4AF6-A902-FB541280CAF6}" type="datetime1">
              <a:rPr lang="en-GB" altLang="en-US"/>
              <a:pPr/>
              <a:t>24/02/2020</a:t>
            </a:fld>
            <a:endParaRPr lang="en-GB" altLang="en-US"/>
          </a:p>
        </p:txBody>
      </p:sp>
      <p:sp>
        <p:nvSpPr>
          <p:cNvPr id="5" name="Rectangle 5">
            <a:extLst>
              <a:ext uri="{FF2B5EF4-FFF2-40B4-BE49-F238E27FC236}">
                <a16:creationId xmlns:a16="http://schemas.microsoft.com/office/drawing/2014/main" id="{2D2CFB00-4688-4CC9-9E5F-1EB7AAA591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74E3BE2-5F3C-461E-ACD3-0FFFEE1CA7D0}"/>
              </a:ext>
            </a:extLst>
          </p:cNvPr>
          <p:cNvSpPr>
            <a:spLocks noGrp="1" noChangeArrowheads="1"/>
          </p:cNvSpPr>
          <p:nvPr>
            <p:ph type="sldNum" sz="quarter" idx="12"/>
          </p:nvPr>
        </p:nvSpPr>
        <p:spPr>
          <a:ln/>
        </p:spPr>
        <p:txBody>
          <a:bodyPr/>
          <a:lstStyle>
            <a:lvl1pPr>
              <a:defRPr/>
            </a:lvl1pPr>
          </a:lstStyle>
          <a:p>
            <a:fld id="{492DFE44-3359-4FA4-9E77-484CDFD1CD35}" type="slidenum">
              <a:rPr lang="en-GB" altLang="en-US"/>
              <a:pPr/>
              <a:t>‹#›</a:t>
            </a:fld>
            <a:endParaRPr lang="en-GB" altLang="en-US"/>
          </a:p>
        </p:txBody>
      </p:sp>
    </p:spTree>
    <p:extLst>
      <p:ext uri="{BB962C8B-B14F-4D97-AF65-F5344CB8AC3E}">
        <p14:creationId xmlns:p14="http://schemas.microsoft.com/office/powerpoint/2010/main" val="269189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CCB18A43-4ABC-4896-B938-39714771841B}"/>
              </a:ext>
            </a:extLst>
          </p:cNvPr>
          <p:cNvSpPr>
            <a:spLocks noGrp="1" noChangeArrowheads="1"/>
          </p:cNvSpPr>
          <p:nvPr>
            <p:ph type="dt" sz="half" idx="10"/>
          </p:nvPr>
        </p:nvSpPr>
        <p:spPr>
          <a:ln/>
        </p:spPr>
        <p:txBody>
          <a:bodyPr/>
          <a:lstStyle>
            <a:lvl1pPr>
              <a:defRPr/>
            </a:lvl1pPr>
          </a:lstStyle>
          <a:p>
            <a:fld id="{29D767FB-A0C2-412F-9620-0E2DC24A7ECA}" type="datetime1">
              <a:rPr lang="en-GB" altLang="en-US"/>
              <a:pPr/>
              <a:t>24/02/2020</a:t>
            </a:fld>
            <a:endParaRPr lang="en-GB" altLang="en-US"/>
          </a:p>
        </p:txBody>
      </p:sp>
      <p:sp>
        <p:nvSpPr>
          <p:cNvPr id="6" name="Rectangle 5">
            <a:extLst>
              <a:ext uri="{FF2B5EF4-FFF2-40B4-BE49-F238E27FC236}">
                <a16:creationId xmlns:a16="http://schemas.microsoft.com/office/drawing/2014/main" id="{97B84A5C-61D9-4DA0-988F-6CF99EDAB13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95ABDEC-707F-4F16-902F-78BF8232CBC0}"/>
              </a:ext>
            </a:extLst>
          </p:cNvPr>
          <p:cNvSpPr>
            <a:spLocks noGrp="1" noChangeArrowheads="1"/>
          </p:cNvSpPr>
          <p:nvPr>
            <p:ph type="sldNum" sz="quarter" idx="12"/>
          </p:nvPr>
        </p:nvSpPr>
        <p:spPr>
          <a:ln/>
        </p:spPr>
        <p:txBody>
          <a:bodyPr/>
          <a:lstStyle>
            <a:lvl1pPr>
              <a:defRPr/>
            </a:lvl1pPr>
          </a:lstStyle>
          <a:p>
            <a:fld id="{98C4A60A-D06E-4E98-B797-D1481E0F699F}" type="slidenum">
              <a:rPr lang="en-GB" altLang="en-US"/>
              <a:pPr/>
              <a:t>‹#›</a:t>
            </a:fld>
            <a:endParaRPr lang="en-GB" altLang="en-US"/>
          </a:p>
        </p:txBody>
      </p:sp>
    </p:spTree>
    <p:extLst>
      <p:ext uri="{BB962C8B-B14F-4D97-AF65-F5344CB8AC3E}">
        <p14:creationId xmlns:p14="http://schemas.microsoft.com/office/powerpoint/2010/main" val="21851021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4ABEBF-D8E7-4F6A-9ACA-F72DA2907662}"/>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887435B4-A2E3-4475-8CCE-1724E78A9C6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AD972DC7-EABF-4D47-8011-381D1C291A05}"/>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Calibri" panose="020F0502020204030204" pitchFamily="34" charset="0"/>
                <a:cs typeface="Arial" panose="020B0604020202020204" pitchFamily="34" charset="0"/>
              </a:defRPr>
            </a:lvl1pPr>
          </a:lstStyle>
          <a:p>
            <a:fld id="{1CD39321-949C-4B7C-8DE4-707FA92A4CAE}" type="datetime1">
              <a:rPr lang="en-GB" altLang="en-US"/>
              <a:pPr/>
              <a:t>24/02/2020</a:t>
            </a:fld>
            <a:endParaRPr lang="en-GB" altLang="en-US"/>
          </a:p>
        </p:txBody>
      </p:sp>
      <p:sp>
        <p:nvSpPr>
          <p:cNvPr id="5" name="Footer Placeholder 4">
            <a:extLst>
              <a:ext uri="{FF2B5EF4-FFF2-40B4-BE49-F238E27FC236}">
                <a16:creationId xmlns:a16="http://schemas.microsoft.com/office/drawing/2014/main" id="{9B2BFA00-AEB5-4A25-8238-E358258E52E1}"/>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ＭＳ Ｐゴシック" charset="0"/>
                <a:cs typeface="Arial" charset="0"/>
              </a:defRPr>
            </a:lvl1pPr>
          </a:lstStyle>
          <a:p>
            <a:pPr>
              <a:defRPr/>
            </a:pPr>
            <a:endParaRPr lang="en-GB"/>
          </a:p>
        </p:txBody>
      </p:sp>
      <p:sp>
        <p:nvSpPr>
          <p:cNvPr id="6" name="Slide Number Placeholder 5">
            <a:extLst>
              <a:ext uri="{FF2B5EF4-FFF2-40B4-BE49-F238E27FC236}">
                <a16:creationId xmlns:a16="http://schemas.microsoft.com/office/drawing/2014/main" id="{EFF375AB-C37E-463F-93E8-1471D3B98162}"/>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cs typeface="Arial" panose="020B0604020202020204" pitchFamily="34" charset="0"/>
              </a:defRPr>
            </a:lvl1pPr>
          </a:lstStyle>
          <a:p>
            <a:fld id="{0C1BCA66-E1D5-4756-905E-2E9CA9FCA00D}"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D8323F8-F5E1-48E3-AB06-F9CACC229965}"/>
              </a:ext>
            </a:extLst>
          </p:cNvPr>
          <p:cNvSpPr>
            <a:spLocks noGrp="1" noChangeArrowheads="1"/>
          </p:cNvSpPr>
          <p:nvPr>
            <p:ph type="title"/>
          </p:nvPr>
        </p:nvSpPr>
        <p:spPr bwMode="auto">
          <a:xfrm>
            <a:off x="609600" y="-26988"/>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7171" name="Rectangle 3">
            <a:extLst>
              <a:ext uri="{FF2B5EF4-FFF2-40B4-BE49-F238E27FC236}">
                <a16:creationId xmlns:a16="http://schemas.microsoft.com/office/drawing/2014/main" id="{6BF701B5-C4E2-47CB-8B5B-B3C9A5C5B396}"/>
              </a:ext>
            </a:extLst>
          </p:cNvPr>
          <p:cNvSpPr>
            <a:spLocks noGrp="1" noChangeArrowheads="1"/>
          </p:cNvSpPr>
          <p:nvPr>
            <p:ph type="body" idx="1"/>
          </p:nvPr>
        </p:nvSpPr>
        <p:spPr bwMode="auto">
          <a:xfrm>
            <a:off x="609600" y="1268414"/>
            <a:ext cx="10972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25D6261-5821-4F3E-BED5-52D6946E6997}"/>
              </a:ext>
            </a:extLst>
          </p:cNvPr>
          <p:cNvSpPr>
            <a:spLocks noGrp="1" noChangeArrowheads="1"/>
          </p:cNvSpPr>
          <p:nvPr>
            <p:ph type="dt" sz="half" idx="2"/>
          </p:nvPr>
        </p:nvSpPr>
        <p:spPr bwMode="auto">
          <a:xfrm>
            <a:off x="609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Verdana" panose="020B0604030504040204" pitchFamily="34" charset="0"/>
              </a:defRPr>
            </a:lvl1pPr>
          </a:lstStyle>
          <a:p>
            <a:fld id="{706D2255-6FBD-4B30-8A4A-13694035EEB9}" type="datetime1">
              <a:rPr lang="en-GB" altLang="en-US"/>
              <a:pPr/>
              <a:t>24/02/2020</a:t>
            </a:fld>
            <a:endParaRPr lang="en-GB" altLang="en-US"/>
          </a:p>
        </p:txBody>
      </p:sp>
      <p:sp>
        <p:nvSpPr>
          <p:cNvPr id="1029" name="Rectangle 5">
            <a:extLst>
              <a:ext uri="{FF2B5EF4-FFF2-40B4-BE49-F238E27FC236}">
                <a16:creationId xmlns:a16="http://schemas.microsoft.com/office/drawing/2014/main" id="{1D74667A-23DC-4079-BFEE-AE9C68F79F09}"/>
              </a:ext>
            </a:extLst>
          </p:cNvPr>
          <p:cNvSpPr>
            <a:spLocks noGrp="1" noChangeArrowheads="1"/>
          </p:cNvSpPr>
          <p:nvPr>
            <p:ph type="ftr" sz="quarter" idx="3"/>
          </p:nvPr>
        </p:nvSpPr>
        <p:spPr bwMode="auto">
          <a:xfrm>
            <a:off x="4165600" y="6381751"/>
            <a:ext cx="3860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ＭＳ Ｐゴシック" charset="0"/>
                <a:cs typeface="Arial" charset="0"/>
              </a:defRPr>
            </a:lvl1pPr>
          </a:lstStyle>
          <a:p>
            <a:pPr>
              <a:defRPr/>
            </a:pPr>
            <a:endParaRPr lang="en-GB"/>
          </a:p>
        </p:txBody>
      </p:sp>
      <p:sp>
        <p:nvSpPr>
          <p:cNvPr id="1030" name="Rectangle 6">
            <a:extLst>
              <a:ext uri="{FF2B5EF4-FFF2-40B4-BE49-F238E27FC236}">
                <a16:creationId xmlns:a16="http://schemas.microsoft.com/office/drawing/2014/main" id="{A4FBC951-A4D5-4A6B-BFA9-280171D44190}"/>
              </a:ext>
            </a:extLst>
          </p:cNvPr>
          <p:cNvSpPr>
            <a:spLocks noGrp="1" noChangeArrowheads="1"/>
          </p:cNvSpPr>
          <p:nvPr>
            <p:ph type="sldNum" sz="quarter" idx="4"/>
          </p:nvPr>
        </p:nvSpPr>
        <p:spPr bwMode="auto">
          <a:xfrm>
            <a:off x="8737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Verdana" panose="020B0604030504040204" pitchFamily="34" charset="0"/>
              </a:defRPr>
            </a:lvl1pPr>
          </a:lstStyle>
          <a:p>
            <a:fld id="{2960C947-A8B5-43AF-AF20-51D4CD398E8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l" rtl="0" eaLnBrk="0" fontAlgn="base" hangingPunct="0">
        <a:spcBef>
          <a:spcPct val="0"/>
        </a:spcBef>
        <a:spcAft>
          <a:spcPct val="0"/>
        </a:spcAft>
        <a:defRPr sz="2800">
          <a:solidFill>
            <a:srgbClr val="003D7D"/>
          </a:solidFill>
          <a:latin typeface="+mj-lt"/>
          <a:ea typeface="MS PGothic" panose="020B0600070205080204" pitchFamily="34" charset="-128"/>
          <a:cs typeface="+mj-cs"/>
        </a:defRPr>
      </a:lvl1pPr>
      <a:lvl2pPr algn="l" rtl="0" eaLnBrk="0" fontAlgn="base" hangingPunct="0">
        <a:spcBef>
          <a:spcPct val="0"/>
        </a:spcBef>
        <a:spcAft>
          <a:spcPct val="0"/>
        </a:spcAft>
        <a:defRPr sz="2800">
          <a:solidFill>
            <a:srgbClr val="003D7D"/>
          </a:solidFill>
          <a:latin typeface="Verdana" charset="0"/>
          <a:ea typeface="MS PGothic" panose="020B0600070205080204" pitchFamily="34" charset="-128"/>
          <a:cs typeface="Arial" charset="0"/>
        </a:defRPr>
      </a:lvl2pPr>
      <a:lvl3pPr algn="l" rtl="0" eaLnBrk="0" fontAlgn="base" hangingPunct="0">
        <a:spcBef>
          <a:spcPct val="0"/>
        </a:spcBef>
        <a:spcAft>
          <a:spcPct val="0"/>
        </a:spcAft>
        <a:defRPr sz="2800">
          <a:solidFill>
            <a:srgbClr val="003D7D"/>
          </a:solidFill>
          <a:latin typeface="Verdana" charset="0"/>
          <a:ea typeface="MS PGothic" panose="020B0600070205080204" pitchFamily="34" charset="-128"/>
          <a:cs typeface="Arial" charset="0"/>
        </a:defRPr>
      </a:lvl3pPr>
      <a:lvl4pPr algn="l" rtl="0" eaLnBrk="0" fontAlgn="base" hangingPunct="0">
        <a:spcBef>
          <a:spcPct val="0"/>
        </a:spcBef>
        <a:spcAft>
          <a:spcPct val="0"/>
        </a:spcAft>
        <a:defRPr sz="2800">
          <a:solidFill>
            <a:srgbClr val="003D7D"/>
          </a:solidFill>
          <a:latin typeface="Verdana" charset="0"/>
          <a:ea typeface="MS PGothic" panose="020B0600070205080204" pitchFamily="34" charset="-128"/>
          <a:cs typeface="Arial" charset="0"/>
        </a:defRPr>
      </a:lvl4pPr>
      <a:lvl5pPr algn="l" rtl="0" eaLnBrk="0" fontAlgn="base" hangingPunct="0">
        <a:spcBef>
          <a:spcPct val="0"/>
        </a:spcBef>
        <a:spcAft>
          <a:spcPct val="0"/>
        </a:spcAft>
        <a:defRPr sz="2800">
          <a:solidFill>
            <a:srgbClr val="003D7D"/>
          </a:solidFill>
          <a:latin typeface="Verdana" charset="0"/>
          <a:ea typeface="MS PGothic" panose="020B0600070205080204" pitchFamily="34" charset="-128"/>
          <a:cs typeface="Arial" charset="0"/>
        </a:defRPr>
      </a:lvl5pPr>
      <a:lvl6pPr marL="457200" algn="l" rtl="0" eaLnBrk="0" fontAlgn="base" hangingPunct="0">
        <a:spcBef>
          <a:spcPct val="0"/>
        </a:spcBef>
        <a:spcAft>
          <a:spcPct val="0"/>
        </a:spcAft>
        <a:defRPr sz="2800">
          <a:solidFill>
            <a:srgbClr val="003D7D"/>
          </a:solidFill>
          <a:latin typeface="Verdana" charset="0"/>
          <a:ea typeface="ＭＳ Ｐゴシック" charset="0"/>
          <a:cs typeface="Arial" charset="0"/>
        </a:defRPr>
      </a:lvl6pPr>
      <a:lvl7pPr marL="914400" algn="l" rtl="0" eaLnBrk="0" fontAlgn="base" hangingPunct="0">
        <a:spcBef>
          <a:spcPct val="0"/>
        </a:spcBef>
        <a:spcAft>
          <a:spcPct val="0"/>
        </a:spcAft>
        <a:defRPr sz="2800">
          <a:solidFill>
            <a:srgbClr val="003D7D"/>
          </a:solidFill>
          <a:latin typeface="Verdana" charset="0"/>
          <a:ea typeface="ＭＳ Ｐゴシック" charset="0"/>
          <a:cs typeface="Arial" charset="0"/>
        </a:defRPr>
      </a:lvl7pPr>
      <a:lvl8pPr marL="1371600" algn="l" rtl="0" eaLnBrk="0" fontAlgn="base" hangingPunct="0">
        <a:spcBef>
          <a:spcPct val="0"/>
        </a:spcBef>
        <a:spcAft>
          <a:spcPct val="0"/>
        </a:spcAft>
        <a:defRPr sz="2800">
          <a:solidFill>
            <a:srgbClr val="003D7D"/>
          </a:solidFill>
          <a:latin typeface="Verdana" charset="0"/>
          <a:ea typeface="ＭＳ Ｐゴシック" charset="0"/>
          <a:cs typeface="Arial" charset="0"/>
        </a:defRPr>
      </a:lvl8pPr>
      <a:lvl9pPr marL="1828800" algn="l" rtl="0" eaLnBrk="0" fontAlgn="base" hangingPunct="0">
        <a:spcBef>
          <a:spcPct val="0"/>
        </a:spcBef>
        <a:spcAft>
          <a:spcPct val="0"/>
        </a:spcAft>
        <a:defRPr sz="2800">
          <a:solidFill>
            <a:srgbClr val="003D7D"/>
          </a:solidFill>
          <a:latin typeface="Verdana" charset="0"/>
          <a:ea typeface="ＭＳ Ｐゴシック" charset="0"/>
          <a:cs typeface="Arial" charset="0"/>
        </a:defRPr>
      </a:lvl9pPr>
    </p:titleStyle>
    <p:bodyStyle>
      <a:lvl1pPr marL="342900" indent="-342900" algn="l" rtl="0" eaLnBrk="0" fontAlgn="base" hangingPunct="0">
        <a:spcBef>
          <a:spcPct val="20000"/>
        </a:spcBef>
        <a:spcAft>
          <a:spcPct val="0"/>
        </a:spcAft>
        <a:buFont typeface="Verdana" panose="020B0604030504040204" pitchFamily="34" charset="0"/>
        <a:buChar char="−"/>
        <a:defRPr sz="24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Verdana" panose="020B0604030504040204" pitchFamily="34" charset="0"/>
        <a:buChar char="−"/>
        <a:defRPr sz="20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Verdana" panose="020B0604030504040204" pitchFamily="34" charset="0"/>
        <a:buChar char="−"/>
        <a:defRPr>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MS PGothic" panose="020B0600070205080204" pitchFamily="34" charset="-128"/>
          <a:cs typeface="+mn-cs"/>
        </a:defRPr>
      </a:lvl5pPr>
      <a:lvl6pPr marL="2514600" indent="-228600" algn="l" rtl="0" eaLnBrk="0" fontAlgn="base" hangingPunct="0">
        <a:spcBef>
          <a:spcPct val="20000"/>
        </a:spcBef>
        <a:spcAft>
          <a:spcPct val="0"/>
        </a:spcAft>
        <a:buFont typeface="Verdana" charset="0"/>
        <a:buChar char="−"/>
        <a:defRPr sz="1600">
          <a:solidFill>
            <a:schemeClr val="tx1"/>
          </a:solidFill>
          <a:latin typeface="+mn-lt"/>
          <a:ea typeface="Arial" charset="0"/>
          <a:cs typeface="+mn-cs"/>
        </a:defRPr>
      </a:lvl6pPr>
      <a:lvl7pPr marL="2971800" indent="-228600" algn="l" rtl="0" eaLnBrk="0" fontAlgn="base" hangingPunct="0">
        <a:spcBef>
          <a:spcPct val="20000"/>
        </a:spcBef>
        <a:spcAft>
          <a:spcPct val="0"/>
        </a:spcAft>
        <a:buFont typeface="Verdana" charset="0"/>
        <a:buChar char="−"/>
        <a:defRPr sz="1600">
          <a:solidFill>
            <a:schemeClr val="tx1"/>
          </a:solidFill>
          <a:latin typeface="+mn-lt"/>
          <a:ea typeface="Arial" charset="0"/>
          <a:cs typeface="+mn-cs"/>
        </a:defRPr>
      </a:lvl7pPr>
      <a:lvl8pPr marL="3429000" indent="-228600" algn="l" rtl="0" eaLnBrk="0" fontAlgn="base" hangingPunct="0">
        <a:spcBef>
          <a:spcPct val="20000"/>
        </a:spcBef>
        <a:spcAft>
          <a:spcPct val="0"/>
        </a:spcAft>
        <a:buFont typeface="Verdana" charset="0"/>
        <a:buChar char="−"/>
        <a:defRPr sz="1600">
          <a:solidFill>
            <a:schemeClr val="tx1"/>
          </a:solidFill>
          <a:latin typeface="+mn-lt"/>
          <a:ea typeface="Arial" charset="0"/>
          <a:cs typeface="+mn-cs"/>
        </a:defRPr>
      </a:lvl8pPr>
      <a:lvl9pPr marL="3886200" indent="-228600" algn="l" rtl="0" eaLnBrk="0" fontAlgn="base" hangingPunct="0">
        <a:spcBef>
          <a:spcPct val="20000"/>
        </a:spcBef>
        <a:spcAft>
          <a:spcPct val="0"/>
        </a:spcAft>
        <a:buFont typeface="Verdana" charset="0"/>
        <a:buChar char="−"/>
        <a:defRPr sz="16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a:extLst>
              <a:ext uri="{FF2B5EF4-FFF2-40B4-BE49-F238E27FC236}">
                <a16:creationId xmlns:a16="http://schemas.microsoft.com/office/drawing/2014/main" id="{6F30E3B5-BAD8-438E-AB6D-016D96C074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B91BA5D-FD5C-4F02-B45B-7E6CD8742057}" type="slidenum">
              <a:rPr lang="en-GB" altLang="en-US" sz="1000">
                <a:latin typeface="Verdana" panose="020B0604030504040204" pitchFamily="34" charset="0"/>
              </a:rPr>
              <a:pPr eaLnBrk="1" hangingPunct="1"/>
              <a:t>1</a:t>
            </a:fld>
            <a:endParaRPr lang="en-GB" altLang="en-US" sz="1000">
              <a:latin typeface="Verdana" panose="020B0604030504040204" pitchFamily="34" charset="0"/>
            </a:endParaRPr>
          </a:p>
        </p:txBody>
      </p:sp>
      <p:pic>
        <p:nvPicPr>
          <p:cNvPr id="22530" name="Picture 5" descr="surrey powerpoint5">
            <a:extLst>
              <a:ext uri="{FF2B5EF4-FFF2-40B4-BE49-F238E27FC236}">
                <a16:creationId xmlns:a16="http://schemas.microsoft.com/office/drawing/2014/main" id="{E2691D98-6FE6-4BC7-B975-BCABF0C40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532" r="40398" b="21155"/>
          <a:stretch>
            <a:fillRect/>
          </a:stretch>
        </p:blipFill>
        <p:spPr bwMode="auto">
          <a:xfrm>
            <a:off x="0" y="2349239"/>
            <a:ext cx="6672064" cy="453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2">
            <a:extLst>
              <a:ext uri="{FF2B5EF4-FFF2-40B4-BE49-F238E27FC236}">
                <a16:creationId xmlns:a16="http://schemas.microsoft.com/office/drawing/2014/main" id="{29F3972F-36FC-40BE-B1B1-7E4F24D781D3}"/>
              </a:ext>
            </a:extLst>
          </p:cNvPr>
          <p:cNvSpPr txBox="1">
            <a:spLocks noChangeArrowheads="1"/>
          </p:cNvSpPr>
          <p:nvPr/>
        </p:nvSpPr>
        <p:spPr bwMode="auto">
          <a:xfrm>
            <a:off x="3430588" y="2149819"/>
            <a:ext cx="75596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2800" dirty="0">
                <a:solidFill>
                  <a:srgbClr val="003D7D"/>
                </a:solidFill>
                <a:latin typeface="Verdana" panose="020B0604030504040204" pitchFamily="34" charset="0"/>
              </a:rPr>
              <a:t>Semantic Web Services and Cloud Platforms</a:t>
            </a:r>
          </a:p>
        </p:txBody>
      </p:sp>
      <p:sp>
        <p:nvSpPr>
          <p:cNvPr id="7176" name="Rectangle 8">
            <a:extLst>
              <a:ext uri="{FF2B5EF4-FFF2-40B4-BE49-F238E27FC236}">
                <a16:creationId xmlns:a16="http://schemas.microsoft.com/office/drawing/2014/main" id="{078E66A6-6FB9-4B93-BEFE-19FDA8DF3ABC}"/>
              </a:ext>
            </a:extLst>
          </p:cNvPr>
          <p:cNvSpPr>
            <a:spLocks noChangeArrowheads="1"/>
          </p:cNvSpPr>
          <p:nvPr/>
        </p:nvSpPr>
        <p:spPr bwMode="auto">
          <a:xfrm>
            <a:off x="9912351" y="6237289"/>
            <a:ext cx="358775" cy="4333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chemeClr val="bg1">
                      <a:gamma/>
                      <a:shade val="60000"/>
                      <a:invGamma/>
                      <a:alpha val="50000"/>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E3D5F0DD-180F-4984-983A-78BD354C8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6194C45-1FE7-452A-A58F-4161998C09C7}" type="slidenum">
              <a:rPr lang="en-GB" altLang="en-US" sz="1000">
                <a:latin typeface="Verdana" panose="020B0604030504040204" pitchFamily="34" charset="0"/>
              </a:rPr>
              <a:pPr eaLnBrk="1" hangingPunct="1"/>
              <a:t>10</a:t>
            </a:fld>
            <a:endParaRPr lang="en-GB" altLang="en-US" sz="1000">
              <a:latin typeface="Verdana" panose="020B0604030504040204" pitchFamily="34" charset="0"/>
            </a:endParaRPr>
          </a:p>
        </p:txBody>
      </p:sp>
      <p:sp>
        <p:nvSpPr>
          <p:cNvPr id="33794" name="Rectangle 2">
            <a:extLst>
              <a:ext uri="{FF2B5EF4-FFF2-40B4-BE49-F238E27FC236}">
                <a16:creationId xmlns:a16="http://schemas.microsoft.com/office/drawing/2014/main" id="{DAD49B65-C738-4845-82FB-15289E738667}"/>
              </a:ext>
            </a:extLst>
          </p:cNvPr>
          <p:cNvSpPr>
            <a:spLocks noGrp="1" noChangeArrowheads="1"/>
          </p:cNvSpPr>
          <p:nvPr>
            <p:ph type="title"/>
          </p:nvPr>
        </p:nvSpPr>
        <p:spPr/>
        <p:txBody>
          <a:bodyPr/>
          <a:lstStyle/>
          <a:p>
            <a:pPr>
              <a:lnSpc>
                <a:spcPct val="80000"/>
              </a:lnSpc>
            </a:pPr>
            <a:r>
              <a:rPr lang="en-US" altLang="en-US" sz="2400"/>
              <a:t>Why we need </a:t>
            </a:r>
            <a:r>
              <a:rPr lang="en-US" altLang="en-GB" sz="2400"/>
              <a:t>“</a:t>
            </a:r>
            <a:r>
              <a:rPr lang="en-US" altLang="en-US" sz="2400"/>
              <a:t>Semantic</a:t>
            </a:r>
            <a:r>
              <a:rPr lang="en-US" altLang="en-GB" sz="2400"/>
              <a:t>”</a:t>
            </a:r>
            <a:r>
              <a:rPr lang="en-US" altLang="en-US" sz="2400"/>
              <a:t> descriptions for the Services  </a:t>
            </a:r>
          </a:p>
        </p:txBody>
      </p:sp>
      <p:sp>
        <p:nvSpPr>
          <p:cNvPr id="33795" name="Rectangle 3">
            <a:extLst>
              <a:ext uri="{FF2B5EF4-FFF2-40B4-BE49-F238E27FC236}">
                <a16:creationId xmlns:a16="http://schemas.microsoft.com/office/drawing/2014/main" id="{AC9B8CD4-85D0-42F4-BF62-7896228FAD56}"/>
              </a:ext>
            </a:extLst>
          </p:cNvPr>
          <p:cNvSpPr>
            <a:spLocks noGrp="1" noChangeArrowheads="1"/>
          </p:cNvSpPr>
          <p:nvPr>
            <p:ph type="body" idx="1"/>
          </p:nvPr>
        </p:nvSpPr>
        <p:spPr>
          <a:xfrm>
            <a:off x="1992313" y="1341438"/>
            <a:ext cx="8229600" cy="4538662"/>
          </a:xfrm>
        </p:spPr>
        <p:txBody>
          <a:bodyPr/>
          <a:lstStyle/>
          <a:p>
            <a:pPr>
              <a:lnSpc>
                <a:spcPct val="110000"/>
              </a:lnSpc>
            </a:pPr>
            <a:r>
              <a:rPr lang="en-US" altLang="en-US" sz="2200"/>
              <a:t>To have more flexibility, adaptability, automation</a:t>
            </a:r>
          </a:p>
          <a:p>
            <a:pPr>
              <a:lnSpc>
                <a:spcPct val="110000"/>
              </a:lnSpc>
            </a:pPr>
            <a:r>
              <a:rPr lang="en-US" altLang="en-US" sz="2200"/>
              <a:t>Ability of discover existing services</a:t>
            </a:r>
          </a:p>
          <a:p>
            <a:pPr>
              <a:lnSpc>
                <a:spcPct val="110000"/>
              </a:lnSpc>
            </a:pPr>
            <a:r>
              <a:rPr lang="en-US" altLang="en-US" sz="2200"/>
              <a:t>Need to create processes spawning several sub-process from various sources </a:t>
            </a:r>
          </a:p>
          <a:p>
            <a:pPr>
              <a:lnSpc>
                <a:spcPct val="110000"/>
              </a:lnSpc>
            </a:pPr>
            <a:r>
              <a:rPr lang="en-US" altLang="en-US" sz="2200"/>
              <a:t>Ability to be able to optimise a business process;</a:t>
            </a:r>
          </a:p>
          <a:p>
            <a:pPr>
              <a:lnSpc>
                <a:spcPct val="110000"/>
              </a:lnSpc>
            </a:pPr>
            <a:r>
              <a:rPr lang="en-US" altLang="en-US" sz="2200"/>
              <a:t>To be able to achieve interoperability between  heterogeneous data formats and types</a:t>
            </a:r>
          </a:p>
          <a:p>
            <a:pPr>
              <a:lnSpc>
                <a:spcPct val="110000"/>
              </a:lnSpc>
            </a:pPr>
            <a:r>
              <a:rPr lang="en-US" altLang="en-US" sz="2200"/>
              <a:t>Discover, Negotiate, Compose, Configure,… various distributed resources.</a:t>
            </a:r>
          </a:p>
          <a:p>
            <a:pPr>
              <a:lnSpc>
                <a:spcPct val="90000"/>
              </a:lnSpc>
            </a:pPr>
            <a:endParaRPr lang="en-US" alt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76B19FC2-708B-4F45-94BF-C3A2F330A0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CAB8EF9-D027-417D-8CD7-CF111B9EA6C7}" type="slidenum">
              <a:rPr lang="en-GB" altLang="en-US" sz="1000">
                <a:latin typeface="Verdana" panose="020B0604030504040204" pitchFamily="34" charset="0"/>
              </a:rPr>
              <a:pPr eaLnBrk="1" hangingPunct="1"/>
              <a:t>11</a:t>
            </a:fld>
            <a:endParaRPr lang="en-GB" altLang="en-US" sz="1000">
              <a:latin typeface="Verdana" panose="020B0604030504040204" pitchFamily="34" charset="0"/>
            </a:endParaRPr>
          </a:p>
        </p:txBody>
      </p:sp>
      <p:sp>
        <p:nvSpPr>
          <p:cNvPr id="35842" name="Rectangle 2">
            <a:extLst>
              <a:ext uri="{FF2B5EF4-FFF2-40B4-BE49-F238E27FC236}">
                <a16:creationId xmlns:a16="http://schemas.microsoft.com/office/drawing/2014/main" id="{99981F39-064E-45B3-B98B-81EA1FEBDF69}"/>
              </a:ext>
            </a:extLst>
          </p:cNvPr>
          <p:cNvSpPr>
            <a:spLocks noGrp="1" noChangeArrowheads="1"/>
          </p:cNvSpPr>
          <p:nvPr>
            <p:ph type="title"/>
          </p:nvPr>
        </p:nvSpPr>
        <p:spPr/>
        <p:txBody>
          <a:bodyPr/>
          <a:lstStyle/>
          <a:p>
            <a:r>
              <a:rPr lang="en-US" altLang="en-US"/>
              <a:t>Web Services</a:t>
            </a:r>
          </a:p>
        </p:txBody>
      </p:sp>
      <p:sp>
        <p:nvSpPr>
          <p:cNvPr id="1012739" name="Rectangle 3">
            <a:extLst>
              <a:ext uri="{FF2B5EF4-FFF2-40B4-BE49-F238E27FC236}">
                <a16:creationId xmlns:a16="http://schemas.microsoft.com/office/drawing/2014/main" id="{A8704A2D-49F9-417E-9B91-A7DCD165089B}"/>
              </a:ext>
            </a:extLst>
          </p:cNvPr>
          <p:cNvSpPr>
            <a:spLocks noGrp="1" noChangeArrowheads="1"/>
          </p:cNvSpPr>
          <p:nvPr>
            <p:ph type="body" idx="1"/>
          </p:nvPr>
        </p:nvSpPr>
        <p:spPr>
          <a:xfrm>
            <a:off x="6076950" y="1600200"/>
            <a:ext cx="4533900" cy="2057400"/>
          </a:xfrm>
        </p:spPr>
        <p:txBody>
          <a:bodyPr/>
          <a:lstStyle/>
          <a:p>
            <a:r>
              <a:rPr lang="en-US" altLang="en-US" sz="1800"/>
              <a:t>Current SOA standards/specifications</a:t>
            </a:r>
          </a:p>
          <a:p>
            <a:pPr lvl="1"/>
            <a:r>
              <a:rPr lang="en-US" altLang="en-US" sz="1800"/>
              <a:t>Too many overlapping and non-interoperating</a:t>
            </a:r>
          </a:p>
          <a:p>
            <a:pPr lvl="1"/>
            <a:r>
              <a:rPr lang="en-US" altLang="en-US" sz="1800"/>
              <a:t>Structural and syntactic</a:t>
            </a:r>
          </a:p>
          <a:p>
            <a:r>
              <a:rPr lang="en-US" altLang="en-US" sz="1800"/>
              <a:t>How do they relate to each other?</a:t>
            </a:r>
          </a:p>
          <a:p>
            <a:r>
              <a:rPr lang="en-US" altLang="en-US" sz="1800"/>
              <a:t>What is needed to enable a process to satisfy all these concerns?</a:t>
            </a:r>
          </a:p>
          <a:p>
            <a:endParaRPr lang="en-US" altLang="en-US" sz="1800"/>
          </a:p>
          <a:p>
            <a:pPr lvl="1"/>
            <a:endParaRPr lang="en-US" altLang="en-US" sz="1800"/>
          </a:p>
          <a:p>
            <a:pPr lvl="1"/>
            <a:endParaRPr lang="en-US" altLang="en-US" sz="1400"/>
          </a:p>
          <a:p>
            <a:pPr lvl="1"/>
            <a:endParaRPr lang="en-US" altLang="en-US" sz="1400"/>
          </a:p>
        </p:txBody>
      </p:sp>
      <p:sp>
        <p:nvSpPr>
          <p:cNvPr id="1012740" name="Puzzle2">
            <a:extLst>
              <a:ext uri="{FF2B5EF4-FFF2-40B4-BE49-F238E27FC236}">
                <a16:creationId xmlns:a16="http://schemas.microsoft.com/office/drawing/2014/main" id="{244451C0-69F6-415A-985A-A19B289943B8}"/>
              </a:ext>
            </a:extLst>
          </p:cNvPr>
          <p:cNvSpPr>
            <a:spLocks noEditPoints="1" noChangeArrowheads="1"/>
          </p:cNvSpPr>
          <p:nvPr/>
        </p:nvSpPr>
        <p:spPr bwMode="auto">
          <a:xfrm>
            <a:off x="2617789" y="2928939"/>
            <a:ext cx="2820987" cy="2185987"/>
          </a:xfrm>
          <a:custGeom>
            <a:avLst/>
            <a:gdLst>
              <a:gd name="T0" fmla="*/ 187674 w 21600"/>
              <a:gd name="T1" fmla="*/ 137100348 h 21600"/>
              <a:gd name="T2" fmla="*/ 71672138 w 21600"/>
              <a:gd name="T3" fmla="*/ 216732414 h 21600"/>
              <a:gd name="T4" fmla="*/ 177389540 w 21600"/>
              <a:gd name="T5" fmla="*/ 142456927 h 21600"/>
              <a:gd name="T6" fmla="*/ 286910572 w 21600"/>
              <a:gd name="T7" fmla="*/ 217029445 h 21600"/>
              <a:gd name="T8" fmla="*/ 368424428 w 21600"/>
              <a:gd name="T9" fmla="*/ 154481070 h 21600"/>
              <a:gd name="T10" fmla="*/ 288070442 w 21600"/>
              <a:gd name="T11" fmla="*/ 58779268 h 21600"/>
              <a:gd name="T12" fmla="*/ 184212280 w 21600"/>
              <a:gd name="T13" fmla="*/ 286810 h 21600"/>
              <a:gd name="T14" fmla="*/ 71672138 w 21600"/>
              <a:gd name="T15" fmla="*/ 60366739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42 h 21600"/>
              <a:gd name="T26" fmla="*/ 16177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solidFill>
                  <a:srgbClr val="CC3300"/>
                </a:solidFill>
                <a:latin typeface="Garamond" panose="02020404030301010803" pitchFamily="18" charset="0"/>
              </a:rPr>
              <a:t>WS </a:t>
            </a:r>
          </a:p>
          <a:p>
            <a:pPr eaLnBrk="1" hangingPunct="1"/>
            <a:r>
              <a:rPr lang="en-US" altLang="en-US" sz="1400" b="1">
                <a:solidFill>
                  <a:srgbClr val="CC3300"/>
                </a:solidFill>
                <a:latin typeface="Garamond" panose="02020404030301010803" pitchFamily="18" charset="0"/>
              </a:rPr>
              <a:t>Reliable Messaging</a:t>
            </a:r>
          </a:p>
        </p:txBody>
      </p:sp>
      <p:sp>
        <p:nvSpPr>
          <p:cNvPr id="1012741" name="Puzzle4">
            <a:extLst>
              <a:ext uri="{FF2B5EF4-FFF2-40B4-BE49-F238E27FC236}">
                <a16:creationId xmlns:a16="http://schemas.microsoft.com/office/drawing/2014/main" id="{78B35692-CA29-4F4C-8492-7E3C6C339EBE}"/>
              </a:ext>
            </a:extLst>
          </p:cNvPr>
          <p:cNvSpPr>
            <a:spLocks noEditPoints="1" noChangeArrowheads="1"/>
          </p:cNvSpPr>
          <p:nvPr/>
        </p:nvSpPr>
        <p:spPr bwMode="auto">
          <a:xfrm>
            <a:off x="4117976" y="1549400"/>
            <a:ext cx="1700213" cy="2794000"/>
          </a:xfrm>
          <a:custGeom>
            <a:avLst/>
            <a:gdLst>
              <a:gd name="T0" fmla="*/ 51468753 w 21600"/>
              <a:gd name="T1" fmla="*/ 193972933 h 21600"/>
              <a:gd name="T2" fmla="*/ 2806690 w 21600"/>
              <a:gd name="T3" fmla="*/ 283404992 h 21600"/>
              <a:gd name="T4" fmla="*/ 71251991 w 21600"/>
              <a:gd name="T5" fmla="*/ 361409074 h 21600"/>
              <a:gd name="T6" fmla="*/ 129616683 w 21600"/>
              <a:gd name="T7" fmla="*/ 280276100 h 21600"/>
              <a:gd name="T8" fmla="*/ 86568077 w 21600"/>
              <a:gd name="T9" fmla="*/ 182176949 h 21600"/>
              <a:gd name="T10" fmla="*/ 130316761 w 21600"/>
              <a:gd name="T11" fmla="*/ 78907605 h 21600"/>
              <a:gd name="T12" fmla="*/ 68786053 w 21600"/>
              <a:gd name="T13" fmla="*/ 184068 h 21600"/>
              <a:gd name="T14" fmla="*/ 2806690 w 21600"/>
              <a:gd name="T15" fmla="*/ 78907605 h 21600"/>
              <a:gd name="T16" fmla="*/ 0 60000 65536"/>
              <a:gd name="T17" fmla="*/ 0 60000 65536"/>
              <a:gd name="T18" fmla="*/ 0 60000 65536"/>
              <a:gd name="T19" fmla="*/ 0 60000 65536"/>
              <a:gd name="T20" fmla="*/ 0 60000 65536"/>
              <a:gd name="T21" fmla="*/ 0 60000 65536"/>
              <a:gd name="T22" fmla="*/ 0 60000 65536"/>
              <a:gd name="T23" fmla="*/ 0 60000 65536"/>
              <a:gd name="T24" fmla="*/ 2076 w 21600"/>
              <a:gd name="T25" fmla="*/ 5664 h 21600"/>
              <a:gd name="T26" fmla="*/ 20203 w 21600"/>
              <a:gd name="T27" fmla="*/ 159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900" b="1">
                <a:latin typeface="Garamond" panose="02020404030301010803" pitchFamily="18" charset="0"/>
              </a:rPr>
              <a:t>WS </a:t>
            </a:r>
          </a:p>
          <a:p>
            <a:pPr eaLnBrk="1" hangingPunct="1"/>
            <a:r>
              <a:rPr lang="en-US" altLang="en-US" sz="1900" b="1">
                <a:latin typeface="Garamond" panose="02020404030301010803" pitchFamily="18" charset="0"/>
              </a:rPr>
              <a:t>Policy</a:t>
            </a:r>
          </a:p>
          <a:p>
            <a:pPr eaLnBrk="1" hangingPunct="1"/>
            <a:endParaRPr lang="en-US" altLang="en-US" sz="1300">
              <a:solidFill>
                <a:srgbClr val="CC3300"/>
              </a:solidFill>
              <a:latin typeface="Garamond" panose="02020404030301010803" pitchFamily="18" charset="0"/>
            </a:endParaRPr>
          </a:p>
        </p:txBody>
      </p:sp>
      <p:sp>
        <p:nvSpPr>
          <p:cNvPr id="1012742" name="Puzzle1">
            <a:extLst>
              <a:ext uri="{FF2B5EF4-FFF2-40B4-BE49-F238E27FC236}">
                <a16:creationId xmlns:a16="http://schemas.microsoft.com/office/drawing/2014/main" id="{FD1A3132-ED29-4071-8B8C-69E44381BF81}"/>
              </a:ext>
            </a:extLst>
          </p:cNvPr>
          <p:cNvSpPr>
            <a:spLocks noEditPoints="1" noChangeArrowheads="1"/>
          </p:cNvSpPr>
          <p:nvPr/>
        </p:nvSpPr>
        <p:spPr bwMode="auto">
          <a:xfrm>
            <a:off x="1790701" y="3354389"/>
            <a:ext cx="1846263" cy="1303337"/>
          </a:xfrm>
          <a:custGeom>
            <a:avLst/>
            <a:gdLst>
              <a:gd name="T0" fmla="*/ 122302444 w 21600"/>
              <a:gd name="T1" fmla="*/ 76742413 h 21600"/>
              <a:gd name="T2" fmla="*/ 124026649 w 21600"/>
              <a:gd name="T3" fmla="*/ 1896898 h 21600"/>
              <a:gd name="T4" fmla="*/ 34520844 w 21600"/>
              <a:gd name="T5" fmla="*/ 3116605 h 21600"/>
              <a:gd name="T6" fmla="*/ 36822262 w 21600"/>
              <a:gd name="T7" fmla="*/ 76472997 h 21600"/>
              <a:gd name="T8" fmla="*/ 78985183 w 21600"/>
              <a:gd name="T9" fmla="*/ 46912710 h 21600"/>
              <a:gd name="T10" fmla="*/ 79233573 w 21600"/>
              <a:gd name="T11" fmla="*/ 31726602 h 21600"/>
              <a:gd name="T12" fmla="*/ 157809586 w 21600"/>
              <a:gd name="T13" fmla="*/ 36408779 h 21600"/>
              <a:gd name="T14" fmla="*/ 409169 w 21600"/>
              <a:gd name="T15" fmla="*/ 36408779 h 21600"/>
              <a:gd name="T16" fmla="*/ 0 60000 65536"/>
              <a:gd name="T17" fmla="*/ 0 60000 65536"/>
              <a:gd name="T18" fmla="*/ 0 60000 65536"/>
              <a:gd name="T19" fmla="*/ 0 60000 65536"/>
              <a:gd name="T20" fmla="*/ 0 60000 65536"/>
              <a:gd name="T21" fmla="*/ 0 60000 65536"/>
              <a:gd name="T22" fmla="*/ 0 60000 65536"/>
              <a:gd name="T23" fmla="*/ 0 60000 65536"/>
              <a:gd name="T24" fmla="*/ 6086 w 21600"/>
              <a:gd name="T25" fmla="*/ 2569 h 21600"/>
              <a:gd name="T26" fmla="*/ 16132 w 21600"/>
              <a:gd name="T27" fmla="*/ 1955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b="1">
              <a:latin typeface="Garamond" panose="02020404030301010803" pitchFamily="18" charset="0"/>
            </a:endParaRPr>
          </a:p>
          <a:p>
            <a:pPr eaLnBrk="1" hangingPunct="1"/>
            <a:endParaRPr lang="en-US" altLang="en-US" sz="1400" b="1">
              <a:latin typeface="Garamond" panose="02020404030301010803" pitchFamily="18" charset="0"/>
            </a:endParaRPr>
          </a:p>
          <a:p>
            <a:pPr eaLnBrk="1" hangingPunct="1"/>
            <a:r>
              <a:rPr lang="en-US" altLang="en-US" sz="1400" b="1">
                <a:latin typeface="Garamond" panose="02020404030301010803" pitchFamily="18" charset="0"/>
              </a:rPr>
              <a:t>WSDL</a:t>
            </a:r>
          </a:p>
        </p:txBody>
      </p:sp>
      <p:sp>
        <p:nvSpPr>
          <p:cNvPr id="1012743" name="Puzzle3">
            <a:extLst>
              <a:ext uri="{FF2B5EF4-FFF2-40B4-BE49-F238E27FC236}">
                <a16:creationId xmlns:a16="http://schemas.microsoft.com/office/drawing/2014/main" id="{72D9C702-CC4B-4737-99A0-6F476E78BAEF}"/>
              </a:ext>
            </a:extLst>
          </p:cNvPr>
          <p:cNvSpPr>
            <a:spLocks noEditPoints="1" noChangeArrowheads="1"/>
          </p:cNvSpPr>
          <p:nvPr/>
        </p:nvSpPr>
        <p:spPr bwMode="auto">
          <a:xfrm>
            <a:off x="3884614" y="3857626"/>
            <a:ext cx="1766887" cy="2398713"/>
          </a:xfrm>
          <a:custGeom>
            <a:avLst/>
            <a:gdLst>
              <a:gd name="T0" fmla="*/ 69529212 w 21600"/>
              <a:gd name="T1" fmla="*/ 194926526 h 21600"/>
              <a:gd name="T2" fmla="*/ 137512725 w 21600"/>
              <a:gd name="T3" fmla="*/ 260066576 h 21600"/>
              <a:gd name="T4" fmla="*/ 88191220 w 21600"/>
              <a:gd name="T5" fmla="*/ 170200015 h 21600"/>
              <a:gd name="T6" fmla="*/ 137512725 w 21600"/>
              <a:gd name="T7" fmla="*/ 86635406 h 21600"/>
              <a:gd name="T8" fmla="*/ 70258544 w 21600"/>
              <a:gd name="T9" fmla="*/ 641323 h 21600"/>
              <a:gd name="T10" fmla="*/ 4630389 w 21600"/>
              <a:gd name="T11" fmla="*/ 83885215 h 21600"/>
              <a:gd name="T12" fmla="*/ 53958602 w 21600"/>
              <a:gd name="T13" fmla="*/ 166808612 h 21600"/>
              <a:gd name="T14" fmla="*/ 4630389 w 21600"/>
              <a:gd name="T15" fmla="*/ 260066576 h 21600"/>
              <a:gd name="T16" fmla="*/ 0 60000 65536"/>
              <a:gd name="T17" fmla="*/ 0 60000 65536"/>
              <a:gd name="T18" fmla="*/ 0 60000 65536"/>
              <a:gd name="T19" fmla="*/ 0 60000 65536"/>
              <a:gd name="T20" fmla="*/ 0 60000 65536"/>
              <a:gd name="T21" fmla="*/ 0 60000 65536"/>
              <a:gd name="T22" fmla="*/ 0 60000 65536"/>
              <a:gd name="T23" fmla="*/ 0 60000 65536"/>
              <a:gd name="T24" fmla="*/ 2273 w 21600"/>
              <a:gd name="T25" fmla="*/ 7719 h 21600"/>
              <a:gd name="T26" fmla="*/ 19149 w 21600"/>
              <a:gd name="T27" fmla="*/ 202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CC3300"/>
                </a:solidFill>
                <a:latin typeface="Garamond" panose="02020404030301010803" pitchFamily="18" charset="0"/>
              </a:rPr>
              <a:t>UDDI</a:t>
            </a:r>
          </a:p>
        </p:txBody>
      </p:sp>
      <p:sp>
        <p:nvSpPr>
          <p:cNvPr id="1012744" name="Puzzle2">
            <a:extLst>
              <a:ext uri="{FF2B5EF4-FFF2-40B4-BE49-F238E27FC236}">
                <a16:creationId xmlns:a16="http://schemas.microsoft.com/office/drawing/2014/main" id="{1641CDA8-8868-4BD5-9D29-419B0CBC5C2D}"/>
              </a:ext>
            </a:extLst>
          </p:cNvPr>
          <p:cNvSpPr>
            <a:spLocks noEditPoints="1" noChangeArrowheads="1"/>
          </p:cNvSpPr>
          <p:nvPr/>
        </p:nvSpPr>
        <p:spPr bwMode="auto">
          <a:xfrm>
            <a:off x="2836864" y="4433889"/>
            <a:ext cx="2820987" cy="2185987"/>
          </a:xfrm>
          <a:custGeom>
            <a:avLst/>
            <a:gdLst>
              <a:gd name="T0" fmla="*/ 187674 w 21600"/>
              <a:gd name="T1" fmla="*/ 137100348 h 21600"/>
              <a:gd name="T2" fmla="*/ 71672138 w 21600"/>
              <a:gd name="T3" fmla="*/ 216732414 h 21600"/>
              <a:gd name="T4" fmla="*/ 177389540 w 21600"/>
              <a:gd name="T5" fmla="*/ 142456927 h 21600"/>
              <a:gd name="T6" fmla="*/ 286910572 w 21600"/>
              <a:gd name="T7" fmla="*/ 217029445 h 21600"/>
              <a:gd name="T8" fmla="*/ 368424428 w 21600"/>
              <a:gd name="T9" fmla="*/ 154481070 h 21600"/>
              <a:gd name="T10" fmla="*/ 288070442 w 21600"/>
              <a:gd name="T11" fmla="*/ 58779268 h 21600"/>
              <a:gd name="T12" fmla="*/ 184212280 w 21600"/>
              <a:gd name="T13" fmla="*/ 286810 h 21600"/>
              <a:gd name="T14" fmla="*/ 71672138 w 21600"/>
              <a:gd name="T15" fmla="*/ 60366739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42 h 21600"/>
              <a:gd name="T26" fmla="*/ 16177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solidFill>
                  <a:srgbClr val="CC3300"/>
                </a:solidFill>
                <a:latin typeface="Garamond" panose="02020404030301010803" pitchFamily="18" charset="0"/>
              </a:rPr>
              <a:t>WS</a:t>
            </a:r>
          </a:p>
          <a:p>
            <a:pPr eaLnBrk="1" hangingPunct="1"/>
            <a:r>
              <a:rPr lang="en-US" altLang="en-US" sz="1400" b="1">
                <a:solidFill>
                  <a:srgbClr val="CC3300"/>
                </a:solidFill>
                <a:latin typeface="Garamond" panose="02020404030301010803" pitchFamily="18" charset="0"/>
              </a:rPr>
              <a:t>Transaction</a:t>
            </a:r>
          </a:p>
        </p:txBody>
      </p:sp>
      <p:sp>
        <p:nvSpPr>
          <p:cNvPr id="1012745" name="Puzzle4">
            <a:extLst>
              <a:ext uri="{FF2B5EF4-FFF2-40B4-BE49-F238E27FC236}">
                <a16:creationId xmlns:a16="http://schemas.microsoft.com/office/drawing/2014/main" id="{2068D518-8AA5-42BD-9F18-F39196CBF865}"/>
              </a:ext>
            </a:extLst>
          </p:cNvPr>
          <p:cNvSpPr>
            <a:spLocks noEditPoints="1" noChangeArrowheads="1"/>
          </p:cNvSpPr>
          <p:nvPr/>
        </p:nvSpPr>
        <p:spPr bwMode="auto">
          <a:xfrm rot="3250305">
            <a:off x="1658145" y="1100932"/>
            <a:ext cx="1957387" cy="2794001"/>
          </a:xfrm>
          <a:custGeom>
            <a:avLst/>
            <a:gdLst>
              <a:gd name="T0" fmla="*/ 68216568 w 21600"/>
              <a:gd name="T1" fmla="*/ 193973131 h 21600"/>
              <a:gd name="T2" fmla="*/ 3720032 w 21600"/>
              <a:gd name="T3" fmla="*/ 283405093 h 21600"/>
              <a:gd name="T4" fmla="*/ 94437308 w 21600"/>
              <a:gd name="T5" fmla="*/ 361409333 h 21600"/>
              <a:gd name="T6" fmla="*/ 171793876 w 21600"/>
              <a:gd name="T7" fmla="*/ 280276330 h 21600"/>
              <a:gd name="T8" fmla="*/ 114737223 w 21600"/>
              <a:gd name="T9" fmla="*/ 182177014 h 21600"/>
              <a:gd name="T10" fmla="*/ 172721823 w 21600"/>
              <a:gd name="T11" fmla="*/ 78907762 h 21600"/>
              <a:gd name="T12" fmla="*/ 91169015 w 21600"/>
              <a:gd name="T13" fmla="*/ 184068 h 21600"/>
              <a:gd name="T14" fmla="*/ 3720032 w 21600"/>
              <a:gd name="T15" fmla="*/ 78907762 h 21600"/>
              <a:gd name="T16" fmla="*/ 0 60000 65536"/>
              <a:gd name="T17" fmla="*/ 0 60000 65536"/>
              <a:gd name="T18" fmla="*/ 0 60000 65536"/>
              <a:gd name="T19" fmla="*/ 0 60000 65536"/>
              <a:gd name="T20" fmla="*/ 0 60000 65536"/>
              <a:gd name="T21" fmla="*/ 0 60000 65536"/>
              <a:gd name="T22" fmla="*/ 0 60000 65536"/>
              <a:gd name="T23" fmla="*/ 0 60000 65536"/>
              <a:gd name="T24" fmla="*/ 2076 w 21600"/>
              <a:gd name="T25" fmla="*/ 5664 h 21600"/>
              <a:gd name="T26" fmla="*/ 20203 w 21600"/>
              <a:gd name="T27" fmla="*/ 159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3366FF"/>
          </a:solidFill>
          <a:ln w="2857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900" b="1">
                <a:latin typeface="Garamond" panose="02020404030301010803" pitchFamily="18" charset="0"/>
              </a:rPr>
              <a:t>WS </a:t>
            </a:r>
          </a:p>
          <a:p>
            <a:pPr algn="l" eaLnBrk="1" hangingPunct="1"/>
            <a:r>
              <a:rPr lang="en-US" altLang="en-US" sz="1700" b="1">
                <a:latin typeface="Garamond" panose="02020404030301010803" pitchFamily="18" charset="0"/>
              </a:rPr>
              <a:t>Agreement</a:t>
            </a:r>
          </a:p>
          <a:p>
            <a:pPr eaLnBrk="1" hangingPunct="1"/>
            <a:endParaRPr lang="en-US" altLang="en-US" sz="1500">
              <a:latin typeface="Garamond" panose="02020404030301010803" pitchFamily="18" charset="0"/>
            </a:endParaRPr>
          </a:p>
        </p:txBody>
      </p:sp>
      <p:sp>
        <p:nvSpPr>
          <p:cNvPr id="1012746" name="Puzzle1">
            <a:extLst>
              <a:ext uri="{FF2B5EF4-FFF2-40B4-BE49-F238E27FC236}">
                <a16:creationId xmlns:a16="http://schemas.microsoft.com/office/drawing/2014/main" id="{EBA23F85-C209-40F7-83C5-C3D1D67A7C2D}"/>
              </a:ext>
            </a:extLst>
          </p:cNvPr>
          <p:cNvSpPr>
            <a:spLocks noEditPoints="1" noChangeArrowheads="1"/>
          </p:cNvSpPr>
          <p:nvPr/>
        </p:nvSpPr>
        <p:spPr bwMode="auto">
          <a:xfrm>
            <a:off x="2895600" y="1020764"/>
            <a:ext cx="2293938" cy="2198687"/>
          </a:xfrm>
          <a:custGeom>
            <a:avLst/>
            <a:gdLst>
              <a:gd name="T0" fmla="*/ 188804054 w 21600"/>
              <a:gd name="T1" fmla="*/ 218398023 h 21600"/>
              <a:gd name="T2" fmla="*/ 191465765 w 21600"/>
              <a:gd name="T3" fmla="*/ 5398286 h 21600"/>
              <a:gd name="T4" fmla="*/ 53291472 w 21600"/>
              <a:gd name="T5" fmla="*/ 8869361 h 21600"/>
              <a:gd name="T6" fmla="*/ 56844208 w 21600"/>
              <a:gd name="T7" fmla="*/ 217631332 h 21600"/>
              <a:gd name="T8" fmla="*/ 121933106 w 21600"/>
              <a:gd name="T9" fmla="*/ 133506921 h 21600"/>
              <a:gd name="T10" fmla="*/ 122316597 w 21600"/>
              <a:gd name="T11" fmla="*/ 90289387 h 21600"/>
              <a:gd name="T12" fmla="*/ 243618127 w 21600"/>
              <a:gd name="T13" fmla="*/ 103614245 h 21600"/>
              <a:gd name="T14" fmla="*/ 631576 w 21600"/>
              <a:gd name="T15" fmla="*/ 103614245 h 21600"/>
              <a:gd name="T16" fmla="*/ 0 60000 65536"/>
              <a:gd name="T17" fmla="*/ 0 60000 65536"/>
              <a:gd name="T18" fmla="*/ 0 60000 65536"/>
              <a:gd name="T19" fmla="*/ 0 60000 65536"/>
              <a:gd name="T20" fmla="*/ 0 60000 65536"/>
              <a:gd name="T21" fmla="*/ 0 60000 65536"/>
              <a:gd name="T22" fmla="*/ 0 60000 65536"/>
              <a:gd name="T23" fmla="*/ 0 60000 65536"/>
              <a:gd name="T24" fmla="*/ 6086 w 21600"/>
              <a:gd name="T25" fmla="*/ 2569 h 21600"/>
              <a:gd name="T26" fmla="*/ 16132 w 21600"/>
              <a:gd name="T27" fmla="*/ 1955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b="1">
              <a:latin typeface="Garamond" panose="02020404030301010803" pitchFamily="18" charset="0"/>
            </a:endParaRPr>
          </a:p>
          <a:p>
            <a:pPr eaLnBrk="1" hangingPunct="1"/>
            <a:endParaRPr lang="en-US" altLang="en-US" sz="1400" b="1">
              <a:latin typeface="Garamond" panose="02020404030301010803" pitchFamily="18" charset="0"/>
            </a:endParaRPr>
          </a:p>
          <a:p>
            <a:pPr eaLnBrk="1" hangingPunct="1"/>
            <a:endParaRPr lang="en-US" altLang="en-US" sz="1400" b="1">
              <a:latin typeface="Garamond" panose="02020404030301010803" pitchFamily="18" charset="0"/>
            </a:endParaRPr>
          </a:p>
          <a:p>
            <a:pPr eaLnBrk="1" hangingPunct="1"/>
            <a:r>
              <a:rPr lang="en-US" altLang="en-US" sz="1400" b="1">
                <a:latin typeface="Garamond" panose="02020404030301010803" pitchFamily="18" charset="0"/>
              </a:rPr>
              <a:t>WS Correlation</a:t>
            </a:r>
          </a:p>
        </p:txBody>
      </p:sp>
      <p:sp>
        <p:nvSpPr>
          <p:cNvPr id="1012747" name="Rectangle 11">
            <a:extLst>
              <a:ext uri="{FF2B5EF4-FFF2-40B4-BE49-F238E27FC236}">
                <a16:creationId xmlns:a16="http://schemas.microsoft.com/office/drawing/2014/main" id="{E0687D3D-90A4-4773-A7AB-4FCEFA6F137C}"/>
              </a:ext>
            </a:extLst>
          </p:cNvPr>
          <p:cNvSpPr>
            <a:spLocks noChangeArrowheads="1"/>
          </p:cNvSpPr>
          <p:nvPr/>
        </p:nvSpPr>
        <p:spPr bwMode="auto">
          <a:xfrm>
            <a:off x="3162300" y="2133601"/>
            <a:ext cx="5448300" cy="187642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3600" dirty="0">
                <a:latin typeface="Garamond" charset="0"/>
                <a:ea typeface="ＭＳ Ｐゴシック" charset="0"/>
                <a:cs typeface="ＭＳ Ｐゴシック" charset="0"/>
              </a:rPr>
              <a:t>Need to go beyond </a:t>
            </a:r>
          </a:p>
          <a:p>
            <a:pPr>
              <a:defRPr/>
            </a:pPr>
            <a:r>
              <a:rPr lang="en-US" sz="3600" dirty="0">
                <a:latin typeface="Garamond" charset="0"/>
                <a:ea typeface="ＭＳ Ｐゴシック" charset="0"/>
                <a:cs typeface="ＭＳ Ｐゴシック" charset="0"/>
              </a:rPr>
              <a:t>syntax and to semantics</a:t>
            </a:r>
          </a:p>
        </p:txBody>
      </p:sp>
      <p:sp>
        <p:nvSpPr>
          <p:cNvPr id="17421" name="Rectangle 12">
            <a:extLst>
              <a:ext uri="{FF2B5EF4-FFF2-40B4-BE49-F238E27FC236}">
                <a16:creationId xmlns:a16="http://schemas.microsoft.com/office/drawing/2014/main" id="{30379249-D706-4ACE-9123-46D1A059F780}"/>
              </a:ext>
            </a:extLst>
          </p:cNvPr>
          <p:cNvSpPr>
            <a:spLocks noChangeArrowheads="1"/>
          </p:cNvSpPr>
          <p:nvPr/>
        </p:nvSpPr>
        <p:spPr bwMode="auto">
          <a:xfrm>
            <a:off x="1631950" y="6597650"/>
            <a:ext cx="33909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900">
                <a:latin typeface="Arial" charset="0"/>
                <a:ea typeface="ＭＳ Ｐゴシック" charset="0"/>
                <a:cs typeface="ＭＳ Ｐゴシック" charset="0"/>
              </a:rPr>
              <a:t>Source: Amit Sheth, Web Services to Semantic Web processes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12742"/>
                                        </p:tgtEl>
                                        <p:attrNameLst>
                                          <p:attrName>style.visibility</p:attrName>
                                        </p:attrNameLst>
                                      </p:cBhvr>
                                      <p:to>
                                        <p:strVal val="visible"/>
                                      </p:to>
                                    </p:set>
                                    <p:anim calcmode="lin" valueType="num">
                                      <p:cBhvr additive="base">
                                        <p:cTn id="7" dur="500" fill="hold"/>
                                        <p:tgtEl>
                                          <p:spTgt spid="1012742"/>
                                        </p:tgtEl>
                                        <p:attrNameLst>
                                          <p:attrName>ppt_x</p:attrName>
                                        </p:attrNameLst>
                                      </p:cBhvr>
                                      <p:tavLst>
                                        <p:tav tm="0">
                                          <p:val>
                                            <p:strVal val="1+#ppt_w/2"/>
                                          </p:val>
                                        </p:tav>
                                        <p:tav tm="100000">
                                          <p:val>
                                            <p:strVal val="#ppt_x"/>
                                          </p:val>
                                        </p:tav>
                                      </p:tavLst>
                                    </p:anim>
                                    <p:anim calcmode="lin" valueType="num">
                                      <p:cBhvr additive="base">
                                        <p:cTn id="8" dur="500" fill="hold"/>
                                        <p:tgtEl>
                                          <p:spTgt spid="10127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12745"/>
                                        </p:tgtEl>
                                        <p:attrNameLst>
                                          <p:attrName>style.visibility</p:attrName>
                                        </p:attrNameLst>
                                      </p:cBhvr>
                                      <p:to>
                                        <p:strVal val="visible"/>
                                      </p:to>
                                    </p:set>
                                    <p:anim calcmode="lin" valueType="num">
                                      <p:cBhvr additive="base">
                                        <p:cTn id="11" dur="500" fill="hold"/>
                                        <p:tgtEl>
                                          <p:spTgt spid="1012745"/>
                                        </p:tgtEl>
                                        <p:attrNameLst>
                                          <p:attrName>ppt_x</p:attrName>
                                        </p:attrNameLst>
                                      </p:cBhvr>
                                      <p:tavLst>
                                        <p:tav tm="0">
                                          <p:val>
                                            <p:strVal val="1+#ppt_w/2"/>
                                          </p:val>
                                        </p:tav>
                                        <p:tav tm="100000">
                                          <p:val>
                                            <p:strVal val="#ppt_x"/>
                                          </p:val>
                                        </p:tav>
                                      </p:tavLst>
                                    </p:anim>
                                    <p:anim calcmode="lin" valueType="num">
                                      <p:cBhvr additive="base">
                                        <p:cTn id="12" dur="500" fill="hold"/>
                                        <p:tgtEl>
                                          <p:spTgt spid="1012745"/>
                                        </p:tgtEl>
                                        <p:attrNameLst>
                                          <p:attrName>ppt_y</p:attrName>
                                        </p:attrNameLst>
                                      </p:cBhvr>
                                      <p:tavLst>
                                        <p:tav tm="0">
                                          <p:val>
                                            <p:strVal val="#ppt_y"/>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012746"/>
                                        </p:tgtEl>
                                        <p:attrNameLst>
                                          <p:attrName>style.visibility</p:attrName>
                                        </p:attrNameLst>
                                      </p:cBhvr>
                                      <p:to>
                                        <p:strVal val="visible"/>
                                      </p:to>
                                    </p:set>
                                    <p:anim calcmode="lin" valueType="num">
                                      <p:cBhvr additive="base">
                                        <p:cTn id="15" dur="500" fill="hold"/>
                                        <p:tgtEl>
                                          <p:spTgt spid="1012746"/>
                                        </p:tgtEl>
                                        <p:attrNameLst>
                                          <p:attrName>ppt_x</p:attrName>
                                        </p:attrNameLst>
                                      </p:cBhvr>
                                      <p:tavLst>
                                        <p:tav tm="0">
                                          <p:val>
                                            <p:strVal val="1+#ppt_w/2"/>
                                          </p:val>
                                        </p:tav>
                                        <p:tav tm="100000">
                                          <p:val>
                                            <p:strVal val="#ppt_x"/>
                                          </p:val>
                                        </p:tav>
                                      </p:tavLst>
                                    </p:anim>
                                    <p:anim calcmode="lin" valueType="num">
                                      <p:cBhvr additive="base">
                                        <p:cTn id="16" dur="500" fill="hold"/>
                                        <p:tgtEl>
                                          <p:spTgt spid="1012746"/>
                                        </p:tgtEl>
                                        <p:attrNameLst>
                                          <p:attrName>ppt_y</p:attrName>
                                        </p:attrNameLst>
                                      </p:cBhvr>
                                      <p:tavLst>
                                        <p:tav tm="0">
                                          <p:val>
                                            <p:strVal val="1+#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012741"/>
                                        </p:tgtEl>
                                        <p:attrNameLst>
                                          <p:attrName>style.visibility</p:attrName>
                                        </p:attrNameLst>
                                      </p:cBhvr>
                                      <p:to>
                                        <p:strVal val="visible"/>
                                      </p:to>
                                    </p:set>
                                    <p:anim calcmode="lin" valueType="num">
                                      <p:cBhvr additive="base">
                                        <p:cTn id="19" dur="500" fill="hold"/>
                                        <p:tgtEl>
                                          <p:spTgt spid="1012741"/>
                                        </p:tgtEl>
                                        <p:attrNameLst>
                                          <p:attrName>ppt_x</p:attrName>
                                        </p:attrNameLst>
                                      </p:cBhvr>
                                      <p:tavLst>
                                        <p:tav tm="0">
                                          <p:val>
                                            <p:strVal val="0-#ppt_w/2"/>
                                          </p:val>
                                        </p:tav>
                                        <p:tav tm="100000">
                                          <p:val>
                                            <p:strVal val="#ppt_x"/>
                                          </p:val>
                                        </p:tav>
                                      </p:tavLst>
                                    </p:anim>
                                    <p:anim calcmode="lin" valueType="num">
                                      <p:cBhvr additive="base">
                                        <p:cTn id="20" dur="500" fill="hold"/>
                                        <p:tgtEl>
                                          <p:spTgt spid="101274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12740"/>
                                        </p:tgtEl>
                                        <p:attrNameLst>
                                          <p:attrName>style.visibility</p:attrName>
                                        </p:attrNameLst>
                                      </p:cBhvr>
                                      <p:to>
                                        <p:strVal val="visible"/>
                                      </p:to>
                                    </p:set>
                                    <p:anim calcmode="lin" valueType="num">
                                      <p:cBhvr additive="base">
                                        <p:cTn id="23" dur="500" fill="hold"/>
                                        <p:tgtEl>
                                          <p:spTgt spid="1012740"/>
                                        </p:tgtEl>
                                        <p:attrNameLst>
                                          <p:attrName>ppt_x</p:attrName>
                                        </p:attrNameLst>
                                      </p:cBhvr>
                                      <p:tavLst>
                                        <p:tav tm="0">
                                          <p:val>
                                            <p:strVal val="#ppt_x"/>
                                          </p:val>
                                        </p:tav>
                                        <p:tav tm="100000">
                                          <p:val>
                                            <p:strVal val="#ppt_x"/>
                                          </p:val>
                                        </p:tav>
                                      </p:tavLst>
                                    </p:anim>
                                    <p:anim calcmode="lin" valueType="num">
                                      <p:cBhvr additive="base">
                                        <p:cTn id="24" dur="500" fill="hold"/>
                                        <p:tgtEl>
                                          <p:spTgt spid="1012740"/>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012743"/>
                                        </p:tgtEl>
                                        <p:attrNameLst>
                                          <p:attrName>style.visibility</p:attrName>
                                        </p:attrNameLst>
                                      </p:cBhvr>
                                      <p:to>
                                        <p:strVal val="visible"/>
                                      </p:to>
                                    </p:set>
                                    <p:anim calcmode="lin" valueType="num">
                                      <p:cBhvr additive="base">
                                        <p:cTn id="27" dur="500" fill="hold"/>
                                        <p:tgtEl>
                                          <p:spTgt spid="1012743"/>
                                        </p:tgtEl>
                                        <p:attrNameLst>
                                          <p:attrName>ppt_x</p:attrName>
                                        </p:attrNameLst>
                                      </p:cBhvr>
                                      <p:tavLst>
                                        <p:tav tm="0">
                                          <p:val>
                                            <p:strVal val="0-#ppt_w/2"/>
                                          </p:val>
                                        </p:tav>
                                        <p:tav tm="100000">
                                          <p:val>
                                            <p:strVal val="#ppt_x"/>
                                          </p:val>
                                        </p:tav>
                                      </p:tavLst>
                                    </p:anim>
                                    <p:anim calcmode="lin" valueType="num">
                                      <p:cBhvr additive="base">
                                        <p:cTn id="28" dur="500" fill="hold"/>
                                        <p:tgtEl>
                                          <p:spTgt spid="1012743"/>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012744"/>
                                        </p:tgtEl>
                                        <p:attrNameLst>
                                          <p:attrName>style.visibility</p:attrName>
                                        </p:attrNameLst>
                                      </p:cBhvr>
                                      <p:to>
                                        <p:strVal val="visible"/>
                                      </p:to>
                                    </p:set>
                                    <p:anim calcmode="lin" valueType="num">
                                      <p:cBhvr additive="base">
                                        <p:cTn id="31" dur="500" fill="hold"/>
                                        <p:tgtEl>
                                          <p:spTgt spid="1012744"/>
                                        </p:tgtEl>
                                        <p:attrNameLst>
                                          <p:attrName>ppt_x</p:attrName>
                                        </p:attrNameLst>
                                      </p:cBhvr>
                                      <p:tavLst>
                                        <p:tav tm="0">
                                          <p:val>
                                            <p:strVal val="1+#ppt_w/2"/>
                                          </p:val>
                                        </p:tav>
                                        <p:tav tm="100000">
                                          <p:val>
                                            <p:strVal val="#ppt_x"/>
                                          </p:val>
                                        </p:tav>
                                      </p:tavLst>
                                    </p:anim>
                                    <p:anim calcmode="lin" valueType="num">
                                      <p:cBhvr additive="base">
                                        <p:cTn id="32" dur="500" fill="hold"/>
                                        <p:tgtEl>
                                          <p:spTgt spid="101274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12739">
                                            <p:txEl>
                                              <p:pRg st="0" end="0"/>
                                            </p:txEl>
                                          </p:spTgt>
                                        </p:tgtEl>
                                        <p:attrNameLst>
                                          <p:attrName>style.visibility</p:attrName>
                                        </p:attrNameLst>
                                      </p:cBhvr>
                                      <p:to>
                                        <p:strVal val="visible"/>
                                      </p:to>
                                    </p:set>
                                    <p:animEffect transition="in" filter="blinds(horizontal)">
                                      <p:cBhvr>
                                        <p:cTn id="37" dur="500"/>
                                        <p:tgtEl>
                                          <p:spTgt spid="1012739">
                                            <p:txEl>
                                              <p:pRg st="0" end="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12739">
                                            <p:txEl>
                                              <p:pRg st="1" end="1"/>
                                            </p:txEl>
                                          </p:spTgt>
                                        </p:tgtEl>
                                        <p:attrNameLst>
                                          <p:attrName>style.visibility</p:attrName>
                                        </p:attrNameLst>
                                      </p:cBhvr>
                                      <p:to>
                                        <p:strVal val="visible"/>
                                      </p:to>
                                    </p:set>
                                    <p:animEffect transition="in" filter="blinds(horizontal)">
                                      <p:cBhvr>
                                        <p:cTn id="40" dur="500"/>
                                        <p:tgtEl>
                                          <p:spTgt spid="1012739">
                                            <p:txEl>
                                              <p:pRg st="1" end="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12739">
                                            <p:txEl>
                                              <p:pRg st="2" end="2"/>
                                            </p:txEl>
                                          </p:spTgt>
                                        </p:tgtEl>
                                        <p:attrNameLst>
                                          <p:attrName>style.visibility</p:attrName>
                                        </p:attrNameLst>
                                      </p:cBhvr>
                                      <p:to>
                                        <p:strVal val="visible"/>
                                      </p:to>
                                    </p:set>
                                    <p:animEffect transition="in" filter="blinds(horizontal)">
                                      <p:cBhvr>
                                        <p:cTn id="43" dur="500"/>
                                        <p:tgtEl>
                                          <p:spTgt spid="1012739">
                                            <p:txEl>
                                              <p:pRg st="2" end="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12739">
                                            <p:txEl>
                                              <p:pRg st="3" end="3"/>
                                            </p:txEl>
                                          </p:spTgt>
                                        </p:tgtEl>
                                        <p:attrNameLst>
                                          <p:attrName>style.visibility</p:attrName>
                                        </p:attrNameLst>
                                      </p:cBhvr>
                                      <p:to>
                                        <p:strVal val="visible"/>
                                      </p:to>
                                    </p:set>
                                    <p:animEffect transition="in" filter="blinds(horizontal)">
                                      <p:cBhvr>
                                        <p:cTn id="46" dur="500"/>
                                        <p:tgtEl>
                                          <p:spTgt spid="1012739">
                                            <p:txEl>
                                              <p:pRg st="3" end="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12739">
                                            <p:txEl>
                                              <p:pRg st="4" end="4"/>
                                            </p:txEl>
                                          </p:spTgt>
                                        </p:tgtEl>
                                        <p:attrNameLst>
                                          <p:attrName>style.visibility</p:attrName>
                                        </p:attrNameLst>
                                      </p:cBhvr>
                                      <p:to>
                                        <p:strVal val="visible"/>
                                      </p:to>
                                    </p:set>
                                    <p:animEffect transition="in" filter="blinds(horizontal)">
                                      <p:cBhvr>
                                        <p:cTn id="49" dur="500"/>
                                        <p:tgtEl>
                                          <p:spTgt spid="1012739">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xit" presetSubtype="0" fill="hold" grpId="1" nodeType="clickEffect">
                                  <p:stCondLst>
                                    <p:cond delay="0"/>
                                  </p:stCondLst>
                                  <p:childTnLst>
                                    <p:animEffect transition="out" filter="dissolve">
                                      <p:cBhvr>
                                        <p:cTn id="53" dur="500"/>
                                        <p:tgtEl>
                                          <p:spTgt spid="1012745"/>
                                        </p:tgtEl>
                                      </p:cBhvr>
                                    </p:animEffect>
                                    <p:set>
                                      <p:cBhvr>
                                        <p:cTn id="54" dur="1" fill="hold">
                                          <p:stCondLst>
                                            <p:cond delay="499"/>
                                          </p:stCondLst>
                                        </p:cTn>
                                        <p:tgtEl>
                                          <p:spTgt spid="1012745"/>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1012742"/>
                                        </p:tgtEl>
                                      </p:cBhvr>
                                    </p:animEffect>
                                    <p:set>
                                      <p:cBhvr>
                                        <p:cTn id="57" dur="1" fill="hold">
                                          <p:stCondLst>
                                            <p:cond delay="499"/>
                                          </p:stCondLst>
                                        </p:cTn>
                                        <p:tgtEl>
                                          <p:spTgt spid="1012742"/>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1012744"/>
                                        </p:tgtEl>
                                      </p:cBhvr>
                                    </p:animEffect>
                                    <p:set>
                                      <p:cBhvr>
                                        <p:cTn id="60" dur="1" fill="hold">
                                          <p:stCondLst>
                                            <p:cond delay="499"/>
                                          </p:stCondLst>
                                        </p:cTn>
                                        <p:tgtEl>
                                          <p:spTgt spid="1012744"/>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1012743"/>
                                        </p:tgtEl>
                                      </p:cBhvr>
                                    </p:animEffect>
                                    <p:set>
                                      <p:cBhvr>
                                        <p:cTn id="63" dur="1" fill="hold">
                                          <p:stCondLst>
                                            <p:cond delay="499"/>
                                          </p:stCondLst>
                                        </p:cTn>
                                        <p:tgtEl>
                                          <p:spTgt spid="1012743"/>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1012741"/>
                                        </p:tgtEl>
                                      </p:cBhvr>
                                    </p:animEffect>
                                    <p:set>
                                      <p:cBhvr>
                                        <p:cTn id="66" dur="1" fill="hold">
                                          <p:stCondLst>
                                            <p:cond delay="499"/>
                                          </p:stCondLst>
                                        </p:cTn>
                                        <p:tgtEl>
                                          <p:spTgt spid="1012741"/>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1012746"/>
                                        </p:tgtEl>
                                      </p:cBhvr>
                                    </p:animEffect>
                                    <p:set>
                                      <p:cBhvr>
                                        <p:cTn id="69" dur="1" fill="hold">
                                          <p:stCondLst>
                                            <p:cond delay="499"/>
                                          </p:stCondLst>
                                        </p:cTn>
                                        <p:tgtEl>
                                          <p:spTgt spid="1012746"/>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500"/>
                                        <p:tgtEl>
                                          <p:spTgt spid="1012740"/>
                                        </p:tgtEl>
                                      </p:cBhvr>
                                    </p:animEffect>
                                    <p:set>
                                      <p:cBhvr>
                                        <p:cTn id="72" dur="1" fill="hold">
                                          <p:stCondLst>
                                            <p:cond delay="499"/>
                                          </p:stCondLst>
                                        </p:cTn>
                                        <p:tgtEl>
                                          <p:spTgt spid="1012740"/>
                                        </p:tgtEl>
                                        <p:attrNameLst>
                                          <p:attrName>style.visibility</p:attrName>
                                        </p:attrNameLst>
                                      </p:cBhvr>
                                      <p:to>
                                        <p:strVal val="hidden"/>
                                      </p:to>
                                    </p:set>
                                  </p:childTnLst>
                                </p:cTn>
                              </p:par>
                              <p:par>
                                <p:cTn id="73" presetID="9" presetClass="exit" presetSubtype="0" fill="hold" grpId="1" nodeType="withEffect">
                                  <p:stCondLst>
                                    <p:cond delay="0"/>
                                  </p:stCondLst>
                                  <p:childTnLst>
                                    <p:animEffect transition="out" filter="dissolve">
                                      <p:cBhvr>
                                        <p:cTn id="74" dur="500"/>
                                        <p:tgtEl>
                                          <p:spTgt spid="1012739">
                                            <p:txEl>
                                              <p:pRg st="0" end="0"/>
                                            </p:txEl>
                                          </p:spTgt>
                                        </p:tgtEl>
                                      </p:cBhvr>
                                    </p:animEffect>
                                    <p:set>
                                      <p:cBhvr>
                                        <p:cTn id="75" dur="1" fill="hold">
                                          <p:stCondLst>
                                            <p:cond delay="499"/>
                                          </p:stCondLst>
                                        </p:cTn>
                                        <p:tgtEl>
                                          <p:spTgt spid="1012739">
                                            <p:txEl>
                                              <p:pRg st="0" end="0"/>
                                            </p:txEl>
                                          </p:spTgt>
                                        </p:tgtEl>
                                        <p:attrNameLst>
                                          <p:attrName>style.visibility</p:attrName>
                                        </p:attrNameLst>
                                      </p:cBhvr>
                                      <p:to>
                                        <p:strVal val="hidden"/>
                                      </p:to>
                                    </p:set>
                                  </p:childTnLst>
                                </p:cTn>
                              </p:par>
                              <p:par>
                                <p:cTn id="76" presetID="9" presetClass="exit" presetSubtype="0" fill="hold" grpId="1" nodeType="withEffect">
                                  <p:stCondLst>
                                    <p:cond delay="0"/>
                                  </p:stCondLst>
                                  <p:childTnLst>
                                    <p:animEffect transition="out" filter="dissolve">
                                      <p:cBhvr>
                                        <p:cTn id="77" dur="500"/>
                                        <p:tgtEl>
                                          <p:spTgt spid="1012739">
                                            <p:txEl>
                                              <p:pRg st="1" end="1"/>
                                            </p:txEl>
                                          </p:spTgt>
                                        </p:tgtEl>
                                      </p:cBhvr>
                                    </p:animEffect>
                                    <p:set>
                                      <p:cBhvr>
                                        <p:cTn id="78" dur="1" fill="hold">
                                          <p:stCondLst>
                                            <p:cond delay="499"/>
                                          </p:stCondLst>
                                        </p:cTn>
                                        <p:tgtEl>
                                          <p:spTgt spid="1012739">
                                            <p:txEl>
                                              <p:pRg st="1" end="1"/>
                                            </p:txEl>
                                          </p:spTgt>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1012739">
                                            <p:txEl>
                                              <p:pRg st="2" end="2"/>
                                            </p:txEl>
                                          </p:spTgt>
                                        </p:tgtEl>
                                      </p:cBhvr>
                                    </p:animEffect>
                                    <p:set>
                                      <p:cBhvr>
                                        <p:cTn id="81" dur="1" fill="hold">
                                          <p:stCondLst>
                                            <p:cond delay="499"/>
                                          </p:stCondLst>
                                        </p:cTn>
                                        <p:tgtEl>
                                          <p:spTgt spid="1012739">
                                            <p:txEl>
                                              <p:pRg st="2" end="2"/>
                                            </p:txEl>
                                          </p:spTgt>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1012739">
                                            <p:txEl>
                                              <p:pRg st="3" end="3"/>
                                            </p:txEl>
                                          </p:spTgt>
                                        </p:tgtEl>
                                      </p:cBhvr>
                                    </p:animEffect>
                                    <p:set>
                                      <p:cBhvr>
                                        <p:cTn id="84" dur="1" fill="hold">
                                          <p:stCondLst>
                                            <p:cond delay="499"/>
                                          </p:stCondLst>
                                        </p:cTn>
                                        <p:tgtEl>
                                          <p:spTgt spid="1012739">
                                            <p:txEl>
                                              <p:pRg st="3" end="3"/>
                                            </p:txEl>
                                          </p:spTgt>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1012739">
                                            <p:txEl>
                                              <p:pRg st="4" end="4"/>
                                            </p:txEl>
                                          </p:spTgt>
                                        </p:tgtEl>
                                      </p:cBhvr>
                                    </p:animEffect>
                                    <p:set>
                                      <p:cBhvr>
                                        <p:cTn id="87" dur="1" fill="hold">
                                          <p:stCondLst>
                                            <p:cond delay="499"/>
                                          </p:stCondLst>
                                        </p:cTn>
                                        <p:tgtEl>
                                          <p:spTgt spid="1012739">
                                            <p:txEl>
                                              <p:pRg st="4" end="4"/>
                                            </p:txEl>
                                          </p:spTgt>
                                        </p:tgtEl>
                                        <p:attrNameLst>
                                          <p:attrName>style.visibility</p:attrName>
                                        </p:attrNameLst>
                                      </p:cBhvr>
                                      <p:to>
                                        <p:strVal val="hidden"/>
                                      </p:to>
                                    </p:set>
                                  </p:childTnLst>
                                </p:cTn>
                              </p:par>
                              <p:par>
                                <p:cTn id="88" presetID="9" presetClass="entr" presetSubtype="0" fill="hold" grpId="0" nodeType="withEffect">
                                  <p:stCondLst>
                                    <p:cond delay="0"/>
                                  </p:stCondLst>
                                  <p:childTnLst>
                                    <p:set>
                                      <p:cBhvr>
                                        <p:cTn id="89" dur="1" fill="hold">
                                          <p:stCondLst>
                                            <p:cond delay="0"/>
                                          </p:stCondLst>
                                        </p:cTn>
                                        <p:tgtEl>
                                          <p:spTgt spid="1012747"/>
                                        </p:tgtEl>
                                        <p:attrNameLst>
                                          <p:attrName>style.visibility</p:attrName>
                                        </p:attrNameLst>
                                      </p:cBhvr>
                                      <p:to>
                                        <p:strVal val="visible"/>
                                      </p:to>
                                    </p:set>
                                    <p:animEffect transition="in" filter="dissolve">
                                      <p:cBhvr>
                                        <p:cTn id="90" dur="500"/>
                                        <p:tgtEl>
                                          <p:spTgt spid="1012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39" grpId="0" build="p"/>
      <p:bldP spid="1012739" grpId="1" build="p"/>
      <p:bldP spid="1012740" grpId="0" animBg="1"/>
      <p:bldP spid="1012740" grpId="1" animBg="1"/>
      <p:bldP spid="1012741" grpId="0" animBg="1"/>
      <p:bldP spid="1012741" grpId="1" animBg="1"/>
      <p:bldP spid="1012742" grpId="0" animBg="1"/>
      <p:bldP spid="1012742" grpId="1" animBg="1"/>
      <p:bldP spid="1012743" grpId="0" animBg="1"/>
      <p:bldP spid="1012743" grpId="1" animBg="1"/>
      <p:bldP spid="1012744" grpId="0" animBg="1"/>
      <p:bldP spid="1012744" grpId="1" animBg="1"/>
      <p:bldP spid="1012745" grpId="0" animBg="1"/>
      <p:bldP spid="1012745" grpId="1" animBg="1"/>
      <p:bldP spid="1012746" grpId="0" animBg="1"/>
      <p:bldP spid="1012746" grpId="1" animBg="1"/>
      <p:bldP spid="10127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a:extLst>
              <a:ext uri="{FF2B5EF4-FFF2-40B4-BE49-F238E27FC236}">
                <a16:creationId xmlns:a16="http://schemas.microsoft.com/office/drawing/2014/main" id="{2BCB088C-3C4C-4EB0-AE54-1E88DDD5A5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3AF96B0-8E7A-4A7E-8E62-13140B20B136}" type="slidenum">
              <a:rPr lang="en-GB" altLang="en-US" sz="1000">
                <a:latin typeface="Verdana" panose="020B0604030504040204" pitchFamily="34" charset="0"/>
              </a:rPr>
              <a:pPr eaLnBrk="1" hangingPunct="1"/>
              <a:t>12</a:t>
            </a:fld>
            <a:endParaRPr lang="en-GB" altLang="en-US" sz="1000">
              <a:latin typeface="Verdana" panose="020B0604030504040204" pitchFamily="34" charset="0"/>
            </a:endParaRPr>
          </a:p>
        </p:txBody>
      </p:sp>
      <p:sp>
        <p:nvSpPr>
          <p:cNvPr id="36866" name="Rectangle 2">
            <a:extLst>
              <a:ext uri="{FF2B5EF4-FFF2-40B4-BE49-F238E27FC236}">
                <a16:creationId xmlns:a16="http://schemas.microsoft.com/office/drawing/2014/main" id="{7C902C41-EEE2-4AEC-8317-0DD139D70F1D}"/>
              </a:ext>
            </a:extLst>
          </p:cNvPr>
          <p:cNvSpPr>
            <a:spLocks noGrp="1"/>
          </p:cNvSpPr>
          <p:nvPr>
            <p:ph type="title" idx="4294967295"/>
          </p:nvPr>
        </p:nvSpPr>
        <p:spPr/>
        <p:txBody>
          <a:bodyPr/>
          <a:lstStyle/>
          <a:p>
            <a:r>
              <a:rPr lang="en-US" altLang="en-US"/>
              <a:t>Semantic Web Services</a:t>
            </a:r>
          </a:p>
        </p:txBody>
      </p:sp>
      <p:sp>
        <p:nvSpPr>
          <p:cNvPr id="36867" name="Rectangle 3">
            <a:extLst>
              <a:ext uri="{FF2B5EF4-FFF2-40B4-BE49-F238E27FC236}">
                <a16:creationId xmlns:a16="http://schemas.microsoft.com/office/drawing/2014/main" id="{8E5D3BE1-95FF-478B-87CC-3A485CFE6AA6}"/>
              </a:ext>
            </a:extLst>
          </p:cNvPr>
          <p:cNvSpPr>
            <a:spLocks noGrp="1"/>
          </p:cNvSpPr>
          <p:nvPr>
            <p:ph type="body" idx="4294967295"/>
          </p:nvPr>
        </p:nvSpPr>
        <p:spPr>
          <a:xfrm>
            <a:off x="1917701" y="1052513"/>
            <a:ext cx="8570913" cy="5124450"/>
          </a:xfrm>
        </p:spPr>
        <p:txBody>
          <a:bodyPr/>
          <a:lstStyle/>
          <a:p>
            <a:pPr>
              <a:lnSpc>
                <a:spcPct val="90000"/>
              </a:lnSpc>
            </a:pPr>
            <a:r>
              <a:rPr lang="en-US" altLang="en-US">
                <a:solidFill>
                  <a:srgbClr val="FF0000"/>
                </a:solidFill>
              </a:rPr>
              <a:t>Publication</a:t>
            </a:r>
            <a:r>
              <a:rPr lang="en-US" altLang="en-US"/>
              <a:t>: Make available the description of the capability of a service   </a:t>
            </a:r>
          </a:p>
          <a:p>
            <a:pPr>
              <a:lnSpc>
                <a:spcPct val="90000"/>
              </a:lnSpc>
            </a:pPr>
            <a:r>
              <a:rPr lang="en-US" altLang="en-US">
                <a:solidFill>
                  <a:srgbClr val="FF0000"/>
                </a:solidFill>
              </a:rPr>
              <a:t>Discovery</a:t>
            </a:r>
            <a:r>
              <a:rPr lang="en-US" altLang="en-US">
                <a:solidFill>
                  <a:schemeClr val="accent2"/>
                </a:solidFill>
              </a:rPr>
              <a:t>:</a:t>
            </a:r>
            <a:r>
              <a:rPr lang="en-US" altLang="en-US"/>
              <a:t> Locate different services suitable for a given task </a:t>
            </a:r>
          </a:p>
          <a:p>
            <a:pPr>
              <a:lnSpc>
                <a:spcPct val="90000"/>
              </a:lnSpc>
            </a:pPr>
            <a:r>
              <a:rPr lang="en-US" altLang="en-US">
                <a:solidFill>
                  <a:srgbClr val="FF0000"/>
                </a:solidFill>
              </a:rPr>
              <a:t>Selection</a:t>
            </a:r>
            <a:r>
              <a:rPr lang="en-US" altLang="en-US">
                <a:solidFill>
                  <a:schemeClr val="accent2"/>
                </a:solidFill>
              </a:rPr>
              <a:t>:</a:t>
            </a:r>
            <a:r>
              <a:rPr lang="en-US" altLang="en-US"/>
              <a:t> Choose the most appropriate services among the available ones   </a:t>
            </a:r>
          </a:p>
          <a:p>
            <a:pPr>
              <a:lnSpc>
                <a:spcPct val="90000"/>
              </a:lnSpc>
            </a:pPr>
            <a:r>
              <a:rPr lang="en-US" altLang="en-US">
                <a:solidFill>
                  <a:srgbClr val="FF0000"/>
                </a:solidFill>
              </a:rPr>
              <a:t>Composition</a:t>
            </a:r>
            <a:r>
              <a:rPr lang="en-US" altLang="en-US">
                <a:solidFill>
                  <a:schemeClr val="accent2"/>
                </a:solidFill>
              </a:rPr>
              <a:t>:</a:t>
            </a:r>
            <a:r>
              <a:rPr lang="en-US" altLang="en-US"/>
              <a:t> Combine services to achieve a goal</a:t>
            </a:r>
          </a:p>
          <a:p>
            <a:pPr>
              <a:lnSpc>
                <a:spcPct val="90000"/>
              </a:lnSpc>
            </a:pPr>
            <a:r>
              <a:rPr lang="en-US" altLang="en-US">
                <a:solidFill>
                  <a:srgbClr val="FF0000"/>
                </a:solidFill>
              </a:rPr>
              <a:t>Mediation</a:t>
            </a:r>
            <a:r>
              <a:rPr lang="en-US" altLang="en-US">
                <a:solidFill>
                  <a:schemeClr val="accent2"/>
                </a:solidFill>
              </a:rPr>
              <a:t>:</a:t>
            </a:r>
            <a:r>
              <a:rPr lang="en-US" altLang="en-US"/>
              <a:t> Solve mismatches (data, protocol, process) among the combined  </a:t>
            </a:r>
          </a:p>
          <a:p>
            <a:pPr>
              <a:lnSpc>
                <a:spcPct val="90000"/>
              </a:lnSpc>
            </a:pPr>
            <a:r>
              <a:rPr lang="en-US" altLang="en-US">
                <a:solidFill>
                  <a:srgbClr val="FF0000"/>
                </a:solidFill>
              </a:rPr>
              <a:t>Execution</a:t>
            </a:r>
            <a:r>
              <a:rPr lang="en-US" altLang="en-US">
                <a:solidFill>
                  <a:schemeClr val="accent2"/>
                </a:solidFill>
              </a:rPr>
              <a:t>:</a:t>
            </a:r>
            <a:r>
              <a:rPr lang="en-US" altLang="en-US"/>
              <a:t> Invoke services following programmatic conventions  </a:t>
            </a:r>
          </a:p>
        </p:txBody>
      </p:sp>
      <p:sp>
        <p:nvSpPr>
          <p:cNvPr id="36868" name="Rectangle 4">
            <a:extLst>
              <a:ext uri="{FF2B5EF4-FFF2-40B4-BE49-F238E27FC236}">
                <a16:creationId xmlns:a16="http://schemas.microsoft.com/office/drawing/2014/main" id="{2F7BC128-0F65-402E-9066-39B123B307A8}"/>
              </a:ext>
            </a:extLst>
          </p:cNvPr>
          <p:cNvSpPr>
            <a:spLocks noChangeArrowheads="1"/>
          </p:cNvSpPr>
          <p:nvPr/>
        </p:nvSpPr>
        <p:spPr bwMode="auto">
          <a:xfrm>
            <a:off x="1676401" y="6413501"/>
            <a:ext cx="1903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r>
              <a:rPr lang="en-GB" altLang="en-US" sz="1000"/>
              <a:t>[M. Stollberg and A. Haller, 05]</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0F7BFB23-78EE-4A82-9EC3-A82C6EF65B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D266595-7B54-4115-ACD9-47E21E111EA9}" type="slidenum">
              <a:rPr lang="en-GB" altLang="en-US" sz="1000">
                <a:latin typeface="Verdana" panose="020B0604030504040204" pitchFamily="34" charset="0"/>
              </a:rPr>
              <a:pPr eaLnBrk="1" hangingPunct="1"/>
              <a:t>13</a:t>
            </a:fld>
            <a:endParaRPr lang="en-GB" altLang="en-US" sz="1000">
              <a:latin typeface="Verdana" panose="020B0604030504040204" pitchFamily="34" charset="0"/>
            </a:endParaRPr>
          </a:p>
        </p:txBody>
      </p:sp>
      <p:sp>
        <p:nvSpPr>
          <p:cNvPr id="37890" name="Rectangle 2">
            <a:extLst>
              <a:ext uri="{FF2B5EF4-FFF2-40B4-BE49-F238E27FC236}">
                <a16:creationId xmlns:a16="http://schemas.microsoft.com/office/drawing/2014/main" id="{FC58735C-C70D-4218-9DEF-11583D0BD3E1}"/>
              </a:ext>
            </a:extLst>
          </p:cNvPr>
          <p:cNvSpPr>
            <a:spLocks noGrp="1" noRot="1" noChangeArrowheads="1"/>
          </p:cNvSpPr>
          <p:nvPr>
            <p:ph type="title" idx="4294967295"/>
          </p:nvPr>
        </p:nvSpPr>
        <p:spPr/>
        <p:txBody>
          <a:bodyPr/>
          <a:lstStyle/>
          <a:p>
            <a:pPr eaLnBrk="1" hangingPunct="1"/>
            <a:r>
              <a:rPr lang="en-US" altLang="en-US"/>
              <a:t>Semantic Web Services</a:t>
            </a:r>
          </a:p>
        </p:txBody>
      </p:sp>
      <p:sp>
        <p:nvSpPr>
          <p:cNvPr id="37891" name="Rectangle 3">
            <a:extLst>
              <a:ext uri="{FF2B5EF4-FFF2-40B4-BE49-F238E27FC236}">
                <a16:creationId xmlns:a16="http://schemas.microsoft.com/office/drawing/2014/main" id="{AF606E4D-84FC-4EC6-B63E-156F250EE340}"/>
              </a:ext>
            </a:extLst>
          </p:cNvPr>
          <p:cNvSpPr>
            <a:spLocks noGrp="1" noChangeArrowheads="1"/>
          </p:cNvSpPr>
          <p:nvPr>
            <p:ph type="body" idx="4294967295"/>
          </p:nvPr>
        </p:nvSpPr>
        <p:spPr>
          <a:xfrm>
            <a:off x="1965326" y="1527175"/>
            <a:ext cx="8245475" cy="4598988"/>
          </a:xfrm>
        </p:spPr>
        <p:txBody>
          <a:bodyPr/>
          <a:lstStyle/>
          <a:p>
            <a:pPr marL="319088" indent="-319088" eaLnBrk="1" hangingPunct="1">
              <a:spcBef>
                <a:spcPct val="50000"/>
              </a:spcBef>
            </a:pPr>
            <a:r>
              <a:rPr lang="en-US" altLang="en-US" sz="2000"/>
              <a:t>define exhaustive description frameworks for describing Web Services and related aspects </a:t>
            </a:r>
            <a:r>
              <a:rPr lang="en-US" altLang="en-US" sz="2000" b="1"/>
              <a:t>(Web Service Description Ontologies) </a:t>
            </a:r>
          </a:p>
          <a:p>
            <a:pPr marL="319088" indent="-319088" eaLnBrk="1" hangingPunct="1">
              <a:spcBef>
                <a:spcPct val="50000"/>
              </a:spcBef>
            </a:pPr>
            <a:r>
              <a:rPr lang="en-US" altLang="en-US" sz="2000"/>
              <a:t>support ontologies as underlying data model to allow machine supported data interpretation </a:t>
            </a:r>
            <a:r>
              <a:rPr lang="en-US" altLang="en-US" sz="2000" b="1"/>
              <a:t>(Semantic Web aspect)</a:t>
            </a:r>
            <a:r>
              <a:rPr lang="en-US" altLang="en-US" sz="2000" b="1">
                <a:solidFill>
                  <a:schemeClr val="accent2"/>
                </a:solidFill>
              </a:rPr>
              <a:t> </a:t>
            </a:r>
          </a:p>
          <a:p>
            <a:pPr marL="319088" indent="-319088" eaLnBrk="1" hangingPunct="1">
              <a:spcBef>
                <a:spcPct val="50000"/>
              </a:spcBef>
            </a:pPr>
            <a:r>
              <a:rPr lang="en-US" altLang="en-US" sz="2000"/>
              <a:t>define semantically driven technologies for automation of the Web Service usage process  </a:t>
            </a:r>
            <a:r>
              <a:rPr lang="en-US" altLang="en-US" sz="2000" b="1"/>
              <a:t>(Web Service aspect)</a:t>
            </a:r>
            <a:r>
              <a:rPr lang="en-US" altLang="en-US" sz="20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16F2390F-1EC1-465A-AE5A-81DEDC5C93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1E6CD98-BECC-4028-8034-C78CB9BC01E8}" type="slidenum">
              <a:rPr lang="en-GB" altLang="en-US" sz="1000">
                <a:latin typeface="Verdana" panose="020B0604030504040204" pitchFamily="34" charset="0"/>
              </a:rPr>
              <a:pPr eaLnBrk="1" hangingPunct="1"/>
              <a:t>14</a:t>
            </a:fld>
            <a:endParaRPr lang="en-GB" altLang="en-US" sz="1000">
              <a:latin typeface="Verdana" panose="020B0604030504040204" pitchFamily="34" charset="0"/>
            </a:endParaRPr>
          </a:p>
        </p:txBody>
      </p:sp>
      <p:sp>
        <p:nvSpPr>
          <p:cNvPr id="39938" name="Rectangle 2">
            <a:extLst>
              <a:ext uri="{FF2B5EF4-FFF2-40B4-BE49-F238E27FC236}">
                <a16:creationId xmlns:a16="http://schemas.microsoft.com/office/drawing/2014/main" id="{217762F8-951A-4793-A31B-483CDC3292B9}"/>
              </a:ext>
            </a:extLst>
          </p:cNvPr>
          <p:cNvSpPr>
            <a:spLocks noGrp="1" noChangeArrowheads="1"/>
          </p:cNvSpPr>
          <p:nvPr>
            <p:ph type="title"/>
          </p:nvPr>
        </p:nvSpPr>
        <p:spPr>
          <a:xfrm>
            <a:off x="1847850" y="44450"/>
            <a:ext cx="8229600" cy="1143000"/>
          </a:xfrm>
        </p:spPr>
        <p:txBody>
          <a:bodyPr/>
          <a:lstStyle/>
          <a:p>
            <a:r>
              <a:rPr lang="en-US" altLang="en-US"/>
              <a:t>Key issues</a:t>
            </a:r>
          </a:p>
        </p:txBody>
      </p:sp>
      <p:sp>
        <p:nvSpPr>
          <p:cNvPr id="39939" name="Rectangle 3">
            <a:extLst>
              <a:ext uri="{FF2B5EF4-FFF2-40B4-BE49-F238E27FC236}">
                <a16:creationId xmlns:a16="http://schemas.microsoft.com/office/drawing/2014/main" id="{1793EDB4-F34D-431A-8382-AC85A4EDAEBC}"/>
              </a:ext>
            </a:extLst>
          </p:cNvPr>
          <p:cNvSpPr>
            <a:spLocks noGrp="1" noChangeArrowheads="1"/>
          </p:cNvSpPr>
          <p:nvPr>
            <p:ph type="body" idx="1"/>
          </p:nvPr>
        </p:nvSpPr>
        <p:spPr>
          <a:xfrm>
            <a:off x="1949450" y="1341439"/>
            <a:ext cx="8261350" cy="5291137"/>
          </a:xfrm>
        </p:spPr>
        <p:txBody>
          <a:bodyPr/>
          <a:lstStyle/>
          <a:p>
            <a:r>
              <a:rPr lang="en-US" altLang="en-US"/>
              <a:t>Representation</a:t>
            </a:r>
            <a:r>
              <a:rPr lang="en-US" altLang="en-US" sz="2800"/>
              <a:t> models</a:t>
            </a:r>
          </a:p>
          <a:p>
            <a:pPr lvl="1"/>
            <a:r>
              <a:rPr lang="en-US" altLang="en-US"/>
              <a:t>Some common models include: WSDL, OWL-S, WSDL-S, WSMO</a:t>
            </a:r>
          </a:p>
          <a:p>
            <a:r>
              <a:rPr lang="en-US" altLang="en-US"/>
              <a:t>Discovery</a:t>
            </a:r>
          </a:p>
          <a:p>
            <a:pPr lvl="1"/>
            <a:r>
              <a:rPr lang="en-US" altLang="en-US"/>
              <a:t>UDDI, Ontology Based Discovery</a:t>
            </a:r>
          </a:p>
          <a:p>
            <a:r>
              <a:rPr lang="en-US" altLang="en-US"/>
              <a:t>Data heterogeneity/ Interoperability</a:t>
            </a:r>
          </a:p>
          <a:p>
            <a:pPr lvl="1"/>
            <a:r>
              <a:rPr lang="en-US" altLang="en-US"/>
              <a:t>Annotating Web services with ontologies</a:t>
            </a:r>
          </a:p>
          <a:p>
            <a:r>
              <a:rPr lang="en-US" altLang="en-US"/>
              <a:t>Composition</a:t>
            </a:r>
          </a:p>
          <a:p>
            <a:pPr lvl="1"/>
            <a:r>
              <a:rPr lang="en-US" altLang="en-US"/>
              <a:t>Some techniques include: Finite State Machines, Petri Nets, Process Algebra, semantically-enabled solutions. </a:t>
            </a:r>
          </a:p>
          <a:p>
            <a:pPr>
              <a:buFont typeface="Verdana" panose="020B0604030504040204" pitchFamily="34" charset="0"/>
              <a:buNone/>
            </a:pPr>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0F2DFB3D-9ABA-4D0F-8539-34A9138856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48050EE-A9BD-47AF-86A1-90B9504B58BC}" type="slidenum">
              <a:rPr lang="en-GB" altLang="en-US" sz="1000">
                <a:latin typeface="Verdana" panose="020B0604030504040204" pitchFamily="34" charset="0"/>
              </a:rPr>
              <a:pPr eaLnBrk="1" hangingPunct="1"/>
              <a:t>15</a:t>
            </a:fld>
            <a:endParaRPr lang="en-GB" altLang="en-US" sz="1000">
              <a:latin typeface="Verdana" panose="020B0604030504040204" pitchFamily="34" charset="0"/>
            </a:endParaRPr>
          </a:p>
        </p:txBody>
      </p:sp>
      <p:sp>
        <p:nvSpPr>
          <p:cNvPr id="40962" name="Rectangle 2">
            <a:extLst>
              <a:ext uri="{FF2B5EF4-FFF2-40B4-BE49-F238E27FC236}">
                <a16:creationId xmlns:a16="http://schemas.microsoft.com/office/drawing/2014/main" id="{5E6810E0-0307-4FC4-94D3-249857E3AF9C}"/>
              </a:ext>
            </a:extLst>
          </p:cNvPr>
          <p:cNvSpPr>
            <a:spLocks noGrp="1" noChangeArrowheads="1"/>
          </p:cNvSpPr>
          <p:nvPr>
            <p:ph type="title"/>
          </p:nvPr>
        </p:nvSpPr>
        <p:spPr/>
        <p:txBody>
          <a:bodyPr/>
          <a:lstStyle/>
          <a:p>
            <a:r>
              <a:rPr lang="en-US" altLang="en-US" sz="2400"/>
              <a:t>Representation and Discovery - Issues</a:t>
            </a:r>
          </a:p>
        </p:txBody>
      </p:sp>
      <p:sp>
        <p:nvSpPr>
          <p:cNvPr id="40963" name="Rectangle 3">
            <a:extLst>
              <a:ext uri="{FF2B5EF4-FFF2-40B4-BE49-F238E27FC236}">
                <a16:creationId xmlns:a16="http://schemas.microsoft.com/office/drawing/2014/main" id="{32A4C891-B53D-4B06-B9E0-29B9500D16AC}"/>
              </a:ext>
            </a:extLst>
          </p:cNvPr>
          <p:cNvSpPr>
            <a:spLocks noGrp="1" noChangeArrowheads="1"/>
          </p:cNvSpPr>
          <p:nvPr>
            <p:ph type="body" idx="1"/>
          </p:nvPr>
        </p:nvSpPr>
        <p:spPr>
          <a:xfrm>
            <a:off x="1981200" y="1600200"/>
            <a:ext cx="8229600" cy="4559300"/>
          </a:xfrm>
        </p:spPr>
        <p:txBody>
          <a:bodyPr/>
          <a:lstStyle/>
          <a:p>
            <a:r>
              <a:rPr lang="en-US" altLang="en-US"/>
              <a:t>Industry solutions based on syntactic standards</a:t>
            </a:r>
          </a:p>
          <a:p>
            <a:pPr lvl="1"/>
            <a:r>
              <a:rPr lang="en-US" altLang="en-US"/>
              <a:t>WSDL, UDDI, SOAP</a:t>
            </a:r>
          </a:p>
          <a:p>
            <a:r>
              <a:rPr lang="en-US" altLang="en-US"/>
              <a:t>Logic based representation</a:t>
            </a:r>
          </a:p>
          <a:p>
            <a:pPr lvl="1"/>
            <a:r>
              <a:rPr lang="en-US" altLang="en-US"/>
              <a:t>OWL, F-logic</a:t>
            </a:r>
          </a:p>
          <a:p>
            <a:r>
              <a:rPr lang="en-US" altLang="en-US"/>
              <a:t>Major issues</a:t>
            </a:r>
          </a:p>
          <a:p>
            <a:pPr lvl="1"/>
            <a:r>
              <a:rPr lang="en-US" altLang="en-US"/>
              <a:t>Expressiveness </a:t>
            </a:r>
            <a:r>
              <a:rPr lang="en-US" altLang="en-US" i="1">
                <a:latin typeface="Script MT Bold" panose="03040602040607080904" pitchFamily="66" charset="0"/>
              </a:rPr>
              <a:t>vs.</a:t>
            </a:r>
            <a:r>
              <a:rPr lang="en-US" altLang="en-US"/>
              <a:t> Computability</a:t>
            </a:r>
          </a:p>
          <a:p>
            <a:pPr lvl="1"/>
            <a:r>
              <a:rPr lang="en-US" altLang="en-US"/>
              <a:t>Mapping to industry standards</a:t>
            </a:r>
          </a:p>
        </p:txBody>
      </p:sp>
      <p:sp>
        <p:nvSpPr>
          <p:cNvPr id="22533" name="Rectangle 4">
            <a:extLst>
              <a:ext uri="{FF2B5EF4-FFF2-40B4-BE49-F238E27FC236}">
                <a16:creationId xmlns:a16="http://schemas.microsoft.com/office/drawing/2014/main" id="{2319520E-30D0-4405-94A0-F47322C259CB}"/>
              </a:ext>
            </a:extLst>
          </p:cNvPr>
          <p:cNvSpPr>
            <a:spLocks noChangeArrowheads="1"/>
          </p:cNvSpPr>
          <p:nvPr/>
        </p:nvSpPr>
        <p:spPr bwMode="auto">
          <a:xfrm>
            <a:off x="1631950" y="6597650"/>
            <a:ext cx="33909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900">
                <a:latin typeface="Arial" charset="0"/>
                <a:ea typeface="ＭＳ Ｐゴシック" charset="0"/>
                <a:cs typeface="ＭＳ Ｐゴシック" charset="0"/>
              </a:rPr>
              <a:t>Source: Amit Sheth, Web Services to Semantic Web processes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AC719405-FC4D-468A-A677-BBED79730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B8E8A9-C489-45C4-ADD6-D29094E3D5EB}" type="slidenum">
              <a:rPr lang="en-GB" altLang="en-US" sz="1000">
                <a:latin typeface="Verdana" panose="020B0604030504040204" pitchFamily="34" charset="0"/>
              </a:rPr>
              <a:pPr eaLnBrk="1" hangingPunct="1"/>
              <a:t>16</a:t>
            </a:fld>
            <a:endParaRPr lang="en-GB" altLang="en-US" sz="1000">
              <a:latin typeface="Verdana" panose="020B0604030504040204" pitchFamily="34" charset="0"/>
            </a:endParaRPr>
          </a:p>
        </p:txBody>
      </p:sp>
      <p:sp>
        <p:nvSpPr>
          <p:cNvPr id="41986" name="Rectangle 2">
            <a:extLst>
              <a:ext uri="{FF2B5EF4-FFF2-40B4-BE49-F238E27FC236}">
                <a16:creationId xmlns:a16="http://schemas.microsoft.com/office/drawing/2014/main" id="{FA331CD8-1F96-40C6-862D-06159FB6C8F2}"/>
              </a:ext>
            </a:extLst>
          </p:cNvPr>
          <p:cNvSpPr>
            <a:spLocks noGrp="1" noChangeArrowheads="1"/>
          </p:cNvSpPr>
          <p:nvPr>
            <p:ph type="title"/>
          </p:nvPr>
        </p:nvSpPr>
        <p:spPr/>
        <p:txBody>
          <a:bodyPr/>
          <a:lstStyle/>
          <a:p>
            <a:r>
              <a:rPr lang="en-US" altLang="en-US"/>
              <a:t>Representation</a:t>
            </a:r>
          </a:p>
        </p:txBody>
      </p:sp>
      <p:sp>
        <p:nvSpPr>
          <p:cNvPr id="41987" name="Rectangle 3">
            <a:extLst>
              <a:ext uri="{FF2B5EF4-FFF2-40B4-BE49-F238E27FC236}">
                <a16:creationId xmlns:a16="http://schemas.microsoft.com/office/drawing/2014/main" id="{5DB046FF-42AD-494F-8904-C87A9BF2B7F5}"/>
              </a:ext>
            </a:extLst>
          </p:cNvPr>
          <p:cNvSpPr>
            <a:spLocks noGrp="1" noChangeArrowheads="1"/>
          </p:cNvSpPr>
          <p:nvPr>
            <p:ph type="body" idx="1"/>
          </p:nvPr>
        </p:nvSpPr>
        <p:spPr/>
        <p:txBody>
          <a:bodyPr/>
          <a:lstStyle/>
          <a:p>
            <a:pPr>
              <a:lnSpc>
                <a:spcPct val="90000"/>
              </a:lnSpc>
            </a:pPr>
            <a:r>
              <a:rPr lang="en-US" altLang="en-US"/>
              <a:t>WSDL (2000)</a:t>
            </a:r>
          </a:p>
          <a:p>
            <a:pPr lvl="1">
              <a:lnSpc>
                <a:spcPct val="90000"/>
              </a:lnSpc>
            </a:pPr>
            <a:r>
              <a:rPr lang="en-US" altLang="en-US" sz="1900"/>
              <a:t>An extensible, platform independent XML language for </a:t>
            </a:r>
            <a:r>
              <a:rPr lang="en-US" altLang="en-GB" sz="1900"/>
              <a:t>“</a:t>
            </a:r>
            <a:r>
              <a:rPr lang="en-US" altLang="en-US" sz="1900"/>
              <a:t>describing</a:t>
            </a:r>
            <a:r>
              <a:rPr lang="en-US" altLang="en-GB" sz="1900"/>
              <a:t>”</a:t>
            </a:r>
            <a:r>
              <a:rPr lang="en-US" altLang="en-US" sz="1900"/>
              <a:t> services.</a:t>
            </a:r>
          </a:p>
          <a:p>
            <a:pPr lvl="1">
              <a:lnSpc>
                <a:spcPct val="90000"/>
              </a:lnSpc>
            </a:pPr>
            <a:r>
              <a:rPr lang="en-US" altLang="en-US" sz="1900"/>
              <a:t>Provides functional description of Web services: </a:t>
            </a:r>
          </a:p>
          <a:p>
            <a:pPr lvl="2">
              <a:lnSpc>
                <a:spcPct val="90000"/>
              </a:lnSpc>
            </a:pPr>
            <a:r>
              <a:rPr lang="en-US" altLang="en-US"/>
              <a:t>IDL description, protocol and binding details.</a:t>
            </a:r>
          </a:p>
          <a:p>
            <a:pPr lvl="1">
              <a:lnSpc>
                <a:spcPct val="90000"/>
              </a:lnSpc>
              <a:buFont typeface="Verdana" panose="020B0604030504040204" pitchFamily="34" charset="0"/>
              <a:buNone/>
            </a:pPr>
            <a:endParaRPr lang="en-US" altLang="en-US"/>
          </a:p>
          <a:p>
            <a:pPr>
              <a:lnSpc>
                <a:spcPct val="90000"/>
              </a:lnSpc>
            </a:pPr>
            <a:r>
              <a:rPr lang="en-US" altLang="en-US"/>
              <a:t>OWL-S (2001+)</a:t>
            </a:r>
          </a:p>
          <a:p>
            <a:pPr lvl="1">
              <a:lnSpc>
                <a:spcPct val="90000"/>
              </a:lnSpc>
            </a:pPr>
            <a:r>
              <a:rPr lang="en-US" altLang="en-US" sz="1900" i="1">
                <a:solidFill>
                  <a:srgbClr val="FF0000"/>
                </a:solidFill>
              </a:rPr>
              <a:t>It is a W3C member submission (but not a W3C recommendation)</a:t>
            </a:r>
            <a:r>
              <a:rPr lang="en-US" altLang="en-US" sz="1900" i="1"/>
              <a:t>.</a:t>
            </a:r>
          </a:p>
          <a:p>
            <a:pPr lvl="1">
              <a:lnSpc>
                <a:spcPct val="90000"/>
              </a:lnSpc>
            </a:pPr>
            <a:r>
              <a:rPr lang="en-US" altLang="en-US" sz="1900"/>
              <a:t>Upper ontology of web services</a:t>
            </a:r>
          </a:p>
          <a:p>
            <a:pPr lvl="1">
              <a:lnSpc>
                <a:spcPct val="90000"/>
              </a:lnSpc>
            </a:pPr>
            <a:r>
              <a:rPr lang="en-US" altLang="en-US" sz="1900"/>
              <a:t>Description Logics Based description of services</a:t>
            </a:r>
          </a:p>
          <a:p>
            <a:pPr lvl="2">
              <a:lnSpc>
                <a:spcPct val="90000"/>
              </a:lnSpc>
            </a:pPr>
            <a:r>
              <a:rPr lang="en-US" altLang="en-US"/>
              <a:t>Inputs, Outputs, Preconditions and Effects</a:t>
            </a:r>
          </a:p>
          <a:p>
            <a:pPr lvl="2">
              <a:lnSpc>
                <a:spcPct val="90000"/>
              </a:lnSpc>
            </a:pPr>
            <a:r>
              <a:rPr lang="en-US" altLang="en-US"/>
              <a:t>Process Model</a:t>
            </a:r>
          </a:p>
          <a:p>
            <a:pPr lvl="2">
              <a:lnSpc>
                <a:spcPct val="90000"/>
              </a:lnSpc>
            </a:pPr>
            <a:r>
              <a:rPr lang="en-US" altLang="en-US"/>
              <a:t>Binding with WSDL added (2003)</a:t>
            </a:r>
          </a:p>
          <a:p>
            <a:pPr lvl="1">
              <a:lnSpc>
                <a:spcPct val="90000"/>
              </a:lnSpc>
            </a:pPr>
            <a:endParaRPr lang="en-US" altLang="en-US"/>
          </a:p>
          <a:p>
            <a:pPr lvl="1">
              <a:lnSpc>
                <a:spcPct val="90000"/>
              </a:lnSpc>
            </a:pPr>
            <a:endParaRPr lang="en-US" altLang="en-US"/>
          </a:p>
          <a:p>
            <a:pPr lvl="1">
              <a:lnSpc>
                <a:spcPct val="90000"/>
              </a:lnSpc>
            </a:pPr>
            <a:endParaRPr lang="en-US" altLang="en-US" sz="1900"/>
          </a:p>
        </p:txBody>
      </p:sp>
      <p:sp>
        <p:nvSpPr>
          <p:cNvPr id="23557" name="Rectangle 5">
            <a:extLst>
              <a:ext uri="{FF2B5EF4-FFF2-40B4-BE49-F238E27FC236}">
                <a16:creationId xmlns:a16="http://schemas.microsoft.com/office/drawing/2014/main" id="{1209D2D1-B43C-499A-A66B-4B3F2F77056E}"/>
              </a:ext>
            </a:extLst>
          </p:cNvPr>
          <p:cNvSpPr>
            <a:spLocks noChangeArrowheads="1"/>
          </p:cNvSpPr>
          <p:nvPr/>
        </p:nvSpPr>
        <p:spPr bwMode="auto">
          <a:xfrm>
            <a:off x="1631950" y="6597650"/>
            <a:ext cx="33909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900">
                <a:latin typeface="Arial" charset="0"/>
                <a:ea typeface="ＭＳ Ｐゴシック" charset="0"/>
                <a:cs typeface="ＭＳ Ｐゴシック" charset="0"/>
              </a:rPr>
              <a:t>Source: Amit Sheth, Web Services to Semantic Web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0635D496-DFF4-4AC4-B21E-514FFFEC0C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B501B27-A685-4B8F-8DA7-F746C45682BF}" type="slidenum">
              <a:rPr lang="en-GB" altLang="en-US" sz="1000">
                <a:latin typeface="Verdana" panose="020B0604030504040204" pitchFamily="34" charset="0"/>
              </a:rPr>
              <a:pPr eaLnBrk="1" hangingPunct="1"/>
              <a:t>17</a:t>
            </a:fld>
            <a:endParaRPr lang="en-GB" altLang="en-US" sz="1000">
              <a:latin typeface="Verdana" panose="020B0604030504040204" pitchFamily="34" charset="0"/>
            </a:endParaRPr>
          </a:p>
        </p:txBody>
      </p:sp>
      <p:sp>
        <p:nvSpPr>
          <p:cNvPr id="43010" name="Rectangle 2">
            <a:extLst>
              <a:ext uri="{FF2B5EF4-FFF2-40B4-BE49-F238E27FC236}">
                <a16:creationId xmlns:a16="http://schemas.microsoft.com/office/drawing/2014/main" id="{F0D9ABBE-FCC4-46B7-A24A-005618005A43}"/>
              </a:ext>
            </a:extLst>
          </p:cNvPr>
          <p:cNvSpPr>
            <a:spLocks noGrp="1" noChangeArrowheads="1"/>
          </p:cNvSpPr>
          <p:nvPr>
            <p:ph type="title"/>
          </p:nvPr>
        </p:nvSpPr>
        <p:spPr/>
        <p:txBody>
          <a:bodyPr/>
          <a:lstStyle/>
          <a:p>
            <a:r>
              <a:rPr lang="en-US" altLang="en-US"/>
              <a:t>Representation</a:t>
            </a:r>
          </a:p>
        </p:txBody>
      </p:sp>
      <p:sp>
        <p:nvSpPr>
          <p:cNvPr id="43011" name="Rectangle 3">
            <a:extLst>
              <a:ext uri="{FF2B5EF4-FFF2-40B4-BE49-F238E27FC236}">
                <a16:creationId xmlns:a16="http://schemas.microsoft.com/office/drawing/2014/main" id="{4358C182-1C83-4B4E-B188-F7FC0658081D}"/>
              </a:ext>
            </a:extLst>
          </p:cNvPr>
          <p:cNvSpPr>
            <a:spLocks noGrp="1" noChangeArrowheads="1"/>
          </p:cNvSpPr>
          <p:nvPr>
            <p:ph type="body" idx="1"/>
          </p:nvPr>
        </p:nvSpPr>
        <p:spPr/>
        <p:txBody>
          <a:bodyPr/>
          <a:lstStyle/>
          <a:p>
            <a:pPr>
              <a:lnSpc>
                <a:spcPct val="90000"/>
              </a:lnSpc>
            </a:pPr>
            <a:r>
              <a:rPr lang="en-US" altLang="en-US" sz="2000"/>
              <a:t>WSDL-S (2003-2005)</a:t>
            </a:r>
          </a:p>
          <a:p>
            <a:pPr lvl="1">
              <a:lnSpc>
                <a:spcPct val="90000"/>
              </a:lnSpc>
            </a:pPr>
            <a:r>
              <a:rPr lang="en-US" altLang="en-US" sz="1700"/>
              <a:t>Use extensibility features in WSDL to associate semantics to it</a:t>
            </a:r>
          </a:p>
          <a:p>
            <a:pPr lvl="1">
              <a:lnSpc>
                <a:spcPct val="90000"/>
              </a:lnSpc>
            </a:pPr>
            <a:r>
              <a:rPr lang="en-US" altLang="en-US" sz="1700"/>
              <a:t>Functions for mapping WSDL to ontologies </a:t>
            </a:r>
          </a:p>
          <a:p>
            <a:pPr lvl="1">
              <a:lnSpc>
                <a:spcPct val="90000"/>
              </a:lnSpc>
            </a:pPr>
            <a:r>
              <a:rPr lang="en-US" altLang="en-US" sz="1800"/>
              <a:t>METEOR-S philosophy based on adding semantics to Web service standards</a:t>
            </a:r>
          </a:p>
          <a:p>
            <a:pPr lvl="1">
              <a:lnSpc>
                <a:spcPct val="90000"/>
              </a:lnSpc>
            </a:pPr>
            <a:r>
              <a:rPr lang="en-US" altLang="en-US" sz="1800"/>
              <a:t>LSDIS/UGA-IBM Technical note released (2005).</a:t>
            </a:r>
            <a:br>
              <a:rPr lang="en-US" altLang="en-US" sz="1800"/>
            </a:br>
            <a:endParaRPr lang="en-US" altLang="en-US" sz="1800"/>
          </a:p>
          <a:p>
            <a:pPr>
              <a:lnSpc>
                <a:spcPct val="90000"/>
              </a:lnSpc>
            </a:pPr>
            <a:r>
              <a:rPr lang="en-US" altLang="en-US" sz="2000"/>
              <a:t>WSMO (2004+)</a:t>
            </a:r>
          </a:p>
          <a:p>
            <a:pPr lvl="1">
              <a:lnSpc>
                <a:spcPct val="90000"/>
              </a:lnSpc>
            </a:pPr>
            <a:r>
              <a:rPr lang="en-US" altLang="en-US" sz="1700"/>
              <a:t>First Order Logic based description of Web services</a:t>
            </a:r>
          </a:p>
          <a:p>
            <a:pPr lvl="1">
              <a:lnSpc>
                <a:spcPct val="90000"/>
              </a:lnSpc>
            </a:pPr>
            <a:r>
              <a:rPr lang="en-US" altLang="en-US" sz="1700"/>
              <a:t>Uses mediators for bridging</a:t>
            </a:r>
          </a:p>
          <a:p>
            <a:pPr lvl="2">
              <a:lnSpc>
                <a:spcPct val="90000"/>
              </a:lnSpc>
            </a:pPr>
            <a:r>
              <a:rPr lang="en-US" altLang="en-US" sz="1500"/>
              <a:t> goals, capabilities, Web services, Ontologies</a:t>
            </a:r>
          </a:p>
          <a:p>
            <a:pPr lvl="1">
              <a:lnSpc>
                <a:spcPct val="90000"/>
              </a:lnSpc>
            </a:pPr>
            <a:r>
              <a:rPr lang="en-US" altLang="en-US" sz="1800"/>
              <a:t>Petri-nets for execution semantics</a:t>
            </a:r>
          </a:p>
          <a:p>
            <a:pPr lvl="1">
              <a:lnSpc>
                <a:spcPct val="90000"/>
              </a:lnSpc>
            </a:pPr>
            <a:r>
              <a:rPr lang="en-US" altLang="en-US" sz="1800" i="1">
                <a:solidFill>
                  <a:srgbClr val="FF0000"/>
                </a:solidFill>
              </a:rPr>
              <a:t>It has not been really adapted by industry.</a:t>
            </a:r>
            <a:endParaRPr lang="en-US" altLang="en-US" sz="1800"/>
          </a:p>
          <a:p>
            <a:pPr lvl="1">
              <a:lnSpc>
                <a:spcPct val="90000"/>
              </a:lnSpc>
            </a:pPr>
            <a:endParaRPr lang="en-US" altLang="en-US" sz="1800"/>
          </a:p>
          <a:p>
            <a:pPr lvl="1">
              <a:lnSpc>
                <a:spcPct val="90000"/>
              </a:lnSpc>
            </a:pPr>
            <a:endParaRPr lang="en-US" altLang="en-US" sz="1800"/>
          </a:p>
          <a:p>
            <a:pPr lvl="1">
              <a:lnSpc>
                <a:spcPct val="90000"/>
              </a:lnSpc>
            </a:pPr>
            <a:endParaRPr lang="en-US" altLang="en-US" sz="1700"/>
          </a:p>
        </p:txBody>
      </p:sp>
      <p:sp>
        <p:nvSpPr>
          <p:cNvPr id="24581" name="Text Box 4">
            <a:extLst>
              <a:ext uri="{FF2B5EF4-FFF2-40B4-BE49-F238E27FC236}">
                <a16:creationId xmlns:a16="http://schemas.microsoft.com/office/drawing/2014/main" id="{B10F3DE2-1F67-4CAA-A2CD-40D89C063E66}"/>
              </a:ext>
            </a:extLst>
          </p:cNvPr>
          <p:cNvSpPr txBox="1">
            <a:spLocks noChangeArrowheads="1"/>
          </p:cNvSpPr>
          <p:nvPr/>
        </p:nvSpPr>
        <p:spPr bwMode="auto">
          <a:xfrm>
            <a:off x="1752600" y="6453188"/>
            <a:ext cx="845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ea typeface="Arial" charset="0"/>
                <a:cs typeface="Arial" charset="0"/>
              </a:defRPr>
            </a:lvl9pPr>
          </a:lstStyle>
          <a:p>
            <a:pPr algn="l" eaLnBrk="1" hangingPunct="1">
              <a:lnSpc>
                <a:spcPct val="80000"/>
              </a:lnSpc>
              <a:spcBef>
                <a:spcPct val="20000"/>
              </a:spcBef>
              <a:buClr>
                <a:srgbClr val="000099"/>
              </a:buClr>
              <a:buSzPct val="70000"/>
              <a:buFont typeface="Wingdings" charset="0"/>
              <a:buNone/>
              <a:defRPr/>
            </a:pPr>
            <a:r>
              <a:rPr lang="en-US" sz="1000">
                <a:solidFill>
                  <a:srgbClr val="000000"/>
                </a:solidFill>
              </a:rPr>
              <a:t>Source: Sivashanmugam, K., Verma, K., Sheth, A., Miller, J., Adding Semantics to Web Services Standards, ICWS 2003</a:t>
            </a:r>
          </a:p>
          <a:p>
            <a:pPr algn="l" eaLnBrk="1" hangingPunct="1">
              <a:lnSpc>
                <a:spcPct val="80000"/>
              </a:lnSpc>
              <a:spcBef>
                <a:spcPct val="20000"/>
              </a:spcBef>
              <a:buClr>
                <a:srgbClr val="000099"/>
              </a:buClr>
              <a:buSzPct val="70000"/>
              <a:buFont typeface="Wingdings" charset="0"/>
              <a:buNone/>
              <a:defRPr/>
            </a:pPr>
            <a:r>
              <a:rPr lang="en-US" sz="1000"/>
              <a:t>http://www.wsmo.org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C8ECBE1F-9F85-46DE-87BA-5CB5A58016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D753129-B33A-4E86-8FB9-B2236FD03B81}" type="slidenum">
              <a:rPr lang="en-GB" altLang="en-US" sz="1000">
                <a:latin typeface="Verdana" panose="020B0604030504040204" pitchFamily="34" charset="0"/>
              </a:rPr>
              <a:pPr eaLnBrk="1" hangingPunct="1"/>
              <a:t>18</a:t>
            </a:fld>
            <a:endParaRPr lang="en-GB" altLang="en-US" sz="1000">
              <a:latin typeface="Verdana" panose="020B0604030504040204" pitchFamily="34" charset="0"/>
            </a:endParaRPr>
          </a:p>
        </p:txBody>
      </p:sp>
      <p:sp>
        <p:nvSpPr>
          <p:cNvPr id="44034" name="Rectangle 2">
            <a:extLst>
              <a:ext uri="{FF2B5EF4-FFF2-40B4-BE49-F238E27FC236}">
                <a16:creationId xmlns:a16="http://schemas.microsoft.com/office/drawing/2014/main" id="{363D1F5A-64D3-4889-B889-49BE39E93E5E}"/>
              </a:ext>
            </a:extLst>
          </p:cNvPr>
          <p:cNvSpPr>
            <a:spLocks noGrp="1"/>
          </p:cNvSpPr>
          <p:nvPr>
            <p:ph type="title" idx="4294967295"/>
          </p:nvPr>
        </p:nvSpPr>
        <p:spPr/>
        <p:txBody>
          <a:bodyPr/>
          <a:lstStyle/>
          <a:p>
            <a:r>
              <a:rPr lang="en-GB" altLang="en-US"/>
              <a:t>OWL-S</a:t>
            </a:r>
          </a:p>
        </p:txBody>
      </p:sp>
      <p:sp>
        <p:nvSpPr>
          <p:cNvPr id="44035" name="Rectangle 3">
            <a:extLst>
              <a:ext uri="{FF2B5EF4-FFF2-40B4-BE49-F238E27FC236}">
                <a16:creationId xmlns:a16="http://schemas.microsoft.com/office/drawing/2014/main" id="{3D6AAAAC-DD87-4686-AB06-6C52FEBEA829}"/>
              </a:ext>
            </a:extLst>
          </p:cNvPr>
          <p:cNvSpPr>
            <a:spLocks noGrp="1"/>
          </p:cNvSpPr>
          <p:nvPr>
            <p:ph type="body" idx="4294967295"/>
          </p:nvPr>
        </p:nvSpPr>
        <p:spPr/>
        <p:txBody>
          <a:bodyPr/>
          <a:lstStyle/>
          <a:p>
            <a:pPr marL="319088" indent="-319088">
              <a:lnSpc>
                <a:spcPct val="90000"/>
              </a:lnSpc>
            </a:pPr>
            <a:r>
              <a:rPr lang="en-GB" altLang="en-US" sz="1800"/>
              <a:t>Tasks OWL-S is expected to enable:</a:t>
            </a:r>
          </a:p>
          <a:p>
            <a:pPr marL="639763" lvl="1" indent="-273050">
              <a:lnSpc>
                <a:spcPct val="110000"/>
              </a:lnSpc>
            </a:pPr>
            <a:r>
              <a:rPr lang="en-GB" altLang="en-US" sz="1700" i="1"/>
              <a:t>Automatic Web service discovery</a:t>
            </a:r>
          </a:p>
          <a:p>
            <a:pPr marL="914400" lvl="2">
              <a:lnSpc>
                <a:spcPct val="110000"/>
              </a:lnSpc>
            </a:pPr>
            <a:r>
              <a:rPr lang="en-GB" altLang="en-US" sz="1400"/>
              <a:t>Automated location of WSs that provide a particular service and adhere</a:t>
            </a:r>
          </a:p>
          <a:p>
            <a:pPr marL="914400" lvl="2">
              <a:lnSpc>
                <a:spcPct val="110000"/>
              </a:lnSpc>
            </a:pPr>
            <a:r>
              <a:rPr lang="en-GB" altLang="en-US" sz="1400"/>
              <a:t>to requested constraints</a:t>
            </a:r>
          </a:p>
          <a:p>
            <a:pPr marL="639763" lvl="1" indent="-273050">
              <a:lnSpc>
                <a:spcPct val="110000"/>
              </a:lnSpc>
            </a:pPr>
            <a:r>
              <a:rPr lang="en-GB" altLang="en-US" sz="1700" i="1"/>
              <a:t>Automatic Web service invocation</a:t>
            </a:r>
          </a:p>
          <a:p>
            <a:pPr marL="914400" lvl="2">
              <a:lnSpc>
                <a:spcPct val="110000"/>
              </a:lnSpc>
            </a:pPr>
            <a:r>
              <a:rPr lang="en-GB" altLang="en-US" sz="1500"/>
              <a:t>Automated execution of an identified WS by a computer program or agent</a:t>
            </a:r>
          </a:p>
          <a:p>
            <a:pPr marL="639763" lvl="1" indent="-273050">
              <a:lnSpc>
                <a:spcPct val="110000"/>
              </a:lnSpc>
            </a:pPr>
            <a:r>
              <a:rPr lang="en-GB" altLang="en-US" sz="1700" i="1"/>
              <a:t>Automatic Web service composition and interoperation</a:t>
            </a:r>
          </a:p>
          <a:p>
            <a:pPr marL="914400" lvl="2">
              <a:lnSpc>
                <a:spcPct val="110000"/>
              </a:lnSpc>
            </a:pPr>
            <a:r>
              <a:rPr lang="en-GB" altLang="en-US" sz="1500"/>
              <a:t>Automatic selection, composition and interoperation of WSs to perform some task (e.g. arrangement for a conference)</a:t>
            </a:r>
          </a:p>
          <a:p>
            <a:pPr marL="639763" lvl="1" indent="-273050">
              <a:lnSpc>
                <a:spcPct val="110000"/>
              </a:lnSpc>
            </a:pPr>
            <a:r>
              <a:rPr lang="en-GB" altLang="en-US" sz="1700" i="1"/>
              <a:t>Automatic Web service execution monitoring</a:t>
            </a:r>
          </a:p>
          <a:p>
            <a:pPr marL="914400" lvl="2">
              <a:lnSpc>
                <a:spcPct val="110000"/>
              </a:lnSpc>
            </a:pPr>
            <a:r>
              <a:rPr lang="en-GB" altLang="en-US" sz="1500"/>
              <a:t>Individual services and composition services generally require some time to execute completely</a:t>
            </a:r>
          </a:p>
          <a:p>
            <a:pPr marL="914400" lvl="2">
              <a:lnSpc>
                <a:spcPct val="110000"/>
              </a:lnSpc>
            </a:pPr>
            <a:r>
              <a:rPr lang="en-GB" altLang="en-US" sz="1500"/>
              <a:t>It is useful to know the state of execution of services.</a:t>
            </a:r>
          </a:p>
        </p:txBody>
      </p:sp>
      <p:sp>
        <p:nvSpPr>
          <p:cNvPr id="44036" name="Rectangle 5">
            <a:extLst>
              <a:ext uri="{FF2B5EF4-FFF2-40B4-BE49-F238E27FC236}">
                <a16:creationId xmlns:a16="http://schemas.microsoft.com/office/drawing/2014/main" id="{F6AF2ED7-B199-4C36-89F1-2CEAC902BFB2}"/>
              </a:ext>
            </a:extLst>
          </p:cNvPr>
          <p:cNvSpPr>
            <a:spLocks noChangeArrowheads="1"/>
          </p:cNvSpPr>
          <p:nvPr/>
        </p:nvSpPr>
        <p:spPr bwMode="auto">
          <a:xfrm>
            <a:off x="1676400" y="6580189"/>
            <a:ext cx="2833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r>
              <a:rPr lang="en-GB" altLang="en-US" sz="1000"/>
              <a:t>Source: http://www.w3.org/Submission/OWL-S/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8F0BCB51-0042-4CAA-B33F-5606A8154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73B279F-5BBF-435E-B112-35D5CA0FAC5A}" type="slidenum">
              <a:rPr lang="en-GB" altLang="en-US" sz="1000">
                <a:latin typeface="Verdana" panose="020B0604030504040204" pitchFamily="34" charset="0"/>
              </a:rPr>
              <a:pPr eaLnBrk="1" hangingPunct="1"/>
              <a:t>19</a:t>
            </a:fld>
            <a:endParaRPr lang="en-GB" altLang="en-US" sz="1000">
              <a:latin typeface="Verdana" panose="020B0604030504040204" pitchFamily="34" charset="0"/>
            </a:endParaRPr>
          </a:p>
        </p:txBody>
      </p:sp>
      <p:sp>
        <p:nvSpPr>
          <p:cNvPr id="45058" name="Rectangle 2">
            <a:extLst>
              <a:ext uri="{FF2B5EF4-FFF2-40B4-BE49-F238E27FC236}">
                <a16:creationId xmlns:a16="http://schemas.microsoft.com/office/drawing/2014/main" id="{6D462C60-92CA-40CC-8BB5-17405501ECA0}"/>
              </a:ext>
            </a:extLst>
          </p:cNvPr>
          <p:cNvSpPr>
            <a:spLocks noGrp="1"/>
          </p:cNvSpPr>
          <p:nvPr>
            <p:ph type="title" idx="4294967295"/>
          </p:nvPr>
        </p:nvSpPr>
        <p:spPr/>
        <p:txBody>
          <a:bodyPr/>
          <a:lstStyle/>
          <a:p>
            <a:r>
              <a:rPr lang="de-DE" altLang="en-US"/>
              <a:t>OWL-S</a:t>
            </a:r>
            <a:endParaRPr lang="en-US" altLang="en-US"/>
          </a:p>
        </p:txBody>
      </p:sp>
      <p:sp>
        <p:nvSpPr>
          <p:cNvPr id="45059" name="Rectangle 3">
            <a:extLst>
              <a:ext uri="{FF2B5EF4-FFF2-40B4-BE49-F238E27FC236}">
                <a16:creationId xmlns:a16="http://schemas.microsoft.com/office/drawing/2014/main" id="{AAC22065-B865-4BF7-B2F3-18C4E5073075}"/>
              </a:ext>
            </a:extLst>
          </p:cNvPr>
          <p:cNvSpPr>
            <a:spLocks noChangeArrowheads="1"/>
          </p:cNvSpPr>
          <p:nvPr/>
        </p:nvSpPr>
        <p:spPr bwMode="auto">
          <a:xfrm>
            <a:off x="2133601" y="4543425"/>
            <a:ext cx="4268091"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buFontTx/>
              <a:buChar char="•"/>
            </a:pPr>
            <a:r>
              <a:rPr lang="en-US" altLang="en-US" sz="1400" b="1">
                <a:solidFill>
                  <a:srgbClr val="003399"/>
                </a:solidFill>
              </a:rPr>
              <a:t> Mapping to WSDL</a:t>
            </a:r>
          </a:p>
          <a:p>
            <a:pPr lvl="1" algn="l">
              <a:buFontTx/>
              <a:buChar char="•"/>
            </a:pPr>
            <a:r>
              <a:rPr lang="en-US" altLang="en-US" sz="1400" b="1">
                <a:solidFill>
                  <a:srgbClr val="003399"/>
                </a:solidFill>
              </a:rPr>
              <a:t> communication protocol  (RPC, HTTP, …)</a:t>
            </a:r>
          </a:p>
          <a:p>
            <a:pPr lvl="1" algn="l">
              <a:buFontTx/>
              <a:buChar char="•"/>
            </a:pPr>
            <a:r>
              <a:rPr lang="en-US" altLang="en-US" sz="1400" b="1">
                <a:solidFill>
                  <a:srgbClr val="003399"/>
                </a:solidFill>
              </a:rPr>
              <a:t> marshalling/serialization</a:t>
            </a:r>
          </a:p>
          <a:p>
            <a:pPr lvl="1" algn="l">
              <a:buFontTx/>
              <a:buChar char="•"/>
            </a:pPr>
            <a:r>
              <a:rPr lang="en-US" altLang="en-US" sz="1400" b="1">
                <a:solidFill>
                  <a:srgbClr val="003399"/>
                </a:solidFill>
              </a:rPr>
              <a:t> transformation to and from XSD to OWL</a:t>
            </a:r>
          </a:p>
        </p:txBody>
      </p:sp>
      <p:pic>
        <p:nvPicPr>
          <p:cNvPr id="45060" name="Picture 4" descr="ServiceOntology">
            <a:extLst>
              <a:ext uri="{FF2B5EF4-FFF2-40B4-BE49-F238E27FC236}">
                <a16:creationId xmlns:a16="http://schemas.microsoft.com/office/drawing/2014/main" id="{75ECF197-9386-427B-850A-49E18FAA6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846264"/>
            <a:ext cx="6934200"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a:extLst>
              <a:ext uri="{FF2B5EF4-FFF2-40B4-BE49-F238E27FC236}">
                <a16:creationId xmlns:a16="http://schemas.microsoft.com/office/drawing/2014/main" id="{08DAB672-3830-410F-8C75-C95B6F18535C}"/>
              </a:ext>
            </a:extLst>
          </p:cNvPr>
          <p:cNvSpPr>
            <a:spLocks noChangeArrowheads="1"/>
          </p:cNvSpPr>
          <p:nvPr/>
        </p:nvSpPr>
        <p:spPr bwMode="auto">
          <a:xfrm>
            <a:off x="7162800" y="4876800"/>
            <a:ext cx="3124200"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buFontTx/>
              <a:buChar char="•"/>
            </a:pPr>
            <a:r>
              <a:rPr lang="en-US" altLang="en-US" sz="1400" b="1">
                <a:solidFill>
                  <a:srgbClr val="003399"/>
                </a:solidFill>
              </a:rPr>
              <a:t> Control flow of the service</a:t>
            </a:r>
          </a:p>
          <a:p>
            <a:pPr lvl="1" algn="l">
              <a:buFontTx/>
              <a:buChar char="•"/>
            </a:pPr>
            <a:r>
              <a:rPr lang="en-US" altLang="en-US" sz="1400" b="1">
                <a:solidFill>
                  <a:srgbClr val="003399"/>
                </a:solidFill>
              </a:rPr>
              <a:t>Black/Grey/Glass Box view</a:t>
            </a:r>
          </a:p>
          <a:p>
            <a:pPr algn="l">
              <a:buFontTx/>
              <a:buChar char="•"/>
            </a:pPr>
            <a:r>
              <a:rPr lang="en-US" altLang="en-US" sz="1400" b="1">
                <a:solidFill>
                  <a:srgbClr val="003399"/>
                </a:solidFill>
              </a:rPr>
              <a:t> Protocol Specification</a:t>
            </a:r>
          </a:p>
          <a:p>
            <a:pPr algn="l">
              <a:buFontTx/>
              <a:buChar char="•"/>
            </a:pPr>
            <a:r>
              <a:rPr lang="en-US" altLang="en-US" sz="1400" b="1">
                <a:solidFill>
                  <a:srgbClr val="003399"/>
                </a:solidFill>
              </a:rPr>
              <a:t> Abstract Messages</a:t>
            </a:r>
          </a:p>
        </p:txBody>
      </p:sp>
      <p:sp>
        <p:nvSpPr>
          <p:cNvPr id="45062" name="Rectangle 6">
            <a:extLst>
              <a:ext uri="{FF2B5EF4-FFF2-40B4-BE49-F238E27FC236}">
                <a16:creationId xmlns:a16="http://schemas.microsoft.com/office/drawing/2014/main" id="{832EDC1D-0AD9-45D0-A7A5-C899C1EE0050}"/>
              </a:ext>
            </a:extLst>
          </p:cNvPr>
          <p:cNvSpPr>
            <a:spLocks noChangeArrowheads="1"/>
          </p:cNvSpPr>
          <p:nvPr/>
        </p:nvSpPr>
        <p:spPr bwMode="auto">
          <a:xfrm>
            <a:off x="7467601" y="2851151"/>
            <a:ext cx="2883803" cy="117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buFontTx/>
              <a:buChar char="•"/>
            </a:pPr>
            <a:r>
              <a:rPr lang="en-US" altLang="en-US" sz="1400" b="1">
                <a:solidFill>
                  <a:srgbClr val="003399"/>
                </a:solidFill>
              </a:rPr>
              <a:t>Capability specification</a:t>
            </a:r>
          </a:p>
          <a:p>
            <a:pPr algn="l">
              <a:buFontTx/>
              <a:buChar char="•"/>
            </a:pPr>
            <a:r>
              <a:rPr lang="en-US" altLang="en-US" sz="1400" b="1">
                <a:solidFill>
                  <a:srgbClr val="003399"/>
                </a:solidFill>
              </a:rPr>
              <a:t>General features of the Service</a:t>
            </a:r>
          </a:p>
          <a:p>
            <a:pPr lvl="1" algn="l">
              <a:buFontTx/>
              <a:buChar char="•"/>
            </a:pPr>
            <a:r>
              <a:rPr lang="en-US" altLang="en-US" sz="1400" b="1">
                <a:solidFill>
                  <a:srgbClr val="003399"/>
                </a:solidFill>
              </a:rPr>
              <a:t> Quality of Service</a:t>
            </a:r>
          </a:p>
          <a:p>
            <a:pPr lvl="1" algn="l">
              <a:buFontTx/>
              <a:buChar char="•"/>
            </a:pPr>
            <a:r>
              <a:rPr lang="en-US" altLang="en-US" sz="1400" b="1">
                <a:solidFill>
                  <a:srgbClr val="003399"/>
                </a:solidFill>
              </a:rPr>
              <a:t> Classification in Service </a:t>
            </a:r>
          </a:p>
          <a:p>
            <a:pPr lvl="1" algn="l"/>
            <a:r>
              <a:rPr lang="en-US" altLang="en-US" sz="1400" b="1">
                <a:solidFill>
                  <a:srgbClr val="003399"/>
                </a:solidFill>
              </a:rPr>
              <a:t>	taxonomies</a:t>
            </a:r>
          </a:p>
        </p:txBody>
      </p:sp>
      <p:sp>
        <p:nvSpPr>
          <p:cNvPr id="45063" name="Rectangle 7">
            <a:extLst>
              <a:ext uri="{FF2B5EF4-FFF2-40B4-BE49-F238E27FC236}">
                <a16:creationId xmlns:a16="http://schemas.microsoft.com/office/drawing/2014/main" id="{2DAAE850-B1D3-4DD5-8873-1BF72C3D32A3}"/>
              </a:ext>
            </a:extLst>
          </p:cNvPr>
          <p:cNvSpPr>
            <a:spLocks noChangeArrowheads="1"/>
          </p:cNvSpPr>
          <p:nvPr/>
        </p:nvSpPr>
        <p:spPr bwMode="auto">
          <a:xfrm>
            <a:off x="1676401" y="6413501"/>
            <a:ext cx="1903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r>
              <a:rPr lang="en-GB" altLang="en-US" sz="1000"/>
              <a:t>[M. Stollberg and A. Haller, 05]</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a:extLst>
              <a:ext uri="{FF2B5EF4-FFF2-40B4-BE49-F238E27FC236}">
                <a16:creationId xmlns:a16="http://schemas.microsoft.com/office/drawing/2014/main" id="{1C154D8A-FD41-4F75-AF5D-ED277C4352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D029DD3-21E5-4527-91CD-B80AADFFFD2D}" type="slidenum">
              <a:rPr lang="en-GB" altLang="en-US" sz="1000">
                <a:latin typeface="Verdana" panose="020B0604030504040204" pitchFamily="34" charset="0"/>
              </a:rPr>
              <a:pPr eaLnBrk="1" hangingPunct="1"/>
              <a:t>2</a:t>
            </a:fld>
            <a:endParaRPr lang="en-GB" altLang="en-US" sz="1000">
              <a:latin typeface="Verdana" panose="020B0604030504040204" pitchFamily="34" charset="0"/>
            </a:endParaRPr>
          </a:p>
        </p:txBody>
      </p:sp>
      <p:sp>
        <p:nvSpPr>
          <p:cNvPr id="24578" name="Rectangle 2">
            <a:extLst>
              <a:ext uri="{FF2B5EF4-FFF2-40B4-BE49-F238E27FC236}">
                <a16:creationId xmlns:a16="http://schemas.microsoft.com/office/drawing/2014/main" id="{BB9B44AF-988B-467C-8823-092D78C0E203}"/>
              </a:ext>
            </a:extLst>
          </p:cNvPr>
          <p:cNvSpPr>
            <a:spLocks noGrp="1" noRot="1" noChangeArrowheads="1"/>
          </p:cNvSpPr>
          <p:nvPr>
            <p:ph type="title" idx="4294967295"/>
          </p:nvPr>
        </p:nvSpPr>
        <p:spPr/>
        <p:txBody>
          <a:bodyPr/>
          <a:lstStyle/>
          <a:p>
            <a:pPr eaLnBrk="1" hangingPunct="1"/>
            <a:r>
              <a:rPr lang="en-US" altLang="en-US"/>
              <a:t>Web Services</a:t>
            </a:r>
          </a:p>
        </p:txBody>
      </p:sp>
      <p:sp>
        <p:nvSpPr>
          <p:cNvPr id="990216" name="AutoShape 8">
            <a:extLst>
              <a:ext uri="{FF2B5EF4-FFF2-40B4-BE49-F238E27FC236}">
                <a16:creationId xmlns:a16="http://schemas.microsoft.com/office/drawing/2014/main" id="{D6FE2C0F-0191-4017-B104-52299D41230E}"/>
              </a:ext>
            </a:extLst>
          </p:cNvPr>
          <p:cNvSpPr>
            <a:spLocks noChangeArrowheads="1"/>
          </p:cNvSpPr>
          <p:nvPr/>
        </p:nvSpPr>
        <p:spPr bwMode="auto">
          <a:xfrm>
            <a:off x="2819400" y="4267200"/>
            <a:ext cx="1752600" cy="1371600"/>
          </a:xfrm>
          <a:prstGeom prst="hexagon">
            <a:avLst>
              <a:gd name="adj" fmla="val 31944"/>
              <a:gd name="vf" fmla="val 115470"/>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r>
              <a:rPr lang="en-GB" sz="1200">
                <a:latin typeface="Trebuchet MS" charset="0"/>
                <a:ea typeface="ＭＳ Ｐゴシック" charset="0"/>
              </a:rPr>
              <a:t>Service Requester</a:t>
            </a:r>
          </a:p>
          <a:p>
            <a:pPr>
              <a:defRPr/>
            </a:pPr>
            <a:endParaRPr lang="en-GB" sz="1200">
              <a:latin typeface="Trebuchet MS" charset="0"/>
              <a:ea typeface="ＭＳ Ｐゴシック" charset="0"/>
            </a:endParaRPr>
          </a:p>
          <a:p>
            <a:pPr>
              <a:defRPr/>
            </a:pPr>
            <a:r>
              <a:rPr lang="en-GB" sz="1200">
                <a:latin typeface="Trebuchet MS" charset="0"/>
                <a:ea typeface="ＭＳ Ｐゴシック" charset="0"/>
              </a:rPr>
              <a:t>(Client)</a:t>
            </a:r>
          </a:p>
        </p:txBody>
      </p:sp>
      <p:sp>
        <p:nvSpPr>
          <p:cNvPr id="990217" name="AutoShape 9">
            <a:extLst>
              <a:ext uri="{FF2B5EF4-FFF2-40B4-BE49-F238E27FC236}">
                <a16:creationId xmlns:a16="http://schemas.microsoft.com/office/drawing/2014/main" id="{52FAEB21-DC9C-48CE-8B5E-849DC416C066}"/>
              </a:ext>
            </a:extLst>
          </p:cNvPr>
          <p:cNvSpPr>
            <a:spLocks noChangeArrowheads="1"/>
          </p:cNvSpPr>
          <p:nvPr/>
        </p:nvSpPr>
        <p:spPr bwMode="auto">
          <a:xfrm>
            <a:off x="7315200" y="4267200"/>
            <a:ext cx="1752600" cy="1371600"/>
          </a:xfrm>
          <a:prstGeom prst="hexagon">
            <a:avLst>
              <a:gd name="adj" fmla="val 31944"/>
              <a:gd name="vf" fmla="val 115470"/>
            </a:avLst>
          </a:prstGeom>
          <a:solidFill>
            <a:srgbClr val="00CC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r>
              <a:rPr lang="en-GB" sz="1200">
                <a:latin typeface="Trebuchet MS" charset="0"/>
                <a:ea typeface="ＭＳ Ｐゴシック" charset="0"/>
              </a:rPr>
              <a:t>Service Provider</a:t>
            </a:r>
          </a:p>
          <a:p>
            <a:pPr>
              <a:defRPr/>
            </a:pPr>
            <a:endParaRPr lang="en-GB" sz="1200">
              <a:latin typeface="Trebuchet MS" charset="0"/>
              <a:ea typeface="ＭＳ Ｐゴシック" charset="0"/>
            </a:endParaRPr>
          </a:p>
        </p:txBody>
      </p:sp>
      <p:sp>
        <p:nvSpPr>
          <p:cNvPr id="990218" name="Cloud">
            <a:extLst>
              <a:ext uri="{FF2B5EF4-FFF2-40B4-BE49-F238E27FC236}">
                <a16:creationId xmlns:a16="http://schemas.microsoft.com/office/drawing/2014/main" id="{AEC15D5E-2275-4ACC-B924-2B08912D1257}"/>
              </a:ext>
            </a:extLst>
          </p:cNvPr>
          <p:cNvSpPr>
            <a:spLocks noChangeAspect="1" noEditPoints="1" noChangeArrowheads="1"/>
          </p:cNvSpPr>
          <p:nvPr/>
        </p:nvSpPr>
        <p:spPr bwMode="auto">
          <a:xfrm>
            <a:off x="5105401" y="1524001"/>
            <a:ext cx="1978025" cy="1325563"/>
          </a:xfrm>
          <a:custGeom>
            <a:avLst/>
            <a:gdLst>
              <a:gd name="T0" fmla="*/ 6136 w 21600"/>
              <a:gd name="T1" fmla="*/ 662782 h 21600"/>
              <a:gd name="T2" fmla="*/ 989013 w 21600"/>
              <a:gd name="T3" fmla="*/ 1324152 h 21600"/>
              <a:gd name="T4" fmla="*/ 1976377 w 21600"/>
              <a:gd name="T5" fmla="*/ 662782 h 21600"/>
              <a:gd name="T6" fmla="*/ 989013 w 21600"/>
              <a:gd name="T7" fmla="*/ 75790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r>
              <a:rPr lang="en-GB">
                <a:latin typeface="Tahoma" charset="0"/>
                <a:ea typeface="ＭＳ Ｐゴシック" charset="0"/>
              </a:rPr>
              <a:t>Discovery Services</a:t>
            </a:r>
          </a:p>
        </p:txBody>
      </p:sp>
      <p:sp>
        <p:nvSpPr>
          <p:cNvPr id="990219" name="Line 11">
            <a:extLst>
              <a:ext uri="{FF2B5EF4-FFF2-40B4-BE49-F238E27FC236}">
                <a16:creationId xmlns:a16="http://schemas.microsoft.com/office/drawing/2014/main" id="{8C84F8F8-9313-44B5-AF43-A2A30FD30053}"/>
              </a:ext>
            </a:extLst>
          </p:cNvPr>
          <p:cNvSpPr>
            <a:spLocks noChangeShapeType="1"/>
          </p:cNvSpPr>
          <p:nvPr/>
        </p:nvSpPr>
        <p:spPr bwMode="auto">
          <a:xfrm flipV="1">
            <a:off x="3810000" y="2590800"/>
            <a:ext cx="1524000" cy="1676400"/>
          </a:xfrm>
          <a:prstGeom prst="line">
            <a:avLst/>
          </a:prstGeom>
          <a:noFill/>
          <a:ln w="57150">
            <a:solidFill>
              <a:srgbClr val="008000"/>
            </a:solidFill>
            <a:miter lim="800000"/>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lstStyle/>
          <a:p>
            <a:pPr>
              <a:defRPr/>
            </a:pPr>
            <a:endParaRPr lang="en-GB">
              <a:latin typeface="Arial" charset="0"/>
              <a:ea typeface="ＭＳ Ｐゴシック" charset="0"/>
              <a:cs typeface="ＭＳ Ｐゴシック" charset="0"/>
            </a:endParaRPr>
          </a:p>
        </p:txBody>
      </p:sp>
      <p:sp>
        <p:nvSpPr>
          <p:cNvPr id="990220" name="Line 12">
            <a:extLst>
              <a:ext uri="{FF2B5EF4-FFF2-40B4-BE49-F238E27FC236}">
                <a16:creationId xmlns:a16="http://schemas.microsoft.com/office/drawing/2014/main" id="{4A6E7E62-A133-4374-998F-9DB0B43302F6}"/>
              </a:ext>
            </a:extLst>
          </p:cNvPr>
          <p:cNvSpPr>
            <a:spLocks noChangeShapeType="1"/>
          </p:cNvSpPr>
          <p:nvPr/>
        </p:nvSpPr>
        <p:spPr bwMode="auto">
          <a:xfrm flipH="1" flipV="1">
            <a:off x="6781800" y="2514600"/>
            <a:ext cx="1295400" cy="1752600"/>
          </a:xfrm>
          <a:prstGeom prst="line">
            <a:avLst/>
          </a:prstGeom>
          <a:noFill/>
          <a:ln w="57150">
            <a:solidFill>
              <a:srgbClr val="008000"/>
            </a:solidFill>
            <a:miter lim="800000"/>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lstStyle/>
          <a:p>
            <a:pPr>
              <a:defRPr/>
            </a:pPr>
            <a:endParaRPr lang="en-GB">
              <a:latin typeface="Arial" charset="0"/>
              <a:ea typeface="ＭＳ Ｐゴシック" charset="0"/>
              <a:cs typeface="ＭＳ Ｐゴシック" charset="0"/>
            </a:endParaRPr>
          </a:p>
        </p:txBody>
      </p:sp>
      <p:sp>
        <p:nvSpPr>
          <p:cNvPr id="990221" name="Text Box 13">
            <a:extLst>
              <a:ext uri="{FF2B5EF4-FFF2-40B4-BE49-F238E27FC236}">
                <a16:creationId xmlns:a16="http://schemas.microsoft.com/office/drawing/2014/main" id="{C96AEE2B-CD47-4847-B74C-BB30745D80D0}"/>
              </a:ext>
            </a:extLst>
          </p:cNvPr>
          <p:cNvSpPr txBox="1">
            <a:spLocks noChangeArrowheads="1"/>
          </p:cNvSpPr>
          <p:nvPr/>
        </p:nvSpPr>
        <p:spPr bwMode="auto">
          <a:xfrm>
            <a:off x="7602538" y="2971800"/>
            <a:ext cx="1541462"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defRPr/>
            </a:pPr>
            <a:r>
              <a:rPr lang="en-GB">
                <a:latin typeface="Trebuchet MS" charset="0"/>
                <a:ea typeface="ＭＳ Ｐゴシック" charset="0"/>
              </a:rPr>
              <a:t>Publish</a:t>
            </a:r>
          </a:p>
          <a:p>
            <a:pPr>
              <a:defRPr/>
            </a:pPr>
            <a:r>
              <a:rPr lang="en-GB">
                <a:latin typeface="Trebuchet MS" charset="0"/>
                <a:ea typeface="ＭＳ Ｐゴシック" charset="0"/>
              </a:rPr>
              <a:t>(registration)</a:t>
            </a:r>
          </a:p>
        </p:txBody>
      </p:sp>
      <p:sp>
        <p:nvSpPr>
          <p:cNvPr id="990222" name="Text Box 14">
            <a:extLst>
              <a:ext uri="{FF2B5EF4-FFF2-40B4-BE49-F238E27FC236}">
                <a16:creationId xmlns:a16="http://schemas.microsoft.com/office/drawing/2014/main" id="{95A9CB45-5969-47B2-9759-67E4D6A29857}"/>
              </a:ext>
            </a:extLst>
          </p:cNvPr>
          <p:cNvSpPr txBox="1">
            <a:spLocks noChangeArrowheads="1"/>
          </p:cNvSpPr>
          <p:nvPr/>
        </p:nvSpPr>
        <p:spPr bwMode="auto">
          <a:xfrm>
            <a:off x="3227389" y="2514600"/>
            <a:ext cx="13112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defRPr/>
            </a:pPr>
            <a:r>
              <a:rPr lang="en-GB">
                <a:solidFill>
                  <a:schemeClr val="hlink"/>
                </a:solidFill>
                <a:latin typeface="Trebuchet MS" charset="0"/>
                <a:ea typeface="ＭＳ Ｐゴシック" charset="0"/>
              </a:rPr>
              <a:t>Find</a:t>
            </a:r>
          </a:p>
          <a:p>
            <a:pPr>
              <a:defRPr/>
            </a:pPr>
            <a:r>
              <a:rPr lang="en-GB">
                <a:solidFill>
                  <a:schemeClr val="hlink"/>
                </a:solidFill>
                <a:latin typeface="Trebuchet MS" charset="0"/>
                <a:ea typeface="ＭＳ Ｐゴシック" charset="0"/>
              </a:rPr>
              <a:t>(discovery)</a:t>
            </a:r>
          </a:p>
        </p:txBody>
      </p:sp>
      <p:sp>
        <p:nvSpPr>
          <p:cNvPr id="990223" name="Line 15">
            <a:extLst>
              <a:ext uri="{FF2B5EF4-FFF2-40B4-BE49-F238E27FC236}">
                <a16:creationId xmlns:a16="http://schemas.microsoft.com/office/drawing/2014/main" id="{82915870-0D22-4EA3-AD04-BAD8C66490FF}"/>
              </a:ext>
            </a:extLst>
          </p:cNvPr>
          <p:cNvSpPr>
            <a:spLocks noChangeShapeType="1"/>
          </p:cNvSpPr>
          <p:nvPr/>
        </p:nvSpPr>
        <p:spPr bwMode="auto">
          <a:xfrm flipV="1">
            <a:off x="4572000" y="4953000"/>
            <a:ext cx="2743200" cy="0"/>
          </a:xfrm>
          <a:prstGeom prst="line">
            <a:avLst/>
          </a:prstGeom>
          <a:noFill/>
          <a:ln w="57150">
            <a:solidFill>
              <a:srgbClr val="008000"/>
            </a:solidFill>
            <a:miter lim="800000"/>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lstStyle/>
          <a:p>
            <a:pPr>
              <a:defRPr/>
            </a:pPr>
            <a:endParaRPr lang="en-GB">
              <a:latin typeface="Arial" charset="0"/>
              <a:ea typeface="ＭＳ Ｐゴシック" charset="0"/>
              <a:cs typeface="ＭＳ Ｐゴシック" charset="0"/>
            </a:endParaRPr>
          </a:p>
        </p:txBody>
      </p:sp>
      <p:sp>
        <p:nvSpPr>
          <p:cNvPr id="990224" name="Text Box 16">
            <a:extLst>
              <a:ext uri="{FF2B5EF4-FFF2-40B4-BE49-F238E27FC236}">
                <a16:creationId xmlns:a16="http://schemas.microsoft.com/office/drawing/2014/main" id="{7203A243-3D24-43DB-9E0F-AC3C473FDBCA}"/>
              </a:ext>
            </a:extLst>
          </p:cNvPr>
          <p:cNvSpPr txBox="1">
            <a:spLocks noChangeArrowheads="1"/>
          </p:cNvSpPr>
          <p:nvPr/>
        </p:nvSpPr>
        <p:spPr bwMode="auto">
          <a:xfrm>
            <a:off x="5359400" y="4191000"/>
            <a:ext cx="11763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defRPr/>
            </a:pPr>
            <a:r>
              <a:rPr lang="en-GB">
                <a:latin typeface="Trebuchet MS" charset="0"/>
                <a:ea typeface="ＭＳ Ｐゴシック" charset="0"/>
              </a:rPr>
              <a:t>Interact</a:t>
            </a:r>
          </a:p>
          <a:p>
            <a:pPr>
              <a:defRPr/>
            </a:pPr>
            <a:r>
              <a:rPr lang="en-GB">
                <a:latin typeface="Trebuchet MS" charset="0"/>
                <a:ea typeface="ＭＳ Ｐゴシック" charset="0"/>
              </a:rPr>
              <a:t>(delivery)</a:t>
            </a:r>
          </a:p>
        </p:txBody>
      </p:sp>
      <p:sp>
        <p:nvSpPr>
          <p:cNvPr id="990225" name="Oval 17">
            <a:extLst>
              <a:ext uri="{FF2B5EF4-FFF2-40B4-BE49-F238E27FC236}">
                <a16:creationId xmlns:a16="http://schemas.microsoft.com/office/drawing/2014/main" id="{3C8A3491-CFE1-4A31-8D6F-D6EC4E527ED8}"/>
              </a:ext>
            </a:extLst>
          </p:cNvPr>
          <p:cNvSpPr>
            <a:spLocks noChangeArrowheads="1"/>
          </p:cNvSpPr>
          <p:nvPr/>
        </p:nvSpPr>
        <p:spPr bwMode="auto">
          <a:xfrm>
            <a:off x="5410200" y="2362200"/>
            <a:ext cx="1295400" cy="457200"/>
          </a:xfrm>
          <a:prstGeom prst="ellipse">
            <a:avLst/>
          </a:prstGeom>
          <a:solidFill>
            <a:srgbClr val="9933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r>
              <a:rPr lang="en-GB" sz="1000">
                <a:latin typeface="Trebuchet MS" charset="0"/>
                <a:ea typeface="ＭＳ Ｐゴシック" charset="0"/>
              </a:rPr>
              <a:t>Service Description</a:t>
            </a:r>
          </a:p>
        </p:txBody>
      </p:sp>
      <p:sp>
        <p:nvSpPr>
          <p:cNvPr id="990226" name="Oval 18">
            <a:extLst>
              <a:ext uri="{FF2B5EF4-FFF2-40B4-BE49-F238E27FC236}">
                <a16:creationId xmlns:a16="http://schemas.microsoft.com/office/drawing/2014/main" id="{E32CB67E-CF21-4484-A243-B7563AD3B1E0}"/>
              </a:ext>
            </a:extLst>
          </p:cNvPr>
          <p:cNvSpPr>
            <a:spLocks noChangeArrowheads="1"/>
          </p:cNvSpPr>
          <p:nvPr/>
        </p:nvSpPr>
        <p:spPr bwMode="auto">
          <a:xfrm>
            <a:off x="8763000" y="4953000"/>
            <a:ext cx="1295400" cy="457200"/>
          </a:xfrm>
          <a:prstGeom prst="ellipse">
            <a:avLst/>
          </a:prstGeom>
          <a:solidFill>
            <a:srgbClr val="993366"/>
          </a:solidFill>
          <a:ln w="9525">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r>
              <a:rPr lang="en-GB" sz="1000">
                <a:latin typeface="Trebuchet MS" charset="0"/>
                <a:ea typeface="ＭＳ Ｐゴシック" charset="0"/>
              </a:rPr>
              <a:t>Service Description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C6604FC7-AD8C-483A-A4CF-E2256AF164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97E182C-0A02-4100-B976-A9F88942F165}" type="slidenum">
              <a:rPr lang="en-GB" altLang="en-US" sz="1000">
                <a:latin typeface="Verdana" panose="020B0604030504040204" pitchFamily="34" charset="0"/>
              </a:rPr>
              <a:pPr eaLnBrk="1" hangingPunct="1"/>
              <a:t>20</a:t>
            </a:fld>
            <a:endParaRPr lang="en-GB" altLang="en-US" sz="1000">
              <a:latin typeface="Verdana" panose="020B0604030504040204" pitchFamily="34" charset="0"/>
            </a:endParaRPr>
          </a:p>
        </p:txBody>
      </p:sp>
      <p:pic>
        <p:nvPicPr>
          <p:cNvPr id="46082" name="Picture 2" descr="Service-Process">
            <a:extLst>
              <a:ext uri="{FF2B5EF4-FFF2-40B4-BE49-F238E27FC236}">
                <a16:creationId xmlns:a16="http://schemas.microsoft.com/office/drawing/2014/main" id="{B1F500D8-274E-48C8-8310-8F05ACF8E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6" y="1836739"/>
            <a:ext cx="5622925"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3">
            <a:extLst>
              <a:ext uri="{FF2B5EF4-FFF2-40B4-BE49-F238E27FC236}">
                <a16:creationId xmlns:a16="http://schemas.microsoft.com/office/drawing/2014/main" id="{9C50BA31-D7EB-4899-A4AB-6AC70B5CAE23}"/>
              </a:ext>
            </a:extLst>
          </p:cNvPr>
          <p:cNvSpPr>
            <a:spLocks noGrp="1" noChangeArrowheads="1"/>
          </p:cNvSpPr>
          <p:nvPr>
            <p:ph type="title"/>
          </p:nvPr>
        </p:nvSpPr>
        <p:spPr/>
        <p:txBody>
          <a:bodyPr/>
          <a:lstStyle/>
          <a:p>
            <a:r>
              <a:rPr lang="en-US" altLang="en-US"/>
              <a:t>Process Model</a:t>
            </a:r>
          </a:p>
        </p:txBody>
      </p:sp>
      <p:sp>
        <p:nvSpPr>
          <p:cNvPr id="46084" name="Rectangle 4">
            <a:extLst>
              <a:ext uri="{FF2B5EF4-FFF2-40B4-BE49-F238E27FC236}">
                <a16:creationId xmlns:a16="http://schemas.microsoft.com/office/drawing/2014/main" id="{02293A83-B010-4AA9-AFF8-73BA2E2FCCC2}"/>
              </a:ext>
            </a:extLst>
          </p:cNvPr>
          <p:cNvSpPr>
            <a:spLocks noGrp="1" noChangeArrowheads="1"/>
          </p:cNvSpPr>
          <p:nvPr>
            <p:ph type="body" idx="4294967295"/>
          </p:nvPr>
        </p:nvSpPr>
        <p:spPr>
          <a:xfrm>
            <a:off x="6858001" y="2446338"/>
            <a:ext cx="3592513" cy="4411662"/>
          </a:xfrm>
        </p:spPr>
        <p:txBody>
          <a:bodyPr/>
          <a:lstStyle/>
          <a:p>
            <a:pPr>
              <a:lnSpc>
                <a:spcPct val="90000"/>
              </a:lnSpc>
            </a:pPr>
            <a:r>
              <a:rPr lang="en-US" altLang="en-US" sz="1400"/>
              <a:t>Process Model</a:t>
            </a:r>
          </a:p>
          <a:p>
            <a:pPr lvl="1">
              <a:lnSpc>
                <a:spcPct val="90000"/>
              </a:lnSpc>
            </a:pPr>
            <a:r>
              <a:rPr lang="en-US" altLang="en-US" sz="1200"/>
              <a:t>Describes how a service works: internal processes of the service</a:t>
            </a:r>
          </a:p>
          <a:p>
            <a:pPr lvl="1">
              <a:lnSpc>
                <a:spcPct val="90000"/>
              </a:lnSpc>
            </a:pPr>
            <a:r>
              <a:rPr lang="en-US" altLang="en-US" sz="1200"/>
              <a:t>Specifies service interaction protocol</a:t>
            </a:r>
          </a:p>
          <a:p>
            <a:pPr lvl="1">
              <a:lnSpc>
                <a:spcPct val="90000"/>
              </a:lnSpc>
            </a:pPr>
            <a:r>
              <a:rPr lang="en-US" altLang="en-US" sz="1200"/>
              <a:t>Specifies abstract messages: ontological type of information transmitted</a:t>
            </a:r>
          </a:p>
          <a:p>
            <a:pPr>
              <a:lnSpc>
                <a:spcPct val="90000"/>
              </a:lnSpc>
            </a:pPr>
            <a:r>
              <a:rPr lang="en-US" altLang="en-US" sz="1400"/>
              <a:t>Facilitates</a:t>
            </a:r>
          </a:p>
          <a:p>
            <a:pPr lvl="1">
              <a:lnSpc>
                <a:spcPct val="90000"/>
              </a:lnSpc>
            </a:pPr>
            <a:r>
              <a:rPr lang="en-US" altLang="en-US" sz="1200"/>
              <a:t>Web service invocation</a:t>
            </a:r>
          </a:p>
          <a:p>
            <a:pPr lvl="1">
              <a:lnSpc>
                <a:spcPct val="90000"/>
              </a:lnSpc>
            </a:pPr>
            <a:r>
              <a:rPr lang="en-US" altLang="en-US" sz="1200"/>
              <a:t>Composition of Web services</a:t>
            </a:r>
          </a:p>
          <a:p>
            <a:pPr lvl="1">
              <a:lnSpc>
                <a:spcPct val="90000"/>
              </a:lnSpc>
            </a:pPr>
            <a:r>
              <a:rPr lang="en-US" altLang="en-US" sz="1200"/>
              <a:t>Monitoring of interaction</a:t>
            </a:r>
          </a:p>
        </p:txBody>
      </p:sp>
      <p:sp>
        <p:nvSpPr>
          <p:cNvPr id="27654" name="Rectangle 5">
            <a:extLst>
              <a:ext uri="{FF2B5EF4-FFF2-40B4-BE49-F238E27FC236}">
                <a16:creationId xmlns:a16="http://schemas.microsoft.com/office/drawing/2014/main" id="{829965D5-292C-487E-A8D0-B8DFE3151BC6}"/>
              </a:ext>
            </a:extLst>
          </p:cNvPr>
          <p:cNvSpPr>
            <a:spLocks noChangeArrowheads="1"/>
          </p:cNvSpPr>
          <p:nvPr/>
        </p:nvSpPr>
        <p:spPr bwMode="auto">
          <a:xfrm>
            <a:off x="1687514" y="6453189"/>
            <a:ext cx="440848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1000">
                <a:latin typeface="Arial" charset="0"/>
                <a:ea typeface="ＭＳ Ｐゴシック" charset="0"/>
                <a:cs typeface="ＭＳ Ｐゴシック" charset="0"/>
              </a:rPr>
              <a:t>Source: Katia Sycara , Semantic Web Service Ontologies, HICSS 39, 2006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31085DB0-468A-4188-B945-6A2AE3FD8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7B935F9-28A5-4846-AE76-1CC25837EEF4}" type="slidenum">
              <a:rPr lang="en-GB" altLang="en-US" sz="1000">
                <a:latin typeface="Verdana" panose="020B0604030504040204" pitchFamily="34" charset="0"/>
              </a:rPr>
              <a:pPr eaLnBrk="1" hangingPunct="1"/>
              <a:t>21</a:t>
            </a:fld>
            <a:endParaRPr lang="en-GB" altLang="en-US" sz="1000">
              <a:latin typeface="Verdana" panose="020B0604030504040204" pitchFamily="34" charset="0"/>
            </a:endParaRPr>
          </a:p>
        </p:txBody>
      </p:sp>
      <p:sp>
        <p:nvSpPr>
          <p:cNvPr id="47106" name="Rectangle 2">
            <a:extLst>
              <a:ext uri="{FF2B5EF4-FFF2-40B4-BE49-F238E27FC236}">
                <a16:creationId xmlns:a16="http://schemas.microsoft.com/office/drawing/2014/main" id="{8737520A-5413-460C-972F-059D7CAFCA3D}"/>
              </a:ext>
            </a:extLst>
          </p:cNvPr>
          <p:cNvSpPr>
            <a:spLocks noGrp="1" noChangeArrowheads="1"/>
          </p:cNvSpPr>
          <p:nvPr>
            <p:ph type="title"/>
          </p:nvPr>
        </p:nvSpPr>
        <p:spPr>
          <a:xfrm>
            <a:off x="1919289" y="196851"/>
            <a:ext cx="8353425" cy="842963"/>
          </a:xfrm>
        </p:spPr>
        <p:txBody>
          <a:bodyPr/>
          <a:lstStyle/>
          <a:p>
            <a:r>
              <a:rPr lang="en-GB" altLang="en-US"/>
              <a:t>Definition of Process</a:t>
            </a:r>
            <a:r>
              <a:rPr lang="en-GB" altLang="en-US" sz="1800"/>
              <a:t> </a:t>
            </a:r>
          </a:p>
        </p:txBody>
      </p:sp>
      <p:sp>
        <p:nvSpPr>
          <p:cNvPr id="47107" name="Rectangle 3">
            <a:extLst>
              <a:ext uri="{FF2B5EF4-FFF2-40B4-BE49-F238E27FC236}">
                <a16:creationId xmlns:a16="http://schemas.microsoft.com/office/drawing/2014/main" id="{EACD5512-9B28-4411-AFAF-9590940C67C5}"/>
              </a:ext>
            </a:extLst>
          </p:cNvPr>
          <p:cNvSpPr>
            <a:spLocks noGrp="1" noChangeArrowheads="1"/>
          </p:cNvSpPr>
          <p:nvPr>
            <p:ph type="body" idx="1"/>
          </p:nvPr>
        </p:nvSpPr>
        <p:spPr>
          <a:xfrm>
            <a:off x="1847851" y="1196976"/>
            <a:ext cx="8640763" cy="4975225"/>
          </a:xfrm>
        </p:spPr>
        <p:txBody>
          <a:bodyPr/>
          <a:lstStyle/>
          <a:p>
            <a:pPr>
              <a:lnSpc>
                <a:spcPct val="80000"/>
              </a:lnSpc>
            </a:pPr>
            <a:r>
              <a:rPr lang="en-GB" altLang="en-US" sz="1800"/>
              <a:t>A Process represents a transformation (function).  It is characterized by four parameters</a:t>
            </a:r>
          </a:p>
          <a:p>
            <a:pPr lvl="1">
              <a:lnSpc>
                <a:spcPct val="80000"/>
              </a:lnSpc>
            </a:pPr>
            <a:r>
              <a:rPr lang="en-GB" altLang="en-US" sz="1800" b="1" i="1"/>
              <a:t>Inputs</a:t>
            </a:r>
            <a:r>
              <a:rPr lang="en-GB" altLang="en-US" sz="1800"/>
              <a:t>: the inputs that the process requires </a:t>
            </a:r>
          </a:p>
          <a:p>
            <a:pPr lvl="1">
              <a:lnSpc>
                <a:spcPct val="80000"/>
              </a:lnSpc>
            </a:pPr>
            <a:r>
              <a:rPr lang="en-GB" altLang="en-US" sz="1800" b="1" i="1"/>
              <a:t>Preconditions</a:t>
            </a:r>
            <a:r>
              <a:rPr lang="en-GB" altLang="en-US" sz="1800"/>
              <a:t>: the conditions that are required for the process to run correctly</a:t>
            </a:r>
          </a:p>
          <a:p>
            <a:pPr lvl="1">
              <a:lnSpc>
                <a:spcPct val="80000"/>
              </a:lnSpc>
            </a:pPr>
            <a:r>
              <a:rPr lang="en-GB" altLang="en-US" sz="1800" b="1" i="1"/>
              <a:t>Outputs</a:t>
            </a:r>
            <a:r>
              <a:rPr lang="en-GB" altLang="en-US" sz="1800"/>
              <a:t>: the information that results from (and is returned from) the execution of the process</a:t>
            </a:r>
          </a:p>
          <a:p>
            <a:pPr lvl="1">
              <a:lnSpc>
                <a:spcPct val="80000"/>
              </a:lnSpc>
            </a:pPr>
            <a:r>
              <a:rPr lang="en-GB" altLang="en-US" sz="1800" b="1" i="1"/>
              <a:t>Results</a:t>
            </a:r>
            <a:r>
              <a:rPr lang="en-GB" altLang="en-US" sz="1800"/>
              <a:t>: a process may have different outcomes depending on some condition</a:t>
            </a:r>
          </a:p>
          <a:p>
            <a:pPr lvl="2">
              <a:lnSpc>
                <a:spcPct val="80000"/>
              </a:lnSpc>
            </a:pPr>
            <a:r>
              <a:rPr lang="en-GB" altLang="en-US" sz="1600" b="1" i="1"/>
              <a:t>Condition</a:t>
            </a:r>
            <a:r>
              <a:rPr lang="en-GB" altLang="en-US" sz="1600"/>
              <a:t>: under what condition the result occurs</a:t>
            </a:r>
          </a:p>
          <a:p>
            <a:pPr lvl="2">
              <a:lnSpc>
                <a:spcPct val="80000"/>
              </a:lnSpc>
            </a:pPr>
            <a:r>
              <a:rPr lang="en-GB" altLang="en-US" sz="1600" b="1" i="1"/>
              <a:t>Constraints on Outputs</a:t>
            </a:r>
          </a:p>
          <a:p>
            <a:pPr lvl="2">
              <a:lnSpc>
                <a:spcPct val="80000"/>
              </a:lnSpc>
            </a:pPr>
            <a:r>
              <a:rPr lang="en-GB" altLang="en-US" sz="1600" b="1" i="1"/>
              <a:t>Effects</a:t>
            </a:r>
            <a:r>
              <a:rPr lang="en-GB" altLang="en-US" sz="1600"/>
              <a:t>: real world changes resulting from the execution of the process</a:t>
            </a:r>
          </a:p>
        </p:txBody>
      </p:sp>
      <p:sp>
        <p:nvSpPr>
          <p:cNvPr id="28677" name="Rectangle 4">
            <a:extLst>
              <a:ext uri="{FF2B5EF4-FFF2-40B4-BE49-F238E27FC236}">
                <a16:creationId xmlns:a16="http://schemas.microsoft.com/office/drawing/2014/main" id="{47A990C8-5240-4D2F-ADAA-F1690D82396F}"/>
              </a:ext>
            </a:extLst>
          </p:cNvPr>
          <p:cNvSpPr>
            <a:spLocks noChangeArrowheads="1"/>
          </p:cNvSpPr>
          <p:nvPr/>
        </p:nvSpPr>
        <p:spPr bwMode="auto">
          <a:xfrm>
            <a:off x="1670051" y="6453189"/>
            <a:ext cx="4443413"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1000">
                <a:latin typeface="Arial" charset="0"/>
                <a:ea typeface="ＭＳ Ｐゴシック" charset="0"/>
                <a:cs typeface="ＭＳ Ｐゴシック" charset="0"/>
              </a:rPr>
              <a:t>Source: Katia Sycara , Semantic Web Service Ontologies, HICSS 39, 2006.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F7BB5367-CA8D-436A-B09F-0627BC6AD5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F6A46E6-E509-4B16-8303-8C88DF597353}" type="slidenum">
              <a:rPr lang="en-GB" altLang="en-US" sz="1000">
                <a:latin typeface="Verdana" panose="020B0604030504040204" pitchFamily="34" charset="0"/>
              </a:rPr>
              <a:pPr eaLnBrk="1" hangingPunct="1"/>
              <a:t>22</a:t>
            </a:fld>
            <a:endParaRPr lang="en-GB" altLang="en-US" sz="1000">
              <a:latin typeface="Verdana" panose="020B0604030504040204" pitchFamily="34" charset="0"/>
            </a:endParaRPr>
          </a:p>
        </p:txBody>
      </p:sp>
      <p:sp>
        <p:nvSpPr>
          <p:cNvPr id="48130" name="Rectangle 2">
            <a:extLst>
              <a:ext uri="{FF2B5EF4-FFF2-40B4-BE49-F238E27FC236}">
                <a16:creationId xmlns:a16="http://schemas.microsoft.com/office/drawing/2014/main" id="{13947A04-4509-4401-9C6C-11216B6A4C3C}"/>
              </a:ext>
            </a:extLst>
          </p:cNvPr>
          <p:cNvSpPr>
            <a:spLocks noGrp="1" noChangeArrowheads="1"/>
          </p:cNvSpPr>
          <p:nvPr>
            <p:ph type="title"/>
          </p:nvPr>
        </p:nvSpPr>
        <p:spPr/>
        <p:txBody>
          <a:bodyPr/>
          <a:lstStyle/>
          <a:p>
            <a:r>
              <a:rPr lang="en-US" altLang="en-US"/>
              <a:t>Atomic and Simple Processes</a:t>
            </a:r>
          </a:p>
        </p:txBody>
      </p:sp>
      <p:sp>
        <p:nvSpPr>
          <p:cNvPr id="48131" name="Rectangle 3">
            <a:extLst>
              <a:ext uri="{FF2B5EF4-FFF2-40B4-BE49-F238E27FC236}">
                <a16:creationId xmlns:a16="http://schemas.microsoft.com/office/drawing/2014/main" id="{57A30299-EC63-4B4E-B67D-EC0C90ECE444}"/>
              </a:ext>
            </a:extLst>
          </p:cNvPr>
          <p:cNvSpPr>
            <a:spLocks noGrp="1" noChangeArrowheads="1"/>
          </p:cNvSpPr>
          <p:nvPr>
            <p:ph type="body" idx="1"/>
          </p:nvPr>
        </p:nvSpPr>
        <p:spPr/>
        <p:txBody>
          <a:bodyPr/>
          <a:lstStyle/>
          <a:p>
            <a:r>
              <a:rPr lang="en-US" altLang="en-US"/>
              <a:t>Atomic processes correspond to the actions a service can perform by engaging it in a single interaction; </a:t>
            </a:r>
          </a:p>
          <a:p>
            <a:r>
              <a:rPr lang="en-US" altLang="en-US"/>
              <a:t>composite processes correspond to actions that require multi-step protocols and/or multiple server actions; </a:t>
            </a:r>
          </a:p>
          <a:p>
            <a:r>
              <a:rPr lang="en-US" altLang="en-US"/>
              <a:t>simple processes provide an abstraction mechanism to provide multiple views of the same process.</a:t>
            </a:r>
          </a:p>
          <a:p>
            <a:endParaRPr lang="en-US" altLang="en-US"/>
          </a:p>
        </p:txBody>
      </p:sp>
      <p:sp>
        <p:nvSpPr>
          <p:cNvPr id="48132" name="Rectangle 5">
            <a:extLst>
              <a:ext uri="{FF2B5EF4-FFF2-40B4-BE49-F238E27FC236}">
                <a16:creationId xmlns:a16="http://schemas.microsoft.com/office/drawing/2014/main" id="{7A19300C-26D2-4F0F-B01C-F4D0DEDD49A1}"/>
              </a:ext>
            </a:extLst>
          </p:cNvPr>
          <p:cNvSpPr>
            <a:spLocks noChangeArrowheads="1"/>
          </p:cNvSpPr>
          <p:nvPr/>
        </p:nvSpPr>
        <p:spPr bwMode="auto">
          <a:xfrm>
            <a:off x="1676400" y="6580189"/>
            <a:ext cx="2833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r>
              <a:rPr lang="en-GB" altLang="en-US" sz="1000"/>
              <a:t>Source: http://www.w3.org/Submission/OWL-S/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4">
            <a:extLst>
              <a:ext uri="{FF2B5EF4-FFF2-40B4-BE49-F238E27FC236}">
                <a16:creationId xmlns:a16="http://schemas.microsoft.com/office/drawing/2014/main" id="{03D55E88-3316-46F0-B669-4D2C54A1D3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428926C-1B17-45AE-8C51-49142EEEE7F3}" type="slidenum">
              <a:rPr lang="en-GB" altLang="en-US" sz="1000">
                <a:latin typeface="Verdana" panose="020B0604030504040204" pitchFamily="34" charset="0"/>
              </a:rPr>
              <a:pPr eaLnBrk="1" hangingPunct="1"/>
              <a:t>23</a:t>
            </a:fld>
            <a:endParaRPr lang="en-GB" altLang="en-US" sz="1000">
              <a:latin typeface="Verdana" panose="020B0604030504040204" pitchFamily="34" charset="0"/>
            </a:endParaRPr>
          </a:p>
        </p:txBody>
      </p:sp>
      <p:sp>
        <p:nvSpPr>
          <p:cNvPr id="49154" name="Rectangle 2">
            <a:extLst>
              <a:ext uri="{FF2B5EF4-FFF2-40B4-BE49-F238E27FC236}">
                <a16:creationId xmlns:a16="http://schemas.microsoft.com/office/drawing/2014/main" id="{7B46C761-4206-4386-9D06-935642EAD153}"/>
              </a:ext>
            </a:extLst>
          </p:cNvPr>
          <p:cNvSpPr>
            <a:spLocks noGrp="1" noChangeArrowheads="1"/>
          </p:cNvSpPr>
          <p:nvPr>
            <p:ph type="title"/>
          </p:nvPr>
        </p:nvSpPr>
        <p:spPr>
          <a:xfrm>
            <a:off x="1981200" y="152400"/>
            <a:ext cx="8229600" cy="1143000"/>
          </a:xfrm>
        </p:spPr>
        <p:txBody>
          <a:bodyPr/>
          <a:lstStyle/>
          <a:p>
            <a:r>
              <a:rPr lang="en-US" altLang="en-US"/>
              <a:t>Web services and Data Interoperability</a:t>
            </a:r>
          </a:p>
        </p:txBody>
      </p:sp>
      <p:sp>
        <p:nvSpPr>
          <p:cNvPr id="49155" name="Rectangle 3">
            <a:extLst>
              <a:ext uri="{FF2B5EF4-FFF2-40B4-BE49-F238E27FC236}">
                <a16:creationId xmlns:a16="http://schemas.microsoft.com/office/drawing/2014/main" id="{8FFD9B85-1642-4C14-89CD-1008129C002E}"/>
              </a:ext>
            </a:extLst>
          </p:cNvPr>
          <p:cNvSpPr>
            <a:spLocks noGrp="1" noChangeArrowheads="1"/>
          </p:cNvSpPr>
          <p:nvPr>
            <p:ph type="body" idx="4294967295"/>
          </p:nvPr>
        </p:nvSpPr>
        <p:spPr>
          <a:xfrm>
            <a:off x="1981200" y="1341438"/>
            <a:ext cx="8229600" cy="5516562"/>
          </a:xfrm>
        </p:spPr>
        <p:txBody>
          <a:bodyPr/>
          <a:lstStyle/>
          <a:p>
            <a:r>
              <a:rPr lang="en-US" altLang="en-US" sz="2000"/>
              <a:t>Loosely coupled nature of web services</a:t>
            </a:r>
          </a:p>
          <a:p>
            <a:pPr lvl="1"/>
            <a:r>
              <a:rPr lang="en-US" altLang="en-US" sz="1800"/>
              <a:t>Reduced inter dependence between components</a:t>
            </a:r>
            <a:br>
              <a:rPr lang="en-US" altLang="en-US" sz="1800"/>
            </a:br>
            <a:endParaRPr lang="en-US" altLang="en-US" sz="1800"/>
          </a:p>
          <a:p>
            <a:r>
              <a:rPr lang="en-US" altLang="en-US" sz="2000"/>
              <a:t>Tremendous increase in schema/data level heterogeneities</a:t>
            </a:r>
          </a:p>
          <a:p>
            <a:pPr lvl="1"/>
            <a:r>
              <a:rPr lang="en-US" altLang="en-US" sz="1800"/>
              <a:t>Heterogeneous schemas/structures</a:t>
            </a:r>
          </a:p>
          <a:p>
            <a:pPr lvl="1"/>
            <a:r>
              <a:rPr lang="en-US" altLang="en-US" sz="1800"/>
              <a:t>Heterogeneous data formats and representations</a:t>
            </a:r>
            <a:br>
              <a:rPr lang="en-US" altLang="en-US" sz="1800"/>
            </a:br>
            <a:endParaRPr lang="en-US" altLang="en-US" sz="1800"/>
          </a:p>
          <a:p>
            <a:r>
              <a:rPr lang="en-US" altLang="en-US" sz="2000"/>
              <a:t>Solution</a:t>
            </a:r>
          </a:p>
          <a:p>
            <a:pPr lvl="1"/>
            <a:r>
              <a:rPr lang="en-US" altLang="en-US" sz="1800"/>
              <a:t>Relate Web services to domain models</a:t>
            </a:r>
          </a:p>
          <a:p>
            <a:pPr lvl="2"/>
            <a:r>
              <a:rPr lang="en-US" altLang="en-US" sz="1600"/>
              <a:t>Domain models captured in OWL</a:t>
            </a:r>
          </a:p>
          <a:p>
            <a:pPr lvl="2"/>
            <a:r>
              <a:rPr lang="en-US" altLang="en-US" sz="1600"/>
              <a:t>Problem of mapping XML to OWL </a:t>
            </a:r>
          </a:p>
        </p:txBody>
      </p:sp>
      <p:sp>
        <p:nvSpPr>
          <p:cNvPr id="33797" name="Rectangle 4">
            <a:extLst>
              <a:ext uri="{FF2B5EF4-FFF2-40B4-BE49-F238E27FC236}">
                <a16:creationId xmlns:a16="http://schemas.microsoft.com/office/drawing/2014/main" id="{4B278641-29A9-45D5-BF19-BB29DB3A1EB7}"/>
              </a:ext>
            </a:extLst>
          </p:cNvPr>
          <p:cNvSpPr>
            <a:spLocks noChangeArrowheads="1"/>
          </p:cNvSpPr>
          <p:nvPr/>
        </p:nvSpPr>
        <p:spPr bwMode="auto">
          <a:xfrm>
            <a:off x="1631950" y="6597650"/>
            <a:ext cx="33909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900">
                <a:latin typeface="Arial" charset="0"/>
                <a:ea typeface="ＭＳ Ｐゴシック" charset="0"/>
                <a:cs typeface="ＭＳ Ｐゴシック" charset="0"/>
              </a:rPr>
              <a:t>Source: Amit Sheth, Web Services to Semantic Web processes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A0D3032C-DC69-4CDE-AD35-7BA00DDAE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257F928-0F85-497A-9C57-F7EA6674E93C}" type="slidenum">
              <a:rPr lang="en-GB" altLang="en-US" sz="1000">
                <a:latin typeface="Verdana" panose="020B0604030504040204" pitchFamily="34" charset="0"/>
              </a:rPr>
              <a:pPr eaLnBrk="1" hangingPunct="1"/>
              <a:t>24</a:t>
            </a:fld>
            <a:endParaRPr lang="en-GB" altLang="en-US" sz="1000">
              <a:latin typeface="Verdana" panose="020B0604030504040204" pitchFamily="34" charset="0"/>
            </a:endParaRPr>
          </a:p>
        </p:txBody>
      </p:sp>
      <p:sp>
        <p:nvSpPr>
          <p:cNvPr id="50178" name="Rectangle 2">
            <a:extLst>
              <a:ext uri="{FF2B5EF4-FFF2-40B4-BE49-F238E27FC236}">
                <a16:creationId xmlns:a16="http://schemas.microsoft.com/office/drawing/2014/main" id="{D6A81A85-A941-4242-A7C2-164750F6FF10}"/>
              </a:ext>
            </a:extLst>
          </p:cNvPr>
          <p:cNvSpPr>
            <a:spLocks noGrp="1" noChangeArrowheads="1"/>
          </p:cNvSpPr>
          <p:nvPr>
            <p:ph type="title"/>
          </p:nvPr>
        </p:nvSpPr>
        <p:spPr/>
        <p:txBody>
          <a:bodyPr/>
          <a:lstStyle/>
          <a:p>
            <a:r>
              <a:rPr lang="en-US" altLang="en-US" sz="2400"/>
              <a:t>Data mapping in workflows and web services</a:t>
            </a:r>
          </a:p>
        </p:txBody>
      </p:sp>
      <p:sp>
        <p:nvSpPr>
          <p:cNvPr id="50179" name="Rectangle 3">
            <a:extLst>
              <a:ext uri="{FF2B5EF4-FFF2-40B4-BE49-F238E27FC236}">
                <a16:creationId xmlns:a16="http://schemas.microsoft.com/office/drawing/2014/main" id="{844F0D59-9999-4537-BA33-14B9DA6063AC}"/>
              </a:ext>
            </a:extLst>
          </p:cNvPr>
          <p:cNvSpPr>
            <a:spLocks noGrp="1" noChangeArrowheads="1"/>
          </p:cNvSpPr>
          <p:nvPr>
            <p:ph type="body" idx="1"/>
          </p:nvPr>
        </p:nvSpPr>
        <p:spPr/>
        <p:txBody>
          <a:bodyPr/>
          <a:lstStyle/>
          <a:p>
            <a:pPr>
              <a:lnSpc>
                <a:spcPct val="90000"/>
              </a:lnSpc>
            </a:pPr>
            <a:r>
              <a:rPr lang="en-US" altLang="en-US" sz="2000"/>
              <a:t>One of the most important challenges of workflows</a:t>
            </a:r>
          </a:p>
          <a:p>
            <a:pPr lvl="1">
              <a:lnSpc>
                <a:spcPct val="90000"/>
              </a:lnSpc>
            </a:pPr>
            <a:r>
              <a:rPr lang="en-US" altLang="en-US" sz="1800"/>
              <a:t>Data flow (mapping between components) more than control flow (workflow execution)</a:t>
            </a:r>
            <a:br>
              <a:rPr lang="en-US" altLang="en-US" sz="1800"/>
            </a:br>
            <a:endParaRPr lang="en-US" altLang="en-US" sz="1800"/>
          </a:p>
          <a:p>
            <a:pPr>
              <a:lnSpc>
                <a:spcPct val="90000"/>
              </a:lnSpc>
            </a:pPr>
            <a:r>
              <a:rPr lang="en-US" altLang="en-US" sz="2000"/>
              <a:t>Data mapping in Web services is more complex</a:t>
            </a:r>
          </a:p>
          <a:p>
            <a:pPr lvl="1">
              <a:lnSpc>
                <a:spcPct val="90000"/>
              </a:lnSpc>
            </a:pPr>
            <a:r>
              <a:rPr lang="en-US" altLang="en-US" sz="1800"/>
              <a:t>more independently developed systems</a:t>
            </a:r>
          </a:p>
          <a:p>
            <a:pPr lvl="1">
              <a:lnSpc>
                <a:spcPct val="90000"/>
              </a:lnSpc>
            </a:pPr>
            <a:r>
              <a:rPr lang="en-US" altLang="en-US" sz="1800"/>
              <a:t>Issue of annotations with multiple ontologies</a:t>
            </a:r>
          </a:p>
          <a:p>
            <a:pPr lvl="1">
              <a:lnSpc>
                <a:spcPct val="90000"/>
              </a:lnSpc>
            </a:pPr>
            <a:endParaRPr lang="en-US" altLang="en-US" sz="1800"/>
          </a:p>
          <a:p>
            <a:pPr>
              <a:lnSpc>
                <a:spcPct val="90000"/>
              </a:lnSpc>
            </a:pPr>
            <a:r>
              <a:rPr lang="en-US" altLang="en-US" sz="2000"/>
              <a:t>Use of Ontologies in Semantic Web Services</a:t>
            </a:r>
          </a:p>
          <a:p>
            <a:pPr lvl="1">
              <a:lnSpc>
                <a:spcPct val="90000"/>
              </a:lnSpc>
            </a:pPr>
            <a:r>
              <a:rPr lang="en-US" altLang="en-US" sz="1800"/>
              <a:t>Automate service discovery, process composition; semantic description enable machine interpretable expression of service attributes, service data and compositions;</a:t>
            </a:r>
          </a:p>
          <a:p>
            <a:pPr lvl="1">
              <a:lnSpc>
                <a:spcPct val="90000"/>
              </a:lnSpc>
            </a:pPr>
            <a:r>
              <a:rPr lang="en-US" altLang="en-US" sz="1800"/>
              <a:t>Shared semantic models and service annotations provide interoperable description of services and workflows.</a:t>
            </a:r>
          </a:p>
          <a:p>
            <a:pPr lvl="1">
              <a:lnSpc>
                <a:spcPct val="90000"/>
              </a:lnSpc>
            </a:pPr>
            <a:endParaRPr lang="en-US" altLang="en-US" sz="1800"/>
          </a:p>
        </p:txBody>
      </p:sp>
      <p:sp>
        <p:nvSpPr>
          <p:cNvPr id="34821" name="Rectangle 4">
            <a:extLst>
              <a:ext uri="{FF2B5EF4-FFF2-40B4-BE49-F238E27FC236}">
                <a16:creationId xmlns:a16="http://schemas.microsoft.com/office/drawing/2014/main" id="{3FF8CA3F-DD00-42C3-9955-7478EDF07BB8}"/>
              </a:ext>
            </a:extLst>
          </p:cNvPr>
          <p:cNvSpPr>
            <a:spLocks noChangeArrowheads="1"/>
          </p:cNvSpPr>
          <p:nvPr/>
        </p:nvSpPr>
        <p:spPr bwMode="auto">
          <a:xfrm>
            <a:off x="1631950" y="6584950"/>
            <a:ext cx="417195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900">
                <a:latin typeface="Arial" charset="0"/>
                <a:ea typeface="ＭＳ Ｐゴシック" charset="0"/>
                <a:cs typeface="ＭＳ Ｐゴシック" charset="0"/>
              </a:rPr>
              <a:t>Partially adapted from : Amit Sheth, Web Services to Semantic Web processes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E9BCB956-E972-4354-A0E8-CA515EFCC4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BF51353-9C96-492E-ACEB-60FF44B80656}" type="slidenum">
              <a:rPr lang="en-GB" altLang="en-US" sz="1000">
                <a:latin typeface="Verdana" panose="020B0604030504040204" pitchFamily="34" charset="0"/>
              </a:rPr>
              <a:pPr eaLnBrk="1" hangingPunct="1"/>
              <a:t>25</a:t>
            </a:fld>
            <a:endParaRPr lang="en-GB" altLang="en-US" sz="1000">
              <a:latin typeface="Verdana" panose="020B0604030504040204" pitchFamily="34" charset="0"/>
            </a:endParaRPr>
          </a:p>
        </p:txBody>
      </p:sp>
      <p:sp>
        <p:nvSpPr>
          <p:cNvPr id="51202" name="Rectangle 2">
            <a:extLst>
              <a:ext uri="{FF2B5EF4-FFF2-40B4-BE49-F238E27FC236}">
                <a16:creationId xmlns:a16="http://schemas.microsoft.com/office/drawing/2014/main" id="{50D4426D-50E0-43EC-B6C1-4E696B966901}"/>
              </a:ext>
            </a:extLst>
          </p:cNvPr>
          <p:cNvSpPr>
            <a:spLocks noGrp="1" noChangeArrowheads="1"/>
          </p:cNvSpPr>
          <p:nvPr>
            <p:ph type="title"/>
          </p:nvPr>
        </p:nvSpPr>
        <p:spPr/>
        <p:txBody>
          <a:bodyPr/>
          <a:lstStyle/>
          <a:p>
            <a:r>
              <a:rPr lang="en-US" altLang="en-US"/>
              <a:t>Discovery</a:t>
            </a:r>
          </a:p>
        </p:txBody>
      </p:sp>
      <p:sp>
        <p:nvSpPr>
          <p:cNvPr id="51203" name="Rectangle 3">
            <a:extLst>
              <a:ext uri="{FF2B5EF4-FFF2-40B4-BE49-F238E27FC236}">
                <a16:creationId xmlns:a16="http://schemas.microsoft.com/office/drawing/2014/main" id="{4764C08D-AFC5-4920-B89C-2A3EC3AA77C0}"/>
              </a:ext>
            </a:extLst>
          </p:cNvPr>
          <p:cNvSpPr>
            <a:spLocks noGrp="1" noChangeArrowheads="1"/>
          </p:cNvSpPr>
          <p:nvPr>
            <p:ph type="body" idx="1"/>
          </p:nvPr>
        </p:nvSpPr>
        <p:spPr/>
        <p:txBody>
          <a:bodyPr/>
          <a:lstStyle/>
          <a:p>
            <a:r>
              <a:rPr lang="en-US" altLang="en-US"/>
              <a:t>Syntactic Web Services </a:t>
            </a:r>
          </a:p>
          <a:p>
            <a:pPr lvl="1"/>
            <a:r>
              <a:rPr lang="en-US" altLang="en-US"/>
              <a:t>UDDI</a:t>
            </a:r>
          </a:p>
          <a:p>
            <a:pPr lvl="1"/>
            <a:r>
              <a:rPr lang="en-US" altLang="en-US"/>
              <a:t>Static discovery based tags/keywords</a:t>
            </a:r>
          </a:p>
          <a:p>
            <a:pPr lvl="1"/>
            <a:r>
              <a:rPr lang="en-US" altLang="en-US"/>
              <a:t>Not suited to automated discovery</a:t>
            </a:r>
          </a:p>
          <a:p>
            <a:r>
              <a:rPr lang="en-US" altLang="en-US"/>
              <a:t>Semantic-enabled solutions</a:t>
            </a:r>
          </a:p>
          <a:p>
            <a:pPr lvl="1"/>
            <a:r>
              <a:rPr lang="en-US" altLang="en-US"/>
              <a:t>Use Ontology based reasoning (e.g., OWL-S, WSMO, SWSA, …)</a:t>
            </a:r>
          </a:p>
          <a:p>
            <a:pPr lvl="1"/>
            <a:r>
              <a:rPr lang="en-US" altLang="en-US"/>
              <a:t>Hybrid methods (using machine learning techniques for indexing and logical reasoning)</a:t>
            </a:r>
          </a:p>
          <a:p>
            <a:pPr lvl="1"/>
            <a:endParaRPr lang="en-US" altLang="en-US"/>
          </a:p>
          <a:p>
            <a:pPr lvl="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B18B22C8-2222-4B6A-B176-D0A4E78FB4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2985D0F-A654-4D53-AF60-6233E6CC810D}" type="slidenum">
              <a:rPr lang="en-GB" altLang="en-US" sz="1000">
                <a:latin typeface="Verdana" panose="020B0604030504040204" pitchFamily="34" charset="0"/>
              </a:rPr>
              <a:pPr eaLnBrk="1" hangingPunct="1"/>
              <a:t>26</a:t>
            </a:fld>
            <a:endParaRPr lang="en-GB" altLang="en-US" sz="1000">
              <a:latin typeface="Verdana" panose="020B0604030504040204" pitchFamily="34" charset="0"/>
            </a:endParaRPr>
          </a:p>
        </p:txBody>
      </p:sp>
      <p:sp>
        <p:nvSpPr>
          <p:cNvPr id="52226" name="Rectangle 2">
            <a:extLst>
              <a:ext uri="{FF2B5EF4-FFF2-40B4-BE49-F238E27FC236}">
                <a16:creationId xmlns:a16="http://schemas.microsoft.com/office/drawing/2014/main" id="{0C56F906-3BCC-45EE-B561-CF7C67ADEFBB}"/>
              </a:ext>
            </a:extLst>
          </p:cNvPr>
          <p:cNvSpPr>
            <a:spLocks noGrp="1" noChangeArrowheads="1"/>
          </p:cNvSpPr>
          <p:nvPr>
            <p:ph type="title"/>
          </p:nvPr>
        </p:nvSpPr>
        <p:spPr/>
        <p:txBody>
          <a:bodyPr/>
          <a:lstStyle/>
          <a:p>
            <a:r>
              <a:rPr lang="en-US" altLang="en-US"/>
              <a:t>Problems with UDDI</a:t>
            </a:r>
          </a:p>
        </p:txBody>
      </p:sp>
      <p:sp>
        <p:nvSpPr>
          <p:cNvPr id="52227" name="Rectangle 3">
            <a:extLst>
              <a:ext uri="{FF2B5EF4-FFF2-40B4-BE49-F238E27FC236}">
                <a16:creationId xmlns:a16="http://schemas.microsoft.com/office/drawing/2014/main" id="{095F5CCB-10DB-4600-BAB8-741FB3F7508D}"/>
              </a:ext>
            </a:extLst>
          </p:cNvPr>
          <p:cNvSpPr>
            <a:spLocks noGrp="1" noChangeArrowheads="1"/>
          </p:cNvSpPr>
          <p:nvPr>
            <p:ph type="body" idx="1"/>
          </p:nvPr>
        </p:nvSpPr>
        <p:spPr/>
        <p:txBody>
          <a:bodyPr/>
          <a:lstStyle/>
          <a:p>
            <a:r>
              <a:rPr lang="en-US" altLang="en-US"/>
              <a:t>Centralised registry model not very popular</a:t>
            </a:r>
          </a:p>
          <a:p>
            <a:pPr lvl="1"/>
            <a:r>
              <a:rPr lang="en-US" altLang="en-US"/>
              <a:t>Private registries prevalent</a:t>
            </a:r>
            <a:br>
              <a:rPr lang="en-US" altLang="en-US"/>
            </a:br>
            <a:endParaRPr lang="en-US" altLang="en-US"/>
          </a:p>
          <a:p>
            <a:r>
              <a:rPr lang="en-US" altLang="en-US"/>
              <a:t>Discovery requires solving two problems</a:t>
            </a:r>
          </a:p>
          <a:p>
            <a:pPr lvl="1"/>
            <a:r>
              <a:rPr lang="en-US" altLang="en-US"/>
              <a:t>Finding appropriate registry</a:t>
            </a:r>
          </a:p>
          <a:p>
            <a:pPr lvl="1"/>
            <a:r>
              <a:rPr lang="en-US" altLang="en-US"/>
              <a:t>Finding services in the registry</a:t>
            </a:r>
            <a:br>
              <a:rPr lang="en-US" altLang="en-US"/>
            </a:br>
            <a:endParaRPr lang="en-US" altLang="en-US"/>
          </a:p>
          <a:p>
            <a:r>
              <a:rPr lang="en-US" altLang="en-US">
                <a:solidFill>
                  <a:srgbClr val="FF0000"/>
                </a:solidFill>
              </a:rPr>
              <a:t>Semantic discovery</a:t>
            </a:r>
            <a:r>
              <a:rPr lang="en-US" altLang="en-US"/>
              <a:t>:</a:t>
            </a:r>
          </a:p>
          <a:p>
            <a:pPr lvl="1"/>
            <a:r>
              <a:rPr lang="en-US" altLang="en-US"/>
              <a:t>Using semantic matching and reasoning for deciding on the degree of match between service request and advertisement.</a:t>
            </a:r>
          </a:p>
          <a:p>
            <a:pPr lvl="1"/>
            <a:r>
              <a:rPr lang="en-US" altLang="en-US"/>
              <a:t>Semantic search and query based on different service parameters and also inputs and outputs.</a:t>
            </a:r>
          </a:p>
          <a:p>
            <a:pPr lvl="1"/>
            <a:endParaRPr lang="en-US" altLang="en-US"/>
          </a:p>
          <a:p>
            <a:endParaRPr lang="en-US" altLang="en-US"/>
          </a:p>
        </p:txBody>
      </p:sp>
      <p:sp>
        <p:nvSpPr>
          <p:cNvPr id="37893" name="Rectangle 4">
            <a:extLst>
              <a:ext uri="{FF2B5EF4-FFF2-40B4-BE49-F238E27FC236}">
                <a16:creationId xmlns:a16="http://schemas.microsoft.com/office/drawing/2014/main" id="{A5FEFB1A-15C7-4AF8-A60B-708A6B3E9470}"/>
              </a:ext>
            </a:extLst>
          </p:cNvPr>
          <p:cNvSpPr>
            <a:spLocks noChangeArrowheads="1"/>
          </p:cNvSpPr>
          <p:nvPr/>
        </p:nvSpPr>
        <p:spPr bwMode="auto">
          <a:xfrm>
            <a:off x="1631950" y="6597650"/>
            <a:ext cx="33909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7961" dir="2700000" algn="ctr" rotWithShape="0">
                    <a:srgbClr val="708688">
                      <a:alpha val="50000"/>
                    </a:srgbClr>
                  </a:outerShdw>
                </a:effectLst>
              </a14:hiddenEffects>
            </a:ext>
          </a:extLst>
        </p:spPr>
        <p:txBody>
          <a:bodyPr wrap="none">
            <a:spAutoFit/>
          </a:bodyPr>
          <a:lstStyle/>
          <a:p>
            <a:pPr>
              <a:defRPr/>
            </a:pPr>
            <a:r>
              <a:rPr lang="en-US" sz="900">
                <a:latin typeface="Arial" charset="0"/>
                <a:ea typeface="ＭＳ Ｐゴシック" charset="0"/>
                <a:cs typeface="ＭＳ Ｐゴシック" charset="0"/>
              </a:rPr>
              <a:t>Source: Amit Sheth, Web Services to Semantic Web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A293C164-B45D-449E-B34D-8199A39F70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FBBBB2D-12C2-4980-99E1-50FA7A303925}" type="slidenum">
              <a:rPr lang="en-GB" altLang="en-US" sz="1000">
                <a:latin typeface="Verdana" panose="020B0604030504040204" pitchFamily="34" charset="0"/>
              </a:rPr>
              <a:pPr eaLnBrk="1" hangingPunct="1"/>
              <a:t>27</a:t>
            </a:fld>
            <a:endParaRPr lang="en-GB" altLang="en-US" sz="1000">
              <a:latin typeface="Verdana" panose="020B0604030504040204" pitchFamily="34" charset="0"/>
            </a:endParaRPr>
          </a:p>
        </p:txBody>
      </p:sp>
      <p:sp>
        <p:nvSpPr>
          <p:cNvPr id="53250" name="Rectangle 2">
            <a:extLst>
              <a:ext uri="{FF2B5EF4-FFF2-40B4-BE49-F238E27FC236}">
                <a16:creationId xmlns:a16="http://schemas.microsoft.com/office/drawing/2014/main" id="{3D4D30DF-32F3-4A5F-9AB1-344E8C19305D}"/>
              </a:ext>
            </a:extLst>
          </p:cNvPr>
          <p:cNvSpPr>
            <a:spLocks noGrp="1" noChangeArrowheads="1"/>
          </p:cNvSpPr>
          <p:nvPr>
            <p:ph type="title"/>
          </p:nvPr>
        </p:nvSpPr>
        <p:spPr/>
        <p:txBody>
          <a:bodyPr/>
          <a:lstStyle/>
          <a:p>
            <a:r>
              <a:rPr lang="en-US" altLang="en-US"/>
              <a:t>Service Composition</a:t>
            </a:r>
          </a:p>
        </p:txBody>
      </p:sp>
      <p:sp>
        <p:nvSpPr>
          <p:cNvPr id="53251" name="Rectangle 3">
            <a:extLst>
              <a:ext uri="{FF2B5EF4-FFF2-40B4-BE49-F238E27FC236}">
                <a16:creationId xmlns:a16="http://schemas.microsoft.com/office/drawing/2014/main" id="{42B3E077-77C3-4449-90E9-03AE3847E3EA}"/>
              </a:ext>
            </a:extLst>
          </p:cNvPr>
          <p:cNvSpPr>
            <a:spLocks noGrp="1" noChangeArrowheads="1"/>
          </p:cNvSpPr>
          <p:nvPr>
            <p:ph type="body" idx="1"/>
          </p:nvPr>
        </p:nvSpPr>
        <p:spPr/>
        <p:txBody>
          <a:bodyPr/>
          <a:lstStyle/>
          <a:p>
            <a:r>
              <a:rPr lang="en-US" altLang="en-US"/>
              <a:t>Developers and service consumers can solve complex problems by combining different available basic services and creating a workflow to solve their problem requirements. </a:t>
            </a:r>
          </a:p>
          <a:p>
            <a:r>
              <a:rPr lang="en-US" altLang="en-US"/>
              <a:t>A composed service can include multiple basic and also other composed services.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4B90C186-7D08-4DB0-AAEA-11C107DB54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3F23F2B-8A18-4CE9-A481-8A92B425F23A}" type="slidenum">
              <a:rPr lang="en-GB" altLang="en-US" sz="1000">
                <a:latin typeface="Verdana" panose="020B0604030504040204" pitchFamily="34" charset="0"/>
              </a:rPr>
              <a:pPr eaLnBrk="1" hangingPunct="1"/>
              <a:t>28</a:t>
            </a:fld>
            <a:endParaRPr lang="en-GB" altLang="en-US" sz="1000">
              <a:latin typeface="Verdana" panose="020B0604030504040204" pitchFamily="34" charset="0"/>
            </a:endParaRPr>
          </a:p>
        </p:txBody>
      </p:sp>
      <p:sp>
        <p:nvSpPr>
          <p:cNvPr id="54274" name="Rectangle 2">
            <a:extLst>
              <a:ext uri="{FF2B5EF4-FFF2-40B4-BE49-F238E27FC236}">
                <a16:creationId xmlns:a16="http://schemas.microsoft.com/office/drawing/2014/main" id="{987D964C-BB17-45BC-8C9A-130F3A1C9285}"/>
              </a:ext>
            </a:extLst>
          </p:cNvPr>
          <p:cNvSpPr>
            <a:spLocks noGrp="1" noChangeArrowheads="1"/>
          </p:cNvSpPr>
          <p:nvPr>
            <p:ph type="title"/>
          </p:nvPr>
        </p:nvSpPr>
        <p:spPr/>
        <p:txBody>
          <a:bodyPr/>
          <a:lstStyle/>
          <a:p>
            <a:r>
              <a:rPr lang="en-US" altLang="en-US"/>
              <a:t>Composite Services</a:t>
            </a:r>
          </a:p>
        </p:txBody>
      </p:sp>
      <p:sp>
        <p:nvSpPr>
          <p:cNvPr id="54275" name="Rectangle 3">
            <a:extLst>
              <a:ext uri="{FF2B5EF4-FFF2-40B4-BE49-F238E27FC236}">
                <a16:creationId xmlns:a16="http://schemas.microsoft.com/office/drawing/2014/main" id="{998616A3-2040-43D0-91DF-8DA627D3812C}"/>
              </a:ext>
            </a:extLst>
          </p:cNvPr>
          <p:cNvSpPr>
            <a:spLocks noGrp="1" noChangeArrowheads="1"/>
          </p:cNvSpPr>
          <p:nvPr>
            <p:ph type="body" idx="1"/>
          </p:nvPr>
        </p:nvSpPr>
        <p:spPr/>
        <p:txBody>
          <a:bodyPr/>
          <a:lstStyle/>
          <a:p>
            <a:r>
              <a:rPr lang="en-US" altLang="en-US"/>
              <a:t>Composite services are constructed using other service as building blocks.</a:t>
            </a:r>
          </a:p>
          <a:p>
            <a:r>
              <a:rPr lang="en-US" altLang="en-US"/>
              <a:t>The native services in a composition construct the sequence of business flows. </a:t>
            </a:r>
          </a:p>
          <a:p>
            <a:r>
              <a:rPr lang="en-US" altLang="en-US"/>
              <a:t>A composite service orchestrates the invocation sequence of discrete Web services into a meaningful end-to-end business process.</a:t>
            </a:r>
          </a:p>
          <a:p>
            <a:r>
              <a:rPr lang="en-US" altLang="en-US"/>
              <a:t>The composition and sequence of native web services can be defined through a Web service composition language BPEL (business process execution language).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2FDC96D9-2348-44D0-A12B-2E520802DF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5BB1B3C-B959-41FC-B6B5-DD5C43BA46C1}" type="slidenum">
              <a:rPr lang="en-GB" altLang="en-US" sz="1000">
                <a:latin typeface="Verdana" panose="020B0604030504040204" pitchFamily="34" charset="0"/>
              </a:rPr>
              <a:pPr eaLnBrk="1" hangingPunct="1"/>
              <a:t>29</a:t>
            </a:fld>
            <a:endParaRPr lang="en-GB" altLang="en-US" sz="1000">
              <a:latin typeface="Verdana" panose="020B0604030504040204" pitchFamily="34" charset="0"/>
            </a:endParaRPr>
          </a:p>
        </p:txBody>
      </p:sp>
      <p:sp>
        <p:nvSpPr>
          <p:cNvPr id="55298" name="Rectangle 2">
            <a:extLst>
              <a:ext uri="{FF2B5EF4-FFF2-40B4-BE49-F238E27FC236}">
                <a16:creationId xmlns:a16="http://schemas.microsoft.com/office/drawing/2014/main" id="{90C50238-4185-4D1B-A970-29358A264D71}"/>
              </a:ext>
            </a:extLst>
          </p:cNvPr>
          <p:cNvSpPr>
            <a:spLocks noGrp="1" noChangeArrowheads="1"/>
          </p:cNvSpPr>
          <p:nvPr>
            <p:ph type="title"/>
          </p:nvPr>
        </p:nvSpPr>
        <p:spPr/>
        <p:txBody>
          <a:bodyPr/>
          <a:lstStyle/>
          <a:p>
            <a:r>
              <a:rPr lang="en-US" altLang="en-US"/>
              <a:t>Goal-oriented Service Composition</a:t>
            </a:r>
          </a:p>
        </p:txBody>
      </p:sp>
      <p:sp>
        <p:nvSpPr>
          <p:cNvPr id="55299" name="Rectangle 3">
            <a:extLst>
              <a:ext uri="{FF2B5EF4-FFF2-40B4-BE49-F238E27FC236}">
                <a16:creationId xmlns:a16="http://schemas.microsoft.com/office/drawing/2014/main" id="{A1946BC2-42E4-4649-A988-17BC2BCA18C8}"/>
              </a:ext>
            </a:extLst>
          </p:cNvPr>
          <p:cNvSpPr>
            <a:spLocks noGrp="1" noChangeArrowheads="1"/>
          </p:cNvSpPr>
          <p:nvPr>
            <p:ph type="body" idx="1"/>
          </p:nvPr>
        </p:nvSpPr>
        <p:spPr/>
        <p:txBody>
          <a:bodyPr/>
          <a:lstStyle/>
          <a:p>
            <a:r>
              <a:rPr lang="en-US" altLang="en-US"/>
              <a:t>A user describes her/his overall goal by specifying the list of message types s/he can possibly input to the system (e.g. credit card, expiry date, budget, …), restrictions on their types. </a:t>
            </a:r>
          </a:p>
          <a:p>
            <a:r>
              <a:rPr lang="en-US" altLang="en-US" i="1"/>
              <a:t>Goal</a:t>
            </a:r>
            <a:r>
              <a:rPr lang="en-US" altLang="en-US"/>
              <a:t> is formulated as a list of expected outputs.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DBDFF4E2-6A08-4167-A889-86373096D7B2}"/>
              </a:ext>
            </a:extLst>
          </p:cNvPr>
          <p:cNvSpPr>
            <a:spLocks noGrp="1"/>
          </p:cNvSpPr>
          <p:nvPr>
            <p:ph type="title"/>
          </p:nvPr>
        </p:nvSpPr>
        <p:spPr/>
        <p:txBody>
          <a:bodyPr/>
          <a:lstStyle/>
          <a:p>
            <a:r>
              <a:rPr lang="en-US" altLang="en-US"/>
              <a:t>RESTful services</a:t>
            </a:r>
          </a:p>
        </p:txBody>
      </p:sp>
      <p:sp>
        <p:nvSpPr>
          <p:cNvPr id="26626" name="Content Placeholder 2">
            <a:extLst>
              <a:ext uri="{FF2B5EF4-FFF2-40B4-BE49-F238E27FC236}">
                <a16:creationId xmlns:a16="http://schemas.microsoft.com/office/drawing/2014/main" id="{0394A117-0A20-4747-AC69-7121DA84B9A9}"/>
              </a:ext>
            </a:extLst>
          </p:cNvPr>
          <p:cNvSpPr>
            <a:spLocks noGrp="1"/>
          </p:cNvSpPr>
          <p:nvPr>
            <p:ph idx="1"/>
          </p:nvPr>
        </p:nvSpPr>
        <p:spPr/>
        <p:txBody>
          <a:bodyPr/>
          <a:lstStyle/>
          <a:p>
            <a:r>
              <a:rPr lang="en-US" altLang="en-US"/>
              <a:t> Representational State Transfer (REST) is an architectural style that makes information available as resources identified by URIs: applications communicate by exchanging representations of these resources using a transfer protocol such as HTTP.</a:t>
            </a:r>
          </a:p>
          <a:p>
            <a:r>
              <a:rPr lang="en-US" altLang="en-US"/>
              <a:t> Resources are key to Web architecture: server-controlled abstractions an application process makes available, identified via URIs. </a:t>
            </a:r>
          </a:p>
          <a:p>
            <a:r>
              <a:rPr lang="en-US" altLang="en-US"/>
              <a:t>Clients access these server controlled resources in a synchronous request–response fashion using methods such as GET, PUT, POST and DELETE.</a:t>
            </a:r>
          </a:p>
        </p:txBody>
      </p:sp>
      <p:sp>
        <p:nvSpPr>
          <p:cNvPr id="26627" name="Slide Number Placeholder 3">
            <a:extLst>
              <a:ext uri="{FF2B5EF4-FFF2-40B4-BE49-F238E27FC236}">
                <a16:creationId xmlns:a16="http://schemas.microsoft.com/office/drawing/2014/main" id="{A056BF0D-550B-4BF3-8C22-5D32EE55F6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80A9B20-C766-442A-9D45-52985F3A0340}" type="slidenum">
              <a:rPr lang="en-GB" altLang="en-US" sz="1000">
                <a:latin typeface="Verdana" panose="020B0604030504040204" pitchFamily="34" charset="0"/>
              </a:rPr>
              <a:pPr eaLnBrk="1" hangingPunct="1"/>
              <a:t>3</a:t>
            </a:fld>
            <a:endParaRPr lang="en-GB" altLang="en-US" sz="1000">
              <a:latin typeface="Verdana" panose="020B0604030504040204" pitchFamily="34" charset="0"/>
            </a:endParaRPr>
          </a:p>
        </p:txBody>
      </p:sp>
      <p:sp>
        <p:nvSpPr>
          <p:cNvPr id="26628" name="Rectangle 4">
            <a:extLst>
              <a:ext uri="{FF2B5EF4-FFF2-40B4-BE49-F238E27FC236}">
                <a16:creationId xmlns:a16="http://schemas.microsoft.com/office/drawing/2014/main" id="{DCF8E6DB-3172-45AF-9C42-77CFC1C3F182}"/>
              </a:ext>
            </a:extLst>
          </p:cNvPr>
          <p:cNvSpPr>
            <a:spLocks noChangeArrowheads="1"/>
          </p:cNvSpPr>
          <p:nvPr/>
        </p:nvSpPr>
        <p:spPr bwMode="auto">
          <a:xfrm>
            <a:off x="1703389" y="6424614"/>
            <a:ext cx="758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900"/>
              <a:t>Bormann, C.; Castellani, A.P.; Shelby, Z., "CoAP: An Application Protocol for Billions of Tiny Internet Nodes," </a:t>
            </a:r>
            <a:r>
              <a:rPr lang="en-US" altLang="en-US" sz="900" i="1"/>
              <a:t>Internet Computing, IEEE</a:t>
            </a:r>
            <a:r>
              <a:rPr lang="en-US" altLang="en-US" sz="900"/>
              <a:t> , vol.16, no.2, pp.62,67, March-April 2012.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6E6894A0-10F8-4B82-9D84-D89A6E3C0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FA31BDF-B33D-40A6-815D-7F9137BFB74E}" type="slidenum">
              <a:rPr lang="en-GB" altLang="en-US" sz="1000">
                <a:latin typeface="Verdana" panose="020B0604030504040204" pitchFamily="34" charset="0"/>
              </a:rPr>
              <a:pPr eaLnBrk="1" hangingPunct="1"/>
              <a:t>30</a:t>
            </a:fld>
            <a:endParaRPr lang="en-GB" altLang="en-US" sz="1000">
              <a:latin typeface="Verdana" panose="020B0604030504040204" pitchFamily="34" charset="0"/>
            </a:endParaRPr>
          </a:p>
        </p:txBody>
      </p:sp>
      <p:sp>
        <p:nvSpPr>
          <p:cNvPr id="56322" name="Rectangle 2">
            <a:extLst>
              <a:ext uri="{FF2B5EF4-FFF2-40B4-BE49-F238E27FC236}">
                <a16:creationId xmlns:a16="http://schemas.microsoft.com/office/drawing/2014/main" id="{5514AFB4-F21E-458F-BA4A-7226B8B3079B}"/>
              </a:ext>
            </a:extLst>
          </p:cNvPr>
          <p:cNvSpPr>
            <a:spLocks noGrp="1" noChangeArrowheads="1"/>
          </p:cNvSpPr>
          <p:nvPr>
            <p:ph type="title"/>
          </p:nvPr>
        </p:nvSpPr>
        <p:spPr/>
        <p:txBody>
          <a:bodyPr/>
          <a:lstStyle/>
          <a:p>
            <a:r>
              <a:rPr lang="en-US" altLang="en-US"/>
              <a:t>Goal-oriented Service Composition- definitions </a:t>
            </a:r>
          </a:p>
        </p:txBody>
      </p:sp>
      <p:sp>
        <p:nvSpPr>
          <p:cNvPr id="56323" name="Rectangle 3">
            <a:extLst>
              <a:ext uri="{FF2B5EF4-FFF2-40B4-BE49-F238E27FC236}">
                <a16:creationId xmlns:a16="http://schemas.microsoft.com/office/drawing/2014/main" id="{F66CE610-D038-459F-94E2-B45885B98E34}"/>
              </a:ext>
            </a:extLst>
          </p:cNvPr>
          <p:cNvSpPr>
            <a:spLocks noGrp="1" noChangeArrowheads="1"/>
          </p:cNvSpPr>
          <p:nvPr>
            <p:ph type="body" idx="1"/>
          </p:nvPr>
        </p:nvSpPr>
        <p:spPr/>
        <p:txBody>
          <a:bodyPr/>
          <a:lstStyle/>
          <a:p>
            <a:r>
              <a:rPr lang="en-US" altLang="en-US"/>
              <a:t>The requirements that are expressed to allow discovering a a Semantic Web Service are called </a:t>
            </a:r>
            <a:r>
              <a:rPr lang="en-US" altLang="en-US" i="1"/>
              <a:t>atomic goals</a:t>
            </a:r>
            <a:r>
              <a:rPr lang="en-US" altLang="en-US"/>
              <a:t>. </a:t>
            </a:r>
          </a:p>
          <a:p>
            <a:r>
              <a:rPr lang="en-US" altLang="en-US"/>
              <a:t>An atomic goal is an abstraction to describes requirements for the web services that expect/produce messages that a user is looking for. </a:t>
            </a:r>
          </a:p>
          <a:p>
            <a:r>
              <a:rPr lang="en-US" altLang="en-US"/>
              <a:t>Defining a goal is like defining a query that can be used to retrieve semantic web services form a repository.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a:extLst>
              <a:ext uri="{FF2B5EF4-FFF2-40B4-BE49-F238E27FC236}">
                <a16:creationId xmlns:a16="http://schemas.microsoft.com/office/drawing/2014/main" id="{664CFC63-D97C-4113-B532-A535CA36C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F92FF6B-F2CD-45D9-A137-36D0ED771F38}" type="slidenum">
              <a:rPr lang="en-GB" altLang="en-US" sz="1000">
                <a:latin typeface="Verdana" panose="020B0604030504040204" pitchFamily="34" charset="0"/>
              </a:rPr>
              <a:pPr eaLnBrk="1" hangingPunct="1"/>
              <a:t>31</a:t>
            </a:fld>
            <a:endParaRPr lang="en-GB" altLang="en-US" sz="1000">
              <a:latin typeface="Verdana" panose="020B0604030504040204" pitchFamily="34" charset="0"/>
            </a:endParaRPr>
          </a:p>
        </p:txBody>
      </p:sp>
      <p:sp>
        <p:nvSpPr>
          <p:cNvPr id="57346" name="Rectangle 2">
            <a:extLst>
              <a:ext uri="{FF2B5EF4-FFF2-40B4-BE49-F238E27FC236}">
                <a16:creationId xmlns:a16="http://schemas.microsoft.com/office/drawing/2014/main" id="{A10B8A81-8C6E-440D-B1FB-25FC3EF53E2C}"/>
              </a:ext>
            </a:extLst>
          </p:cNvPr>
          <p:cNvSpPr>
            <a:spLocks noGrp="1" noChangeArrowheads="1"/>
          </p:cNvSpPr>
          <p:nvPr>
            <p:ph type="title"/>
          </p:nvPr>
        </p:nvSpPr>
        <p:spPr/>
        <p:txBody>
          <a:bodyPr/>
          <a:lstStyle/>
          <a:p>
            <a:r>
              <a:rPr lang="en-US" altLang="en-US"/>
              <a:t>Goal-oriented Service Composition- definitions</a:t>
            </a:r>
          </a:p>
        </p:txBody>
      </p:sp>
      <p:sp>
        <p:nvSpPr>
          <p:cNvPr id="57347" name="Rectangle 3">
            <a:extLst>
              <a:ext uri="{FF2B5EF4-FFF2-40B4-BE49-F238E27FC236}">
                <a16:creationId xmlns:a16="http://schemas.microsoft.com/office/drawing/2014/main" id="{7294E840-B8BA-4E0A-B3B9-A50167584573}"/>
              </a:ext>
            </a:extLst>
          </p:cNvPr>
          <p:cNvSpPr>
            <a:spLocks noGrp="1" noChangeArrowheads="1"/>
          </p:cNvSpPr>
          <p:nvPr>
            <p:ph type="body" idx="1"/>
          </p:nvPr>
        </p:nvSpPr>
        <p:spPr/>
        <p:txBody>
          <a:bodyPr/>
          <a:lstStyle/>
          <a:p>
            <a:r>
              <a:rPr lang="en-US" altLang="en-US"/>
              <a:t>A role is the abstraction of the messages exchanged by the goals;</a:t>
            </a:r>
          </a:p>
          <a:p>
            <a:pPr lvl="1"/>
            <a:r>
              <a:rPr lang="en-US" altLang="en-US"/>
              <a:t>An abstraction of input and output messages.</a:t>
            </a:r>
          </a:p>
          <a:p>
            <a:pPr lvl="1"/>
            <a:r>
              <a:rPr lang="en-US" altLang="en-US"/>
              <a:t>Counterpart of input/outputs of the matching semantic web services. </a:t>
            </a:r>
          </a:p>
          <a:p>
            <a:r>
              <a:rPr lang="en-US" altLang="en-US"/>
              <a:t>A composite goal is a set of atomic goals together with the inter-connection and constraints that apply to roles and goals. </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a:extLst>
              <a:ext uri="{FF2B5EF4-FFF2-40B4-BE49-F238E27FC236}">
                <a16:creationId xmlns:a16="http://schemas.microsoft.com/office/drawing/2014/main" id="{116279EB-2AAE-4B0C-856D-37A4158CDB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EA501AC-9C89-4FC6-8234-AB8408513DDB}" type="slidenum">
              <a:rPr lang="en-GB" altLang="en-US" sz="1000">
                <a:latin typeface="Verdana" panose="020B0604030504040204" pitchFamily="34" charset="0"/>
              </a:rPr>
              <a:pPr eaLnBrk="1" hangingPunct="1"/>
              <a:t>32</a:t>
            </a:fld>
            <a:endParaRPr lang="en-GB" altLang="en-US" sz="1000">
              <a:latin typeface="Verdana" panose="020B0604030504040204" pitchFamily="34" charset="0"/>
            </a:endParaRPr>
          </a:p>
        </p:txBody>
      </p:sp>
      <p:sp>
        <p:nvSpPr>
          <p:cNvPr id="58370" name="Title 1">
            <a:extLst>
              <a:ext uri="{FF2B5EF4-FFF2-40B4-BE49-F238E27FC236}">
                <a16:creationId xmlns:a16="http://schemas.microsoft.com/office/drawing/2014/main" id="{8E3D60CA-2FA9-4AAF-97D8-F17A6ECE7A45}"/>
              </a:ext>
            </a:extLst>
          </p:cNvPr>
          <p:cNvSpPr>
            <a:spLocks noGrp="1"/>
          </p:cNvSpPr>
          <p:nvPr>
            <p:ph type="title" idx="4294967295"/>
          </p:nvPr>
        </p:nvSpPr>
        <p:spPr/>
        <p:txBody>
          <a:bodyPr/>
          <a:lstStyle/>
          <a:p>
            <a:r>
              <a:rPr lang="en-US" altLang="en-US"/>
              <a:t>Semantic Web Services- composition</a:t>
            </a:r>
          </a:p>
        </p:txBody>
      </p:sp>
      <p:sp>
        <p:nvSpPr>
          <p:cNvPr id="58371" name="Content Placeholder 2">
            <a:extLst>
              <a:ext uri="{FF2B5EF4-FFF2-40B4-BE49-F238E27FC236}">
                <a16:creationId xmlns:a16="http://schemas.microsoft.com/office/drawing/2014/main" id="{6B7CBC1A-FE2F-4521-96F3-52822A817698}"/>
              </a:ext>
            </a:extLst>
          </p:cNvPr>
          <p:cNvSpPr>
            <a:spLocks noGrp="1"/>
          </p:cNvSpPr>
          <p:nvPr>
            <p:ph idx="4294967295"/>
          </p:nvPr>
        </p:nvSpPr>
        <p:spPr/>
        <p:txBody>
          <a:bodyPr/>
          <a:lstStyle/>
          <a:p>
            <a:r>
              <a:rPr lang="en-US" altLang="en-US"/>
              <a:t>Using ontologies to extend the traditional Web Services usually focuses on:</a:t>
            </a:r>
          </a:p>
          <a:p>
            <a:pPr lvl="1"/>
            <a:r>
              <a:rPr lang="en-US" altLang="en-US"/>
              <a:t> the definition of data contained in the messages exchanged by Web Services</a:t>
            </a:r>
          </a:p>
          <a:p>
            <a:pPr lvl="1"/>
            <a:r>
              <a:rPr lang="en-US" altLang="en-US"/>
              <a:t>Describing functions (and functional attributes)</a:t>
            </a:r>
          </a:p>
          <a:p>
            <a:pPr lvl="1"/>
            <a:r>
              <a:rPr lang="en-US" altLang="en-US"/>
              <a:t>Describing profile (and non-functional attributes)</a:t>
            </a:r>
          </a:p>
          <a:p>
            <a:pPr lvl="1"/>
            <a:r>
              <a:rPr lang="en-US" altLang="en-US"/>
              <a:t>Definition of the composition of other Web Services to a particular service </a:t>
            </a:r>
          </a:p>
          <a:p>
            <a:pPr lvl="1"/>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a:extLst>
              <a:ext uri="{FF2B5EF4-FFF2-40B4-BE49-F238E27FC236}">
                <a16:creationId xmlns:a16="http://schemas.microsoft.com/office/drawing/2014/main" id="{DF1F2B10-DE38-4677-B5E8-23D5B8F8BD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D4E3FBD-D8AD-43A6-A88A-3C5C5A097DF6}" type="slidenum">
              <a:rPr lang="en-GB" altLang="en-US" sz="1000">
                <a:latin typeface="Verdana" panose="020B0604030504040204" pitchFamily="34" charset="0"/>
              </a:rPr>
              <a:pPr eaLnBrk="1" hangingPunct="1"/>
              <a:t>33</a:t>
            </a:fld>
            <a:endParaRPr lang="en-GB" altLang="en-US" sz="1000">
              <a:latin typeface="Verdana" panose="020B0604030504040204" pitchFamily="34" charset="0"/>
            </a:endParaRPr>
          </a:p>
        </p:txBody>
      </p:sp>
      <p:sp>
        <p:nvSpPr>
          <p:cNvPr id="59394" name="Rectangle 2">
            <a:extLst>
              <a:ext uri="{FF2B5EF4-FFF2-40B4-BE49-F238E27FC236}">
                <a16:creationId xmlns:a16="http://schemas.microsoft.com/office/drawing/2014/main" id="{96DEA784-056D-4099-83B3-D31112C8FBF5}"/>
              </a:ext>
            </a:extLst>
          </p:cNvPr>
          <p:cNvSpPr>
            <a:spLocks noGrp="1" noChangeArrowheads="1"/>
          </p:cNvSpPr>
          <p:nvPr>
            <p:ph type="title"/>
          </p:nvPr>
        </p:nvSpPr>
        <p:spPr/>
        <p:txBody>
          <a:bodyPr/>
          <a:lstStyle/>
          <a:p>
            <a:r>
              <a:rPr lang="en-US" altLang="en-US"/>
              <a:t>Choreography vs Orchestration</a:t>
            </a:r>
          </a:p>
        </p:txBody>
      </p:sp>
      <p:sp>
        <p:nvSpPr>
          <p:cNvPr id="59395" name="Rectangle 3">
            <a:extLst>
              <a:ext uri="{FF2B5EF4-FFF2-40B4-BE49-F238E27FC236}">
                <a16:creationId xmlns:a16="http://schemas.microsoft.com/office/drawing/2014/main" id="{8F68E440-2280-46F4-865D-FF26ABB2CCDC}"/>
              </a:ext>
            </a:extLst>
          </p:cNvPr>
          <p:cNvSpPr>
            <a:spLocks noGrp="1" noChangeArrowheads="1"/>
          </p:cNvSpPr>
          <p:nvPr>
            <p:ph type="body" idx="1"/>
          </p:nvPr>
        </p:nvSpPr>
        <p:spPr/>
        <p:txBody>
          <a:bodyPr/>
          <a:lstStyle/>
          <a:p>
            <a:r>
              <a:rPr lang="en-GB" altLang="en-US"/>
              <a:t>Choreography describes how the service can be consumed from a user point of view (message exchange patterns).</a:t>
            </a:r>
          </a:p>
          <a:p>
            <a:r>
              <a:rPr lang="en-GB" altLang="en-US"/>
              <a:t>Orchestration describes the workflow of the service, including internal computations and calls to external Semantic Web Services. Orchestration is generally hidden to the user. </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9B241662-2669-4669-BF4C-00E196058D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6DF4790-63A5-4462-AF91-14C6BEE1C0E0}" type="slidenum">
              <a:rPr lang="en-GB" altLang="en-US" sz="1000">
                <a:latin typeface="Verdana" panose="020B0604030504040204" pitchFamily="34" charset="0"/>
              </a:rPr>
              <a:pPr eaLnBrk="1" hangingPunct="1"/>
              <a:t>34</a:t>
            </a:fld>
            <a:endParaRPr lang="en-GB" altLang="en-US" sz="1000">
              <a:latin typeface="Verdana" panose="020B0604030504040204" pitchFamily="34" charset="0"/>
            </a:endParaRPr>
          </a:p>
        </p:txBody>
      </p:sp>
      <p:sp>
        <p:nvSpPr>
          <p:cNvPr id="60418" name="Title 1">
            <a:extLst>
              <a:ext uri="{FF2B5EF4-FFF2-40B4-BE49-F238E27FC236}">
                <a16:creationId xmlns:a16="http://schemas.microsoft.com/office/drawing/2014/main" id="{6E9FEBA0-B4CD-4033-AF12-9C1B6E5D290E}"/>
              </a:ext>
            </a:extLst>
          </p:cNvPr>
          <p:cNvSpPr>
            <a:spLocks noGrp="1"/>
          </p:cNvSpPr>
          <p:nvPr>
            <p:ph type="title" idx="4294967295"/>
          </p:nvPr>
        </p:nvSpPr>
        <p:spPr/>
        <p:txBody>
          <a:bodyPr/>
          <a:lstStyle/>
          <a:p>
            <a:r>
              <a:rPr lang="en-US" altLang="en-US" sz="2400"/>
              <a:t>Alternatives to capture the semantics </a:t>
            </a:r>
            <a:br>
              <a:rPr lang="en-US" altLang="en-US" sz="2400"/>
            </a:br>
            <a:r>
              <a:rPr lang="en-US" altLang="en-US" sz="2400"/>
              <a:t>of composite services</a:t>
            </a:r>
          </a:p>
        </p:txBody>
      </p:sp>
      <p:sp>
        <p:nvSpPr>
          <p:cNvPr id="60419" name="Content Placeholder 2">
            <a:extLst>
              <a:ext uri="{FF2B5EF4-FFF2-40B4-BE49-F238E27FC236}">
                <a16:creationId xmlns:a16="http://schemas.microsoft.com/office/drawing/2014/main" id="{893F2FBD-6F52-4337-9F3A-CBC8EE5816E7}"/>
              </a:ext>
            </a:extLst>
          </p:cNvPr>
          <p:cNvSpPr>
            <a:spLocks noGrp="1"/>
          </p:cNvSpPr>
          <p:nvPr>
            <p:ph idx="4294967295"/>
          </p:nvPr>
        </p:nvSpPr>
        <p:spPr/>
        <p:txBody>
          <a:bodyPr/>
          <a:lstStyle/>
          <a:p>
            <a:r>
              <a:rPr lang="en-US" altLang="en-US"/>
              <a:t>Finite State Machines</a:t>
            </a:r>
          </a:p>
          <a:p>
            <a:r>
              <a:rPr lang="en-US" altLang="en-US"/>
              <a:t>Statechart diagrams</a:t>
            </a:r>
          </a:p>
          <a:p>
            <a:r>
              <a:rPr lang="en-US" altLang="en-US"/>
              <a:t>Petri Nets</a:t>
            </a:r>
          </a:p>
          <a:p>
            <a:r>
              <a:rPr lang="en-US" altLang="en-US"/>
              <a:t>Process Algebra (or process calculi)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3">
            <a:extLst>
              <a:ext uri="{FF2B5EF4-FFF2-40B4-BE49-F238E27FC236}">
                <a16:creationId xmlns:a16="http://schemas.microsoft.com/office/drawing/2014/main" id="{2DF138C1-AE14-4872-B1E1-EE98EA3711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AD7B573-323A-4DED-BD6D-17B4E7A5D5BC}" type="slidenum">
              <a:rPr lang="en-GB" altLang="en-US" sz="1000">
                <a:latin typeface="Verdana" panose="020B0604030504040204" pitchFamily="34" charset="0"/>
              </a:rPr>
              <a:pPr eaLnBrk="1" hangingPunct="1"/>
              <a:t>35</a:t>
            </a:fld>
            <a:endParaRPr lang="en-GB" altLang="en-US" sz="1000">
              <a:latin typeface="Verdana" panose="020B0604030504040204" pitchFamily="34" charset="0"/>
            </a:endParaRPr>
          </a:p>
        </p:txBody>
      </p:sp>
      <p:sp>
        <p:nvSpPr>
          <p:cNvPr id="61442" name="Title 1">
            <a:extLst>
              <a:ext uri="{FF2B5EF4-FFF2-40B4-BE49-F238E27FC236}">
                <a16:creationId xmlns:a16="http://schemas.microsoft.com/office/drawing/2014/main" id="{1D89A229-3EA5-433E-BA2B-9FFD62719432}"/>
              </a:ext>
            </a:extLst>
          </p:cNvPr>
          <p:cNvSpPr>
            <a:spLocks noGrp="1"/>
          </p:cNvSpPr>
          <p:nvPr>
            <p:ph type="title" idx="4294967295"/>
          </p:nvPr>
        </p:nvSpPr>
        <p:spPr/>
        <p:txBody>
          <a:bodyPr/>
          <a:lstStyle/>
          <a:p>
            <a:r>
              <a:rPr lang="en-US" altLang="en-US"/>
              <a:t>Finite State Machines</a:t>
            </a:r>
          </a:p>
        </p:txBody>
      </p:sp>
      <p:sp>
        <p:nvSpPr>
          <p:cNvPr id="61443" name="Content Placeholder 2">
            <a:extLst>
              <a:ext uri="{FF2B5EF4-FFF2-40B4-BE49-F238E27FC236}">
                <a16:creationId xmlns:a16="http://schemas.microsoft.com/office/drawing/2014/main" id="{22F44588-02C7-46CA-B21D-F5FEB9F4D842}"/>
              </a:ext>
            </a:extLst>
          </p:cNvPr>
          <p:cNvSpPr>
            <a:spLocks noGrp="1"/>
          </p:cNvSpPr>
          <p:nvPr>
            <p:ph idx="4294967295"/>
          </p:nvPr>
        </p:nvSpPr>
        <p:spPr/>
        <p:txBody>
          <a:bodyPr/>
          <a:lstStyle/>
          <a:p>
            <a:r>
              <a:rPr lang="en-US" altLang="en-US"/>
              <a:t>Finite State Machines (FSM) are used for modelling sequential behaviour that depends not only on inputs but also on the state of a system when an input is received. </a:t>
            </a:r>
          </a:p>
          <a:p>
            <a:r>
              <a:rPr lang="en-US" altLang="en-US"/>
              <a:t>FSM consist of five elements: states, state transition, conditions, input events, output events.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a:extLst>
              <a:ext uri="{FF2B5EF4-FFF2-40B4-BE49-F238E27FC236}">
                <a16:creationId xmlns:a16="http://schemas.microsoft.com/office/drawing/2014/main" id="{28904B2C-545D-44A6-9894-0C1B652CC0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6B335E2-3673-49F2-AB9E-F04FE024EE53}" type="slidenum">
              <a:rPr lang="en-GB" altLang="en-US" sz="1000">
                <a:latin typeface="Verdana" panose="020B0604030504040204" pitchFamily="34" charset="0"/>
              </a:rPr>
              <a:pPr eaLnBrk="1" hangingPunct="1"/>
              <a:t>36</a:t>
            </a:fld>
            <a:endParaRPr lang="en-GB" altLang="en-US" sz="1000">
              <a:latin typeface="Verdana" panose="020B0604030504040204" pitchFamily="34" charset="0"/>
            </a:endParaRPr>
          </a:p>
        </p:txBody>
      </p:sp>
      <p:sp>
        <p:nvSpPr>
          <p:cNvPr id="62466" name="Title 1">
            <a:extLst>
              <a:ext uri="{FF2B5EF4-FFF2-40B4-BE49-F238E27FC236}">
                <a16:creationId xmlns:a16="http://schemas.microsoft.com/office/drawing/2014/main" id="{9FF1100F-42AA-4BEB-9934-3A7242A1C04D}"/>
              </a:ext>
            </a:extLst>
          </p:cNvPr>
          <p:cNvSpPr>
            <a:spLocks noGrp="1"/>
          </p:cNvSpPr>
          <p:nvPr>
            <p:ph type="title" idx="4294967295"/>
          </p:nvPr>
        </p:nvSpPr>
        <p:spPr/>
        <p:txBody>
          <a:bodyPr/>
          <a:lstStyle/>
          <a:p>
            <a:r>
              <a:rPr lang="en-US" altLang="en-US"/>
              <a:t>Finite State Machines</a:t>
            </a:r>
          </a:p>
        </p:txBody>
      </p:sp>
      <p:sp>
        <p:nvSpPr>
          <p:cNvPr id="62467" name="Content Placeholder 2">
            <a:extLst>
              <a:ext uri="{FF2B5EF4-FFF2-40B4-BE49-F238E27FC236}">
                <a16:creationId xmlns:a16="http://schemas.microsoft.com/office/drawing/2014/main" id="{A1DC3373-091B-4B02-9F14-DE006E823DA3}"/>
              </a:ext>
            </a:extLst>
          </p:cNvPr>
          <p:cNvSpPr>
            <a:spLocks noGrp="1"/>
          </p:cNvSpPr>
          <p:nvPr>
            <p:ph idx="4294967295"/>
          </p:nvPr>
        </p:nvSpPr>
        <p:spPr/>
        <p:txBody>
          <a:bodyPr/>
          <a:lstStyle/>
          <a:p>
            <a:r>
              <a:rPr lang="en-US" altLang="en-US"/>
              <a:t>A state provides information about something that has already happened.</a:t>
            </a:r>
          </a:p>
          <a:p>
            <a:r>
              <a:rPr lang="en-US" altLang="en-US"/>
              <a:t>Transitions indicate a change of a state and are described by a condition. </a:t>
            </a:r>
          </a:p>
          <a:p>
            <a:r>
              <a:rPr lang="en-US" altLang="en-US"/>
              <a:t>Actions are activities that are performed at a given time.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3">
            <a:extLst>
              <a:ext uri="{FF2B5EF4-FFF2-40B4-BE49-F238E27FC236}">
                <a16:creationId xmlns:a16="http://schemas.microsoft.com/office/drawing/2014/main" id="{8FEF0ADF-2369-48C6-AF34-3D765125A0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790C1A-3444-4737-B6C7-C19E9740A11C}" type="slidenum">
              <a:rPr lang="en-GB" altLang="en-US" sz="1000">
                <a:latin typeface="Verdana" panose="020B0604030504040204" pitchFamily="34" charset="0"/>
              </a:rPr>
              <a:pPr eaLnBrk="1" hangingPunct="1"/>
              <a:t>37</a:t>
            </a:fld>
            <a:endParaRPr lang="en-GB" altLang="en-US" sz="1000">
              <a:latin typeface="Verdana" panose="020B0604030504040204" pitchFamily="34" charset="0"/>
            </a:endParaRPr>
          </a:p>
        </p:txBody>
      </p:sp>
      <p:sp>
        <p:nvSpPr>
          <p:cNvPr id="63490" name="Title 1">
            <a:extLst>
              <a:ext uri="{FF2B5EF4-FFF2-40B4-BE49-F238E27FC236}">
                <a16:creationId xmlns:a16="http://schemas.microsoft.com/office/drawing/2014/main" id="{47621E89-5436-47EC-ABEC-C3E77EB275DA}"/>
              </a:ext>
            </a:extLst>
          </p:cNvPr>
          <p:cNvSpPr>
            <a:spLocks noGrp="1"/>
          </p:cNvSpPr>
          <p:nvPr>
            <p:ph type="title" idx="4294967295"/>
          </p:nvPr>
        </p:nvSpPr>
        <p:spPr/>
        <p:txBody>
          <a:bodyPr/>
          <a:lstStyle/>
          <a:p>
            <a:r>
              <a:rPr lang="en-US" altLang="en-US"/>
              <a:t>Finite State Machines</a:t>
            </a:r>
          </a:p>
        </p:txBody>
      </p:sp>
      <p:sp>
        <p:nvSpPr>
          <p:cNvPr id="63491" name="Content Placeholder 2">
            <a:extLst>
              <a:ext uri="{FF2B5EF4-FFF2-40B4-BE49-F238E27FC236}">
                <a16:creationId xmlns:a16="http://schemas.microsoft.com/office/drawing/2014/main" id="{5E4D0F02-0147-43E2-8ECB-9972BFF0DE6F}"/>
              </a:ext>
            </a:extLst>
          </p:cNvPr>
          <p:cNvSpPr>
            <a:spLocks noGrp="1"/>
          </p:cNvSpPr>
          <p:nvPr>
            <p:ph idx="4294967295"/>
          </p:nvPr>
        </p:nvSpPr>
        <p:spPr/>
        <p:txBody>
          <a:bodyPr/>
          <a:lstStyle/>
          <a:p>
            <a:r>
              <a:rPr lang="en-US" altLang="en-US"/>
              <a:t>FSMs are rule-based. </a:t>
            </a:r>
          </a:p>
          <a:p>
            <a:r>
              <a:rPr lang="en-US" altLang="en-US"/>
              <a:t>FSMs can be a useful mechanism to model the internal and external behaviour of services as a sequence of transitions between states.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a:extLst>
              <a:ext uri="{FF2B5EF4-FFF2-40B4-BE49-F238E27FC236}">
                <a16:creationId xmlns:a16="http://schemas.microsoft.com/office/drawing/2014/main" id="{F6E6EF05-1CC0-4C62-91B7-3355D939EE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E8D5400-3F6B-47E7-B510-3B8433AB1490}" type="slidenum">
              <a:rPr lang="en-GB" altLang="en-US" sz="1000">
                <a:latin typeface="Verdana" panose="020B0604030504040204" pitchFamily="34" charset="0"/>
              </a:rPr>
              <a:pPr eaLnBrk="1" hangingPunct="1"/>
              <a:t>38</a:t>
            </a:fld>
            <a:endParaRPr lang="en-GB" altLang="en-US" sz="1000">
              <a:latin typeface="Verdana" panose="020B0604030504040204" pitchFamily="34" charset="0"/>
            </a:endParaRPr>
          </a:p>
        </p:txBody>
      </p:sp>
      <p:sp>
        <p:nvSpPr>
          <p:cNvPr id="64514" name="Title 1">
            <a:extLst>
              <a:ext uri="{FF2B5EF4-FFF2-40B4-BE49-F238E27FC236}">
                <a16:creationId xmlns:a16="http://schemas.microsoft.com/office/drawing/2014/main" id="{B251BAAD-619F-470B-B69B-3521F3D904BF}"/>
              </a:ext>
            </a:extLst>
          </p:cNvPr>
          <p:cNvSpPr>
            <a:spLocks noGrp="1"/>
          </p:cNvSpPr>
          <p:nvPr>
            <p:ph type="title" idx="4294967295"/>
          </p:nvPr>
        </p:nvSpPr>
        <p:spPr/>
        <p:txBody>
          <a:bodyPr/>
          <a:lstStyle/>
          <a:p>
            <a:r>
              <a:rPr lang="en-US" altLang="en-US"/>
              <a:t>Statechart Diagrams</a:t>
            </a:r>
          </a:p>
        </p:txBody>
      </p:sp>
      <p:sp>
        <p:nvSpPr>
          <p:cNvPr id="64515" name="Content Placeholder 2">
            <a:extLst>
              <a:ext uri="{FF2B5EF4-FFF2-40B4-BE49-F238E27FC236}">
                <a16:creationId xmlns:a16="http://schemas.microsoft.com/office/drawing/2014/main" id="{09337B84-EC51-4842-A1B6-0E469B14EC06}"/>
              </a:ext>
            </a:extLst>
          </p:cNvPr>
          <p:cNvSpPr>
            <a:spLocks noGrp="1"/>
          </p:cNvSpPr>
          <p:nvPr>
            <p:ph idx="4294967295"/>
          </p:nvPr>
        </p:nvSpPr>
        <p:spPr/>
        <p:txBody>
          <a:bodyPr/>
          <a:lstStyle/>
          <a:p>
            <a:r>
              <a:rPr lang="en-US" altLang="en-US" sz="2100"/>
              <a:t>FSMs can be a used a mechanism for describing the dynamic behaviour of the services; but in complex services and when the number of state may grow exponentially the complexity of FSMs can become unmanageable. </a:t>
            </a:r>
          </a:p>
          <a:p>
            <a:r>
              <a:rPr lang="en-US" altLang="en-US" sz="2100"/>
              <a:t>Statechart diagrams are proposed as an extension of the notion of FSMs to include the concepts of hierarchy, state clustering, modularity and concurrency.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3">
            <a:extLst>
              <a:ext uri="{FF2B5EF4-FFF2-40B4-BE49-F238E27FC236}">
                <a16:creationId xmlns:a16="http://schemas.microsoft.com/office/drawing/2014/main" id="{E6C080E6-297F-4498-8A42-33E3BC2BC4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4DA08AF-D71D-485E-B555-C53C72C2998C}" type="slidenum">
              <a:rPr lang="en-GB" altLang="en-US" sz="1000">
                <a:latin typeface="Verdana" panose="020B0604030504040204" pitchFamily="34" charset="0"/>
              </a:rPr>
              <a:pPr eaLnBrk="1" hangingPunct="1"/>
              <a:t>39</a:t>
            </a:fld>
            <a:endParaRPr lang="en-GB" altLang="en-US" sz="1000">
              <a:latin typeface="Verdana" panose="020B0604030504040204" pitchFamily="34" charset="0"/>
            </a:endParaRPr>
          </a:p>
        </p:txBody>
      </p:sp>
      <p:sp>
        <p:nvSpPr>
          <p:cNvPr id="65538" name="Title 1">
            <a:extLst>
              <a:ext uri="{FF2B5EF4-FFF2-40B4-BE49-F238E27FC236}">
                <a16:creationId xmlns:a16="http://schemas.microsoft.com/office/drawing/2014/main" id="{DC4DD360-B020-4150-9C1E-0AD6B04FB9AC}"/>
              </a:ext>
            </a:extLst>
          </p:cNvPr>
          <p:cNvSpPr>
            <a:spLocks noGrp="1"/>
          </p:cNvSpPr>
          <p:nvPr>
            <p:ph type="title" idx="4294967295"/>
          </p:nvPr>
        </p:nvSpPr>
        <p:spPr/>
        <p:txBody>
          <a:bodyPr/>
          <a:lstStyle/>
          <a:p>
            <a:r>
              <a:rPr lang="en-US" altLang="en-US"/>
              <a:t>Petri Nets</a:t>
            </a:r>
          </a:p>
        </p:txBody>
      </p:sp>
      <p:sp>
        <p:nvSpPr>
          <p:cNvPr id="65539" name="Content Placeholder 2">
            <a:extLst>
              <a:ext uri="{FF2B5EF4-FFF2-40B4-BE49-F238E27FC236}">
                <a16:creationId xmlns:a16="http://schemas.microsoft.com/office/drawing/2014/main" id="{1EA470A8-8679-4670-B00F-FF7259D4A0BF}"/>
              </a:ext>
            </a:extLst>
          </p:cNvPr>
          <p:cNvSpPr>
            <a:spLocks noGrp="1"/>
          </p:cNvSpPr>
          <p:nvPr>
            <p:ph idx="4294967295"/>
          </p:nvPr>
        </p:nvSpPr>
        <p:spPr/>
        <p:txBody>
          <a:bodyPr/>
          <a:lstStyle/>
          <a:p>
            <a:r>
              <a:rPr lang="en-US" altLang="en-US"/>
              <a:t>Petri Nets are mathematical models for describing concurrent, asynchronous and parallel behaviour of distributed systems. </a:t>
            </a:r>
          </a:p>
          <a:p>
            <a:r>
              <a:rPr lang="en-US" altLang="en-US"/>
              <a:t>Petri Nets are represented as bipartite graphs with place nodes, transition nodes and directed arcs.</a:t>
            </a:r>
          </a:p>
          <a:p>
            <a:r>
              <a:rPr lang="en-US" altLang="en-US"/>
              <a:t> Transitions may fire as long as sufficient tokens are available at the input places.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A23F2167-A9C3-45CA-88BC-BA03CE2D32CD}"/>
              </a:ext>
            </a:extLst>
          </p:cNvPr>
          <p:cNvSpPr>
            <a:spLocks noGrp="1"/>
          </p:cNvSpPr>
          <p:nvPr>
            <p:ph type="title"/>
          </p:nvPr>
        </p:nvSpPr>
        <p:spPr/>
        <p:txBody>
          <a:bodyPr/>
          <a:lstStyle/>
          <a:p>
            <a:r>
              <a:rPr lang="en-GB" altLang="en-US"/>
              <a:t>Services for mobile world</a:t>
            </a:r>
          </a:p>
        </p:txBody>
      </p:sp>
      <p:sp>
        <p:nvSpPr>
          <p:cNvPr id="27650" name="Content Placeholder 2">
            <a:extLst>
              <a:ext uri="{FF2B5EF4-FFF2-40B4-BE49-F238E27FC236}">
                <a16:creationId xmlns:a16="http://schemas.microsoft.com/office/drawing/2014/main" id="{65858AE4-E52F-4E91-9AFF-6120C772FEB5}"/>
              </a:ext>
            </a:extLst>
          </p:cNvPr>
          <p:cNvSpPr>
            <a:spLocks noGrp="1"/>
          </p:cNvSpPr>
          <p:nvPr>
            <p:ph idx="1"/>
          </p:nvPr>
        </p:nvSpPr>
        <p:spPr/>
        <p:txBody>
          <a:bodyPr/>
          <a:lstStyle/>
          <a:p>
            <a:r>
              <a:rPr lang="en-GB" altLang="en-US"/>
              <a:t>In mobile environments the devices can take two key roles: </a:t>
            </a:r>
          </a:p>
          <a:p>
            <a:pPr lvl="1"/>
            <a:r>
              <a:rPr lang="en-GB" altLang="en-US"/>
              <a:t>Service Provider</a:t>
            </a:r>
          </a:p>
          <a:p>
            <a:pPr lvl="1"/>
            <a:r>
              <a:rPr lang="en-GB" altLang="en-US"/>
              <a:t>Service Consumer</a:t>
            </a:r>
          </a:p>
          <a:p>
            <a:r>
              <a:rPr lang="en-GB" altLang="en-US"/>
              <a:t>To run and/or consume a service in mobile environments you need to consider: </a:t>
            </a:r>
          </a:p>
          <a:p>
            <a:pPr lvl="1"/>
            <a:r>
              <a:rPr lang="en-GB" altLang="en-US"/>
              <a:t>Mobility and ubiquity issues</a:t>
            </a:r>
          </a:p>
          <a:p>
            <a:pPr lvl="1"/>
            <a:r>
              <a:rPr lang="en-GB" altLang="en-US"/>
              <a:t>Energy-consumption and power efficacy </a:t>
            </a:r>
          </a:p>
          <a:p>
            <a:pPr lvl="1"/>
            <a:r>
              <a:rPr lang="en-GB" altLang="en-US"/>
              <a:t>Bandwidth and delay and in general QoS</a:t>
            </a:r>
          </a:p>
          <a:p>
            <a:pPr lvl="1"/>
            <a:r>
              <a:rPr lang="en-GB" altLang="en-US"/>
              <a:t>Reliability and Quality of Information</a:t>
            </a:r>
          </a:p>
          <a:p>
            <a:pPr lvl="1"/>
            <a:endParaRPr lang="en-GB" altLang="en-US"/>
          </a:p>
        </p:txBody>
      </p:sp>
      <p:sp>
        <p:nvSpPr>
          <p:cNvPr id="27651" name="Slide Number Placeholder 3">
            <a:extLst>
              <a:ext uri="{FF2B5EF4-FFF2-40B4-BE49-F238E27FC236}">
                <a16:creationId xmlns:a16="http://schemas.microsoft.com/office/drawing/2014/main" id="{811D9E3A-3B7C-4C3F-A809-0A2298C3BA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95F271-A174-4327-9CD7-DAA6A17F6A29}" type="slidenum">
              <a:rPr lang="en-GB" altLang="en-US" sz="1000">
                <a:latin typeface="Verdana" panose="020B0604030504040204" pitchFamily="34" charset="0"/>
              </a:rPr>
              <a:pPr eaLnBrk="1" hangingPunct="1"/>
              <a:t>4</a:t>
            </a:fld>
            <a:endParaRPr lang="en-GB" altLang="en-US" sz="1000">
              <a:latin typeface="Verdan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a:extLst>
              <a:ext uri="{FF2B5EF4-FFF2-40B4-BE49-F238E27FC236}">
                <a16:creationId xmlns:a16="http://schemas.microsoft.com/office/drawing/2014/main" id="{B56BF654-9E99-4380-9CAF-D9B82C4B88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89CFF84-F372-443D-BAB5-9F5E776128AE}" type="slidenum">
              <a:rPr lang="en-GB" altLang="en-US" sz="1000">
                <a:latin typeface="Verdana" panose="020B0604030504040204" pitchFamily="34" charset="0"/>
              </a:rPr>
              <a:pPr eaLnBrk="1" hangingPunct="1"/>
              <a:t>40</a:t>
            </a:fld>
            <a:endParaRPr lang="en-GB" altLang="en-US" sz="1000">
              <a:latin typeface="Verdana" panose="020B0604030504040204" pitchFamily="34" charset="0"/>
            </a:endParaRPr>
          </a:p>
        </p:txBody>
      </p:sp>
      <p:sp>
        <p:nvSpPr>
          <p:cNvPr id="66562" name="Rectangle 2">
            <a:extLst>
              <a:ext uri="{FF2B5EF4-FFF2-40B4-BE49-F238E27FC236}">
                <a16:creationId xmlns:a16="http://schemas.microsoft.com/office/drawing/2014/main" id="{B4580AA5-A11F-4408-AB18-8A844F92E7DC}"/>
              </a:ext>
            </a:extLst>
          </p:cNvPr>
          <p:cNvSpPr>
            <a:spLocks noGrp="1" noChangeArrowheads="1"/>
          </p:cNvSpPr>
          <p:nvPr>
            <p:ph type="title"/>
          </p:nvPr>
        </p:nvSpPr>
        <p:spPr/>
        <p:txBody>
          <a:bodyPr/>
          <a:lstStyle/>
          <a:p>
            <a:r>
              <a:rPr lang="en-US" altLang="en-US"/>
              <a:t>Petri Nets - issues</a:t>
            </a:r>
          </a:p>
        </p:txBody>
      </p:sp>
      <p:sp>
        <p:nvSpPr>
          <p:cNvPr id="66563" name="Rectangle 3">
            <a:extLst>
              <a:ext uri="{FF2B5EF4-FFF2-40B4-BE49-F238E27FC236}">
                <a16:creationId xmlns:a16="http://schemas.microsoft.com/office/drawing/2014/main" id="{48C57D41-A343-4FD3-8EC8-6DEB99D0D9BE}"/>
              </a:ext>
            </a:extLst>
          </p:cNvPr>
          <p:cNvSpPr>
            <a:spLocks noGrp="1" noChangeArrowheads="1"/>
          </p:cNvSpPr>
          <p:nvPr>
            <p:ph type="body" idx="1"/>
          </p:nvPr>
        </p:nvSpPr>
        <p:spPr/>
        <p:txBody>
          <a:bodyPr/>
          <a:lstStyle/>
          <a:p>
            <a:r>
              <a:rPr lang="en-US" altLang="en-US"/>
              <a:t>There some issues in using Petri Nets for modelling asynchronous distributed systems and (in our case web service compositions)</a:t>
            </a:r>
          </a:p>
          <a:p>
            <a:pPr lvl="1"/>
            <a:r>
              <a:rPr lang="en-US" altLang="en-US"/>
              <a:t>Scalability issues- the complexity of Petri Nets increases as the number of states increases. </a:t>
            </a:r>
          </a:p>
          <a:p>
            <a:pPr lvl="1"/>
            <a:r>
              <a:rPr lang="en-US" altLang="en-US"/>
              <a:t>Termination: does the Petri Net terminate?</a:t>
            </a:r>
          </a:p>
          <a:p>
            <a:pPr lvl="1"/>
            <a:r>
              <a:rPr lang="en-US" altLang="en-US"/>
              <a:t>Deadlock: Is there a state where no transition can fire? </a:t>
            </a:r>
          </a:p>
          <a:p>
            <a:pPr lvl="1"/>
            <a:r>
              <a:rPr lang="en-US" altLang="en-US"/>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a:extLst>
              <a:ext uri="{FF2B5EF4-FFF2-40B4-BE49-F238E27FC236}">
                <a16:creationId xmlns:a16="http://schemas.microsoft.com/office/drawing/2014/main" id="{2C90EA3D-0306-4CD0-A9A9-9DA22F9EE6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D1F5963-BA0C-4E71-AFD0-D36932D4B7EE}" type="slidenum">
              <a:rPr lang="en-GB" altLang="en-US" sz="1000">
                <a:latin typeface="Verdana" panose="020B0604030504040204" pitchFamily="34" charset="0"/>
              </a:rPr>
              <a:pPr eaLnBrk="1" hangingPunct="1"/>
              <a:t>41</a:t>
            </a:fld>
            <a:endParaRPr lang="en-GB" altLang="en-US" sz="1000">
              <a:latin typeface="Verdana" panose="020B0604030504040204" pitchFamily="34" charset="0"/>
            </a:endParaRPr>
          </a:p>
        </p:txBody>
      </p:sp>
      <p:sp>
        <p:nvSpPr>
          <p:cNvPr id="67586" name="Rectangle 2">
            <a:extLst>
              <a:ext uri="{FF2B5EF4-FFF2-40B4-BE49-F238E27FC236}">
                <a16:creationId xmlns:a16="http://schemas.microsoft.com/office/drawing/2014/main" id="{72D663F2-45B6-4735-B34E-8A58A023141F}"/>
              </a:ext>
            </a:extLst>
          </p:cNvPr>
          <p:cNvSpPr>
            <a:spLocks noGrp="1" noChangeArrowheads="1"/>
          </p:cNvSpPr>
          <p:nvPr>
            <p:ph type="title"/>
          </p:nvPr>
        </p:nvSpPr>
        <p:spPr/>
        <p:txBody>
          <a:bodyPr/>
          <a:lstStyle/>
          <a:p>
            <a:r>
              <a:rPr lang="en-US" altLang="en-US"/>
              <a:t>Process Algebra </a:t>
            </a:r>
          </a:p>
        </p:txBody>
      </p:sp>
      <p:sp>
        <p:nvSpPr>
          <p:cNvPr id="67587" name="Rectangle 3">
            <a:extLst>
              <a:ext uri="{FF2B5EF4-FFF2-40B4-BE49-F238E27FC236}">
                <a16:creationId xmlns:a16="http://schemas.microsoft.com/office/drawing/2014/main" id="{30F56F9D-01F9-4138-B77A-871FA9155712}"/>
              </a:ext>
            </a:extLst>
          </p:cNvPr>
          <p:cNvSpPr>
            <a:spLocks noGrp="1" noChangeArrowheads="1"/>
          </p:cNvSpPr>
          <p:nvPr>
            <p:ph type="body" idx="1"/>
          </p:nvPr>
        </p:nvSpPr>
        <p:spPr/>
        <p:txBody>
          <a:bodyPr/>
          <a:lstStyle/>
          <a:p>
            <a:r>
              <a:rPr lang="en-US" altLang="en-US"/>
              <a:t>Process Algebra or Process Calculi (</a:t>
            </a:r>
            <a:r>
              <a:rPr lang="ru-RU" altLang="en-US" i="1"/>
              <a:t>Л</a:t>
            </a:r>
            <a:r>
              <a:rPr lang="en-US" altLang="en-US" i="1"/>
              <a:t>-Calculus)</a:t>
            </a:r>
          </a:p>
          <a:p>
            <a:r>
              <a:rPr lang="en-GB" altLang="ja-JP"/>
              <a:t>Provides a formal foundation for modelling programs can run concurrently in parallel and which can interact with each other. </a:t>
            </a:r>
          </a:p>
          <a:p>
            <a:r>
              <a:rPr lang="en-US" altLang="ja-JP"/>
              <a:t>It provides a higher-level description of interactions, communications, and synchronisations between a set of independent processes. </a:t>
            </a:r>
            <a:endParaRPr lang="en-GB" altLang="ja-JP"/>
          </a:p>
          <a:p>
            <a:r>
              <a:rPr lang="en-GB" altLang="ja-JP" i="1"/>
              <a:t>The π –calculus approach offers concise notation with powerful reduction mechanisms, which facilitate specification of complex services.</a:t>
            </a:r>
            <a:r>
              <a:rPr lang="en-US" altLang="ja-JP"/>
              <a:t> </a:t>
            </a:r>
            <a:r>
              <a:rPr lang="en-US" altLang="en-US"/>
              <a:t> </a:t>
            </a:r>
            <a:endParaRPr lang="ru-RU"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a:extLst>
              <a:ext uri="{FF2B5EF4-FFF2-40B4-BE49-F238E27FC236}">
                <a16:creationId xmlns:a16="http://schemas.microsoft.com/office/drawing/2014/main" id="{A033D8D2-77DD-4D68-BD8D-03386CBAD845}"/>
              </a:ext>
            </a:extLst>
          </p:cNvPr>
          <p:cNvSpPr txBox="1">
            <a:spLocks noGrp="1"/>
          </p:cNvSpPr>
          <p:nvPr/>
        </p:nvSpPr>
        <p:spPr bwMode="auto">
          <a:xfrm>
            <a:off x="8077200" y="6381751"/>
            <a:ext cx="2133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BD7D9F-9501-4D7C-A70F-842E5950F87C}" type="slidenum">
              <a:rPr lang="en-GB" altLang="en-US" sz="1000">
                <a:latin typeface="Verdana" panose="020B0604030504040204" pitchFamily="34" charset="0"/>
              </a:rPr>
              <a:pPr algn="r" eaLnBrk="1" hangingPunct="1"/>
              <a:t>42</a:t>
            </a:fld>
            <a:endParaRPr lang="en-GB" altLang="en-US" sz="1000">
              <a:latin typeface="Verdana" panose="020B0604030504040204" pitchFamily="34" charset="0"/>
            </a:endParaRPr>
          </a:p>
        </p:txBody>
      </p:sp>
      <p:sp>
        <p:nvSpPr>
          <p:cNvPr id="68610" name="Rectangle 2">
            <a:extLst>
              <a:ext uri="{FF2B5EF4-FFF2-40B4-BE49-F238E27FC236}">
                <a16:creationId xmlns:a16="http://schemas.microsoft.com/office/drawing/2014/main" id="{7D4D0318-9E3D-42A9-AA60-D98A40CF7741}"/>
              </a:ext>
            </a:extLst>
          </p:cNvPr>
          <p:cNvSpPr>
            <a:spLocks noGrp="1" noChangeArrowheads="1"/>
          </p:cNvSpPr>
          <p:nvPr>
            <p:ph type="title" idx="4294967295"/>
          </p:nvPr>
        </p:nvSpPr>
        <p:spPr/>
        <p:txBody>
          <a:bodyPr/>
          <a:lstStyle/>
          <a:p>
            <a:r>
              <a:rPr lang="en-US" altLang="en-US"/>
              <a:t>Composite Services</a:t>
            </a:r>
          </a:p>
        </p:txBody>
      </p:sp>
      <p:sp>
        <p:nvSpPr>
          <p:cNvPr id="68611" name="Rectangle 3">
            <a:extLst>
              <a:ext uri="{FF2B5EF4-FFF2-40B4-BE49-F238E27FC236}">
                <a16:creationId xmlns:a16="http://schemas.microsoft.com/office/drawing/2014/main" id="{E29CFAD4-548E-47DF-AECA-9851003AD5A0}"/>
              </a:ext>
            </a:extLst>
          </p:cNvPr>
          <p:cNvSpPr>
            <a:spLocks noGrp="1" noChangeArrowheads="1"/>
          </p:cNvSpPr>
          <p:nvPr>
            <p:ph type="body" idx="4294967295"/>
          </p:nvPr>
        </p:nvSpPr>
        <p:spPr/>
        <p:txBody>
          <a:bodyPr/>
          <a:lstStyle/>
          <a:p>
            <a:r>
              <a:rPr lang="en-US" altLang="en-US"/>
              <a:t>Composite services are constructed using other service as building blocks.</a:t>
            </a:r>
          </a:p>
          <a:p>
            <a:r>
              <a:rPr lang="en-US" altLang="en-US"/>
              <a:t>The native services in a composition construct the sequence of business flows. </a:t>
            </a:r>
          </a:p>
          <a:p>
            <a:r>
              <a:rPr lang="en-US" altLang="en-US"/>
              <a:t>A composite service orchestrates the invocation sequence of discrete Web services into a meaningful end-to-end business process.</a:t>
            </a:r>
          </a:p>
          <a:p>
            <a:r>
              <a:rPr lang="en-US" altLang="en-US"/>
              <a:t>The composition and sequence of native web services can be defined through a Web service composition language BPEL (business process execution language)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4DEDD74D-C8AD-4E1E-B091-3F01E54E2059}"/>
              </a:ext>
            </a:extLst>
          </p:cNvPr>
          <p:cNvSpPr>
            <a:spLocks noGrp="1"/>
          </p:cNvSpPr>
          <p:nvPr>
            <p:ph type="title"/>
          </p:nvPr>
        </p:nvSpPr>
        <p:spPr/>
        <p:txBody>
          <a:bodyPr/>
          <a:lstStyle/>
          <a:p>
            <a:r>
              <a:rPr lang="en-US" altLang="en-US"/>
              <a:t>BPEL</a:t>
            </a:r>
          </a:p>
        </p:txBody>
      </p:sp>
      <p:sp>
        <p:nvSpPr>
          <p:cNvPr id="69634" name="Content Placeholder 2">
            <a:extLst>
              <a:ext uri="{FF2B5EF4-FFF2-40B4-BE49-F238E27FC236}">
                <a16:creationId xmlns:a16="http://schemas.microsoft.com/office/drawing/2014/main" id="{F60110B7-B329-43E7-BD7F-3FE5CC1F8746}"/>
              </a:ext>
            </a:extLst>
          </p:cNvPr>
          <p:cNvSpPr>
            <a:spLocks noGrp="1"/>
          </p:cNvSpPr>
          <p:nvPr>
            <p:ph idx="1"/>
          </p:nvPr>
        </p:nvSpPr>
        <p:spPr/>
        <p:txBody>
          <a:bodyPr/>
          <a:lstStyle/>
          <a:p>
            <a:r>
              <a:rPr lang="en-US" altLang="en-US"/>
              <a:t>BPEL is an orchestrating language: it sets down exactly how the Web services will cooperate to carry out the overall business process. </a:t>
            </a:r>
          </a:p>
          <a:p>
            <a:r>
              <a:rPr lang="en-US" altLang="en-US"/>
              <a:t>In other words, you can use technologies such as SOAP and WSDL to build individual Web services, but with BPEL you specify how to combine individual services to enact an entire business process.</a:t>
            </a:r>
          </a:p>
        </p:txBody>
      </p:sp>
      <p:sp>
        <p:nvSpPr>
          <p:cNvPr id="69635" name="Slide Number Placeholder 3">
            <a:extLst>
              <a:ext uri="{FF2B5EF4-FFF2-40B4-BE49-F238E27FC236}">
                <a16:creationId xmlns:a16="http://schemas.microsoft.com/office/drawing/2014/main" id="{F3BF6C53-258B-4B0B-80BE-9A9BDAF60C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C69FFA6-3E34-4E25-9557-8DC378AD16A2}" type="slidenum">
              <a:rPr lang="en-GB" altLang="en-US" sz="1000">
                <a:latin typeface="Verdana" panose="020B0604030504040204" pitchFamily="34" charset="0"/>
              </a:rPr>
              <a:pPr eaLnBrk="1" hangingPunct="1"/>
              <a:t>43</a:t>
            </a:fld>
            <a:endParaRPr lang="en-GB" altLang="en-US" sz="1000">
              <a:latin typeface="Verdana" panose="020B0604030504040204" pitchFamily="34" charset="0"/>
            </a:endParaRPr>
          </a:p>
        </p:txBody>
      </p:sp>
      <p:sp>
        <p:nvSpPr>
          <p:cNvPr id="69636" name="Rectangle 5">
            <a:extLst>
              <a:ext uri="{FF2B5EF4-FFF2-40B4-BE49-F238E27FC236}">
                <a16:creationId xmlns:a16="http://schemas.microsoft.com/office/drawing/2014/main" id="{D26ACA70-DC6B-424A-BBF0-2DAB309542C8}"/>
              </a:ext>
            </a:extLst>
          </p:cNvPr>
          <p:cNvSpPr>
            <a:spLocks noChangeArrowheads="1"/>
          </p:cNvSpPr>
          <p:nvPr/>
        </p:nvSpPr>
        <p:spPr bwMode="auto">
          <a:xfrm>
            <a:off x="1539875" y="6611938"/>
            <a:ext cx="70564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1000"/>
              <a:t>Source: Louridas, P., "Orchestrating Web Services with BPEL," </a:t>
            </a:r>
            <a:r>
              <a:rPr lang="en-US" altLang="en-US" sz="1000" i="1"/>
              <a:t>Software, IEEE</a:t>
            </a:r>
            <a:r>
              <a:rPr lang="en-US" altLang="en-US" sz="1000"/>
              <a:t> , vol.25, no.2, pp.85,87, March-April 2008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BA9C7AA2-2353-4560-88E1-B962D9D3D7AA}"/>
              </a:ext>
            </a:extLst>
          </p:cNvPr>
          <p:cNvSpPr>
            <a:spLocks noGrp="1"/>
          </p:cNvSpPr>
          <p:nvPr>
            <p:ph type="title"/>
          </p:nvPr>
        </p:nvSpPr>
        <p:spPr/>
        <p:txBody>
          <a:bodyPr/>
          <a:lstStyle/>
          <a:p>
            <a:r>
              <a:rPr lang="en-US" altLang="en-US"/>
              <a:t>BPEL</a:t>
            </a:r>
          </a:p>
        </p:txBody>
      </p:sp>
      <p:sp>
        <p:nvSpPr>
          <p:cNvPr id="70658" name="Content Placeholder 2">
            <a:extLst>
              <a:ext uri="{FF2B5EF4-FFF2-40B4-BE49-F238E27FC236}">
                <a16:creationId xmlns:a16="http://schemas.microsoft.com/office/drawing/2014/main" id="{A8CCABF1-A195-4299-BF09-49AF7DD9419C}"/>
              </a:ext>
            </a:extLst>
          </p:cNvPr>
          <p:cNvSpPr>
            <a:spLocks noGrp="1"/>
          </p:cNvSpPr>
          <p:nvPr>
            <p:ph idx="1"/>
          </p:nvPr>
        </p:nvSpPr>
        <p:spPr/>
        <p:txBody>
          <a:bodyPr/>
          <a:lstStyle/>
          <a:p>
            <a:r>
              <a:rPr lang="en-US" altLang="en-US"/>
              <a:t> BPEL has several core features. Actions are performed through activities , such as invoking a Web service or assigning a new value in an XML document.</a:t>
            </a:r>
          </a:p>
          <a:p>
            <a:r>
              <a:rPr lang="en-US" altLang="en-US"/>
              <a:t>Activities such as while  or switch  offer the developer control over activity execution.</a:t>
            </a:r>
          </a:p>
          <a:p>
            <a:r>
              <a:rPr lang="en-US" altLang="en-US"/>
              <a:t>It is designed to implement only the collaboration</a:t>
            </a:r>
          </a:p>
          <a:p>
            <a:r>
              <a:rPr lang="en-US" altLang="en-US"/>
              <a:t>In terms of logic BPEL offers only basic activities.</a:t>
            </a:r>
          </a:p>
          <a:p>
            <a:r>
              <a:rPr lang="en-US" altLang="en-US"/>
              <a:t>BPEL describes communication with partners using partner links, and messages exchanged by partners are defined using WSDL.</a:t>
            </a:r>
          </a:p>
        </p:txBody>
      </p:sp>
      <p:sp>
        <p:nvSpPr>
          <p:cNvPr id="70659" name="Slide Number Placeholder 3">
            <a:extLst>
              <a:ext uri="{FF2B5EF4-FFF2-40B4-BE49-F238E27FC236}">
                <a16:creationId xmlns:a16="http://schemas.microsoft.com/office/drawing/2014/main" id="{7D5B2771-B506-43A1-9E3F-85D8CAE7B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F485727-B713-4AE6-930A-E653BCEB1588}" type="slidenum">
              <a:rPr lang="en-GB" altLang="en-US" sz="1000">
                <a:latin typeface="Verdana" panose="020B0604030504040204" pitchFamily="34" charset="0"/>
              </a:rPr>
              <a:pPr eaLnBrk="1" hangingPunct="1"/>
              <a:t>44</a:t>
            </a:fld>
            <a:endParaRPr lang="en-GB" altLang="en-US" sz="1000">
              <a:latin typeface="Verdan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0CEFEB15-715B-4C9A-BD40-2D2417F32AB3}"/>
              </a:ext>
            </a:extLst>
          </p:cNvPr>
          <p:cNvSpPr>
            <a:spLocks noGrp="1"/>
          </p:cNvSpPr>
          <p:nvPr>
            <p:ph type="title"/>
          </p:nvPr>
        </p:nvSpPr>
        <p:spPr/>
        <p:txBody>
          <a:bodyPr/>
          <a:lstStyle/>
          <a:p>
            <a:r>
              <a:rPr lang="en-US" altLang="en-US"/>
              <a:t>BPEL Structure</a:t>
            </a:r>
          </a:p>
        </p:txBody>
      </p:sp>
      <p:sp>
        <p:nvSpPr>
          <p:cNvPr id="71682" name="Slide Number Placeholder 3">
            <a:extLst>
              <a:ext uri="{FF2B5EF4-FFF2-40B4-BE49-F238E27FC236}">
                <a16:creationId xmlns:a16="http://schemas.microsoft.com/office/drawing/2014/main" id="{E44C5629-5A3C-41C4-A5C5-FCD3296053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9D448E0-03A6-4ACF-AAA8-24A380D3D276}" type="slidenum">
              <a:rPr lang="en-GB" altLang="en-US" sz="1000">
                <a:latin typeface="Verdana" panose="020B0604030504040204" pitchFamily="34" charset="0"/>
              </a:rPr>
              <a:pPr eaLnBrk="1" hangingPunct="1"/>
              <a:t>45</a:t>
            </a:fld>
            <a:endParaRPr lang="en-GB" altLang="en-US" sz="1000">
              <a:latin typeface="Verdana" panose="020B0604030504040204" pitchFamily="34" charset="0"/>
            </a:endParaRPr>
          </a:p>
        </p:txBody>
      </p:sp>
      <p:pic>
        <p:nvPicPr>
          <p:cNvPr id="71683" name="Picture 4" descr="1.png">
            <a:extLst>
              <a:ext uri="{FF2B5EF4-FFF2-40B4-BE49-F238E27FC236}">
                <a16:creationId xmlns:a16="http://schemas.microsoft.com/office/drawing/2014/main" id="{001B35A4-2BE7-45F4-AAAC-1B5202639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6500" y="765176"/>
            <a:ext cx="3060700"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6">
            <a:extLst>
              <a:ext uri="{FF2B5EF4-FFF2-40B4-BE49-F238E27FC236}">
                <a16:creationId xmlns:a16="http://schemas.microsoft.com/office/drawing/2014/main" id="{F1A3C13F-1803-4D67-B350-E54CDDF6F426}"/>
              </a:ext>
            </a:extLst>
          </p:cNvPr>
          <p:cNvSpPr>
            <a:spLocks noChangeArrowheads="1"/>
          </p:cNvSpPr>
          <p:nvPr/>
        </p:nvSpPr>
        <p:spPr bwMode="auto">
          <a:xfrm>
            <a:off x="1539875" y="6611938"/>
            <a:ext cx="70564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1000"/>
              <a:t>Source: Louridas, P., "Orchestrating Web Services with BPEL," </a:t>
            </a:r>
            <a:r>
              <a:rPr lang="en-US" altLang="en-US" sz="1000" i="1"/>
              <a:t>Software, IEEE</a:t>
            </a:r>
            <a:r>
              <a:rPr lang="en-US" altLang="en-US" sz="1000"/>
              <a:t> , vol.25, no.2, pp.85,87, March-April 2008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1B63C569-F0CF-4C3B-8D63-903EC153ACE8}"/>
              </a:ext>
            </a:extLst>
          </p:cNvPr>
          <p:cNvSpPr>
            <a:spLocks noGrp="1"/>
          </p:cNvSpPr>
          <p:nvPr>
            <p:ph type="title"/>
          </p:nvPr>
        </p:nvSpPr>
        <p:spPr/>
        <p:txBody>
          <a:bodyPr/>
          <a:lstStyle/>
          <a:p>
            <a:r>
              <a:rPr lang="en-US" altLang="en-US"/>
              <a:t>BPEL example</a:t>
            </a:r>
          </a:p>
        </p:txBody>
      </p:sp>
      <p:sp>
        <p:nvSpPr>
          <p:cNvPr id="72706" name="Slide Number Placeholder 3">
            <a:extLst>
              <a:ext uri="{FF2B5EF4-FFF2-40B4-BE49-F238E27FC236}">
                <a16:creationId xmlns:a16="http://schemas.microsoft.com/office/drawing/2014/main" id="{24FE49C7-6A92-44FE-886E-445ADFD0A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3ED0D13-3346-4780-BF06-D10EBA736A54}" type="slidenum">
              <a:rPr lang="en-GB" altLang="en-US" sz="1000">
                <a:latin typeface="Verdana" panose="020B0604030504040204" pitchFamily="34" charset="0"/>
              </a:rPr>
              <a:pPr eaLnBrk="1" hangingPunct="1"/>
              <a:t>46</a:t>
            </a:fld>
            <a:endParaRPr lang="en-GB" altLang="en-US" sz="1000">
              <a:latin typeface="Verdana" panose="020B0604030504040204" pitchFamily="34" charset="0"/>
            </a:endParaRPr>
          </a:p>
        </p:txBody>
      </p:sp>
      <p:pic>
        <p:nvPicPr>
          <p:cNvPr id="72707" name="Picture 4" descr="2.png">
            <a:extLst>
              <a:ext uri="{FF2B5EF4-FFF2-40B4-BE49-F238E27FC236}">
                <a16:creationId xmlns:a16="http://schemas.microsoft.com/office/drawing/2014/main" id="{D0CFB7EC-A8EA-40F7-854D-38EF7F438C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938" y="260350"/>
            <a:ext cx="3600450" cy="631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5">
            <a:extLst>
              <a:ext uri="{FF2B5EF4-FFF2-40B4-BE49-F238E27FC236}">
                <a16:creationId xmlns:a16="http://schemas.microsoft.com/office/drawing/2014/main" id="{C2E9997B-E7B8-4F78-91E6-C6BE94559A9B}"/>
              </a:ext>
            </a:extLst>
          </p:cNvPr>
          <p:cNvSpPr>
            <a:spLocks noChangeArrowheads="1"/>
          </p:cNvSpPr>
          <p:nvPr/>
        </p:nvSpPr>
        <p:spPr bwMode="auto">
          <a:xfrm>
            <a:off x="1539875" y="6611938"/>
            <a:ext cx="70564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1000"/>
              <a:t>Source: Louridas, P., "Orchestrating Web Services with BPEL," </a:t>
            </a:r>
            <a:r>
              <a:rPr lang="en-US" altLang="en-US" sz="1000" i="1"/>
              <a:t>Software, IEEE</a:t>
            </a:r>
            <a:r>
              <a:rPr lang="en-US" altLang="en-US" sz="1000"/>
              <a:t> , vol.25, no.2, pp.85,87, March-April 2008</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32F154CB-0A7A-4496-83EF-9420135FA767}"/>
              </a:ext>
            </a:extLst>
          </p:cNvPr>
          <p:cNvSpPr>
            <a:spLocks noGrp="1" noChangeArrowheads="1"/>
          </p:cNvSpPr>
          <p:nvPr>
            <p:ph type="title"/>
          </p:nvPr>
        </p:nvSpPr>
        <p:spPr/>
        <p:txBody>
          <a:bodyPr/>
          <a:lstStyle/>
          <a:p>
            <a:r>
              <a:rPr lang="en-US" altLang="en-US"/>
              <a:t>Cloud Computing</a:t>
            </a:r>
          </a:p>
        </p:txBody>
      </p:sp>
      <p:sp>
        <p:nvSpPr>
          <p:cNvPr id="73730" name="Rectangle 3">
            <a:extLst>
              <a:ext uri="{FF2B5EF4-FFF2-40B4-BE49-F238E27FC236}">
                <a16:creationId xmlns:a16="http://schemas.microsoft.com/office/drawing/2014/main" id="{A1D0CEAF-2B53-40B2-89D9-A3CBDC8E1847}"/>
              </a:ext>
            </a:extLst>
          </p:cNvPr>
          <p:cNvSpPr>
            <a:spLocks noGrp="1" noChangeArrowheads="1"/>
          </p:cNvSpPr>
          <p:nvPr>
            <p:ph type="body" idx="1"/>
          </p:nvPr>
        </p:nvSpPr>
        <p:spPr/>
        <p:txBody>
          <a:bodyPr/>
          <a:lstStyle/>
          <a:p>
            <a:r>
              <a:rPr lang="en-US" altLang="en-US"/>
              <a:t>Cloud computing refers to a set of resources and services that are offered through the Internet. </a:t>
            </a:r>
          </a:p>
          <a:p>
            <a:r>
              <a:rPr lang="en-US" altLang="en-US"/>
              <a:t>The word </a:t>
            </a:r>
            <a:r>
              <a:rPr lang="ja-JP" altLang="en-US"/>
              <a:t>“</a:t>
            </a:r>
            <a:r>
              <a:rPr lang="en-US" altLang="ja-JP"/>
              <a:t>Cloud</a:t>
            </a:r>
            <a:r>
              <a:rPr lang="ja-JP" altLang="en-US"/>
              <a:t>”</a:t>
            </a:r>
            <a:r>
              <a:rPr lang="en-US" altLang="ja-JP"/>
              <a:t> is a metaphor for the Web- as the space for the computing and resources.</a:t>
            </a:r>
          </a:p>
          <a:p>
            <a:r>
              <a:rPr lang="en-US" altLang="en-US"/>
              <a:t>The main objective of Cloud Computing is to efficiently use distributed resources and provide sufficient storage, computing, memory and processing capabilities for large-scale operations and/or provide virtualised and reliable computing resources for applications and services.  </a:t>
            </a:r>
          </a:p>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01F71229-5BD9-49F0-A9C3-6A2172E11B71}"/>
              </a:ext>
            </a:extLst>
          </p:cNvPr>
          <p:cNvSpPr>
            <a:spLocks noGrp="1" noChangeArrowheads="1"/>
          </p:cNvSpPr>
          <p:nvPr>
            <p:ph type="title"/>
          </p:nvPr>
        </p:nvSpPr>
        <p:spPr/>
        <p:txBody>
          <a:bodyPr/>
          <a:lstStyle/>
          <a:p>
            <a:r>
              <a:rPr lang="en-US" altLang="en-US"/>
              <a:t>The Cloud environment</a:t>
            </a:r>
          </a:p>
        </p:txBody>
      </p:sp>
      <p:sp>
        <p:nvSpPr>
          <p:cNvPr id="74754" name="Rectangle 3">
            <a:extLst>
              <a:ext uri="{FF2B5EF4-FFF2-40B4-BE49-F238E27FC236}">
                <a16:creationId xmlns:a16="http://schemas.microsoft.com/office/drawing/2014/main" id="{E9D398F2-66A2-4EBB-A2CC-85DD06F1971D}"/>
              </a:ext>
            </a:extLst>
          </p:cNvPr>
          <p:cNvSpPr>
            <a:spLocks noGrp="1" noChangeArrowheads="1"/>
          </p:cNvSpPr>
          <p:nvPr>
            <p:ph type="body" idx="1"/>
          </p:nvPr>
        </p:nvSpPr>
        <p:spPr/>
        <p:txBody>
          <a:bodyPr/>
          <a:lstStyle/>
          <a:p>
            <a:r>
              <a:rPr lang="en-US" altLang="en-US"/>
              <a:t>The cloud environment can be regarded as a distributed environment that offers services via a communication network (usually the Internet and TCP/IP).</a:t>
            </a:r>
          </a:p>
          <a:p>
            <a:r>
              <a:rPr lang="en-US" altLang="en-US"/>
              <a:t>Users may not know the exact location of the resources that they use. </a:t>
            </a:r>
          </a:p>
          <a:p>
            <a:r>
              <a:rPr lang="en-US" altLang="en-US"/>
              <a:t>Resources can be shared among a large number of users. </a:t>
            </a:r>
          </a:p>
          <a:p>
            <a:r>
              <a:rPr lang="en-US" altLang="en-US"/>
              <a:t>Different service can be offered for storage, processing, handling the data and services in the Cloud.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9874904-B17F-4577-8F32-402037B2E27F}"/>
              </a:ext>
            </a:extLst>
          </p:cNvPr>
          <p:cNvSpPr>
            <a:spLocks noGrp="1" noChangeArrowheads="1"/>
          </p:cNvSpPr>
          <p:nvPr>
            <p:ph type="title"/>
          </p:nvPr>
        </p:nvSpPr>
        <p:spPr/>
        <p:txBody>
          <a:bodyPr/>
          <a:lstStyle/>
          <a:p>
            <a:r>
              <a:rPr lang="en-US" altLang="en-US"/>
              <a:t>Architecture</a:t>
            </a:r>
          </a:p>
        </p:txBody>
      </p:sp>
      <p:sp>
        <p:nvSpPr>
          <p:cNvPr id="75778" name="Rectangle 3">
            <a:extLst>
              <a:ext uri="{FF2B5EF4-FFF2-40B4-BE49-F238E27FC236}">
                <a16:creationId xmlns:a16="http://schemas.microsoft.com/office/drawing/2014/main" id="{9639AFD3-5EAE-4FB4-AF75-C6F4350F6474}"/>
              </a:ext>
            </a:extLst>
          </p:cNvPr>
          <p:cNvSpPr>
            <a:spLocks noGrp="1" noChangeArrowheads="1"/>
          </p:cNvSpPr>
          <p:nvPr>
            <p:ph type="body" idx="1"/>
          </p:nvPr>
        </p:nvSpPr>
        <p:spPr/>
        <p:txBody>
          <a:bodyPr/>
          <a:lstStyle/>
          <a:p>
            <a:r>
              <a:rPr lang="en-US" altLang="en-US"/>
              <a:t>The services provided by Cloud Computing can be divided into three main categories: </a:t>
            </a:r>
          </a:p>
          <a:p>
            <a:pPr lvl="1"/>
            <a:r>
              <a:rPr lang="en-US" altLang="en-US"/>
              <a:t>Infrastructure-as-a-service (IaaS)</a:t>
            </a:r>
          </a:p>
          <a:p>
            <a:pPr lvl="1"/>
            <a:r>
              <a:rPr lang="en-US" altLang="en-US"/>
              <a:t>Platform-as-a-service (PaaS)</a:t>
            </a:r>
          </a:p>
          <a:p>
            <a:pPr lvl="1"/>
            <a:r>
              <a:rPr lang="en-US" altLang="en-US"/>
              <a:t>Software-as-a-service (SaaS)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4C411444-0AEA-4C37-AE57-EA71FD3488BB}"/>
              </a:ext>
            </a:extLst>
          </p:cNvPr>
          <p:cNvSpPr>
            <a:spLocks noGrp="1"/>
          </p:cNvSpPr>
          <p:nvPr>
            <p:ph type="title"/>
          </p:nvPr>
        </p:nvSpPr>
        <p:spPr/>
        <p:txBody>
          <a:bodyPr/>
          <a:lstStyle/>
          <a:p>
            <a:r>
              <a:rPr lang="en-US" altLang="en-US"/>
              <a:t>Services for Tiny Devices</a:t>
            </a:r>
          </a:p>
        </p:txBody>
      </p:sp>
      <p:sp>
        <p:nvSpPr>
          <p:cNvPr id="28674" name="Content Placeholder 2">
            <a:extLst>
              <a:ext uri="{FF2B5EF4-FFF2-40B4-BE49-F238E27FC236}">
                <a16:creationId xmlns:a16="http://schemas.microsoft.com/office/drawing/2014/main" id="{D29EADAF-DA2A-4C5E-BCBB-C7C19A9C9D4C}"/>
              </a:ext>
            </a:extLst>
          </p:cNvPr>
          <p:cNvSpPr>
            <a:spLocks noGrp="1"/>
          </p:cNvSpPr>
          <p:nvPr>
            <p:ph idx="1"/>
          </p:nvPr>
        </p:nvSpPr>
        <p:spPr/>
        <p:txBody>
          <a:bodyPr/>
          <a:lstStyle/>
          <a:p>
            <a:r>
              <a:rPr lang="en-US" altLang="en-US"/>
              <a:t>The Constrained Application Protocol (CoAP)</a:t>
            </a:r>
          </a:p>
          <a:p>
            <a:r>
              <a:rPr lang="en-US" altLang="en-US"/>
              <a:t>CoAP is a transfer protocol for constrained nodes and networks, such as those that will form the Internet of Things.</a:t>
            </a:r>
          </a:p>
          <a:p>
            <a:r>
              <a:rPr lang="en-US" altLang="en-US"/>
              <a:t>CoAP uses the REST architectural style. </a:t>
            </a:r>
          </a:p>
          <a:p>
            <a:r>
              <a:rPr lang="en-US" altLang="en-US"/>
              <a:t>It is based on UDP.</a:t>
            </a:r>
          </a:p>
          <a:p>
            <a:r>
              <a:rPr lang="en-US" altLang="en-US"/>
              <a:t>CoAP</a:t>
            </a:r>
            <a:r>
              <a:rPr lang="en-US" altLang="en-GB"/>
              <a:t>’</a:t>
            </a:r>
            <a:r>
              <a:rPr lang="en-US" altLang="en-US"/>
              <a:t>s aim is to achieve its modest goals with considerably less complexity.</a:t>
            </a:r>
          </a:p>
        </p:txBody>
      </p:sp>
      <p:sp>
        <p:nvSpPr>
          <p:cNvPr id="28675" name="Slide Number Placeholder 3">
            <a:extLst>
              <a:ext uri="{FF2B5EF4-FFF2-40B4-BE49-F238E27FC236}">
                <a16:creationId xmlns:a16="http://schemas.microsoft.com/office/drawing/2014/main" id="{FF35ECD4-880A-42D5-93EB-597BD05FA0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B3B2154-DB9C-4694-B0E5-A27D8D62F90A}" type="slidenum">
              <a:rPr lang="en-GB" altLang="en-US" sz="1000">
                <a:latin typeface="Verdana" panose="020B0604030504040204" pitchFamily="34" charset="0"/>
              </a:rPr>
              <a:pPr eaLnBrk="1" hangingPunct="1"/>
              <a:t>5</a:t>
            </a:fld>
            <a:endParaRPr lang="en-GB" altLang="en-US" sz="1000">
              <a:latin typeface="Verdana" panose="020B0604030504040204" pitchFamily="34" charset="0"/>
            </a:endParaRPr>
          </a:p>
        </p:txBody>
      </p:sp>
      <p:sp>
        <p:nvSpPr>
          <p:cNvPr id="28676" name="Rectangle 4">
            <a:extLst>
              <a:ext uri="{FF2B5EF4-FFF2-40B4-BE49-F238E27FC236}">
                <a16:creationId xmlns:a16="http://schemas.microsoft.com/office/drawing/2014/main" id="{9B11D811-B912-47A0-A751-72CC55260DF7}"/>
              </a:ext>
            </a:extLst>
          </p:cNvPr>
          <p:cNvSpPr>
            <a:spLocks noChangeArrowheads="1"/>
          </p:cNvSpPr>
          <p:nvPr/>
        </p:nvSpPr>
        <p:spPr bwMode="auto">
          <a:xfrm>
            <a:off x="1703389" y="6424614"/>
            <a:ext cx="758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900"/>
              <a:t>Bormann, C.; Castellani, A.P.; Shelby, Z., "CoAP: An Application Protocol for Billions of Tiny Internet Nodes," </a:t>
            </a:r>
            <a:r>
              <a:rPr lang="en-US" altLang="en-US" sz="900" i="1"/>
              <a:t>Internet Computing, IEEE</a:t>
            </a:r>
            <a:r>
              <a:rPr lang="en-US" altLang="en-US" sz="900"/>
              <a:t> , vol.16, no.2, pp.62,67, March-April 2012.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4">
            <a:extLst>
              <a:ext uri="{FF2B5EF4-FFF2-40B4-BE49-F238E27FC236}">
                <a16:creationId xmlns:a16="http://schemas.microsoft.com/office/drawing/2014/main" id="{5668C5EE-A340-4442-A6A6-D44C3CCF452F}"/>
              </a:ext>
            </a:extLst>
          </p:cNvPr>
          <p:cNvSpPr>
            <a:spLocks noGrp="1" noChangeArrowheads="1"/>
          </p:cNvSpPr>
          <p:nvPr>
            <p:ph type="title"/>
          </p:nvPr>
        </p:nvSpPr>
        <p:spPr/>
        <p:txBody>
          <a:bodyPr/>
          <a:lstStyle/>
          <a:p>
            <a:r>
              <a:rPr lang="en-US" altLang="en-US"/>
              <a:t>Cloud Computing Architecture </a:t>
            </a:r>
          </a:p>
        </p:txBody>
      </p:sp>
      <p:pic>
        <p:nvPicPr>
          <p:cNvPr id="76802" name="Picture 5" descr="Cloud">
            <a:extLst>
              <a:ext uri="{FF2B5EF4-FFF2-40B4-BE49-F238E27FC236}">
                <a16:creationId xmlns:a16="http://schemas.microsoft.com/office/drawing/2014/main" id="{8108163B-54C0-401B-919B-B9184F31B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341438"/>
            <a:ext cx="5761038"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6">
            <a:extLst>
              <a:ext uri="{FF2B5EF4-FFF2-40B4-BE49-F238E27FC236}">
                <a16:creationId xmlns:a16="http://schemas.microsoft.com/office/drawing/2014/main" id="{541F078E-6030-4AA1-8E68-61FDA220A70B}"/>
              </a:ext>
            </a:extLst>
          </p:cNvPr>
          <p:cNvSpPr txBox="1">
            <a:spLocks noChangeArrowheads="1"/>
          </p:cNvSpPr>
          <p:nvPr/>
        </p:nvSpPr>
        <p:spPr bwMode="auto">
          <a:xfrm>
            <a:off x="1703389" y="6276975"/>
            <a:ext cx="5329237" cy="336550"/>
          </a:xfrm>
          <a:prstGeom prst="rect">
            <a:avLst/>
          </a:prstGeom>
          <a:noFill/>
          <a:ln>
            <a:noFill/>
          </a:ln>
          <a:effectLst>
            <a:prstShdw prst="shdw18" dist="17961" dir="13500000">
              <a:schemeClr val="accent1">
                <a:gamma/>
                <a:shade val="60000"/>
                <a:invGamma/>
                <a:alpha val="50000"/>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txBody>
          <a:bodyPr>
            <a:spAutoFit/>
          </a:bodyPr>
          <a:lstStyle/>
          <a:p>
            <a:pPr algn="l">
              <a:defRPr/>
            </a:pPr>
            <a:r>
              <a:rPr lang="en-US" sz="800">
                <a:latin typeface="Arial" charset="0"/>
                <a:ea typeface="ＭＳ Ｐゴシック" pitchFamily="34" charset="-128"/>
              </a:rPr>
              <a:t>Source: Sadiku, M.N.O.; Musa, S.M.; Momoh, O.D., "Cloud Computing: Opportunities and Challenges," </a:t>
            </a:r>
            <a:r>
              <a:rPr lang="en-US" sz="800" i="1">
                <a:latin typeface="Arial" charset="0"/>
                <a:ea typeface="ＭＳ Ｐゴシック" pitchFamily="34" charset="-128"/>
              </a:rPr>
              <a:t>Potentials, IEEE</a:t>
            </a:r>
            <a:r>
              <a:rPr lang="en-US" sz="800">
                <a:latin typeface="Arial" charset="0"/>
                <a:ea typeface="ＭＳ Ｐゴシック" pitchFamily="34" charset="-128"/>
              </a:rPr>
              <a:t> , vol.33, no.1, pp.34,36, Feb. 2014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14E3DF95-45E4-4C14-A182-DAAD6F432E41}"/>
              </a:ext>
            </a:extLst>
          </p:cNvPr>
          <p:cNvSpPr>
            <a:spLocks noGrp="1" noChangeArrowheads="1"/>
          </p:cNvSpPr>
          <p:nvPr>
            <p:ph type="title"/>
          </p:nvPr>
        </p:nvSpPr>
        <p:spPr/>
        <p:txBody>
          <a:bodyPr/>
          <a:lstStyle/>
          <a:p>
            <a:r>
              <a:rPr lang="en-US" altLang="en-US"/>
              <a:t>Infrastructure-as-a-service</a:t>
            </a:r>
          </a:p>
        </p:txBody>
      </p:sp>
      <p:sp>
        <p:nvSpPr>
          <p:cNvPr id="77826" name="Rectangle 3">
            <a:extLst>
              <a:ext uri="{FF2B5EF4-FFF2-40B4-BE49-F238E27FC236}">
                <a16:creationId xmlns:a16="http://schemas.microsoft.com/office/drawing/2014/main" id="{33D33084-57B7-4BBA-A792-724F234440EC}"/>
              </a:ext>
            </a:extLst>
          </p:cNvPr>
          <p:cNvSpPr>
            <a:spLocks noGrp="1" noChangeArrowheads="1"/>
          </p:cNvSpPr>
          <p:nvPr>
            <p:ph type="body" idx="1"/>
          </p:nvPr>
        </p:nvSpPr>
        <p:spPr/>
        <p:txBody>
          <a:bodyPr/>
          <a:lstStyle/>
          <a:p>
            <a:r>
              <a:rPr lang="en-US" altLang="en-US"/>
              <a:t>This is the basic service provided by the Cloud.</a:t>
            </a:r>
          </a:p>
          <a:p>
            <a:r>
              <a:rPr lang="en-US" altLang="en-US"/>
              <a:t>This can involve providing and delivery of large-scale resources such as storage, processing, and network.</a:t>
            </a:r>
          </a:p>
          <a:p>
            <a:r>
              <a:rPr lang="en-US" altLang="en-US"/>
              <a:t>It gives the ability to remotely access the resources.</a:t>
            </a:r>
          </a:p>
          <a:p>
            <a:r>
              <a:rPr lang="en-US" altLang="en-US"/>
              <a:t>It can be based on pay-per-use model. </a:t>
            </a:r>
          </a:p>
          <a:p>
            <a:r>
              <a:rPr lang="en-US" altLang="en-US"/>
              <a:t>It can also help providing secure, reliable resources. </a:t>
            </a:r>
          </a:p>
          <a:p>
            <a:r>
              <a:rPr lang="en-US" altLang="en-US"/>
              <a:t>Examples: Amazon Elastic Computing Cloud (E2C). </a:t>
            </a:r>
          </a:p>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3CC6F36F-BAF5-450A-B0D5-C3B4FD45460E}"/>
              </a:ext>
            </a:extLst>
          </p:cNvPr>
          <p:cNvSpPr>
            <a:spLocks noGrp="1"/>
          </p:cNvSpPr>
          <p:nvPr>
            <p:ph type="title"/>
          </p:nvPr>
        </p:nvSpPr>
        <p:spPr/>
        <p:txBody>
          <a:bodyPr/>
          <a:lstStyle/>
          <a:p>
            <a:r>
              <a:rPr lang="en-GB" altLang="en-US"/>
              <a:t>IaaS- Example: Amazon EC2</a:t>
            </a:r>
          </a:p>
        </p:txBody>
      </p:sp>
      <p:sp>
        <p:nvSpPr>
          <p:cNvPr id="84994" name="Slide Number Placeholder 2">
            <a:extLst>
              <a:ext uri="{FF2B5EF4-FFF2-40B4-BE49-F238E27FC236}">
                <a16:creationId xmlns:a16="http://schemas.microsoft.com/office/drawing/2014/main" id="{FC96A8E3-A27F-4D20-8F83-DA1C058D7E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7F03616-846F-40AF-B748-C6B83F8E6CFA}" type="slidenum">
              <a:rPr lang="en-GB" altLang="en-US" sz="1000">
                <a:latin typeface="Verdana" panose="020B0604030504040204" pitchFamily="34" charset="0"/>
              </a:rPr>
              <a:pPr eaLnBrk="1" hangingPunct="1"/>
              <a:t>52</a:t>
            </a:fld>
            <a:endParaRPr lang="en-GB" altLang="en-US" sz="1000">
              <a:latin typeface="Verdana" panose="020B0604030504040204" pitchFamily="34" charset="0"/>
            </a:endParaRPr>
          </a:p>
        </p:txBody>
      </p:sp>
      <p:pic>
        <p:nvPicPr>
          <p:cNvPr id="84995" name="Picture 3" descr="Screen Shot 2015-05-10 at 19.12.18.png">
            <a:extLst>
              <a:ext uri="{FF2B5EF4-FFF2-40B4-BE49-F238E27FC236}">
                <a16:creationId xmlns:a16="http://schemas.microsoft.com/office/drawing/2014/main" id="{5C05FEB0-3B35-47FA-AC7E-7A1BD789D0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1484313"/>
            <a:ext cx="91440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4">
            <a:extLst>
              <a:ext uri="{FF2B5EF4-FFF2-40B4-BE49-F238E27FC236}">
                <a16:creationId xmlns:a16="http://schemas.microsoft.com/office/drawing/2014/main" id="{9CC06D78-4AF8-4913-9102-60D13DF6D913}"/>
              </a:ext>
            </a:extLst>
          </p:cNvPr>
          <p:cNvSpPr txBox="1">
            <a:spLocks noChangeArrowheads="1"/>
          </p:cNvSpPr>
          <p:nvPr/>
        </p:nvSpPr>
        <p:spPr bwMode="auto">
          <a:xfrm>
            <a:off x="1703388" y="6237289"/>
            <a:ext cx="4737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t>See the vide at: http://aws.amazon.com/ec2/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4C780643-833A-4803-A447-D03F8DDD0596}"/>
              </a:ext>
            </a:extLst>
          </p:cNvPr>
          <p:cNvSpPr>
            <a:spLocks noGrp="1" noChangeArrowheads="1"/>
          </p:cNvSpPr>
          <p:nvPr>
            <p:ph type="title"/>
          </p:nvPr>
        </p:nvSpPr>
        <p:spPr/>
        <p:txBody>
          <a:bodyPr/>
          <a:lstStyle/>
          <a:p>
            <a:r>
              <a:rPr lang="en-US" altLang="en-US"/>
              <a:t>Platform-as-a-service (PaaS)</a:t>
            </a:r>
          </a:p>
        </p:txBody>
      </p:sp>
      <p:sp>
        <p:nvSpPr>
          <p:cNvPr id="78850" name="Rectangle 3">
            <a:extLst>
              <a:ext uri="{FF2B5EF4-FFF2-40B4-BE49-F238E27FC236}">
                <a16:creationId xmlns:a16="http://schemas.microsoft.com/office/drawing/2014/main" id="{4B304AF5-AD22-41AF-8741-6BEEC75E757E}"/>
              </a:ext>
            </a:extLst>
          </p:cNvPr>
          <p:cNvSpPr>
            <a:spLocks noGrp="1" noChangeArrowheads="1"/>
          </p:cNvSpPr>
          <p:nvPr>
            <p:ph type="body" idx="1"/>
          </p:nvPr>
        </p:nvSpPr>
        <p:spPr/>
        <p:txBody>
          <a:bodyPr/>
          <a:lstStyle/>
          <a:p>
            <a:r>
              <a:rPr lang="en-US" altLang="en-US"/>
              <a:t>PaaS provides a set of application program interfaces to cloud applications.</a:t>
            </a:r>
          </a:p>
          <a:p>
            <a:r>
              <a:rPr lang="en-US" altLang="en-US"/>
              <a:t>It allows to provide platform applications and services to be offered as Cloud servcies. </a:t>
            </a:r>
          </a:p>
          <a:p>
            <a:r>
              <a:rPr lang="en-US" altLang="en-US"/>
              <a:t>PaaS allows the users to creates their software using tools and libraries that are offered by a provider. </a:t>
            </a:r>
          </a:p>
          <a:p>
            <a:r>
              <a:rPr lang="en-US" altLang="en-US"/>
              <a:t>Examples: Google App engine and Microsoft Azure.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0DB5C350-5A47-499D-92FA-77AEDA01C949}"/>
              </a:ext>
            </a:extLst>
          </p:cNvPr>
          <p:cNvSpPr>
            <a:spLocks noGrp="1"/>
          </p:cNvSpPr>
          <p:nvPr>
            <p:ph type="title"/>
          </p:nvPr>
        </p:nvSpPr>
        <p:spPr/>
        <p:txBody>
          <a:bodyPr/>
          <a:lstStyle/>
          <a:p>
            <a:r>
              <a:rPr lang="en-US" altLang="en-US"/>
              <a:t>PaaS Example: Microsoft Azure</a:t>
            </a:r>
            <a:endParaRPr lang="en-GB" altLang="en-US"/>
          </a:p>
        </p:txBody>
      </p:sp>
      <p:sp>
        <p:nvSpPr>
          <p:cNvPr id="86018" name="Slide Number Placeholder 2">
            <a:extLst>
              <a:ext uri="{FF2B5EF4-FFF2-40B4-BE49-F238E27FC236}">
                <a16:creationId xmlns:a16="http://schemas.microsoft.com/office/drawing/2014/main" id="{134BA484-E9FE-42FF-B350-0F4FC2E21A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D6CFF53-39BD-415F-B609-05B3B8D19B5A}" type="slidenum">
              <a:rPr lang="en-GB" altLang="en-US" sz="1000">
                <a:latin typeface="Verdana" panose="020B0604030504040204" pitchFamily="34" charset="0"/>
              </a:rPr>
              <a:pPr eaLnBrk="1" hangingPunct="1"/>
              <a:t>54</a:t>
            </a:fld>
            <a:endParaRPr lang="en-GB" altLang="en-US" sz="1000">
              <a:latin typeface="Verdana" panose="020B0604030504040204" pitchFamily="34" charset="0"/>
            </a:endParaRPr>
          </a:p>
        </p:txBody>
      </p:sp>
      <p:pic>
        <p:nvPicPr>
          <p:cNvPr id="86019" name="Picture 3" descr="Screen Shot 2015-05-10 at 19.05.50.png">
            <a:extLst>
              <a:ext uri="{FF2B5EF4-FFF2-40B4-BE49-F238E27FC236}">
                <a16:creationId xmlns:a16="http://schemas.microsoft.com/office/drawing/2014/main" id="{41CB5A6D-1D81-46DB-B5EF-B1F20059EC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268413"/>
            <a:ext cx="5522913"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Picture 4" descr="Screen Shot 2015-05-10 at 19.06.31.png">
            <a:extLst>
              <a:ext uri="{FF2B5EF4-FFF2-40B4-BE49-F238E27FC236}">
                <a16:creationId xmlns:a16="http://schemas.microsoft.com/office/drawing/2014/main" id="{06356F60-216C-4720-8234-458BEC7C85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2401" y="2924176"/>
            <a:ext cx="5326063"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DDCF4FFD-446E-49FA-A816-261741A91486}"/>
              </a:ext>
            </a:extLst>
          </p:cNvPr>
          <p:cNvSpPr>
            <a:spLocks noGrp="1" noChangeArrowheads="1"/>
          </p:cNvSpPr>
          <p:nvPr>
            <p:ph type="title"/>
          </p:nvPr>
        </p:nvSpPr>
        <p:spPr/>
        <p:txBody>
          <a:bodyPr/>
          <a:lstStyle/>
          <a:p>
            <a:r>
              <a:rPr lang="en-US" altLang="en-US"/>
              <a:t>Software-as-a-service (SaaS)</a:t>
            </a:r>
          </a:p>
        </p:txBody>
      </p:sp>
      <p:sp>
        <p:nvSpPr>
          <p:cNvPr id="79874" name="Rectangle 3">
            <a:extLst>
              <a:ext uri="{FF2B5EF4-FFF2-40B4-BE49-F238E27FC236}">
                <a16:creationId xmlns:a16="http://schemas.microsoft.com/office/drawing/2014/main" id="{AAF8A317-13B0-474B-A99F-2DA11CBB6A9F}"/>
              </a:ext>
            </a:extLst>
          </p:cNvPr>
          <p:cNvSpPr>
            <a:spLocks noGrp="1" noChangeArrowheads="1"/>
          </p:cNvSpPr>
          <p:nvPr>
            <p:ph type="body" idx="1"/>
          </p:nvPr>
        </p:nvSpPr>
        <p:spPr/>
        <p:txBody>
          <a:bodyPr/>
          <a:lstStyle/>
          <a:p>
            <a:r>
              <a:rPr lang="en-US" altLang="en-US"/>
              <a:t>SaaS provides services that can be directly used by end-users. </a:t>
            </a:r>
          </a:p>
          <a:p>
            <a:r>
              <a:rPr lang="en-US" altLang="en-US"/>
              <a:t>It is a software deployed in the Cloud (i.e. the internet).</a:t>
            </a:r>
          </a:p>
          <a:p>
            <a:r>
              <a:rPr lang="en-US" altLang="en-US"/>
              <a:t>It is an alternative to running applications on users computer or offering access to them via dedicated services. </a:t>
            </a:r>
          </a:p>
          <a:p>
            <a:r>
              <a:rPr lang="en-US" altLang="en-US"/>
              <a:t>In SaaS the services run on the Cloud platform and several resources can offer the same service and access and load balancing between them is done via the Cloud management and is transparent to the consumer.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0661CE6A-B796-4DC4-93AF-577DB7B01D8D}"/>
              </a:ext>
            </a:extLst>
          </p:cNvPr>
          <p:cNvSpPr>
            <a:spLocks noGrp="1" noChangeArrowheads="1"/>
          </p:cNvSpPr>
          <p:nvPr>
            <p:ph type="title"/>
          </p:nvPr>
        </p:nvSpPr>
        <p:spPr/>
        <p:txBody>
          <a:bodyPr/>
          <a:lstStyle/>
          <a:p>
            <a:r>
              <a:rPr lang="en-US" altLang="en-US"/>
              <a:t>Cloud: Benefits and Challenges</a:t>
            </a:r>
          </a:p>
        </p:txBody>
      </p:sp>
      <p:sp>
        <p:nvSpPr>
          <p:cNvPr id="80898" name="Rectangle 3">
            <a:extLst>
              <a:ext uri="{FF2B5EF4-FFF2-40B4-BE49-F238E27FC236}">
                <a16:creationId xmlns:a16="http://schemas.microsoft.com/office/drawing/2014/main" id="{A04B0855-014C-4F9C-B921-B8F96065C30E}"/>
              </a:ext>
            </a:extLst>
          </p:cNvPr>
          <p:cNvSpPr>
            <a:spLocks noGrp="1" noChangeArrowheads="1"/>
          </p:cNvSpPr>
          <p:nvPr>
            <p:ph type="body" idx="1"/>
          </p:nvPr>
        </p:nvSpPr>
        <p:spPr/>
        <p:txBody>
          <a:bodyPr/>
          <a:lstStyle/>
          <a:p>
            <a:r>
              <a:rPr lang="en-US" altLang="en-US"/>
              <a:t>It can provide large-scale resources in reliable, secure and scalable ways. </a:t>
            </a:r>
          </a:p>
          <a:p>
            <a:r>
              <a:rPr lang="en-US" altLang="en-US"/>
              <a:t>It provides on-demand, ubiquitous and location independent access and resource pooling. </a:t>
            </a:r>
          </a:p>
          <a:p>
            <a:r>
              <a:rPr lang="en-US" altLang="en-US"/>
              <a:t>It can help to support and manage quality of services and reliability.</a:t>
            </a:r>
          </a:p>
          <a:p>
            <a:r>
              <a:rPr lang="en-US" altLang="en-US"/>
              <a:t>Two of the key challenges are privacy and security. </a:t>
            </a:r>
          </a:p>
          <a:p>
            <a:r>
              <a:rPr lang="en-US" altLang="en-US"/>
              <a:t>Latency in accessing the application and load balancing can be also other challenges.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691A4A23-183E-4C9A-83CD-42B0A38ED605}"/>
              </a:ext>
            </a:extLst>
          </p:cNvPr>
          <p:cNvSpPr>
            <a:spLocks noGrp="1" noChangeArrowheads="1"/>
          </p:cNvSpPr>
          <p:nvPr>
            <p:ph type="title"/>
          </p:nvPr>
        </p:nvSpPr>
        <p:spPr/>
        <p:txBody>
          <a:bodyPr/>
          <a:lstStyle/>
          <a:p>
            <a:r>
              <a:rPr lang="en-US" altLang="en-US"/>
              <a:t>Further reading</a:t>
            </a:r>
          </a:p>
        </p:txBody>
      </p:sp>
      <p:sp>
        <p:nvSpPr>
          <p:cNvPr id="81922" name="Rectangle 3">
            <a:extLst>
              <a:ext uri="{FF2B5EF4-FFF2-40B4-BE49-F238E27FC236}">
                <a16:creationId xmlns:a16="http://schemas.microsoft.com/office/drawing/2014/main" id="{4FCAC038-8BE2-49A1-9197-CA4E4D08DF1A}"/>
              </a:ext>
            </a:extLst>
          </p:cNvPr>
          <p:cNvSpPr>
            <a:spLocks noGrp="1" noChangeArrowheads="1"/>
          </p:cNvSpPr>
          <p:nvPr>
            <p:ph type="body" idx="1"/>
          </p:nvPr>
        </p:nvSpPr>
        <p:spPr/>
        <p:txBody>
          <a:bodyPr/>
          <a:lstStyle/>
          <a:p>
            <a:r>
              <a:rPr lang="en-US" altLang="en-US" sz="2000"/>
              <a:t>Sadiku, M.N.O.; Musa, S.M.; Momoh, O.D., "Cloud Computing: Opportunities and Challenges," </a:t>
            </a:r>
            <a:r>
              <a:rPr lang="en-US" altLang="en-US" sz="2000" i="1"/>
              <a:t>Potentials, IEEE</a:t>
            </a:r>
            <a:r>
              <a:rPr lang="en-US" altLang="en-US" sz="2000"/>
              <a:t> , vol.33, no.1, pp.34,36, Feb. 2014.</a:t>
            </a:r>
          </a:p>
          <a:p>
            <a:r>
              <a:rPr lang="en-US" altLang="en-US" sz="2000"/>
              <a:t>Louridas, P., "Orchestrating Web Services with BPEL," </a:t>
            </a:r>
            <a:r>
              <a:rPr lang="en-US" altLang="en-US" sz="2000" i="1"/>
              <a:t>Software, IEEE</a:t>
            </a:r>
            <a:r>
              <a:rPr lang="en-US" altLang="en-US" sz="2000"/>
              <a:t> , vol.25, no.2, pp.85,87, March-April 2008.</a:t>
            </a:r>
          </a:p>
          <a:p>
            <a:r>
              <a:rPr lang="en-US" altLang="en-US" sz="2000"/>
              <a:t>Bormann, C.; Castellani, A.P.; Shelby, Z., "CoAP: An Application Protocol for Billions of Tiny Internet Nodes," </a:t>
            </a:r>
            <a:r>
              <a:rPr lang="en-US" altLang="en-US" sz="2000" i="1"/>
              <a:t>Internet Computing, IEEE</a:t>
            </a:r>
            <a:r>
              <a:rPr lang="en-US" altLang="en-US" sz="2000"/>
              <a:t> , vol.16, no.2, pp.62,67, March-April 2012.</a:t>
            </a:r>
            <a:endParaRPr lang="en-US" altLang="en-US"/>
          </a:p>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3">
            <a:extLst>
              <a:ext uri="{FF2B5EF4-FFF2-40B4-BE49-F238E27FC236}">
                <a16:creationId xmlns:a16="http://schemas.microsoft.com/office/drawing/2014/main" id="{DC2B3B9F-1E39-42C8-A276-868C4B8426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4FB7485-3309-4922-BDF5-10DB49A0C5CC}" type="slidenum">
              <a:rPr lang="en-GB" altLang="en-US" sz="1000">
                <a:latin typeface="Verdana" panose="020B0604030504040204" pitchFamily="34" charset="0"/>
              </a:rPr>
              <a:pPr eaLnBrk="1" hangingPunct="1"/>
              <a:t>58</a:t>
            </a:fld>
            <a:endParaRPr lang="en-GB" altLang="en-US" sz="1000">
              <a:latin typeface="Verdana" panose="020B0604030504040204" pitchFamily="34" charset="0"/>
            </a:endParaRPr>
          </a:p>
        </p:txBody>
      </p:sp>
      <p:sp>
        <p:nvSpPr>
          <p:cNvPr id="82946" name="Rectangle 2">
            <a:extLst>
              <a:ext uri="{FF2B5EF4-FFF2-40B4-BE49-F238E27FC236}">
                <a16:creationId xmlns:a16="http://schemas.microsoft.com/office/drawing/2014/main" id="{F86FC42A-FCBC-4E29-890D-3A4017DF04EA}"/>
              </a:ext>
            </a:extLst>
          </p:cNvPr>
          <p:cNvSpPr>
            <a:spLocks noGrp="1" noRot="1" noChangeArrowheads="1"/>
          </p:cNvSpPr>
          <p:nvPr>
            <p:ph type="title" idx="4294967295"/>
          </p:nvPr>
        </p:nvSpPr>
        <p:spPr/>
        <p:txBody>
          <a:bodyPr/>
          <a:lstStyle/>
          <a:p>
            <a:pPr eaLnBrk="1" hangingPunct="1"/>
            <a:r>
              <a:rPr lang="en-GB" altLang="en-US"/>
              <a:t>Acknowledgements</a:t>
            </a:r>
          </a:p>
        </p:txBody>
      </p:sp>
      <p:sp>
        <p:nvSpPr>
          <p:cNvPr id="82947" name="Rectangle 3">
            <a:extLst>
              <a:ext uri="{FF2B5EF4-FFF2-40B4-BE49-F238E27FC236}">
                <a16:creationId xmlns:a16="http://schemas.microsoft.com/office/drawing/2014/main" id="{2539FAEC-5597-4EFD-BCB5-F2A1C04F42DC}"/>
              </a:ext>
            </a:extLst>
          </p:cNvPr>
          <p:cNvSpPr>
            <a:spLocks noGrp="1" noChangeArrowheads="1"/>
          </p:cNvSpPr>
          <p:nvPr>
            <p:ph type="body" idx="4294967295"/>
          </p:nvPr>
        </p:nvSpPr>
        <p:spPr/>
        <p:txBody>
          <a:bodyPr/>
          <a:lstStyle/>
          <a:p>
            <a:pPr marL="319088" indent="-319088" eaLnBrk="1" hangingPunct="1">
              <a:lnSpc>
                <a:spcPct val="110000"/>
              </a:lnSpc>
            </a:pPr>
            <a:r>
              <a:rPr lang="en-GB" altLang="en-US" sz="1500">
                <a:latin typeface="Arial" panose="020B0604020202020204" pitchFamily="34" charset="0"/>
              </a:rPr>
              <a:t>Some of the slides are adapted from the following resources:</a:t>
            </a:r>
          </a:p>
          <a:p>
            <a:pPr marL="639763" lvl="1" indent="-273050" eaLnBrk="1" hangingPunct="1">
              <a:lnSpc>
                <a:spcPct val="110000"/>
              </a:lnSpc>
            </a:pPr>
            <a:r>
              <a:rPr lang="en-GB" altLang="en-US" sz="1400">
                <a:latin typeface="Arial" panose="020B0604020202020204" pitchFamily="34" charset="0"/>
              </a:rPr>
              <a:t>Stollberg et al, </a:t>
            </a:r>
            <a:r>
              <a:rPr lang="en-US" altLang="en-US" sz="1400">
                <a:latin typeface="Arial" panose="020B0604020202020204" pitchFamily="34" charset="0"/>
              </a:rPr>
              <a:t>Semantic Web Services Tutorial, 5th International Conference on Web Engineering (ICWE 2005), Sydney, Australia.</a:t>
            </a:r>
          </a:p>
          <a:p>
            <a:pPr marL="639763" lvl="1" indent="-273050" eaLnBrk="1" hangingPunct="1">
              <a:lnSpc>
                <a:spcPct val="110000"/>
              </a:lnSpc>
            </a:pPr>
            <a:r>
              <a:rPr lang="en-US" altLang="en-US" sz="1400">
                <a:latin typeface="Arial" panose="020B0604020202020204" pitchFamily="34" charset="0"/>
              </a:rPr>
              <a:t>Semantic Web Services Tutorial, Michael Stollberg and Armin Haller, DERI, 3rd International Conference on Web Services (ICWS 2005), 2005.</a:t>
            </a:r>
          </a:p>
          <a:p>
            <a:pPr marL="639763" lvl="1" indent="-273050" eaLnBrk="1" hangingPunct="1">
              <a:lnSpc>
                <a:spcPct val="110000"/>
              </a:lnSpc>
            </a:pPr>
            <a:r>
              <a:rPr lang="en-US" altLang="en-US" sz="1400">
                <a:latin typeface="Arial" panose="020B0604020202020204" pitchFamily="34" charset="0"/>
              </a:rPr>
              <a:t>Vipul Kashyap et al, The Semantic Web, Semantics for Data and Services on the Web, Springer, 2008. </a:t>
            </a:r>
          </a:p>
          <a:p>
            <a:pPr marL="639763" lvl="1" indent="-273050" eaLnBrk="1" hangingPunct="1">
              <a:lnSpc>
                <a:spcPct val="110000"/>
              </a:lnSpc>
            </a:pPr>
            <a:r>
              <a:rPr lang="en-US" altLang="en-US" sz="1400">
                <a:latin typeface="Arial" panose="020B0604020202020204" pitchFamily="34" charset="0"/>
              </a:rPr>
              <a:t>Rudi Studer et al, Semantic Web Services: Concepts, Technologies and Applications, Springer, 2007. </a:t>
            </a:r>
          </a:p>
          <a:p>
            <a:pPr marL="639763" lvl="1" indent="-273050" eaLnBrk="1" hangingPunct="1">
              <a:lnSpc>
                <a:spcPct val="110000"/>
              </a:lnSpc>
            </a:pPr>
            <a:endParaRPr lang="en-US" altLang="en-US" sz="1400">
              <a:latin typeface="Arial" panose="020B0604020202020204" pitchFamily="34" charset="0"/>
            </a:endParaRPr>
          </a:p>
          <a:p>
            <a:pPr marL="639763" lvl="1" indent="-273050" eaLnBrk="1" hangingPunct="1">
              <a:lnSpc>
                <a:spcPct val="110000"/>
              </a:lnSpc>
            </a:pPr>
            <a:endParaRPr lang="en-GB" altLang="en-US" sz="140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60EB70A9-BA8B-4371-AC46-AA79421A802E}"/>
              </a:ext>
            </a:extLst>
          </p:cNvPr>
          <p:cNvSpPr>
            <a:spLocks noGrp="1"/>
          </p:cNvSpPr>
          <p:nvPr>
            <p:ph type="title"/>
          </p:nvPr>
        </p:nvSpPr>
        <p:spPr/>
        <p:txBody>
          <a:bodyPr/>
          <a:lstStyle/>
          <a:p>
            <a:r>
              <a:rPr lang="en-US" altLang="en-US"/>
              <a:t>IPV6 on constrained devices- 6LoWPAN</a:t>
            </a:r>
          </a:p>
        </p:txBody>
      </p:sp>
      <p:sp>
        <p:nvSpPr>
          <p:cNvPr id="29698" name="Content Placeholder 2">
            <a:extLst>
              <a:ext uri="{FF2B5EF4-FFF2-40B4-BE49-F238E27FC236}">
                <a16:creationId xmlns:a16="http://schemas.microsoft.com/office/drawing/2014/main" id="{CE2EC39B-EB77-4497-AB2A-8B3A7219E730}"/>
              </a:ext>
            </a:extLst>
          </p:cNvPr>
          <p:cNvSpPr>
            <a:spLocks noGrp="1"/>
          </p:cNvSpPr>
          <p:nvPr>
            <p:ph idx="1"/>
          </p:nvPr>
        </p:nvSpPr>
        <p:spPr/>
        <p:txBody>
          <a:bodyPr/>
          <a:lstStyle/>
          <a:p>
            <a:r>
              <a:rPr lang="en-US" altLang="en-US"/>
              <a:t> The IETF has already undertaken much standardization work to make the packets flow. The IPv6 over Low-Power Wireless Area Networks</a:t>
            </a:r>
          </a:p>
          <a:p>
            <a:r>
              <a:rPr lang="en-US" altLang="en-US"/>
              <a:t>(6LoWPAN)  standards (RFCs 4944 and 6282) now enable IPv6 even on very constrained networks — including the popular IEEE 802.15.4 wireless standard, ISM (industrial, scientific, medical) band telemetry radios, and low-rate power-line communications (PLC), all while using very simple embedded microcontrollers.</a:t>
            </a:r>
          </a:p>
        </p:txBody>
      </p:sp>
      <p:sp>
        <p:nvSpPr>
          <p:cNvPr id="29699" name="Slide Number Placeholder 3">
            <a:extLst>
              <a:ext uri="{FF2B5EF4-FFF2-40B4-BE49-F238E27FC236}">
                <a16:creationId xmlns:a16="http://schemas.microsoft.com/office/drawing/2014/main" id="{DD9F9C58-69E2-4F62-82FF-FCA10C0585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37E29CC-5348-4A79-BF93-5182157C438B}" type="slidenum">
              <a:rPr lang="en-GB" altLang="en-US" sz="1000">
                <a:latin typeface="Verdana" panose="020B0604030504040204" pitchFamily="34" charset="0"/>
              </a:rPr>
              <a:pPr eaLnBrk="1" hangingPunct="1"/>
              <a:t>6</a:t>
            </a:fld>
            <a:endParaRPr lang="en-GB" altLang="en-US" sz="1000">
              <a:latin typeface="Verdana" panose="020B0604030504040204" pitchFamily="34" charset="0"/>
            </a:endParaRPr>
          </a:p>
        </p:txBody>
      </p:sp>
      <p:sp>
        <p:nvSpPr>
          <p:cNvPr id="29700" name="Rectangle 4">
            <a:extLst>
              <a:ext uri="{FF2B5EF4-FFF2-40B4-BE49-F238E27FC236}">
                <a16:creationId xmlns:a16="http://schemas.microsoft.com/office/drawing/2014/main" id="{D5C12224-EF21-41A0-8B1F-C5918192ACA2}"/>
              </a:ext>
            </a:extLst>
          </p:cNvPr>
          <p:cNvSpPr>
            <a:spLocks noChangeArrowheads="1"/>
          </p:cNvSpPr>
          <p:nvPr/>
        </p:nvSpPr>
        <p:spPr bwMode="auto">
          <a:xfrm>
            <a:off x="1703389" y="6424614"/>
            <a:ext cx="758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900"/>
              <a:t>Bormann, C.; Castellani, A.P.; Shelby, Z., "CoAP: An Application Protocol for Billions of Tiny Internet Nodes," </a:t>
            </a:r>
            <a:r>
              <a:rPr lang="en-US" altLang="en-US" sz="900" i="1"/>
              <a:t>Internet Computing, IEEE</a:t>
            </a:r>
            <a:r>
              <a:rPr lang="en-US" altLang="en-US" sz="900"/>
              <a:t> , vol.16, no.2, pp.62,67, March-April 2012.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03EB9BCC-BFC9-4B26-8674-6C449B081286}"/>
              </a:ext>
            </a:extLst>
          </p:cNvPr>
          <p:cNvSpPr>
            <a:spLocks noGrp="1"/>
          </p:cNvSpPr>
          <p:nvPr>
            <p:ph type="title"/>
          </p:nvPr>
        </p:nvSpPr>
        <p:spPr/>
        <p:txBody>
          <a:bodyPr/>
          <a:lstStyle/>
          <a:p>
            <a:r>
              <a:rPr lang="en-US" altLang="en-US"/>
              <a:t>CoAP</a:t>
            </a:r>
          </a:p>
        </p:txBody>
      </p:sp>
      <p:sp>
        <p:nvSpPr>
          <p:cNvPr id="30722" name="Content Placeholder 2">
            <a:extLst>
              <a:ext uri="{FF2B5EF4-FFF2-40B4-BE49-F238E27FC236}">
                <a16:creationId xmlns:a16="http://schemas.microsoft.com/office/drawing/2014/main" id="{74F4801F-1D3A-47DA-B4C0-DCC79BCD9A67}"/>
              </a:ext>
            </a:extLst>
          </p:cNvPr>
          <p:cNvSpPr>
            <a:spLocks noGrp="1"/>
          </p:cNvSpPr>
          <p:nvPr>
            <p:ph idx="1"/>
          </p:nvPr>
        </p:nvSpPr>
        <p:spPr/>
        <p:txBody>
          <a:bodyPr/>
          <a:lstStyle/>
          <a:p>
            <a:r>
              <a:rPr lang="en-US" altLang="en-US"/>
              <a:t> A central element of CoAP</a:t>
            </a:r>
            <a:r>
              <a:rPr lang="en-US" altLang="en-GB"/>
              <a:t>’</a:t>
            </a:r>
            <a:r>
              <a:rPr lang="en-US" altLang="en-US"/>
              <a:t>s reduced complexity is that, instead of TCP, it uses UDP and defines a very simple </a:t>
            </a:r>
            <a:r>
              <a:rPr lang="en-US" altLang="en-GB"/>
              <a:t>“</a:t>
            </a:r>
            <a:r>
              <a:rPr lang="en-US" altLang="en-US"/>
              <a:t>message layer</a:t>
            </a:r>
            <a:r>
              <a:rPr lang="en-US" altLang="en-GB"/>
              <a:t>”</a:t>
            </a:r>
            <a:r>
              <a:rPr lang="en-US" altLang="en-US"/>
              <a:t> for retransmitting lost packets.</a:t>
            </a:r>
          </a:p>
          <a:p>
            <a:r>
              <a:rPr lang="en-US" altLang="en-US"/>
              <a:t> It is based on XML and its compact binary representation, EXI.</a:t>
            </a:r>
          </a:p>
        </p:txBody>
      </p:sp>
      <p:sp>
        <p:nvSpPr>
          <p:cNvPr id="30723" name="Slide Number Placeholder 3">
            <a:extLst>
              <a:ext uri="{FF2B5EF4-FFF2-40B4-BE49-F238E27FC236}">
                <a16:creationId xmlns:a16="http://schemas.microsoft.com/office/drawing/2014/main" id="{398BE3B9-AA4B-41CF-92F9-7573B689CC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FEC6BDC-3FA9-4505-A942-71FD38C0A559}" type="slidenum">
              <a:rPr lang="en-GB" altLang="en-US" sz="1000">
                <a:latin typeface="Verdana" panose="020B0604030504040204" pitchFamily="34" charset="0"/>
              </a:rPr>
              <a:pPr eaLnBrk="1" hangingPunct="1"/>
              <a:t>7</a:t>
            </a:fld>
            <a:endParaRPr lang="en-GB" altLang="en-US" sz="1000">
              <a:latin typeface="Verdana" panose="020B0604030504040204" pitchFamily="34" charset="0"/>
            </a:endParaRPr>
          </a:p>
        </p:txBody>
      </p:sp>
      <p:sp>
        <p:nvSpPr>
          <p:cNvPr id="30724" name="Rectangle 4">
            <a:extLst>
              <a:ext uri="{FF2B5EF4-FFF2-40B4-BE49-F238E27FC236}">
                <a16:creationId xmlns:a16="http://schemas.microsoft.com/office/drawing/2014/main" id="{1688B559-A84B-4DCC-B0FC-5C73E221F312}"/>
              </a:ext>
            </a:extLst>
          </p:cNvPr>
          <p:cNvSpPr>
            <a:spLocks noChangeArrowheads="1"/>
          </p:cNvSpPr>
          <p:nvPr/>
        </p:nvSpPr>
        <p:spPr bwMode="auto">
          <a:xfrm>
            <a:off x="1703389" y="6424614"/>
            <a:ext cx="758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900"/>
              <a:t>Bormann, C.; Castellani, A.P.; Shelby, Z., "CoAP: An Application Protocol for Billions of Tiny Internet Nodes," </a:t>
            </a:r>
            <a:r>
              <a:rPr lang="en-US" altLang="en-US" sz="900" i="1"/>
              <a:t>Internet Computing, IEEE</a:t>
            </a:r>
            <a:r>
              <a:rPr lang="en-US" altLang="en-US" sz="900"/>
              <a:t> , vol.16, no.2, pp.62,67, March-April 2012.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50306B1-6A13-481E-8779-F2CAE635332D}"/>
              </a:ext>
            </a:extLst>
          </p:cNvPr>
          <p:cNvSpPr>
            <a:spLocks noGrp="1"/>
          </p:cNvSpPr>
          <p:nvPr>
            <p:ph type="title"/>
          </p:nvPr>
        </p:nvSpPr>
        <p:spPr/>
        <p:txBody>
          <a:bodyPr/>
          <a:lstStyle/>
          <a:p>
            <a:r>
              <a:rPr lang="en-US" altLang="en-US"/>
              <a:t>HTTP and the Constrained Application Protocol (CoAP)</a:t>
            </a:r>
          </a:p>
        </p:txBody>
      </p:sp>
      <p:sp>
        <p:nvSpPr>
          <p:cNvPr id="31746" name="Slide Number Placeholder 3">
            <a:extLst>
              <a:ext uri="{FF2B5EF4-FFF2-40B4-BE49-F238E27FC236}">
                <a16:creationId xmlns:a16="http://schemas.microsoft.com/office/drawing/2014/main" id="{17991CB1-F1A4-455B-994B-1C362EC118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9738D2B-5586-4686-A185-475414B89456}" type="slidenum">
              <a:rPr lang="en-GB" altLang="en-US" sz="1000">
                <a:latin typeface="Verdana" panose="020B0604030504040204" pitchFamily="34" charset="0"/>
              </a:rPr>
              <a:pPr eaLnBrk="1" hangingPunct="1"/>
              <a:t>8</a:t>
            </a:fld>
            <a:endParaRPr lang="en-GB" altLang="en-US" sz="1000">
              <a:latin typeface="Verdana" panose="020B0604030504040204" pitchFamily="34" charset="0"/>
            </a:endParaRPr>
          </a:p>
        </p:txBody>
      </p:sp>
      <p:pic>
        <p:nvPicPr>
          <p:cNvPr id="31747" name="Picture 4" descr="3.png">
            <a:extLst>
              <a:ext uri="{FF2B5EF4-FFF2-40B4-BE49-F238E27FC236}">
                <a16:creationId xmlns:a16="http://schemas.microsoft.com/office/drawing/2014/main" id="{AD015A53-0E12-4C9B-903F-B9F1D49BDB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700213"/>
            <a:ext cx="868521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5">
            <a:extLst>
              <a:ext uri="{FF2B5EF4-FFF2-40B4-BE49-F238E27FC236}">
                <a16:creationId xmlns:a16="http://schemas.microsoft.com/office/drawing/2014/main" id="{C3B41D5F-F512-4547-8217-7D586C5ADCA3}"/>
              </a:ext>
            </a:extLst>
          </p:cNvPr>
          <p:cNvSpPr>
            <a:spLocks noChangeArrowheads="1"/>
          </p:cNvSpPr>
          <p:nvPr/>
        </p:nvSpPr>
        <p:spPr bwMode="auto">
          <a:xfrm>
            <a:off x="1703389" y="6424614"/>
            <a:ext cx="758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r>
              <a:rPr lang="en-US" altLang="en-US" sz="900"/>
              <a:t>Bormann, C.; Castellani, A.P.; Shelby, Z., "CoAP: An Application Protocol for Billions of Tiny Internet Nodes," </a:t>
            </a:r>
            <a:r>
              <a:rPr lang="en-US" altLang="en-US" sz="900" i="1"/>
              <a:t>Internet Computing, IEEE</a:t>
            </a:r>
            <a:r>
              <a:rPr lang="en-US" altLang="en-US" sz="900"/>
              <a:t> , vol.16, no.2, pp.62,67, March-April 2012.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a:extLst>
              <a:ext uri="{FF2B5EF4-FFF2-40B4-BE49-F238E27FC236}">
                <a16:creationId xmlns:a16="http://schemas.microsoft.com/office/drawing/2014/main" id="{6D72DB98-1E52-412D-A043-71BB2A8764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9EEBFD-FD18-4281-B848-62AA150DD41B}" type="slidenum">
              <a:rPr lang="en-GB" altLang="en-US" sz="1000">
                <a:latin typeface="Verdana" panose="020B0604030504040204" pitchFamily="34" charset="0"/>
              </a:rPr>
              <a:pPr eaLnBrk="1" hangingPunct="1"/>
              <a:t>9</a:t>
            </a:fld>
            <a:endParaRPr lang="en-GB" altLang="en-US" sz="1000">
              <a:latin typeface="Verdana" panose="020B0604030504040204" pitchFamily="34" charset="0"/>
            </a:endParaRPr>
          </a:p>
        </p:txBody>
      </p:sp>
      <p:sp>
        <p:nvSpPr>
          <p:cNvPr id="32770" name="Rectangle 2">
            <a:extLst>
              <a:ext uri="{FF2B5EF4-FFF2-40B4-BE49-F238E27FC236}">
                <a16:creationId xmlns:a16="http://schemas.microsoft.com/office/drawing/2014/main" id="{44B106B2-7EE0-45B7-93C9-743136A0FB5D}"/>
              </a:ext>
            </a:extLst>
          </p:cNvPr>
          <p:cNvSpPr>
            <a:spLocks noGrp="1"/>
          </p:cNvSpPr>
          <p:nvPr>
            <p:ph type="title" idx="4294967295"/>
          </p:nvPr>
        </p:nvSpPr>
        <p:spPr/>
        <p:txBody>
          <a:bodyPr/>
          <a:lstStyle/>
          <a:p>
            <a:r>
              <a:rPr lang="en-GB" altLang="en-US"/>
              <a:t>Web Services and Semantics</a:t>
            </a:r>
          </a:p>
        </p:txBody>
      </p:sp>
      <p:sp>
        <p:nvSpPr>
          <p:cNvPr id="32771" name="Rectangle 3">
            <a:extLst>
              <a:ext uri="{FF2B5EF4-FFF2-40B4-BE49-F238E27FC236}">
                <a16:creationId xmlns:a16="http://schemas.microsoft.com/office/drawing/2014/main" id="{6DE5A9D8-74C1-424F-ACBA-CD413AD3A340}"/>
              </a:ext>
            </a:extLst>
          </p:cNvPr>
          <p:cNvSpPr>
            <a:spLocks noGrp="1"/>
          </p:cNvSpPr>
          <p:nvPr>
            <p:ph type="body" idx="4294967295"/>
          </p:nvPr>
        </p:nvSpPr>
        <p:spPr/>
        <p:txBody>
          <a:bodyPr/>
          <a:lstStyle/>
          <a:p>
            <a:pPr marL="319088" indent="-319088"/>
            <a:r>
              <a:rPr lang="en-GB" altLang="en-US"/>
              <a:t>Semantic Web focuses on interoperable data and knowledge representation. </a:t>
            </a:r>
          </a:p>
          <a:p>
            <a:pPr marL="319088" indent="-319088"/>
            <a:r>
              <a:rPr lang="en-GB" altLang="en-US"/>
              <a:t>Services focus on interoperable software design.</a:t>
            </a:r>
          </a:p>
          <a:p>
            <a:pPr marL="319088" indent="-319088"/>
            <a:r>
              <a:rPr lang="en-GB" altLang="en-US"/>
              <a:t>A match made in heaven!</a:t>
            </a:r>
          </a:p>
          <a:p>
            <a:pPr marL="319088" indent="-319088"/>
            <a:r>
              <a:rPr lang="en-GB" altLang="en-US"/>
              <a:t>Semantic Web Service  </a:t>
            </a:r>
          </a:p>
          <a:p>
            <a:pPr marL="639763" lvl="1" indent="-273050"/>
            <a:r>
              <a:rPr lang="en-GB" altLang="en-US"/>
              <a:t>(</a:t>
            </a:r>
            <a:r>
              <a:rPr lang="en-GB" altLang="en-US">
                <a:solidFill>
                  <a:srgbClr val="FF0101"/>
                </a:solidFill>
              </a:rPr>
              <a:t>Semantics</a:t>
            </a:r>
            <a:r>
              <a:rPr lang="en-GB" altLang="en-US"/>
              <a:t> + </a:t>
            </a:r>
            <a:r>
              <a:rPr lang="en-GB" altLang="en-US">
                <a:solidFill>
                  <a:srgbClr val="FF0101"/>
                </a:solidFill>
              </a:rPr>
              <a:t>Web Service</a:t>
            </a:r>
            <a:r>
              <a:rPr lang="en-GB" altLang="en-US"/>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ＭＳ Ｐゴシック"/>
        <a:cs typeface="Arial"/>
      </a:majorFont>
      <a:minorFont>
        <a:latin typeface="Verdan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4503</TotalTime>
  <Words>3818</Words>
  <Application>Microsoft Office PowerPoint</Application>
  <PresentationFormat>Widescreen</PresentationFormat>
  <Paragraphs>426</Paragraphs>
  <Slides>58</Slides>
  <Notes>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Slide Titles</vt:lpstr>
      </vt:variant>
      <vt:variant>
        <vt:i4>58</vt:i4>
      </vt:variant>
      <vt:variant>
        <vt:lpstr>Custom Shows</vt:lpstr>
      </vt:variant>
      <vt:variant>
        <vt:i4>1</vt:i4>
      </vt:variant>
    </vt:vector>
  </HeadingPairs>
  <TitlesOfParts>
    <vt:vector size="71" baseType="lpstr">
      <vt:lpstr>Arial</vt:lpstr>
      <vt:lpstr>MS PGothic</vt:lpstr>
      <vt:lpstr>Calibri</vt:lpstr>
      <vt:lpstr>Verdana</vt:lpstr>
      <vt:lpstr>Trebuchet MS</vt:lpstr>
      <vt:lpstr>Tahoma</vt:lpstr>
      <vt:lpstr>Garamond</vt:lpstr>
      <vt:lpstr>Script MT Bold</vt:lpstr>
      <vt:lpstr>Wingdings</vt:lpstr>
      <vt:lpstr>MS PGothic</vt:lpstr>
      <vt:lpstr>Office Theme</vt:lpstr>
      <vt:lpstr>CCSR</vt:lpstr>
      <vt:lpstr>PowerPoint Presentation</vt:lpstr>
      <vt:lpstr>Web Services</vt:lpstr>
      <vt:lpstr>RESTful services</vt:lpstr>
      <vt:lpstr>Services for mobile world</vt:lpstr>
      <vt:lpstr>Services for Tiny Devices</vt:lpstr>
      <vt:lpstr>IPV6 on constrained devices- 6LoWPAN</vt:lpstr>
      <vt:lpstr>CoAP</vt:lpstr>
      <vt:lpstr>HTTP and the Constrained Application Protocol (CoAP)</vt:lpstr>
      <vt:lpstr>Web Services and Semantics</vt:lpstr>
      <vt:lpstr>Why we need “Semantic” descriptions for the Services  </vt:lpstr>
      <vt:lpstr>Web Services</vt:lpstr>
      <vt:lpstr>Semantic Web Services</vt:lpstr>
      <vt:lpstr>Semantic Web Services</vt:lpstr>
      <vt:lpstr>Key issues</vt:lpstr>
      <vt:lpstr>Representation and Discovery - Issues</vt:lpstr>
      <vt:lpstr>Representation</vt:lpstr>
      <vt:lpstr>Representation</vt:lpstr>
      <vt:lpstr>OWL-S</vt:lpstr>
      <vt:lpstr>OWL-S</vt:lpstr>
      <vt:lpstr>Process Model</vt:lpstr>
      <vt:lpstr>Definition of Process </vt:lpstr>
      <vt:lpstr>Atomic and Simple Processes</vt:lpstr>
      <vt:lpstr>Web services and Data Interoperability</vt:lpstr>
      <vt:lpstr>Data mapping in workflows and web services</vt:lpstr>
      <vt:lpstr>Discovery</vt:lpstr>
      <vt:lpstr>Problems with UDDI</vt:lpstr>
      <vt:lpstr>Service Composition</vt:lpstr>
      <vt:lpstr>Composite Services</vt:lpstr>
      <vt:lpstr>Goal-oriented Service Composition</vt:lpstr>
      <vt:lpstr>Goal-oriented Service Composition- definitions </vt:lpstr>
      <vt:lpstr>Goal-oriented Service Composition- definitions</vt:lpstr>
      <vt:lpstr>Semantic Web Services- composition</vt:lpstr>
      <vt:lpstr>Choreography vs Orchestration</vt:lpstr>
      <vt:lpstr>Alternatives to capture the semantics  of composite services</vt:lpstr>
      <vt:lpstr>Finite State Machines</vt:lpstr>
      <vt:lpstr>Finite State Machines</vt:lpstr>
      <vt:lpstr>Finite State Machines</vt:lpstr>
      <vt:lpstr>Statechart Diagrams</vt:lpstr>
      <vt:lpstr>Petri Nets</vt:lpstr>
      <vt:lpstr>Petri Nets - issues</vt:lpstr>
      <vt:lpstr>Process Algebra </vt:lpstr>
      <vt:lpstr>Composite Services</vt:lpstr>
      <vt:lpstr>BPEL</vt:lpstr>
      <vt:lpstr>BPEL</vt:lpstr>
      <vt:lpstr>BPEL Structure</vt:lpstr>
      <vt:lpstr>BPEL example</vt:lpstr>
      <vt:lpstr>Cloud Computing</vt:lpstr>
      <vt:lpstr>The Cloud environment</vt:lpstr>
      <vt:lpstr>Architecture</vt:lpstr>
      <vt:lpstr>Cloud Computing Architecture </vt:lpstr>
      <vt:lpstr>Infrastructure-as-a-service</vt:lpstr>
      <vt:lpstr>IaaS- Example: Amazon EC2</vt:lpstr>
      <vt:lpstr>Platform-as-a-service (PaaS)</vt:lpstr>
      <vt:lpstr>PaaS Example: Microsoft Azure</vt:lpstr>
      <vt:lpstr>Software-as-a-service (SaaS)</vt:lpstr>
      <vt:lpstr>Cloud: Benefits and Challenges</vt:lpstr>
      <vt:lpstr>Further reading</vt:lpstr>
      <vt:lpstr>Acknowledgements</vt:lpstr>
      <vt:lpstr>Custom Show 1</vt:lpstr>
    </vt:vector>
  </TitlesOfParts>
  <Company>CCSR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Data</dc:title>
  <dc:creator>Payam Barnaghi</dc:creator>
  <cp:lastModifiedBy>Dr. Vinayak Bharadi</cp:lastModifiedBy>
  <cp:revision>433</cp:revision>
  <dcterms:created xsi:type="dcterms:W3CDTF">2010-09-14T20:51:09Z</dcterms:created>
  <dcterms:modified xsi:type="dcterms:W3CDTF">2020-02-25T04:38:01Z</dcterms:modified>
</cp:coreProperties>
</file>