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Lst>
  <p:sldSz cx="11520488" cy="64801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786" y="72"/>
      </p:cViewPr>
      <p:guideLst>
        <p:guide orient="horz" pos="2160"/>
        <p:guide pos="3413"/>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CF1C6E54-06F0-4AB0-B61A-143601985AC3}"/>
              </a:ext>
            </a:extLst>
          </p:cNvPr>
          <p:cNvSpPr>
            <a:spLocks noChangeArrowheads="1"/>
          </p:cNvSpPr>
          <p:nvPr/>
        </p:nvSpPr>
        <p:spPr bwMode="auto">
          <a:xfrm>
            <a:off x="0" y="0"/>
            <a:ext cx="7772400" cy="100584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round/>
                <a:headEnd/>
                <a:tailEnd/>
              </a14:hiddenLine>
            </a:ext>
          </a:extLst>
        </p:spPr>
        <p:txBody>
          <a:bodyPr wrap="none" anchor="ctr"/>
          <a:lstStyle/>
          <a:p>
            <a:endParaRPr lang="en-IN"/>
          </a:p>
        </p:txBody>
      </p:sp>
      <p:sp>
        <p:nvSpPr>
          <p:cNvPr id="2050" name="Rectangle 2">
            <a:extLst>
              <a:ext uri="{FF2B5EF4-FFF2-40B4-BE49-F238E27FC236}">
                <a16:creationId xmlns:a16="http://schemas.microsoft.com/office/drawing/2014/main" id="{98DA49CA-AE08-4B14-B777-D15FA803BBD5}"/>
              </a:ext>
            </a:extLst>
          </p:cNvPr>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5C836B89-9423-44C2-B36C-0C88EF3BF8F8}"/>
              </a:ext>
            </a:extLst>
          </p:cNvPr>
          <p:cNvSpPr txBox="1">
            <a:spLocks noGrp="1" noChangeArrowheads="1"/>
          </p:cNvSpPr>
          <p:nvPr>
            <p:ph type="body" idx="1"/>
          </p:nvPr>
        </p:nvSpPr>
        <p:spPr bwMode="auto">
          <a:xfrm>
            <a:off x="1185863" y="4787900"/>
            <a:ext cx="54070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9EB12CD-5E0F-4EA5-A487-137E2E4BC74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4626" name="Rectangle 2">
            <a:extLst>
              <a:ext uri="{FF2B5EF4-FFF2-40B4-BE49-F238E27FC236}">
                <a16:creationId xmlns:a16="http://schemas.microsoft.com/office/drawing/2014/main" id="{AF7A8759-58E7-449E-BF45-351E0BE3465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8A5F98CF-EA7F-4D5B-8664-175AF2619E7C}"/>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42" name="Rectangle 2">
            <a:extLst>
              <a:ext uri="{FF2B5EF4-FFF2-40B4-BE49-F238E27FC236}">
                <a16:creationId xmlns:a16="http://schemas.microsoft.com/office/drawing/2014/main" id="{B7540C2C-092C-43B2-BFE7-1AEB95F4B3F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1" name="Rectangle 1">
            <a:extLst>
              <a:ext uri="{FF2B5EF4-FFF2-40B4-BE49-F238E27FC236}">
                <a16:creationId xmlns:a16="http://schemas.microsoft.com/office/drawing/2014/main" id="{98D6F34E-03BB-4D3C-B6A7-80BFAD9623E2}"/>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2" name="Rectangle 2">
            <a:extLst>
              <a:ext uri="{FF2B5EF4-FFF2-40B4-BE49-F238E27FC236}">
                <a16:creationId xmlns:a16="http://schemas.microsoft.com/office/drawing/2014/main" id="{1AF79AD8-7301-4777-B763-321AF8F0C7F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7025" name="Rectangle 1">
            <a:extLst>
              <a:ext uri="{FF2B5EF4-FFF2-40B4-BE49-F238E27FC236}">
                <a16:creationId xmlns:a16="http://schemas.microsoft.com/office/drawing/2014/main" id="{CD1C145B-354F-4259-A9F1-CA00995BD54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7026" name="Rectangle 2">
            <a:extLst>
              <a:ext uri="{FF2B5EF4-FFF2-40B4-BE49-F238E27FC236}">
                <a16:creationId xmlns:a16="http://schemas.microsoft.com/office/drawing/2014/main" id="{E0122D86-13F9-4648-9B4F-5BC1A5853CC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049" name="Rectangle 1">
            <a:extLst>
              <a:ext uri="{FF2B5EF4-FFF2-40B4-BE49-F238E27FC236}">
                <a16:creationId xmlns:a16="http://schemas.microsoft.com/office/drawing/2014/main" id="{760744A2-A29A-4C2D-80FD-28D760F57FE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8050" name="Rectangle 2">
            <a:extLst>
              <a:ext uri="{FF2B5EF4-FFF2-40B4-BE49-F238E27FC236}">
                <a16:creationId xmlns:a16="http://schemas.microsoft.com/office/drawing/2014/main" id="{F3C15684-BED4-4A2D-94BF-F5B3BC82E77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073" name="Rectangle 1">
            <a:extLst>
              <a:ext uri="{FF2B5EF4-FFF2-40B4-BE49-F238E27FC236}">
                <a16:creationId xmlns:a16="http://schemas.microsoft.com/office/drawing/2014/main" id="{52E58C28-324F-4DE7-927A-D314C5154735}"/>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9074" name="Rectangle 2">
            <a:extLst>
              <a:ext uri="{FF2B5EF4-FFF2-40B4-BE49-F238E27FC236}">
                <a16:creationId xmlns:a16="http://schemas.microsoft.com/office/drawing/2014/main" id="{E7437A35-6AF8-4F12-93A8-6A7B591B14C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097" name="Rectangle 1">
            <a:extLst>
              <a:ext uri="{FF2B5EF4-FFF2-40B4-BE49-F238E27FC236}">
                <a16:creationId xmlns:a16="http://schemas.microsoft.com/office/drawing/2014/main" id="{C5EF5FB1-BF62-445B-AEB0-7795994C887F}"/>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0098" name="Rectangle 2">
            <a:extLst>
              <a:ext uri="{FF2B5EF4-FFF2-40B4-BE49-F238E27FC236}">
                <a16:creationId xmlns:a16="http://schemas.microsoft.com/office/drawing/2014/main" id="{E869B98E-2100-4536-80F7-B73067099EF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121" name="Rectangle 1">
            <a:extLst>
              <a:ext uri="{FF2B5EF4-FFF2-40B4-BE49-F238E27FC236}">
                <a16:creationId xmlns:a16="http://schemas.microsoft.com/office/drawing/2014/main" id="{58198B20-1E28-4C51-88A7-84128DAD439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1122" name="Rectangle 2">
            <a:extLst>
              <a:ext uri="{FF2B5EF4-FFF2-40B4-BE49-F238E27FC236}">
                <a16:creationId xmlns:a16="http://schemas.microsoft.com/office/drawing/2014/main" id="{72852863-20BF-49BB-BE00-30F90B4DD2A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2145" name="Rectangle 1">
            <a:extLst>
              <a:ext uri="{FF2B5EF4-FFF2-40B4-BE49-F238E27FC236}">
                <a16:creationId xmlns:a16="http://schemas.microsoft.com/office/drawing/2014/main" id="{F8FA9F3F-EDF1-4CDC-83E4-B718010864AC}"/>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2146" name="Rectangle 2">
            <a:extLst>
              <a:ext uri="{FF2B5EF4-FFF2-40B4-BE49-F238E27FC236}">
                <a16:creationId xmlns:a16="http://schemas.microsoft.com/office/drawing/2014/main" id="{7AF9C4D3-B431-44ED-88C9-EEB7B46D303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69" name="Rectangle 1">
            <a:extLst>
              <a:ext uri="{FF2B5EF4-FFF2-40B4-BE49-F238E27FC236}">
                <a16:creationId xmlns:a16="http://schemas.microsoft.com/office/drawing/2014/main" id="{A4BF8B77-69A0-4845-B7E9-B0981003AF5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3170" name="Rectangle 2">
            <a:extLst>
              <a:ext uri="{FF2B5EF4-FFF2-40B4-BE49-F238E27FC236}">
                <a16:creationId xmlns:a16="http://schemas.microsoft.com/office/drawing/2014/main" id="{D9264802-AF8D-44CC-8193-B8AF7899D07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3" name="Rectangle 1">
            <a:extLst>
              <a:ext uri="{FF2B5EF4-FFF2-40B4-BE49-F238E27FC236}">
                <a16:creationId xmlns:a16="http://schemas.microsoft.com/office/drawing/2014/main" id="{8BFFA88C-C96D-438C-9475-E04D7757E8C9}"/>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4194" name="Rectangle 2">
            <a:extLst>
              <a:ext uri="{FF2B5EF4-FFF2-40B4-BE49-F238E27FC236}">
                <a16:creationId xmlns:a16="http://schemas.microsoft.com/office/drawing/2014/main" id="{7A8AB3C7-F31B-4CAC-A9BA-EB18626921F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7" name="Rectangle 1">
            <a:extLst>
              <a:ext uri="{FF2B5EF4-FFF2-40B4-BE49-F238E27FC236}">
                <a16:creationId xmlns:a16="http://schemas.microsoft.com/office/drawing/2014/main" id="{5AB672E9-C1A6-4B85-9595-1A73CCCE30B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5218" name="Rectangle 2">
            <a:extLst>
              <a:ext uri="{FF2B5EF4-FFF2-40B4-BE49-F238E27FC236}">
                <a16:creationId xmlns:a16="http://schemas.microsoft.com/office/drawing/2014/main" id="{8CAF7D0E-4B2D-4B8F-A3AD-04560E09F37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766E8B44-72B8-4E83-A7BA-C7651A828B2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6" name="Rectangle 2">
            <a:extLst>
              <a:ext uri="{FF2B5EF4-FFF2-40B4-BE49-F238E27FC236}">
                <a16:creationId xmlns:a16="http://schemas.microsoft.com/office/drawing/2014/main" id="{89FA9B11-A0B6-4A53-BBA7-A51E610B68A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41" name="Rectangle 1">
            <a:extLst>
              <a:ext uri="{FF2B5EF4-FFF2-40B4-BE49-F238E27FC236}">
                <a16:creationId xmlns:a16="http://schemas.microsoft.com/office/drawing/2014/main" id="{A03113E0-0E65-4BCA-A219-EDE2CCB3275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42" name="Rectangle 2">
            <a:extLst>
              <a:ext uri="{FF2B5EF4-FFF2-40B4-BE49-F238E27FC236}">
                <a16:creationId xmlns:a16="http://schemas.microsoft.com/office/drawing/2014/main" id="{AB2995C8-A99F-49FE-8B99-BCACB27F434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5" name="Rectangle 1">
            <a:extLst>
              <a:ext uri="{FF2B5EF4-FFF2-40B4-BE49-F238E27FC236}">
                <a16:creationId xmlns:a16="http://schemas.microsoft.com/office/drawing/2014/main" id="{D3AB5188-D54C-4B5D-98D3-A61E8C0D739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7266" name="Rectangle 2">
            <a:extLst>
              <a:ext uri="{FF2B5EF4-FFF2-40B4-BE49-F238E27FC236}">
                <a16:creationId xmlns:a16="http://schemas.microsoft.com/office/drawing/2014/main" id="{B80031FB-8BBF-4D35-ADAB-F6C8D4CF86E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8289" name="Rectangle 1">
            <a:extLst>
              <a:ext uri="{FF2B5EF4-FFF2-40B4-BE49-F238E27FC236}">
                <a16:creationId xmlns:a16="http://schemas.microsoft.com/office/drawing/2014/main" id="{9B97947F-35DE-4C7B-AB04-3040C5EC633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0" name="Rectangle 2">
            <a:extLst>
              <a:ext uri="{FF2B5EF4-FFF2-40B4-BE49-F238E27FC236}">
                <a16:creationId xmlns:a16="http://schemas.microsoft.com/office/drawing/2014/main" id="{4C63286C-9F46-40C5-B813-A66F0C3E091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3" name="Rectangle 1">
            <a:extLst>
              <a:ext uri="{FF2B5EF4-FFF2-40B4-BE49-F238E27FC236}">
                <a16:creationId xmlns:a16="http://schemas.microsoft.com/office/drawing/2014/main" id="{F49D53FC-8397-4F84-97BB-B4F9FF66D7F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9314" name="Rectangle 2">
            <a:extLst>
              <a:ext uri="{FF2B5EF4-FFF2-40B4-BE49-F238E27FC236}">
                <a16:creationId xmlns:a16="http://schemas.microsoft.com/office/drawing/2014/main" id="{8C3C6A23-BC84-4D18-B37E-AFF77E849A1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0337" name="Rectangle 1">
            <a:extLst>
              <a:ext uri="{FF2B5EF4-FFF2-40B4-BE49-F238E27FC236}">
                <a16:creationId xmlns:a16="http://schemas.microsoft.com/office/drawing/2014/main" id="{1768EAFD-31E8-4219-BF60-BDEFA8F1A43C}"/>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0338" name="Rectangle 2">
            <a:extLst>
              <a:ext uri="{FF2B5EF4-FFF2-40B4-BE49-F238E27FC236}">
                <a16:creationId xmlns:a16="http://schemas.microsoft.com/office/drawing/2014/main" id="{0417748D-9FCF-44C0-B3DE-EF1F0B5CBBC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361" name="Rectangle 1">
            <a:extLst>
              <a:ext uri="{FF2B5EF4-FFF2-40B4-BE49-F238E27FC236}">
                <a16:creationId xmlns:a16="http://schemas.microsoft.com/office/drawing/2014/main" id="{0F35959D-9ADE-449F-BCD3-4B4E8D5E9D8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1362" name="Rectangle 2">
            <a:extLst>
              <a:ext uri="{FF2B5EF4-FFF2-40B4-BE49-F238E27FC236}">
                <a16:creationId xmlns:a16="http://schemas.microsoft.com/office/drawing/2014/main" id="{BA4ED5D2-00FE-48EA-ADE9-21AF623273F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385" name="Rectangle 1">
            <a:extLst>
              <a:ext uri="{FF2B5EF4-FFF2-40B4-BE49-F238E27FC236}">
                <a16:creationId xmlns:a16="http://schemas.microsoft.com/office/drawing/2014/main" id="{E8C87788-7674-4CC6-A1B3-29C75398792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2386" name="Rectangle 2">
            <a:extLst>
              <a:ext uri="{FF2B5EF4-FFF2-40B4-BE49-F238E27FC236}">
                <a16:creationId xmlns:a16="http://schemas.microsoft.com/office/drawing/2014/main" id="{8D9238CC-A850-4264-9C03-25C35837BC6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3409" name="Rectangle 1">
            <a:extLst>
              <a:ext uri="{FF2B5EF4-FFF2-40B4-BE49-F238E27FC236}">
                <a16:creationId xmlns:a16="http://schemas.microsoft.com/office/drawing/2014/main" id="{AE9CBE6E-D740-415A-82A4-783883A4D9F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3410" name="Rectangle 2">
            <a:extLst>
              <a:ext uri="{FF2B5EF4-FFF2-40B4-BE49-F238E27FC236}">
                <a16:creationId xmlns:a16="http://schemas.microsoft.com/office/drawing/2014/main" id="{48CBE02D-9729-4967-9451-105C3CD1E1F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433" name="Rectangle 1">
            <a:extLst>
              <a:ext uri="{FF2B5EF4-FFF2-40B4-BE49-F238E27FC236}">
                <a16:creationId xmlns:a16="http://schemas.microsoft.com/office/drawing/2014/main" id="{14D32003-8130-44DC-AB03-7D02A1C4E6B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4434" name="Rectangle 2">
            <a:extLst>
              <a:ext uri="{FF2B5EF4-FFF2-40B4-BE49-F238E27FC236}">
                <a16:creationId xmlns:a16="http://schemas.microsoft.com/office/drawing/2014/main" id="{31B25A26-AFEC-41FC-AC9A-35C006408E9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457" name="Rectangle 1">
            <a:extLst>
              <a:ext uri="{FF2B5EF4-FFF2-40B4-BE49-F238E27FC236}">
                <a16:creationId xmlns:a16="http://schemas.microsoft.com/office/drawing/2014/main" id="{C34C1DD2-4969-4A6F-B5E0-89D372A3313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5458" name="Rectangle 2">
            <a:extLst>
              <a:ext uri="{FF2B5EF4-FFF2-40B4-BE49-F238E27FC236}">
                <a16:creationId xmlns:a16="http://schemas.microsoft.com/office/drawing/2014/main" id="{CB880D05-0C52-4310-B224-638321FA25A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63242C57-ED63-4135-85BE-E88E8219394D}"/>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5890" name="Rectangle 2">
            <a:extLst>
              <a:ext uri="{FF2B5EF4-FFF2-40B4-BE49-F238E27FC236}">
                <a16:creationId xmlns:a16="http://schemas.microsoft.com/office/drawing/2014/main" id="{F2709882-CC38-45EC-82D3-D9110E49F34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81" name="Rectangle 1">
            <a:extLst>
              <a:ext uri="{FF2B5EF4-FFF2-40B4-BE49-F238E27FC236}">
                <a16:creationId xmlns:a16="http://schemas.microsoft.com/office/drawing/2014/main" id="{3FCD423E-6DB0-4B8E-A216-B43F5160CAD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2" name="Rectangle 2">
            <a:extLst>
              <a:ext uri="{FF2B5EF4-FFF2-40B4-BE49-F238E27FC236}">
                <a16:creationId xmlns:a16="http://schemas.microsoft.com/office/drawing/2014/main" id="{23816CB8-3810-4C89-8795-54BF27AAA41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505" name="Rectangle 1">
            <a:extLst>
              <a:ext uri="{FF2B5EF4-FFF2-40B4-BE49-F238E27FC236}">
                <a16:creationId xmlns:a16="http://schemas.microsoft.com/office/drawing/2014/main" id="{88B3C1B1-D5B4-4177-B295-28584F6AD42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7506" name="Rectangle 2">
            <a:extLst>
              <a:ext uri="{FF2B5EF4-FFF2-40B4-BE49-F238E27FC236}">
                <a16:creationId xmlns:a16="http://schemas.microsoft.com/office/drawing/2014/main" id="{29414099-E0FB-4AD0-9D05-BCDC1D5A786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529" name="Rectangle 1">
            <a:extLst>
              <a:ext uri="{FF2B5EF4-FFF2-40B4-BE49-F238E27FC236}">
                <a16:creationId xmlns:a16="http://schemas.microsoft.com/office/drawing/2014/main" id="{8FC401AD-C8E3-45E4-9DD9-390BEB0347A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0" name="Rectangle 2">
            <a:extLst>
              <a:ext uri="{FF2B5EF4-FFF2-40B4-BE49-F238E27FC236}">
                <a16:creationId xmlns:a16="http://schemas.microsoft.com/office/drawing/2014/main" id="{DF9453A2-326B-491D-9121-034999E8965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9553" name="Rectangle 1">
            <a:extLst>
              <a:ext uri="{FF2B5EF4-FFF2-40B4-BE49-F238E27FC236}">
                <a16:creationId xmlns:a16="http://schemas.microsoft.com/office/drawing/2014/main" id="{E47C978D-7573-4065-B972-B97660ADB14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9554" name="Rectangle 2">
            <a:extLst>
              <a:ext uri="{FF2B5EF4-FFF2-40B4-BE49-F238E27FC236}">
                <a16:creationId xmlns:a16="http://schemas.microsoft.com/office/drawing/2014/main" id="{FDCECF44-315B-4666-A281-4C1A79B5734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0577" name="Rectangle 1">
            <a:extLst>
              <a:ext uri="{FF2B5EF4-FFF2-40B4-BE49-F238E27FC236}">
                <a16:creationId xmlns:a16="http://schemas.microsoft.com/office/drawing/2014/main" id="{14523A59-2E44-425D-B0E2-900A5026A67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0578" name="Rectangle 2">
            <a:extLst>
              <a:ext uri="{FF2B5EF4-FFF2-40B4-BE49-F238E27FC236}">
                <a16:creationId xmlns:a16="http://schemas.microsoft.com/office/drawing/2014/main" id="{E39F0595-0E7A-4FB8-8D8C-E7B0AE0E372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601" name="Rectangle 1">
            <a:extLst>
              <a:ext uri="{FF2B5EF4-FFF2-40B4-BE49-F238E27FC236}">
                <a16:creationId xmlns:a16="http://schemas.microsoft.com/office/drawing/2014/main" id="{DB0A0C8D-30B7-40B6-9856-07879AE7CB9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1602" name="Rectangle 2">
            <a:extLst>
              <a:ext uri="{FF2B5EF4-FFF2-40B4-BE49-F238E27FC236}">
                <a16:creationId xmlns:a16="http://schemas.microsoft.com/office/drawing/2014/main" id="{1151AC0B-EB1E-4B41-BE02-1B63B0C9EAE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2625" name="Rectangle 1">
            <a:extLst>
              <a:ext uri="{FF2B5EF4-FFF2-40B4-BE49-F238E27FC236}">
                <a16:creationId xmlns:a16="http://schemas.microsoft.com/office/drawing/2014/main" id="{3B862771-E816-4AED-BB47-1F22827EC9D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2626" name="Rectangle 2">
            <a:extLst>
              <a:ext uri="{FF2B5EF4-FFF2-40B4-BE49-F238E27FC236}">
                <a16:creationId xmlns:a16="http://schemas.microsoft.com/office/drawing/2014/main" id="{BA481A34-5FF0-4D1D-B8AD-1E06BCBC0A4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49" name="Rectangle 1">
            <a:extLst>
              <a:ext uri="{FF2B5EF4-FFF2-40B4-BE49-F238E27FC236}">
                <a16:creationId xmlns:a16="http://schemas.microsoft.com/office/drawing/2014/main" id="{3B6BF392-7E77-4819-B662-879AEA79207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3650" name="Rectangle 2">
            <a:extLst>
              <a:ext uri="{FF2B5EF4-FFF2-40B4-BE49-F238E27FC236}">
                <a16:creationId xmlns:a16="http://schemas.microsoft.com/office/drawing/2014/main" id="{87A7A537-1294-490C-B3D5-097A5917060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4673" name="Rectangle 1">
            <a:extLst>
              <a:ext uri="{FF2B5EF4-FFF2-40B4-BE49-F238E27FC236}">
                <a16:creationId xmlns:a16="http://schemas.microsoft.com/office/drawing/2014/main" id="{13B43CCC-6FF6-45AA-A734-54CC0CBD0CF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4674" name="Rectangle 2">
            <a:extLst>
              <a:ext uri="{FF2B5EF4-FFF2-40B4-BE49-F238E27FC236}">
                <a16:creationId xmlns:a16="http://schemas.microsoft.com/office/drawing/2014/main" id="{90FC8881-2948-475C-8891-2AA77918477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697" name="Rectangle 1">
            <a:extLst>
              <a:ext uri="{FF2B5EF4-FFF2-40B4-BE49-F238E27FC236}">
                <a16:creationId xmlns:a16="http://schemas.microsoft.com/office/drawing/2014/main" id="{BCF74662-9179-4811-9285-18FC388B9D88}"/>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5698" name="Rectangle 2">
            <a:extLst>
              <a:ext uri="{FF2B5EF4-FFF2-40B4-BE49-F238E27FC236}">
                <a16:creationId xmlns:a16="http://schemas.microsoft.com/office/drawing/2014/main" id="{E1DF82CB-25B2-42B2-BBA8-EC5FE9D15C2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4E8875A9-D879-4225-BE40-D8A9A2E95D12}"/>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6914" name="Rectangle 2">
            <a:extLst>
              <a:ext uri="{FF2B5EF4-FFF2-40B4-BE49-F238E27FC236}">
                <a16:creationId xmlns:a16="http://schemas.microsoft.com/office/drawing/2014/main" id="{5380BF30-C869-4C99-BD9A-67911D4970FA}"/>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21" name="Rectangle 1">
            <a:extLst>
              <a:ext uri="{FF2B5EF4-FFF2-40B4-BE49-F238E27FC236}">
                <a16:creationId xmlns:a16="http://schemas.microsoft.com/office/drawing/2014/main" id="{381C0414-FB9F-4736-9030-17D7974263F2}"/>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22" name="Rectangle 2">
            <a:extLst>
              <a:ext uri="{FF2B5EF4-FFF2-40B4-BE49-F238E27FC236}">
                <a16:creationId xmlns:a16="http://schemas.microsoft.com/office/drawing/2014/main" id="{D9035462-4F82-4377-A3E1-48B1BFC0E8A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5" name="Rectangle 1">
            <a:extLst>
              <a:ext uri="{FF2B5EF4-FFF2-40B4-BE49-F238E27FC236}">
                <a16:creationId xmlns:a16="http://schemas.microsoft.com/office/drawing/2014/main" id="{1754DA1E-75BB-4AED-9978-D1B17E9BEE3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7746" name="Rectangle 2">
            <a:extLst>
              <a:ext uri="{FF2B5EF4-FFF2-40B4-BE49-F238E27FC236}">
                <a16:creationId xmlns:a16="http://schemas.microsoft.com/office/drawing/2014/main" id="{1E4BEA2B-E50E-473F-A34C-27C01F04E26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769" name="Rectangle 1">
            <a:extLst>
              <a:ext uri="{FF2B5EF4-FFF2-40B4-BE49-F238E27FC236}">
                <a16:creationId xmlns:a16="http://schemas.microsoft.com/office/drawing/2014/main" id="{A57B0303-F74F-4024-B919-291904EA4F0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8770" name="Rectangle 2">
            <a:extLst>
              <a:ext uri="{FF2B5EF4-FFF2-40B4-BE49-F238E27FC236}">
                <a16:creationId xmlns:a16="http://schemas.microsoft.com/office/drawing/2014/main" id="{6FB96C72-B0E5-4B85-AC2F-3B1EF3373C6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3" name="Rectangle 1">
            <a:extLst>
              <a:ext uri="{FF2B5EF4-FFF2-40B4-BE49-F238E27FC236}">
                <a16:creationId xmlns:a16="http://schemas.microsoft.com/office/drawing/2014/main" id="{5963F1B9-10AC-4A60-AC21-08716DFA43A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9794" name="Rectangle 2">
            <a:extLst>
              <a:ext uri="{FF2B5EF4-FFF2-40B4-BE49-F238E27FC236}">
                <a16:creationId xmlns:a16="http://schemas.microsoft.com/office/drawing/2014/main" id="{C0845D25-4766-4AD6-A127-36074AD33C6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7" name="Rectangle 1">
            <a:extLst>
              <a:ext uri="{FF2B5EF4-FFF2-40B4-BE49-F238E27FC236}">
                <a16:creationId xmlns:a16="http://schemas.microsoft.com/office/drawing/2014/main" id="{AE0BA2F1-789F-4819-8331-E086C608B36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0818" name="Rectangle 2">
            <a:extLst>
              <a:ext uri="{FF2B5EF4-FFF2-40B4-BE49-F238E27FC236}">
                <a16:creationId xmlns:a16="http://schemas.microsoft.com/office/drawing/2014/main" id="{E6A41816-718D-4E36-B370-112A2EF1C8F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1" name="Rectangle 1">
            <a:extLst>
              <a:ext uri="{FF2B5EF4-FFF2-40B4-BE49-F238E27FC236}">
                <a16:creationId xmlns:a16="http://schemas.microsoft.com/office/drawing/2014/main" id="{51BBB5DE-82FD-42C6-83D2-915AAECDA6F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1842" name="Rectangle 2">
            <a:extLst>
              <a:ext uri="{FF2B5EF4-FFF2-40B4-BE49-F238E27FC236}">
                <a16:creationId xmlns:a16="http://schemas.microsoft.com/office/drawing/2014/main" id="{A9B99945-C385-414F-85E7-C2EF852D5F0A}"/>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865" name="Rectangle 1">
            <a:extLst>
              <a:ext uri="{FF2B5EF4-FFF2-40B4-BE49-F238E27FC236}">
                <a16:creationId xmlns:a16="http://schemas.microsoft.com/office/drawing/2014/main" id="{357F4A1D-3B57-42E4-97ED-32BD7E25C71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2866" name="Rectangle 2">
            <a:extLst>
              <a:ext uri="{FF2B5EF4-FFF2-40B4-BE49-F238E27FC236}">
                <a16:creationId xmlns:a16="http://schemas.microsoft.com/office/drawing/2014/main" id="{03871700-3170-41AC-8C30-FCE2A3CBC0D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3889" name="Rectangle 1">
            <a:extLst>
              <a:ext uri="{FF2B5EF4-FFF2-40B4-BE49-F238E27FC236}">
                <a16:creationId xmlns:a16="http://schemas.microsoft.com/office/drawing/2014/main" id="{C515849A-736A-4B0E-B2D5-6E89443F4AD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3890" name="Rectangle 2">
            <a:extLst>
              <a:ext uri="{FF2B5EF4-FFF2-40B4-BE49-F238E27FC236}">
                <a16:creationId xmlns:a16="http://schemas.microsoft.com/office/drawing/2014/main" id="{54F26A45-9345-478B-872C-6AEF45DD505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913" name="Rectangle 1">
            <a:extLst>
              <a:ext uri="{FF2B5EF4-FFF2-40B4-BE49-F238E27FC236}">
                <a16:creationId xmlns:a16="http://schemas.microsoft.com/office/drawing/2014/main" id="{F010FC0D-B1BF-4E14-9B25-10CA975BBCA8}"/>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4914" name="Rectangle 2">
            <a:extLst>
              <a:ext uri="{FF2B5EF4-FFF2-40B4-BE49-F238E27FC236}">
                <a16:creationId xmlns:a16="http://schemas.microsoft.com/office/drawing/2014/main" id="{D42CA223-835D-40AA-91CD-36FC38F6DED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5937" name="Rectangle 1">
            <a:extLst>
              <a:ext uri="{FF2B5EF4-FFF2-40B4-BE49-F238E27FC236}">
                <a16:creationId xmlns:a16="http://schemas.microsoft.com/office/drawing/2014/main" id="{42CD1D5A-CDB7-425C-B46C-C084C3130EC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5938" name="Rectangle 2">
            <a:extLst>
              <a:ext uri="{FF2B5EF4-FFF2-40B4-BE49-F238E27FC236}">
                <a16:creationId xmlns:a16="http://schemas.microsoft.com/office/drawing/2014/main" id="{940C8215-E144-49D9-9560-603AD4A3BEF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2A13723C-FEF2-4C31-B337-77690363923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38" name="Rectangle 2">
            <a:extLst>
              <a:ext uri="{FF2B5EF4-FFF2-40B4-BE49-F238E27FC236}">
                <a16:creationId xmlns:a16="http://schemas.microsoft.com/office/drawing/2014/main" id="{69A2B67E-855F-45CB-ABCD-068DCADAA03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61" name="Rectangle 1">
            <a:extLst>
              <a:ext uri="{FF2B5EF4-FFF2-40B4-BE49-F238E27FC236}">
                <a16:creationId xmlns:a16="http://schemas.microsoft.com/office/drawing/2014/main" id="{10F94B87-5B52-4637-83F0-86D58658B70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62" name="Rectangle 2">
            <a:extLst>
              <a:ext uri="{FF2B5EF4-FFF2-40B4-BE49-F238E27FC236}">
                <a16:creationId xmlns:a16="http://schemas.microsoft.com/office/drawing/2014/main" id="{E261F6D1-5D43-46EA-8C6D-A777F900F17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985" name="Rectangle 1">
            <a:extLst>
              <a:ext uri="{FF2B5EF4-FFF2-40B4-BE49-F238E27FC236}">
                <a16:creationId xmlns:a16="http://schemas.microsoft.com/office/drawing/2014/main" id="{25E61ECC-5DB8-4F9D-8119-A09981F726D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986" name="Rectangle 2">
            <a:extLst>
              <a:ext uri="{FF2B5EF4-FFF2-40B4-BE49-F238E27FC236}">
                <a16:creationId xmlns:a16="http://schemas.microsoft.com/office/drawing/2014/main" id="{C27B4347-E871-4EE1-8A12-63D730B6964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009" name="Rectangle 1">
            <a:extLst>
              <a:ext uri="{FF2B5EF4-FFF2-40B4-BE49-F238E27FC236}">
                <a16:creationId xmlns:a16="http://schemas.microsoft.com/office/drawing/2014/main" id="{093FAB9F-57A8-4A53-9049-035F9FD0EE0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9010" name="Rectangle 2">
            <a:extLst>
              <a:ext uri="{FF2B5EF4-FFF2-40B4-BE49-F238E27FC236}">
                <a16:creationId xmlns:a16="http://schemas.microsoft.com/office/drawing/2014/main" id="{1FD6DE54-3D59-4250-9D6B-57203312DE8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033" name="Rectangle 1">
            <a:extLst>
              <a:ext uri="{FF2B5EF4-FFF2-40B4-BE49-F238E27FC236}">
                <a16:creationId xmlns:a16="http://schemas.microsoft.com/office/drawing/2014/main" id="{54D2E947-8A33-451E-BFFB-794F52B6374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0034" name="Rectangle 2">
            <a:extLst>
              <a:ext uri="{FF2B5EF4-FFF2-40B4-BE49-F238E27FC236}">
                <a16:creationId xmlns:a16="http://schemas.microsoft.com/office/drawing/2014/main" id="{0EF8272A-86EB-46A1-A51F-E3A0FF388F4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057" name="Rectangle 1">
            <a:extLst>
              <a:ext uri="{FF2B5EF4-FFF2-40B4-BE49-F238E27FC236}">
                <a16:creationId xmlns:a16="http://schemas.microsoft.com/office/drawing/2014/main" id="{C56CAC02-1F6C-4AD3-B8C6-CBF030932D7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1058" name="Rectangle 2">
            <a:extLst>
              <a:ext uri="{FF2B5EF4-FFF2-40B4-BE49-F238E27FC236}">
                <a16:creationId xmlns:a16="http://schemas.microsoft.com/office/drawing/2014/main" id="{E64112FD-A12E-47C6-B788-EA6A13194F4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1" name="Rectangle 1">
            <a:extLst>
              <a:ext uri="{FF2B5EF4-FFF2-40B4-BE49-F238E27FC236}">
                <a16:creationId xmlns:a16="http://schemas.microsoft.com/office/drawing/2014/main" id="{E3453F30-59D3-4DFD-9D52-12FBCC0B7DD4}"/>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2082" name="Rectangle 2">
            <a:extLst>
              <a:ext uri="{FF2B5EF4-FFF2-40B4-BE49-F238E27FC236}">
                <a16:creationId xmlns:a16="http://schemas.microsoft.com/office/drawing/2014/main" id="{4486902A-D1AB-4BBE-89A9-F0427D423EE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105" name="Rectangle 1">
            <a:extLst>
              <a:ext uri="{FF2B5EF4-FFF2-40B4-BE49-F238E27FC236}">
                <a16:creationId xmlns:a16="http://schemas.microsoft.com/office/drawing/2014/main" id="{98EB6516-8D26-405A-9312-61467614A0F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3106" name="Rectangle 2">
            <a:extLst>
              <a:ext uri="{FF2B5EF4-FFF2-40B4-BE49-F238E27FC236}">
                <a16:creationId xmlns:a16="http://schemas.microsoft.com/office/drawing/2014/main" id="{C8B1EE67-7884-49B7-BBD0-ADF95B8F685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129" name="Rectangle 1">
            <a:extLst>
              <a:ext uri="{FF2B5EF4-FFF2-40B4-BE49-F238E27FC236}">
                <a16:creationId xmlns:a16="http://schemas.microsoft.com/office/drawing/2014/main" id="{F65D8952-2491-490A-A19E-B788EC41447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4130" name="Rectangle 2">
            <a:extLst>
              <a:ext uri="{FF2B5EF4-FFF2-40B4-BE49-F238E27FC236}">
                <a16:creationId xmlns:a16="http://schemas.microsoft.com/office/drawing/2014/main" id="{3B42EEB2-F72B-4B8C-8514-7C594E36EE1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153" name="Rectangle 1">
            <a:extLst>
              <a:ext uri="{FF2B5EF4-FFF2-40B4-BE49-F238E27FC236}">
                <a16:creationId xmlns:a16="http://schemas.microsoft.com/office/drawing/2014/main" id="{2C516B71-0AE1-461E-B4A9-67D90D0F7C6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5154" name="Rectangle 2">
            <a:extLst>
              <a:ext uri="{FF2B5EF4-FFF2-40B4-BE49-F238E27FC236}">
                <a16:creationId xmlns:a16="http://schemas.microsoft.com/office/drawing/2014/main" id="{637369CF-5056-475D-A079-010589A66C7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1" name="Rectangle 1">
            <a:extLst>
              <a:ext uri="{FF2B5EF4-FFF2-40B4-BE49-F238E27FC236}">
                <a16:creationId xmlns:a16="http://schemas.microsoft.com/office/drawing/2014/main" id="{4078F4A9-9F79-4B4D-8BE4-40CC8DF96E0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8962" name="Rectangle 2">
            <a:extLst>
              <a:ext uri="{FF2B5EF4-FFF2-40B4-BE49-F238E27FC236}">
                <a16:creationId xmlns:a16="http://schemas.microsoft.com/office/drawing/2014/main" id="{87DBBBDB-0277-4F37-A42C-6AA9154B541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DF3113AF-CFE3-4092-A4D7-D04E6CF5A5B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6" name="Rectangle 2">
            <a:extLst>
              <a:ext uri="{FF2B5EF4-FFF2-40B4-BE49-F238E27FC236}">
                <a16:creationId xmlns:a16="http://schemas.microsoft.com/office/drawing/2014/main" id="{BCF929A0-16F0-4294-AC66-69D70347747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814AF7F1-D667-4487-8B63-E8C8F5C61E2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1010" name="Rectangle 2">
            <a:extLst>
              <a:ext uri="{FF2B5EF4-FFF2-40B4-BE49-F238E27FC236}">
                <a16:creationId xmlns:a16="http://schemas.microsoft.com/office/drawing/2014/main" id="{BC84AED6-8458-46A1-AF23-F494540EF3E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13B1EBC0-53CD-43DC-8085-A20F1BEEE55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2034" name="Rectangle 2">
            <a:extLst>
              <a:ext uri="{FF2B5EF4-FFF2-40B4-BE49-F238E27FC236}">
                <a16:creationId xmlns:a16="http://schemas.microsoft.com/office/drawing/2014/main" id="{E15205BE-C55D-420A-9A90-FA924C9A4FC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496A2EF2-6BAB-4C18-86C7-3C0A6A97528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3058" name="Rectangle 2">
            <a:extLst>
              <a:ext uri="{FF2B5EF4-FFF2-40B4-BE49-F238E27FC236}">
                <a16:creationId xmlns:a16="http://schemas.microsoft.com/office/drawing/2014/main" id="{B428F9AF-4B46-4915-AF16-4BA8F56095C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142122D3-2CC6-4A77-9568-A54A2D407FC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5650" name="Rectangle 2">
            <a:extLst>
              <a:ext uri="{FF2B5EF4-FFF2-40B4-BE49-F238E27FC236}">
                <a16:creationId xmlns:a16="http://schemas.microsoft.com/office/drawing/2014/main" id="{D01F5C5E-B17F-4421-88B0-614D4959A5C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A31BFB91-EAFB-4822-A781-154AA516B5A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082" name="Rectangle 2">
            <a:extLst>
              <a:ext uri="{FF2B5EF4-FFF2-40B4-BE49-F238E27FC236}">
                <a16:creationId xmlns:a16="http://schemas.microsoft.com/office/drawing/2014/main" id="{35BFCAFA-DC5D-486B-96F3-77F75AD6FC6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Rectangle 1">
            <a:extLst>
              <a:ext uri="{FF2B5EF4-FFF2-40B4-BE49-F238E27FC236}">
                <a16:creationId xmlns:a16="http://schemas.microsoft.com/office/drawing/2014/main" id="{0BB7B4DA-4476-455E-9588-E00D21F6EEB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6" name="Rectangle 2">
            <a:extLst>
              <a:ext uri="{FF2B5EF4-FFF2-40B4-BE49-F238E27FC236}">
                <a16:creationId xmlns:a16="http://schemas.microsoft.com/office/drawing/2014/main" id="{97F7D2DE-DA7E-41D8-8F75-EB75B03756A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A3EEF379-3F13-4930-AD9C-E0F46C1897B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6130" name="Rectangle 2">
            <a:extLst>
              <a:ext uri="{FF2B5EF4-FFF2-40B4-BE49-F238E27FC236}">
                <a16:creationId xmlns:a16="http://schemas.microsoft.com/office/drawing/2014/main" id="{D4127034-A016-4DEB-9273-8358D69D4C6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2AAA1A36-7031-44E9-8CAF-96CFF0738D16}"/>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7154" name="Rectangle 2">
            <a:extLst>
              <a:ext uri="{FF2B5EF4-FFF2-40B4-BE49-F238E27FC236}">
                <a16:creationId xmlns:a16="http://schemas.microsoft.com/office/drawing/2014/main" id="{5DD1D457-2F17-4573-9217-B1C27A8519E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2E9C254D-9CBB-4D64-81EF-A9948E06EC1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78" name="Rectangle 2">
            <a:extLst>
              <a:ext uri="{FF2B5EF4-FFF2-40B4-BE49-F238E27FC236}">
                <a16:creationId xmlns:a16="http://schemas.microsoft.com/office/drawing/2014/main" id="{74D2A1A1-7D59-4EF5-9A70-EBC9BB7500E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4542CCB6-2FAF-4185-BF1F-3F6A8FBB2F4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9202" name="Rectangle 2">
            <a:extLst>
              <a:ext uri="{FF2B5EF4-FFF2-40B4-BE49-F238E27FC236}">
                <a16:creationId xmlns:a16="http://schemas.microsoft.com/office/drawing/2014/main" id="{F3F04F11-D281-4009-8848-D4E5967223C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C099FB67-9D94-4C5E-84DD-42465CA4CAD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0226" name="Rectangle 2">
            <a:extLst>
              <a:ext uri="{FF2B5EF4-FFF2-40B4-BE49-F238E27FC236}">
                <a16:creationId xmlns:a16="http://schemas.microsoft.com/office/drawing/2014/main" id="{39C98591-5CE8-448B-94C1-0E854FA7CC2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715F71F5-0B78-465D-B079-126A91A34B2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1250" name="Rectangle 2">
            <a:extLst>
              <a:ext uri="{FF2B5EF4-FFF2-40B4-BE49-F238E27FC236}">
                <a16:creationId xmlns:a16="http://schemas.microsoft.com/office/drawing/2014/main" id="{AF0B61D8-A97C-4BF0-BFC5-7CE0BA112D1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0043CF83-ECFE-4FFF-A80F-91285035D4A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4" name="Rectangle 2">
            <a:extLst>
              <a:ext uri="{FF2B5EF4-FFF2-40B4-BE49-F238E27FC236}">
                <a16:creationId xmlns:a16="http://schemas.microsoft.com/office/drawing/2014/main" id="{7ADCBA8A-D74A-4BE7-9D4B-1198484F12C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1634E1A0-A8BF-4069-A16D-55E901686F5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298" name="Rectangle 2">
            <a:extLst>
              <a:ext uri="{FF2B5EF4-FFF2-40B4-BE49-F238E27FC236}">
                <a16:creationId xmlns:a16="http://schemas.microsoft.com/office/drawing/2014/main" id="{50B78C81-8FBB-4326-B68F-AB561192742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7B5C99F7-4AA5-4AE5-996D-81C52B7A67F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6674" name="Rectangle 2">
            <a:extLst>
              <a:ext uri="{FF2B5EF4-FFF2-40B4-BE49-F238E27FC236}">
                <a16:creationId xmlns:a16="http://schemas.microsoft.com/office/drawing/2014/main" id="{D8ABA208-367F-4B47-B8CE-282FD563FA1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FCF00E93-3373-43BA-8D88-203AD54516F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22" name="Rectangle 2">
            <a:extLst>
              <a:ext uri="{FF2B5EF4-FFF2-40B4-BE49-F238E27FC236}">
                <a16:creationId xmlns:a16="http://schemas.microsoft.com/office/drawing/2014/main" id="{FFB5C876-8158-406A-9431-5A9E09A8A39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17D56D0-77EE-4E0E-8A78-72B83C3C5B9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5346" name="Rectangle 2">
            <a:extLst>
              <a:ext uri="{FF2B5EF4-FFF2-40B4-BE49-F238E27FC236}">
                <a16:creationId xmlns:a16="http://schemas.microsoft.com/office/drawing/2014/main" id="{67A1267D-E129-4C35-B7C9-A43EE50D523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ED900F1D-D986-4F71-B651-BBB0AC9DD82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6370" name="Rectangle 2">
            <a:extLst>
              <a:ext uri="{FF2B5EF4-FFF2-40B4-BE49-F238E27FC236}">
                <a16:creationId xmlns:a16="http://schemas.microsoft.com/office/drawing/2014/main" id="{309E9928-1664-4EE7-9B1D-0C82652787E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97F5CC3A-EDA8-49B3-B49A-A225534FEE7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7394" name="Rectangle 2">
            <a:extLst>
              <a:ext uri="{FF2B5EF4-FFF2-40B4-BE49-F238E27FC236}">
                <a16:creationId xmlns:a16="http://schemas.microsoft.com/office/drawing/2014/main" id="{029C91EC-7E2B-4905-AA35-7096876654F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9255D5A2-CF19-40BB-B9C9-BDEF0C6F3DD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8418" name="Rectangle 2">
            <a:extLst>
              <a:ext uri="{FF2B5EF4-FFF2-40B4-BE49-F238E27FC236}">
                <a16:creationId xmlns:a16="http://schemas.microsoft.com/office/drawing/2014/main" id="{4FAB327B-B2AE-4FF1-ACD8-00E030AC5AC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3B26141B-7265-4059-A84B-4FCC3761AEE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9442" name="Rectangle 2">
            <a:extLst>
              <a:ext uri="{FF2B5EF4-FFF2-40B4-BE49-F238E27FC236}">
                <a16:creationId xmlns:a16="http://schemas.microsoft.com/office/drawing/2014/main" id="{9D69C1F0-CFF7-4164-90F7-FE0F0FBA6CB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5" name="Rectangle 1">
            <a:extLst>
              <a:ext uri="{FF2B5EF4-FFF2-40B4-BE49-F238E27FC236}">
                <a16:creationId xmlns:a16="http://schemas.microsoft.com/office/drawing/2014/main" id="{522868FC-67D6-47FD-B4EC-6CE890628E8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0466" name="Rectangle 2">
            <a:extLst>
              <a:ext uri="{FF2B5EF4-FFF2-40B4-BE49-F238E27FC236}">
                <a16:creationId xmlns:a16="http://schemas.microsoft.com/office/drawing/2014/main" id="{99439C4A-60FA-406D-9EE7-4A4CC4FD16D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89" name="Rectangle 1">
            <a:extLst>
              <a:ext uri="{FF2B5EF4-FFF2-40B4-BE49-F238E27FC236}">
                <a16:creationId xmlns:a16="http://schemas.microsoft.com/office/drawing/2014/main" id="{1243F72C-8E87-4DF4-8C94-2E7271719EF4}"/>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1490" name="Rectangle 2">
            <a:extLst>
              <a:ext uri="{FF2B5EF4-FFF2-40B4-BE49-F238E27FC236}">
                <a16:creationId xmlns:a16="http://schemas.microsoft.com/office/drawing/2014/main" id="{C11ABAC8-A90B-4853-80DE-8DF69C90F53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3" name="Rectangle 1">
            <a:extLst>
              <a:ext uri="{FF2B5EF4-FFF2-40B4-BE49-F238E27FC236}">
                <a16:creationId xmlns:a16="http://schemas.microsoft.com/office/drawing/2014/main" id="{418F334A-2239-4525-8663-9E0A0834D9C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2514" name="Rectangle 2">
            <a:extLst>
              <a:ext uri="{FF2B5EF4-FFF2-40B4-BE49-F238E27FC236}">
                <a16:creationId xmlns:a16="http://schemas.microsoft.com/office/drawing/2014/main" id="{A31EE9FE-B8C4-4E01-BFAA-E711947E8C9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7" name="Rectangle 1">
            <a:extLst>
              <a:ext uri="{FF2B5EF4-FFF2-40B4-BE49-F238E27FC236}">
                <a16:creationId xmlns:a16="http://schemas.microsoft.com/office/drawing/2014/main" id="{A87718C3-68E1-4F82-AF28-89C825C3487C}"/>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3538" name="Rectangle 2">
            <a:extLst>
              <a:ext uri="{FF2B5EF4-FFF2-40B4-BE49-F238E27FC236}">
                <a16:creationId xmlns:a16="http://schemas.microsoft.com/office/drawing/2014/main" id="{D3C4124F-039F-446E-991D-16D0A4BBA9E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a:extLst>
              <a:ext uri="{FF2B5EF4-FFF2-40B4-BE49-F238E27FC236}">
                <a16:creationId xmlns:a16="http://schemas.microsoft.com/office/drawing/2014/main" id="{757FBDF5-D69E-4825-8616-0AD8FA8B2E6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8" name="Rectangle 2">
            <a:extLst>
              <a:ext uri="{FF2B5EF4-FFF2-40B4-BE49-F238E27FC236}">
                <a16:creationId xmlns:a16="http://schemas.microsoft.com/office/drawing/2014/main" id="{2A5D4A9C-4DA6-48B0-983A-18DF9A006B2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1" name="Rectangle 1">
            <a:extLst>
              <a:ext uri="{FF2B5EF4-FFF2-40B4-BE49-F238E27FC236}">
                <a16:creationId xmlns:a16="http://schemas.microsoft.com/office/drawing/2014/main" id="{44377BC7-F7AB-4F6C-B840-81177912FF6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562" name="Rectangle 2">
            <a:extLst>
              <a:ext uri="{FF2B5EF4-FFF2-40B4-BE49-F238E27FC236}">
                <a16:creationId xmlns:a16="http://schemas.microsoft.com/office/drawing/2014/main" id="{C64251F2-2C55-4C34-B29E-2FD0F9ECBE5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5" name="Rectangle 1">
            <a:extLst>
              <a:ext uri="{FF2B5EF4-FFF2-40B4-BE49-F238E27FC236}">
                <a16:creationId xmlns:a16="http://schemas.microsoft.com/office/drawing/2014/main" id="{71F00324-4F07-4369-9A89-228618B8CBF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5586" name="Rectangle 2">
            <a:extLst>
              <a:ext uri="{FF2B5EF4-FFF2-40B4-BE49-F238E27FC236}">
                <a16:creationId xmlns:a16="http://schemas.microsoft.com/office/drawing/2014/main" id="{0B7A3349-58EA-4200-8A3F-AD99ABCE8A9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09" name="Rectangle 1">
            <a:extLst>
              <a:ext uri="{FF2B5EF4-FFF2-40B4-BE49-F238E27FC236}">
                <a16:creationId xmlns:a16="http://schemas.microsoft.com/office/drawing/2014/main" id="{B0ABDA27-CA29-4DCD-ADFA-19D1FEFE532B}"/>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6610" name="Rectangle 2">
            <a:extLst>
              <a:ext uri="{FF2B5EF4-FFF2-40B4-BE49-F238E27FC236}">
                <a16:creationId xmlns:a16="http://schemas.microsoft.com/office/drawing/2014/main" id="{47DE685B-599B-48D9-BEE5-FDC194FBBCE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3" name="Rectangle 1">
            <a:extLst>
              <a:ext uri="{FF2B5EF4-FFF2-40B4-BE49-F238E27FC236}">
                <a16:creationId xmlns:a16="http://schemas.microsoft.com/office/drawing/2014/main" id="{6346C580-CCDE-4CEE-8A62-E2A20BC3F91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7634" name="Rectangle 2">
            <a:extLst>
              <a:ext uri="{FF2B5EF4-FFF2-40B4-BE49-F238E27FC236}">
                <a16:creationId xmlns:a16="http://schemas.microsoft.com/office/drawing/2014/main" id="{AD931F4A-7F15-42BA-8B68-F43D880F63D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7" name="Rectangle 1">
            <a:extLst>
              <a:ext uri="{FF2B5EF4-FFF2-40B4-BE49-F238E27FC236}">
                <a16:creationId xmlns:a16="http://schemas.microsoft.com/office/drawing/2014/main" id="{99D2AE2F-01C3-4D1B-8566-833C76A54D09}"/>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58" name="Rectangle 2">
            <a:extLst>
              <a:ext uri="{FF2B5EF4-FFF2-40B4-BE49-F238E27FC236}">
                <a16:creationId xmlns:a16="http://schemas.microsoft.com/office/drawing/2014/main" id="{14A60E63-538D-463B-80A9-9EAD85B4950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1" name="Rectangle 1">
            <a:extLst>
              <a:ext uri="{FF2B5EF4-FFF2-40B4-BE49-F238E27FC236}">
                <a16:creationId xmlns:a16="http://schemas.microsoft.com/office/drawing/2014/main" id="{185D35EB-7D9B-4D68-AB70-3CD04AA227C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9682" name="Rectangle 2">
            <a:extLst>
              <a:ext uri="{FF2B5EF4-FFF2-40B4-BE49-F238E27FC236}">
                <a16:creationId xmlns:a16="http://schemas.microsoft.com/office/drawing/2014/main" id="{700B8F1E-6E41-43D8-AB01-B993CEBFD94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5" name="Rectangle 1">
            <a:extLst>
              <a:ext uri="{FF2B5EF4-FFF2-40B4-BE49-F238E27FC236}">
                <a16:creationId xmlns:a16="http://schemas.microsoft.com/office/drawing/2014/main" id="{DFCB0286-DA37-4653-988D-D25688A55B5E}"/>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0706" name="Rectangle 2">
            <a:extLst>
              <a:ext uri="{FF2B5EF4-FFF2-40B4-BE49-F238E27FC236}">
                <a16:creationId xmlns:a16="http://schemas.microsoft.com/office/drawing/2014/main" id="{943E6913-52E7-42DF-8093-4DE42616144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29" name="Rectangle 1">
            <a:extLst>
              <a:ext uri="{FF2B5EF4-FFF2-40B4-BE49-F238E27FC236}">
                <a16:creationId xmlns:a16="http://schemas.microsoft.com/office/drawing/2014/main" id="{F361CE8A-F1C9-454D-9755-F24131B33D6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1730" name="Rectangle 2">
            <a:extLst>
              <a:ext uri="{FF2B5EF4-FFF2-40B4-BE49-F238E27FC236}">
                <a16:creationId xmlns:a16="http://schemas.microsoft.com/office/drawing/2014/main" id="{9D7B0347-59D1-4097-9197-A40516948FB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753" name="Rectangle 1">
            <a:extLst>
              <a:ext uri="{FF2B5EF4-FFF2-40B4-BE49-F238E27FC236}">
                <a16:creationId xmlns:a16="http://schemas.microsoft.com/office/drawing/2014/main" id="{DF7FB0C0-FB5B-4097-8A58-41BAF276B39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2754" name="Rectangle 2">
            <a:extLst>
              <a:ext uri="{FF2B5EF4-FFF2-40B4-BE49-F238E27FC236}">
                <a16:creationId xmlns:a16="http://schemas.microsoft.com/office/drawing/2014/main" id="{17536A25-C6A2-43EE-B7AE-16F93923FF3A}"/>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7" name="Rectangle 1">
            <a:extLst>
              <a:ext uri="{FF2B5EF4-FFF2-40B4-BE49-F238E27FC236}">
                <a16:creationId xmlns:a16="http://schemas.microsoft.com/office/drawing/2014/main" id="{9F5385EF-0314-4C86-A37B-608676BB4AA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3778" name="Rectangle 2">
            <a:extLst>
              <a:ext uri="{FF2B5EF4-FFF2-40B4-BE49-F238E27FC236}">
                <a16:creationId xmlns:a16="http://schemas.microsoft.com/office/drawing/2014/main" id="{F5689169-BEEF-45D3-AAF4-3BD779371D4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Rectangle 1">
            <a:extLst>
              <a:ext uri="{FF2B5EF4-FFF2-40B4-BE49-F238E27FC236}">
                <a16:creationId xmlns:a16="http://schemas.microsoft.com/office/drawing/2014/main" id="{6CDB80CE-FDC5-4699-9D9F-40B502C39BC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2" name="Rectangle 2">
            <a:extLst>
              <a:ext uri="{FF2B5EF4-FFF2-40B4-BE49-F238E27FC236}">
                <a16:creationId xmlns:a16="http://schemas.microsoft.com/office/drawing/2014/main" id="{74308749-795D-408D-A815-B6B6F1B3BD8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01" name="Rectangle 1">
            <a:extLst>
              <a:ext uri="{FF2B5EF4-FFF2-40B4-BE49-F238E27FC236}">
                <a16:creationId xmlns:a16="http://schemas.microsoft.com/office/drawing/2014/main" id="{BC072BCD-C05E-4430-93EB-03D70ADC3697}"/>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02" name="Rectangle 2">
            <a:extLst>
              <a:ext uri="{FF2B5EF4-FFF2-40B4-BE49-F238E27FC236}">
                <a16:creationId xmlns:a16="http://schemas.microsoft.com/office/drawing/2014/main" id="{FC7DE67C-069F-4D36-BFB0-3C2AE3D0CA3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5" name="Rectangle 1">
            <a:extLst>
              <a:ext uri="{FF2B5EF4-FFF2-40B4-BE49-F238E27FC236}">
                <a16:creationId xmlns:a16="http://schemas.microsoft.com/office/drawing/2014/main" id="{8E958ADB-9613-46B4-BFA0-D7A6F3B2E65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26" name="Rectangle 2">
            <a:extLst>
              <a:ext uri="{FF2B5EF4-FFF2-40B4-BE49-F238E27FC236}">
                <a16:creationId xmlns:a16="http://schemas.microsoft.com/office/drawing/2014/main" id="{4DDFB73F-4703-4B18-B972-98E3B88B7EB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a:extLst>
              <a:ext uri="{FF2B5EF4-FFF2-40B4-BE49-F238E27FC236}">
                <a16:creationId xmlns:a16="http://schemas.microsoft.com/office/drawing/2014/main" id="{78101481-9AA1-4FEF-B1FE-E5D2BAD2D43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6850" name="Rectangle 2">
            <a:extLst>
              <a:ext uri="{FF2B5EF4-FFF2-40B4-BE49-F238E27FC236}">
                <a16:creationId xmlns:a16="http://schemas.microsoft.com/office/drawing/2014/main" id="{193C04C6-B090-40CF-94CB-69A6B7AC7D1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3" name="Rectangle 1">
            <a:extLst>
              <a:ext uri="{FF2B5EF4-FFF2-40B4-BE49-F238E27FC236}">
                <a16:creationId xmlns:a16="http://schemas.microsoft.com/office/drawing/2014/main" id="{A1081595-E05C-48D6-9311-C5B82F6B1BF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7874" name="Rectangle 2">
            <a:extLst>
              <a:ext uri="{FF2B5EF4-FFF2-40B4-BE49-F238E27FC236}">
                <a16:creationId xmlns:a16="http://schemas.microsoft.com/office/drawing/2014/main" id="{694DCE45-FB91-44EE-99CB-F95655E5330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897" name="Rectangle 1">
            <a:extLst>
              <a:ext uri="{FF2B5EF4-FFF2-40B4-BE49-F238E27FC236}">
                <a16:creationId xmlns:a16="http://schemas.microsoft.com/office/drawing/2014/main" id="{B561F019-D1E2-48DF-A4BE-B5C872C7933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898" name="Rectangle 2">
            <a:extLst>
              <a:ext uri="{FF2B5EF4-FFF2-40B4-BE49-F238E27FC236}">
                <a16:creationId xmlns:a16="http://schemas.microsoft.com/office/drawing/2014/main" id="{A9AD76C9-F925-480D-B8B1-9ADF3A7FD63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1" name="Rectangle 1">
            <a:extLst>
              <a:ext uri="{FF2B5EF4-FFF2-40B4-BE49-F238E27FC236}">
                <a16:creationId xmlns:a16="http://schemas.microsoft.com/office/drawing/2014/main" id="{38124ECC-EF1F-40E8-9C55-44252177B5C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2" name="Rectangle 2">
            <a:extLst>
              <a:ext uri="{FF2B5EF4-FFF2-40B4-BE49-F238E27FC236}">
                <a16:creationId xmlns:a16="http://schemas.microsoft.com/office/drawing/2014/main" id="{ACC313AF-D580-4167-8CCF-13B38B6DBC5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945" name="Rectangle 1">
            <a:extLst>
              <a:ext uri="{FF2B5EF4-FFF2-40B4-BE49-F238E27FC236}">
                <a16:creationId xmlns:a16="http://schemas.microsoft.com/office/drawing/2014/main" id="{706AE380-543F-4AF1-AFB3-A3475828EE49}"/>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0946" name="Rectangle 2">
            <a:extLst>
              <a:ext uri="{FF2B5EF4-FFF2-40B4-BE49-F238E27FC236}">
                <a16:creationId xmlns:a16="http://schemas.microsoft.com/office/drawing/2014/main" id="{A64F25D7-B318-48B6-834F-129C3C456D0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69" name="Rectangle 1">
            <a:extLst>
              <a:ext uri="{FF2B5EF4-FFF2-40B4-BE49-F238E27FC236}">
                <a16:creationId xmlns:a16="http://schemas.microsoft.com/office/drawing/2014/main" id="{030EF52C-1D6A-4A6A-B7C4-A1ACD7A4C2A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1970" name="Rectangle 2">
            <a:extLst>
              <a:ext uri="{FF2B5EF4-FFF2-40B4-BE49-F238E27FC236}">
                <a16:creationId xmlns:a16="http://schemas.microsoft.com/office/drawing/2014/main" id="{F1AC1E85-F58F-4443-A3BC-49F1AB5229C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993" name="Rectangle 1">
            <a:extLst>
              <a:ext uri="{FF2B5EF4-FFF2-40B4-BE49-F238E27FC236}">
                <a16:creationId xmlns:a16="http://schemas.microsoft.com/office/drawing/2014/main" id="{49956F07-3FC1-4161-A934-7E6DB90D64D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2994" name="Rectangle 2">
            <a:extLst>
              <a:ext uri="{FF2B5EF4-FFF2-40B4-BE49-F238E27FC236}">
                <a16:creationId xmlns:a16="http://schemas.microsoft.com/office/drawing/2014/main" id="{409D10FB-5FD5-4B29-81B6-34BB8E320F8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7" name="Rectangle 1">
            <a:extLst>
              <a:ext uri="{FF2B5EF4-FFF2-40B4-BE49-F238E27FC236}">
                <a16:creationId xmlns:a16="http://schemas.microsoft.com/office/drawing/2014/main" id="{CBF9EF17-32F0-42A9-84D2-5428526BFA0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4018" name="Rectangle 2">
            <a:extLst>
              <a:ext uri="{FF2B5EF4-FFF2-40B4-BE49-F238E27FC236}">
                <a16:creationId xmlns:a16="http://schemas.microsoft.com/office/drawing/2014/main" id="{90894144-9A0C-44CB-B9FD-E5C6169B7DA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a:extLst>
              <a:ext uri="{FF2B5EF4-FFF2-40B4-BE49-F238E27FC236}">
                <a16:creationId xmlns:a16="http://schemas.microsoft.com/office/drawing/2014/main" id="{4CB3333A-44FF-477D-B812-D66107BB9B1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6" name="Rectangle 2">
            <a:extLst>
              <a:ext uri="{FF2B5EF4-FFF2-40B4-BE49-F238E27FC236}">
                <a16:creationId xmlns:a16="http://schemas.microsoft.com/office/drawing/2014/main" id="{B3409C98-D19E-4EC9-95FA-A7641584CA0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41" name="Rectangle 1">
            <a:extLst>
              <a:ext uri="{FF2B5EF4-FFF2-40B4-BE49-F238E27FC236}">
                <a16:creationId xmlns:a16="http://schemas.microsoft.com/office/drawing/2014/main" id="{E4684210-C905-4BAA-ADEF-117EEF3CB8D2}"/>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2" name="Rectangle 2">
            <a:extLst>
              <a:ext uri="{FF2B5EF4-FFF2-40B4-BE49-F238E27FC236}">
                <a16:creationId xmlns:a16="http://schemas.microsoft.com/office/drawing/2014/main" id="{0FE6802F-18FB-44E2-A26B-BE22148A12B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5" name="Rectangle 1">
            <a:extLst>
              <a:ext uri="{FF2B5EF4-FFF2-40B4-BE49-F238E27FC236}">
                <a16:creationId xmlns:a16="http://schemas.microsoft.com/office/drawing/2014/main" id="{1AF372E0-566E-4DC4-9E95-CA8252E6B8D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6066" name="Rectangle 2">
            <a:extLst>
              <a:ext uri="{FF2B5EF4-FFF2-40B4-BE49-F238E27FC236}">
                <a16:creationId xmlns:a16="http://schemas.microsoft.com/office/drawing/2014/main" id="{18AB4BE7-C196-4E90-B814-85124F70D64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089" name="Rectangle 1">
            <a:extLst>
              <a:ext uri="{FF2B5EF4-FFF2-40B4-BE49-F238E27FC236}">
                <a16:creationId xmlns:a16="http://schemas.microsoft.com/office/drawing/2014/main" id="{F52E0F0C-2670-4301-8BA3-34B8A56BFB0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0" name="Rectangle 2">
            <a:extLst>
              <a:ext uri="{FF2B5EF4-FFF2-40B4-BE49-F238E27FC236}">
                <a16:creationId xmlns:a16="http://schemas.microsoft.com/office/drawing/2014/main" id="{94D64423-1FFB-4B85-959F-997E1D30274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3" name="Rectangle 1">
            <a:extLst>
              <a:ext uri="{FF2B5EF4-FFF2-40B4-BE49-F238E27FC236}">
                <a16:creationId xmlns:a16="http://schemas.microsoft.com/office/drawing/2014/main" id="{9D4C53B2-7990-4BE8-946B-A8BD927C234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8114" name="Rectangle 2">
            <a:extLst>
              <a:ext uri="{FF2B5EF4-FFF2-40B4-BE49-F238E27FC236}">
                <a16:creationId xmlns:a16="http://schemas.microsoft.com/office/drawing/2014/main" id="{10488359-3794-447A-B829-F0180F52918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7" name="Rectangle 1">
            <a:extLst>
              <a:ext uri="{FF2B5EF4-FFF2-40B4-BE49-F238E27FC236}">
                <a16:creationId xmlns:a16="http://schemas.microsoft.com/office/drawing/2014/main" id="{E2EF9D27-1E91-4869-847D-5E2E32030D8D}"/>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8" name="Rectangle 2">
            <a:extLst>
              <a:ext uri="{FF2B5EF4-FFF2-40B4-BE49-F238E27FC236}">
                <a16:creationId xmlns:a16="http://schemas.microsoft.com/office/drawing/2014/main" id="{B04B3879-C58A-432D-97CA-BC669DEACDE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1" name="Rectangle 1">
            <a:extLst>
              <a:ext uri="{FF2B5EF4-FFF2-40B4-BE49-F238E27FC236}">
                <a16:creationId xmlns:a16="http://schemas.microsoft.com/office/drawing/2014/main" id="{90C52B9B-9EBA-4612-B171-537D108CF272}"/>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0162" name="Rectangle 2">
            <a:extLst>
              <a:ext uri="{FF2B5EF4-FFF2-40B4-BE49-F238E27FC236}">
                <a16:creationId xmlns:a16="http://schemas.microsoft.com/office/drawing/2014/main" id="{D593530F-A2AF-494C-8D09-52CDF919FF9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5" name="Rectangle 1">
            <a:extLst>
              <a:ext uri="{FF2B5EF4-FFF2-40B4-BE49-F238E27FC236}">
                <a16:creationId xmlns:a16="http://schemas.microsoft.com/office/drawing/2014/main" id="{8FD7D82C-2B5D-419E-A6E8-E43315152CD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6" name="Rectangle 2">
            <a:extLst>
              <a:ext uri="{FF2B5EF4-FFF2-40B4-BE49-F238E27FC236}">
                <a16:creationId xmlns:a16="http://schemas.microsoft.com/office/drawing/2014/main" id="{C647ECA7-0DA1-4BE6-9720-541B330D18A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09" name="Rectangle 1">
            <a:extLst>
              <a:ext uri="{FF2B5EF4-FFF2-40B4-BE49-F238E27FC236}">
                <a16:creationId xmlns:a16="http://schemas.microsoft.com/office/drawing/2014/main" id="{7DEDAC5D-9463-4F76-B7EC-A42D1EB11FC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2210" name="Rectangle 2">
            <a:extLst>
              <a:ext uri="{FF2B5EF4-FFF2-40B4-BE49-F238E27FC236}">
                <a16:creationId xmlns:a16="http://schemas.microsoft.com/office/drawing/2014/main" id="{94D19B4D-B1DC-462B-80D9-DD960E2E17F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233" name="Rectangle 1">
            <a:extLst>
              <a:ext uri="{FF2B5EF4-FFF2-40B4-BE49-F238E27FC236}">
                <a16:creationId xmlns:a16="http://schemas.microsoft.com/office/drawing/2014/main" id="{9F6CC1D5-C393-4659-BC51-6D2E7FD8E10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4" name="Rectangle 2">
            <a:extLst>
              <a:ext uri="{FF2B5EF4-FFF2-40B4-BE49-F238E27FC236}">
                <a16:creationId xmlns:a16="http://schemas.microsoft.com/office/drawing/2014/main" id="{8341B886-68C8-498D-BC2E-AA169882E7F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257" name="Rectangle 1">
            <a:extLst>
              <a:ext uri="{FF2B5EF4-FFF2-40B4-BE49-F238E27FC236}">
                <a16:creationId xmlns:a16="http://schemas.microsoft.com/office/drawing/2014/main" id="{7BEBF707-6931-4B6E-B88A-236E8656281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4258" name="Rectangle 2">
            <a:extLst>
              <a:ext uri="{FF2B5EF4-FFF2-40B4-BE49-F238E27FC236}">
                <a16:creationId xmlns:a16="http://schemas.microsoft.com/office/drawing/2014/main" id="{63A67959-AC6B-4AB7-85F5-19BB9BF4E74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C320F9F0-BB2D-4866-B27C-8599049F63C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0770" name="Rectangle 2">
            <a:extLst>
              <a:ext uri="{FF2B5EF4-FFF2-40B4-BE49-F238E27FC236}">
                <a16:creationId xmlns:a16="http://schemas.microsoft.com/office/drawing/2014/main" id="{E9618D53-EDF5-4E7F-809C-AE6E1140E50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81" name="Rectangle 1">
            <a:extLst>
              <a:ext uri="{FF2B5EF4-FFF2-40B4-BE49-F238E27FC236}">
                <a16:creationId xmlns:a16="http://schemas.microsoft.com/office/drawing/2014/main" id="{ED04EA23-9B45-4E8F-8AB2-4C5850924D5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2" name="Rectangle 2">
            <a:extLst>
              <a:ext uri="{FF2B5EF4-FFF2-40B4-BE49-F238E27FC236}">
                <a16:creationId xmlns:a16="http://schemas.microsoft.com/office/drawing/2014/main" id="{877A3540-9A15-42F9-A0BF-4025B94B3A3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305" name="Rectangle 1">
            <a:extLst>
              <a:ext uri="{FF2B5EF4-FFF2-40B4-BE49-F238E27FC236}">
                <a16:creationId xmlns:a16="http://schemas.microsoft.com/office/drawing/2014/main" id="{A914F9E8-8854-474C-8CA5-97C8DAC256E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6306" name="Rectangle 2">
            <a:extLst>
              <a:ext uri="{FF2B5EF4-FFF2-40B4-BE49-F238E27FC236}">
                <a16:creationId xmlns:a16="http://schemas.microsoft.com/office/drawing/2014/main" id="{3B3C2A48-0AFD-42D5-8CD8-7FBB95114E0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29" name="Rectangle 1">
            <a:extLst>
              <a:ext uri="{FF2B5EF4-FFF2-40B4-BE49-F238E27FC236}">
                <a16:creationId xmlns:a16="http://schemas.microsoft.com/office/drawing/2014/main" id="{423ED712-59BE-4106-9420-92FF0D8B66D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7330" name="Rectangle 2">
            <a:extLst>
              <a:ext uri="{FF2B5EF4-FFF2-40B4-BE49-F238E27FC236}">
                <a16:creationId xmlns:a16="http://schemas.microsoft.com/office/drawing/2014/main" id="{EF8201E9-7306-48BE-B499-9D6601CFA27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3" name="Rectangle 1">
            <a:extLst>
              <a:ext uri="{FF2B5EF4-FFF2-40B4-BE49-F238E27FC236}">
                <a16:creationId xmlns:a16="http://schemas.microsoft.com/office/drawing/2014/main" id="{0A3ABBBB-85AF-4C2B-82DC-73C78FC4D50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8354" name="Rectangle 2">
            <a:extLst>
              <a:ext uri="{FF2B5EF4-FFF2-40B4-BE49-F238E27FC236}">
                <a16:creationId xmlns:a16="http://schemas.microsoft.com/office/drawing/2014/main" id="{DA9455B4-A445-41F0-B7F3-0D39D49467F7}"/>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7" name="Rectangle 1">
            <a:extLst>
              <a:ext uri="{FF2B5EF4-FFF2-40B4-BE49-F238E27FC236}">
                <a16:creationId xmlns:a16="http://schemas.microsoft.com/office/drawing/2014/main" id="{E5549487-CD3E-4B98-9988-BE5D8EAFFC6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78" name="Rectangle 2">
            <a:extLst>
              <a:ext uri="{FF2B5EF4-FFF2-40B4-BE49-F238E27FC236}">
                <a16:creationId xmlns:a16="http://schemas.microsoft.com/office/drawing/2014/main" id="{676DB389-D1CD-455D-B8E4-914B75CEA37A}"/>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401" name="Rectangle 1">
            <a:extLst>
              <a:ext uri="{FF2B5EF4-FFF2-40B4-BE49-F238E27FC236}">
                <a16:creationId xmlns:a16="http://schemas.microsoft.com/office/drawing/2014/main" id="{59CF8384-9786-44B9-96AF-CC59AC0FC060}"/>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0402" name="Rectangle 2">
            <a:extLst>
              <a:ext uri="{FF2B5EF4-FFF2-40B4-BE49-F238E27FC236}">
                <a16:creationId xmlns:a16="http://schemas.microsoft.com/office/drawing/2014/main" id="{A710804C-6A33-4292-B21F-C5410872762A}"/>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425" name="Rectangle 1">
            <a:extLst>
              <a:ext uri="{FF2B5EF4-FFF2-40B4-BE49-F238E27FC236}">
                <a16:creationId xmlns:a16="http://schemas.microsoft.com/office/drawing/2014/main" id="{E0B5AAE8-200F-4F8E-B10C-03F2D2203D4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6" name="Rectangle 2">
            <a:extLst>
              <a:ext uri="{FF2B5EF4-FFF2-40B4-BE49-F238E27FC236}">
                <a16:creationId xmlns:a16="http://schemas.microsoft.com/office/drawing/2014/main" id="{A6F7B93E-0034-486B-93F9-2BC32977B84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449" name="Rectangle 1">
            <a:extLst>
              <a:ext uri="{FF2B5EF4-FFF2-40B4-BE49-F238E27FC236}">
                <a16:creationId xmlns:a16="http://schemas.microsoft.com/office/drawing/2014/main" id="{FB169DDE-907B-4080-A9FF-F3F5B8ECFBD9}"/>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2450" name="Rectangle 2">
            <a:extLst>
              <a:ext uri="{FF2B5EF4-FFF2-40B4-BE49-F238E27FC236}">
                <a16:creationId xmlns:a16="http://schemas.microsoft.com/office/drawing/2014/main" id="{E6461BFC-D99A-4CAB-AAF2-62E16AE685A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473" name="Rectangle 1">
            <a:extLst>
              <a:ext uri="{FF2B5EF4-FFF2-40B4-BE49-F238E27FC236}">
                <a16:creationId xmlns:a16="http://schemas.microsoft.com/office/drawing/2014/main" id="{9CA79877-0FF6-4373-906A-DA862DB613E7}"/>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4" name="Rectangle 2">
            <a:extLst>
              <a:ext uri="{FF2B5EF4-FFF2-40B4-BE49-F238E27FC236}">
                <a16:creationId xmlns:a16="http://schemas.microsoft.com/office/drawing/2014/main" id="{657ADB57-43F9-4B16-827D-5A901658466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497" name="Rectangle 1">
            <a:extLst>
              <a:ext uri="{FF2B5EF4-FFF2-40B4-BE49-F238E27FC236}">
                <a16:creationId xmlns:a16="http://schemas.microsoft.com/office/drawing/2014/main" id="{70292CBA-AB67-432B-87E8-C75957621CC8}"/>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4498" name="Rectangle 2">
            <a:extLst>
              <a:ext uri="{FF2B5EF4-FFF2-40B4-BE49-F238E27FC236}">
                <a16:creationId xmlns:a16="http://schemas.microsoft.com/office/drawing/2014/main" id="{848D2543-0A38-4BA5-BD3D-ABE2CE5261C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B8C8D605-1EAF-41FB-AAC8-3C1604268EFC}"/>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4" name="Rectangle 2">
            <a:extLst>
              <a:ext uri="{FF2B5EF4-FFF2-40B4-BE49-F238E27FC236}">
                <a16:creationId xmlns:a16="http://schemas.microsoft.com/office/drawing/2014/main" id="{9BAA22DF-3C0B-455D-9F5D-822C98C94EA4}"/>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21" name="Rectangle 1">
            <a:extLst>
              <a:ext uri="{FF2B5EF4-FFF2-40B4-BE49-F238E27FC236}">
                <a16:creationId xmlns:a16="http://schemas.microsoft.com/office/drawing/2014/main" id="{0565C34F-B56E-445C-B406-905A648940D9}"/>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22" name="Rectangle 2">
            <a:extLst>
              <a:ext uri="{FF2B5EF4-FFF2-40B4-BE49-F238E27FC236}">
                <a16:creationId xmlns:a16="http://schemas.microsoft.com/office/drawing/2014/main" id="{374C4D55-EFFC-414C-AE2A-AF2799BC562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545" name="Rectangle 1">
            <a:extLst>
              <a:ext uri="{FF2B5EF4-FFF2-40B4-BE49-F238E27FC236}">
                <a16:creationId xmlns:a16="http://schemas.microsoft.com/office/drawing/2014/main" id="{E984B701-071B-485D-9FCC-AF12CF0E5F6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6546" name="Rectangle 2">
            <a:extLst>
              <a:ext uri="{FF2B5EF4-FFF2-40B4-BE49-F238E27FC236}">
                <a16:creationId xmlns:a16="http://schemas.microsoft.com/office/drawing/2014/main" id="{A6946EF3-7F3F-4368-826B-D16C8EF2DD8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569" name="Rectangle 1">
            <a:extLst>
              <a:ext uri="{FF2B5EF4-FFF2-40B4-BE49-F238E27FC236}">
                <a16:creationId xmlns:a16="http://schemas.microsoft.com/office/drawing/2014/main" id="{2F934250-0441-4F98-AAA5-21242B8E85A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7570" name="Rectangle 2">
            <a:extLst>
              <a:ext uri="{FF2B5EF4-FFF2-40B4-BE49-F238E27FC236}">
                <a16:creationId xmlns:a16="http://schemas.microsoft.com/office/drawing/2014/main" id="{E9611674-D1A7-404C-9626-A6BD0ABE98E2}"/>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3" name="Rectangle 1">
            <a:extLst>
              <a:ext uri="{FF2B5EF4-FFF2-40B4-BE49-F238E27FC236}">
                <a16:creationId xmlns:a16="http://schemas.microsoft.com/office/drawing/2014/main" id="{A61A5A6A-9BFF-4D95-BECF-DD4D1425D5AA}"/>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8594" name="Rectangle 2">
            <a:extLst>
              <a:ext uri="{FF2B5EF4-FFF2-40B4-BE49-F238E27FC236}">
                <a16:creationId xmlns:a16="http://schemas.microsoft.com/office/drawing/2014/main" id="{29C2257A-90CF-447F-B431-BFE52E01311C}"/>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617" name="Rectangle 1">
            <a:extLst>
              <a:ext uri="{FF2B5EF4-FFF2-40B4-BE49-F238E27FC236}">
                <a16:creationId xmlns:a16="http://schemas.microsoft.com/office/drawing/2014/main" id="{B5430354-563D-4A68-95A8-78B618C8B1F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8" name="Rectangle 2">
            <a:extLst>
              <a:ext uri="{FF2B5EF4-FFF2-40B4-BE49-F238E27FC236}">
                <a16:creationId xmlns:a16="http://schemas.microsoft.com/office/drawing/2014/main" id="{76615BEA-1233-41B7-8C8F-D016618A2A1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1" name="Rectangle 1">
            <a:extLst>
              <a:ext uri="{FF2B5EF4-FFF2-40B4-BE49-F238E27FC236}">
                <a16:creationId xmlns:a16="http://schemas.microsoft.com/office/drawing/2014/main" id="{77227661-78B9-4E12-8A91-CB49311ACAAD}"/>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0642" name="Rectangle 2">
            <a:extLst>
              <a:ext uri="{FF2B5EF4-FFF2-40B4-BE49-F238E27FC236}">
                <a16:creationId xmlns:a16="http://schemas.microsoft.com/office/drawing/2014/main" id="{E5F2741D-E575-4867-B083-75EBA6A687D0}"/>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5" name="Rectangle 1">
            <a:extLst>
              <a:ext uri="{FF2B5EF4-FFF2-40B4-BE49-F238E27FC236}">
                <a16:creationId xmlns:a16="http://schemas.microsoft.com/office/drawing/2014/main" id="{28F0B025-428B-4435-9123-2C7F7B0A5B7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1666" name="Rectangle 2">
            <a:extLst>
              <a:ext uri="{FF2B5EF4-FFF2-40B4-BE49-F238E27FC236}">
                <a16:creationId xmlns:a16="http://schemas.microsoft.com/office/drawing/2014/main" id="{2D8C2550-31F6-4447-AA16-F788C954210F}"/>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89" name="Rectangle 1">
            <a:extLst>
              <a:ext uri="{FF2B5EF4-FFF2-40B4-BE49-F238E27FC236}">
                <a16:creationId xmlns:a16="http://schemas.microsoft.com/office/drawing/2014/main" id="{C98941C1-9D4D-47AF-855C-7CEB47E5FA65}"/>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2690" name="Rectangle 2">
            <a:extLst>
              <a:ext uri="{FF2B5EF4-FFF2-40B4-BE49-F238E27FC236}">
                <a16:creationId xmlns:a16="http://schemas.microsoft.com/office/drawing/2014/main" id="{89B7E031-7C0E-44F7-B70E-012C9805E91D}"/>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3" name="Rectangle 1">
            <a:extLst>
              <a:ext uri="{FF2B5EF4-FFF2-40B4-BE49-F238E27FC236}">
                <a16:creationId xmlns:a16="http://schemas.microsoft.com/office/drawing/2014/main" id="{DD4409E0-C646-4D21-872A-2593214DE51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3714" name="Rectangle 2">
            <a:extLst>
              <a:ext uri="{FF2B5EF4-FFF2-40B4-BE49-F238E27FC236}">
                <a16:creationId xmlns:a16="http://schemas.microsoft.com/office/drawing/2014/main" id="{DD9AB639-A4A6-43B3-8B86-7EE2115C76C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7" name="Rectangle 1">
            <a:extLst>
              <a:ext uri="{FF2B5EF4-FFF2-40B4-BE49-F238E27FC236}">
                <a16:creationId xmlns:a16="http://schemas.microsoft.com/office/drawing/2014/main" id="{FEA1A585-B6BB-468B-ACAB-E77C9A499F86}"/>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4738" name="Rectangle 2">
            <a:extLst>
              <a:ext uri="{FF2B5EF4-FFF2-40B4-BE49-F238E27FC236}">
                <a16:creationId xmlns:a16="http://schemas.microsoft.com/office/drawing/2014/main" id="{B970BD82-E17C-466C-A693-22531E4EE67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C101ED3A-012C-4504-BD41-9AF32564F750}"/>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2818" name="Rectangle 2">
            <a:extLst>
              <a:ext uri="{FF2B5EF4-FFF2-40B4-BE49-F238E27FC236}">
                <a16:creationId xmlns:a16="http://schemas.microsoft.com/office/drawing/2014/main" id="{F7BD0E42-6679-4CDF-B981-6B28510762B6}"/>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61" name="Rectangle 1">
            <a:extLst>
              <a:ext uri="{FF2B5EF4-FFF2-40B4-BE49-F238E27FC236}">
                <a16:creationId xmlns:a16="http://schemas.microsoft.com/office/drawing/2014/main" id="{36212C94-032A-43B3-A750-9260103198B3}"/>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2" name="Rectangle 2">
            <a:extLst>
              <a:ext uri="{FF2B5EF4-FFF2-40B4-BE49-F238E27FC236}">
                <a16:creationId xmlns:a16="http://schemas.microsoft.com/office/drawing/2014/main" id="{189337AC-410C-489C-BF97-919A0508600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5" name="Rectangle 1">
            <a:extLst>
              <a:ext uri="{FF2B5EF4-FFF2-40B4-BE49-F238E27FC236}">
                <a16:creationId xmlns:a16="http://schemas.microsoft.com/office/drawing/2014/main" id="{9D1E5D04-EF54-493B-B36E-A3286A11A917}"/>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6" name="Rectangle 2">
            <a:extLst>
              <a:ext uri="{FF2B5EF4-FFF2-40B4-BE49-F238E27FC236}">
                <a16:creationId xmlns:a16="http://schemas.microsoft.com/office/drawing/2014/main" id="{D4E99022-AD31-4A5C-8005-01696F9D95CE}"/>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09" name="Rectangle 1">
            <a:extLst>
              <a:ext uri="{FF2B5EF4-FFF2-40B4-BE49-F238E27FC236}">
                <a16:creationId xmlns:a16="http://schemas.microsoft.com/office/drawing/2014/main" id="{11E0D0D4-2421-484F-92F3-C5E533D8A7D1}"/>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7810" name="Rectangle 2">
            <a:extLst>
              <a:ext uri="{FF2B5EF4-FFF2-40B4-BE49-F238E27FC236}">
                <a16:creationId xmlns:a16="http://schemas.microsoft.com/office/drawing/2014/main" id="{D33EC6DD-5C3A-4F3E-B371-DF2B8DC52FB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3" name="Rectangle 1">
            <a:extLst>
              <a:ext uri="{FF2B5EF4-FFF2-40B4-BE49-F238E27FC236}">
                <a16:creationId xmlns:a16="http://schemas.microsoft.com/office/drawing/2014/main" id="{A150B9B6-55A4-4949-926F-FDE2FF50848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8834" name="Rectangle 2">
            <a:extLst>
              <a:ext uri="{FF2B5EF4-FFF2-40B4-BE49-F238E27FC236}">
                <a16:creationId xmlns:a16="http://schemas.microsoft.com/office/drawing/2014/main" id="{AAF50ECF-E87A-43F1-9B5A-C7CA0C822F81}"/>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7" name="Rectangle 1">
            <a:extLst>
              <a:ext uri="{FF2B5EF4-FFF2-40B4-BE49-F238E27FC236}">
                <a16:creationId xmlns:a16="http://schemas.microsoft.com/office/drawing/2014/main" id="{64CA89BE-3DFE-4CA1-96F7-45F3267B8184}"/>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9858" name="Rectangle 2">
            <a:extLst>
              <a:ext uri="{FF2B5EF4-FFF2-40B4-BE49-F238E27FC236}">
                <a16:creationId xmlns:a16="http://schemas.microsoft.com/office/drawing/2014/main" id="{69506F62-9588-4E20-AAC3-5B562A7F221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1" name="Rectangle 1">
            <a:extLst>
              <a:ext uri="{FF2B5EF4-FFF2-40B4-BE49-F238E27FC236}">
                <a16:creationId xmlns:a16="http://schemas.microsoft.com/office/drawing/2014/main" id="{4DBC9F53-4B02-4D39-BAD5-41A95EF1CC8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0882" name="Rectangle 2">
            <a:extLst>
              <a:ext uri="{FF2B5EF4-FFF2-40B4-BE49-F238E27FC236}">
                <a16:creationId xmlns:a16="http://schemas.microsoft.com/office/drawing/2014/main" id="{68CA773C-A064-487D-9EB5-7345BF428F08}"/>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905" name="Rectangle 1">
            <a:extLst>
              <a:ext uri="{FF2B5EF4-FFF2-40B4-BE49-F238E27FC236}">
                <a16:creationId xmlns:a16="http://schemas.microsoft.com/office/drawing/2014/main" id="{7E018635-03C9-465A-8DBF-A46C6A27E7DB}"/>
              </a:ext>
            </a:extLst>
          </p:cNvPr>
          <p:cNvSpPr>
            <a:spLocks noGrp="1" noRot="1" noChangeAspect="1" noChangeArrowheads="1" noTextEdit="1"/>
          </p:cNvSpPr>
          <p:nvPr>
            <p:ph type="sldImg"/>
          </p:nvPr>
        </p:nvSpPr>
        <p:spPr bwMode="auto">
          <a:xfrm>
            <a:off x="1057275" y="754063"/>
            <a:ext cx="565785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6" name="Rectangle 2">
            <a:extLst>
              <a:ext uri="{FF2B5EF4-FFF2-40B4-BE49-F238E27FC236}">
                <a16:creationId xmlns:a16="http://schemas.microsoft.com/office/drawing/2014/main" id="{D4D9AAC5-DA88-497E-BFA6-74356430FDAB}"/>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29" name="Rectangle 1">
            <a:extLst>
              <a:ext uri="{FF2B5EF4-FFF2-40B4-BE49-F238E27FC236}">
                <a16:creationId xmlns:a16="http://schemas.microsoft.com/office/drawing/2014/main" id="{651B73D7-7AED-41C6-826F-8FA635C6962B}"/>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2930" name="Rectangle 2">
            <a:extLst>
              <a:ext uri="{FF2B5EF4-FFF2-40B4-BE49-F238E27FC236}">
                <a16:creationId xmlns:a16="http://schemas.microsoft.com/office/drawing/2014/main" id="{66B5C25A-2081-4039-B25A-A316338127A5}"/>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953" name="Rectangle 1">
            <a:extLst>
              <a:ext uri="{FF2B5EF4-FFF2-40B4-BE49-F238E27FC236}">
                <a16:creationId xmlns:a16="http://schemas.microsoft.com/office/drawing/2014/main" id="{4A8E14CA-2AEA-439C-BA64-4B59BF0ACF9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4" name="Rectangle 2">
            <a:extLst>
              <a:ext uri="{FF2B5EF4-FFF2-40B4-BE49-F238E27FC236}">
                <a16:creationId xmlns:a16="http://schemas.microsoft.com/office/drawing/2014/main" id="{85A4E75A-742C-4183-8569-DCAB37AF1D79}"/>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7" name="Rectangle 1">
            <a:extLst>
              <a:ext uri="{FF2B5EF4-FFF2-40B4-BE49-F238E27FC236}">
                <a16:creationId xmlns:a16="http://schemas.microsoft.com/office/drawing/2014/main" id="{500FE092-F95C-4BFB-A2AC-33B1E371700F}"/>
              </a:ext>
            </a:extLst>
          </p:cNvPr>
          <p:cNvSpPr>
            <a:spLocks noGrp="1" noRot="1" noChangeAspect="1" noChangeArrowheads="1" noTextEdit="1"/>
          </p:cNvSpPr>
          <p:nvPr>
            <p:ph type="sldImg"/>
          </p:nvPr>
        </p:nvSpPr>
        <p:spPr bwMode="auto">
          <a:xfrm>
            <a:off x="1300163" y="1006475"/>
            <a:ext cx="517048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4978" name="Rectangle 2">
            <a:extLst>
              <a:ext uri="{FF2B5EF4-FFF2-40B4-BE49-F238E27FC236}">
                <a16:creationId xmlns:a16="http://schemas.microsoft.com/office/drawing/2014/main" id="{D6A30614-DE9A-4A90-8832-ABF21386CB93}"/>
              </a:ext>
            </a:extLst>
          </p:cNvPr>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60529"/>
            <a:ext cx="8640366" cy="2256061"/>
          </a:xfrm>
        </p:spPr>
        <p:txBody>
          <a:bodyPr anchor="b"/>
          <a:lstStyle>
            <a:lvl1pPr algn="ctr">
              <a:defRPr sz="5669"/>
            </a:lvl1pPr>
          </a:lstStyle>
          <a:p>
            <a:r>
              <a:rPr lang="en-US"/>
              <a:t>Click to edit Master title style</a:t>
            </a:r>
            <a:endParaRPr lang="en-US" dirty="0"/>
          </a:p>
        </p:txBody>
      </p:sp>
      <p:sp>
        <p:nvSpPr>
          <p:cNvPr id="3" name="Subtitle 2"/>
          <p:cNvSpPr>
            <a:spLocks noGrp="1"/>
          </p:cNvSpPr>
          <p:nvPr>
            <p:ph type="subTitle" idx="1"/>
          </p:nvPr>
        </p:nvSpPr>
        <p:spPr>
          <a:xfrm>
            <a:off x="1440061" y="3403592"/>
            <a:ext cx="8640366" cy="1564542"/>
          </a:xfrm>
        </p:spPr>
        <p:txBody>
          <a:bodyPr/>
          <a:lstStyle>
            <a:lvl1pPr marL="0" indent="0" algn="ctr">
              <a:buNone/>
              <a:defRPr sz="2268"/>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001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454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345009"/>
            <a:ext cx="2484105" cy="5491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92033" y="345009"/>
            <a:ext cx="7308310" cy="5491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474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DB8D-62CA-4934-A838-40BE30E933A2}"/>
              </a:ext>
            </a:extLst>
          </p:cNvPr>
          <p:cNvSpPr>
            <a:spLocks noGrp="1"/>
          </p:cNvSpPr>
          <p:nvPr>
            <p:ph type="title"/>
          </p:nvPr>
        </p:nvSpPr>
        <p:spPr>
          <a:xfrm>
            <a:off x="846680" y="538163"/>
            <a:ext cx="9834655" cy="1079500"/>
          </a:xfrm>
        </p:spPr>
        <p:txBody>
          <a:bodyPr/>
          <a:lstStyle/>
          <a:p>
            <a:r>
              <a:rPr lang="en-US"/>
              <a:t>Click to edit Master title style</a:t>
            </a:r>
            <a:endParaRPr lang="en-IN"/>
          </a:p>
        </p:txBody>
      </p:sp>
    </p:spTree>
    <p:extLst>
      <p:ext uri="{BB962C8B-B14F-4D97-AF65-F5344CB8AC3E}">
        <p14:creationId xmlns:p14="http://schemas.microsoft.com/office/powerpoint/2010/main" val="373411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994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6033" y="1615545"/>
            <a:ext cx="9936421" cy="2695572"/>
          </a:xfrm>
        </p:spPr>
        <p:txBody>
          <a:bodyPr anchor="b"/>
          <a:lstStyle>
            <a:lvl1pPr>
              <a:defRPr sz="5669"/>
            </a:lvl1pPr>
          </a:lstStyle>
          <a:p>
            <a:r>
              <a:rPr lang="en-US"/>
              <a:t>Click to edit Master title style</a:t>
            </a:r>
            <a:endParaRPr lang="en-US" dirty="0"/>
          </a:p>
        </p:txBody>
      </p:sp>
      <p:sp>
        <p:nvSpPr>
          <p:cNvPr id="3" name="Text Placeholder 2"/>
          <p:cNvSpPr>
            <a:spLocks noGrp="1"/>
          </p:cNvSpPr>
          <p:nvPr>
            <p:ph type="body" idx="1"/>
          </p:nvPr>
        </p:nvSpPr>
        <p:spPr>
          <a:xfrm>
            <a:off x="786033" y="4336618"/>
            <a:ext cx="9936421" cy="1417538"/>
          </a:xfrm>
        </p:spPr>
        <p:txBody>
          <a:bodyPr/>
          <a:lstStyle>
            <a:lvl1pPr marL="0" indent="0">
              <a:buNone/>
              <a:defRPr sz="2268">
                <a:solidFill>
                  <a:schemeClr val="tx1">
                    <a:tint val="75000"/>
                  </a:schemeClr>
                </a:solidFill>
              </a:defRPr>
            </a:lvl1pPr>
            <a:lvl2pPr marL="432008" indent="0">
              <a:buNone/>
              <a:defRPr sz="1890">
                <a:solidFill>
                  <a:schemeClr val="tx1">
                    <a:tint val="75000"/>
                  </a:schemeClr>
                </a:solidFill>
              </a:defRPr>
            </a:lvl2pPr>
            <a:lvl3pPr marL="864017" indent="0">
              <a:buNone/>
              <a:defRPr sz="1701">
                <a:solidFill>
                  <a:schemeClr val="tx1">
                    <a:tint val="75000"/>
                  </a:schemeClr>
                </a:solidFill>
              </a:defRPr>
            </a:lvl3pPr>
            <a:lvl4pPr marL="1296025" indent="0">
              <a:buNone/>
              <a:defRPr sz="1512">
                <a:solidFill>
                  <a:schemeClr val="tx1">
                    <a:tint val="75000"/>
                  </a:schemeClr>
                </a:solidFill>
              </a:defRPr>
            </a:lvl4pPr>
            <a:lvl5pPr marL="1728033" indent="0">
              <a:buNone/>
              <a:defRPr sz="1512">
                <a:solidFill>
                  <a:schemeClr val="tx1">
                    <a:tint val="75000"/>
                  </a:schemeClr>
                </a:solidFill>
              </a:defRPr>
            </a:lvl5pPr>
            <a:lvl6pPr marL="2160041" indent="0">
              <a:buNone/>
              <a:defRPr sz="1512">
                <a:solidFill>
                  <a:schemeClr val="tx1">
                    <a:tint val="75000"/>
                  </a:schemeClr>
                </a:solidFill>
              </a:defRPr>
            </a:lvl6pPr>
            <a:lvl7pPr marL="2592050" indent="0">
              <a:buNone/>
              <a:defRPr sz="1512">
                <a:solidFill>
                  <a:schemeClr val="tx1">
                    <a:tint val="75000"/>
                  </a:schemeClr>
                </a:solidFill>
              </a:defRPr>
            </a:lvl7pPr>
            <a:lvl8pPr marL="3024058" indent="0">
              <a:buNone/>
              <a:defRPr sz="1512">
                <a:solidFill>
                  <a:schemeClr val="tx1">
                    <a:tint val="75000"/>
                  </a:schemeClr>
                </a:solidFill>
              </a:defRPr>
            </a:lvl8pPr>
            <a:lvl9pPr marL="3456066" indent="0">
              <a:buNone/>
              <a:defRPr sz="15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317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2034" y="1725046"/>
            <a:ext cx="4896207" cy="411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32247" y="1725046"/>
            <a:ext cx="4896207" cy="411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83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93534" y="345010"/>
            <a:ext cx="9936421" cy="1252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793535" y="1588543"/>
            <a:ext cx="4873706"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4" name="Content Placeholder 3"/>
          <p:cNvSpPr>
            <a:spLocks noGrp="1"/>
          </p:cNvSpPr>
          <p:nvPr>
            <p:ph sz="half" idx="2"/>
          </p:nvPr>
        </p:nvSpPr>
        <p:spPr>
          <a:xfrm>
            <a:off x="793535" y="2367064"/>
            <a:ext cx="4873706" cy="3481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32247" y="1588543"/>
            <a:ext cx="4897708"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6" name="Content Placeholder 5"/>
          <p:cNvSpPr>
            <a:spLocks noGrp="1"/>
          </p:cNvSpPr>
          <p:nvPr>
            <p:ph sz="quarter" idx="4"/>
          </p:nvPr>
        </p:nvSpPr>
        <p:spPr>
          <a:xfrm>
            <a:off x="5832247" y="2367064"/>
            <a:ext cx="4897708" cy="3481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78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466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416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4"/>
            </a:lvl1pPr>
          </a:lstStyle>
          <a:p>
            <a:r>
              <a:rPr lang="en-US"/>
              <a:t>Click to edit Master title style</a:t>
            </a:r>
            <a:endParaRPr lang="en-US" dirty="0"/>
          </a:p>
        </p:txBody>
      </p:sp>
      <p:sp>
        <p:nvSpPr>
          <p:cNvPr id="3" name="Content Placeholder 2"/>
          <p:cNvSpPr>
            <a:spLocks noGrp="1"/>
          </p:cNvSpPr>
          <p:nvPr>
            <p:ph idx="1"/>
          </p:nvPr>
        </p:nvSpPr>
        <p:spPr>
          <a:xfrm>
            <a:off x="4897708" y="933026"/>
            <a:ext cx="5832247" cy="4605124"/>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830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4"/>
            </a:lvl1pPr>
          </a:lstStyle>
          <a:p>
            <a:r>
              <a:rPr lang="en-US"/>
              <a:t>Click to edit Master title style</a:t>
            </a:r>
            <a:endParaRPr lang="en-US" dirty="0"/>
          </a:p>
        </p:txBody>
      </p:sp>
      <p:sp>
        <p:nvSpPr>
          <p:cNvPr id="3" name="Picture Placeholder 2"/>
          <p:cNvSpPr>
            <a:spLocks noGrp="1" noChangeAspect="1"/>
          </p:cNvSpPr>
          <p:nvPr>
            <p:ph type="pic" idx="1"/>
          </p:nvPr>
        </p:nvSpPr>
        <p:spPr>
          <a:xfrm>
            <a:off x="4897708" y="933026"/>
            <a:ext cx="5832247" cy="4605124"/>
          </a:xfrm>
        </p:spPr>
        <p:txBody>
          <a:bodyPr anchor="t"/>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r>
              <a:rPr lang="en-US"/>
              <a:t>Click icon to add picture</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4" y="345010"/>
            <a:ext cx="9936421" cy="1252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92034" y="1725046"/>
            <a:ext cx="9936421" cy="41116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2033" y="6006163"/>
            <a:ext cx="2592110" cy="345009"/>
          </a:xfrm>
          <a:prstGeom prst="rect">
            <a:avLst/>
          </a:prstGeom>
        </p:spPr>
        <p:txBody>
          <a:bodyPr vert="horz" lIns="91440" tIns="45720" rIns="91440" bIns="45720" rtlCol="0" anchor="ctr"/>
          <a:lstStyle>
            <a:lvl1pPr algn="l">
              <a:defRPr sz="1134">
                <a:solidFill>
                  <a:schemeClr val="tx1">
                    <a:tint val="75000"/>
                  </a:schemeClr>
                </a:solidFill>
              </a:defRPr>
            </a:lvl1pPr>
          </a:lstStyle>
          <a:p>
            <a:fld id="{C764DE79-268F-4C1A-8933-263129D2AF90}" type="datetimeFigureOut">
              <a:rPr lang="en-US" dirty="0"/>
              <a:t>2/24/2020</a:t>
            </a:fld>
            <a:endParaRPr lang="en-US" dirty="0"/>
          </a:p>
        </p:txBody>
      </p:sp>
      <p:sp>
        <p:nvSpPr>
          <p:cNvPr id="5" name="Footer Placeholder 4"/>
          <p:cNvSpPr>
            <a:spLocks noGrp="1"/>
          </p:cNvSpPr>
          <p:nvPr>
            <p:ph type="ftr" sz="quarter" idx="3"/>
          </p:nvPr>
        </p:nvSpPr>
        <p:spPr>
          <a:xfrm>
            <a:off x="3816162" y="6006163"/>
            <a:ext cx="3888165" cy="345009"/>
          </a:xfrm>
          <a:prstGeom prst="rect">
            <a:avLst/>
          </a:prstGeom>
        </p:spPr>
        <p:txBody>
          <a:bodyPr vert="horz" lIns="91440" tIns="45720" rIns="91440" bIns="45720" rtlCol="0" anchor="ctr"/>
          <a:lstStyle>
            <a:lvl1pPr algn="ctr">
              <a:defRPr sz="113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136345" y="6006163"/>
            <a:ext cx="2592110" cy="345009"/>
          </a:xfrm>
          <a:prstGeom prst="rect">
            <a:avLst/>
          </a:prstGeom>
        </p:spPr>
        <p:txBody>
          <a:bodyPr vert="horz" lIns="91440" tIns="45720" rIns="91440" bIns="45720" rtlCol="0" anchor="ctr"/>
          <a:lstStyle>
            <a:lvl1pPr algn="r">
              <a:defRPr sz="1134">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432642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864017" rtl="0" eaLnBrk="1" latinLnBrk="0" hangingPunct="1">
        <a:lnSpc>
          <a:spcPct val="90000"/>
        </a:lnSpc>
        <a:spcBef>
          <a:spcPct val="0"/>
        </a:spcBef>
        <a:buNone/>
        <a:defRPr sz="4158" kern="1200">
          <a:solidFill>
            <a:schemeClr val="tx1"/>
          </a:solidFill>
          <a:latin typeface="+mj-lt"/>
          <a:ea typeface="+mj-ea"/>
          <a:cs typeface="+mj-cs"/>
        </a:defRPr>
      </a:lvl1pPr>
    </p:titleStyle>
    <p:bodyStyle>
      <a:lvl1pPr marL="216004" indent="-216004" algn="l" defTabSz="864017"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12" indent="-216004" algn="l" defTabSz="864017"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021" indent="-216004" algn="l" defTabSz="864017"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029"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C0657CFC-D7FE-4642-B1DD-BAE83484650A}"/>
              </a:ext>
            </a:extLst>
          </p:cNvPr>
          <p:cNvSpPr>
            <a:spLocks noGrp="1" noChangeArrowheads="1"/>
          </p:cNvSpPr>
          <p:nvPr>
            <p:ph type="title"/>
          </p:nvPr>
        </p:nvSpPr>
        <p:spPr>
          <a:xfrm>
            <a:off x="1614488" y="538164"/>
            <a:ext cx="8301038" cy="1082675"/>
          </a:xfrm>
          <a:ln/>
        </p:spPr>
        <p:txBody>
          <a:bodyPr/>
          <a:lstStyle/>
          <a:p>
            <a:pPr>
              <a:tabLst>
                <a:tab pos="0" algn="l"/>
                <a:tab pos="722313" algn="l"/>
                <a:tab pos="1446213" algn="l"/>
                <a:tab pos="2170113" algn="l"/>
                <a:tab pos="2894013" algn="l"/>
                <a:tab pos="3617913" algn="l"/>
                <a:tab pos="4343400" algn="l"/>
                <a:tab pos="5065713" algn="l"/>
                <a:tab pos="5789613" algn="l"/>
                <a:tab pos="6513513" algn="l"/>
                <a:tab pos="7237413" algn="l"/>
                <a:tab pos="7961313" algn="l"/>
                <a:tab pos="8229600" algn="l"/>
                <a:tab pos="8686800" algn="l"/>
                <a:tab pos="9144000" algn="l"/>
                <a:tab pos="9601200" algn="l"/>
                <a:tab pos="10058400" algn="l"/>
                <a:tab pos="10515600" algn="l"/>
              </a:tabLst>
            </a:pPr>
            <a:r>
              <a:rPr lang="en-GB" altLang="en-US"/>
              <a:t>RESTful Web Services	</a:t>
            </a:r>
          </a:p>
        </p:txBody>
      </p:sp>
      <p:sp>
        <p:nvSpPr>
          <p:cNvPr id="3074" name="Rectangle 2">
            <a:extLst>
              <a:ext uri="{FF2B5EF4-FFF2-40B4-BE49-F238E27FC236}">
                <a16:creationId xmlns:a16="http://schemas.microsoft.com/office/drawing/2014/main" id="{5E7F1501-BCF3-4971-82EC-37967B567162}"/>
              </a:ext>
            </a:extLst>
          </p:cNvPr>
          <p:cNvSpPr>
            <a:spLocks noGrp="1" noChangeArrowheads="1"/>
          </p:cNvSpPr>
          <p:nvPr>
            <p:ph type="subTitle" idx="4294967295"/>
          </p:nvPr>
        </p:nvSpPr>
        <p:spPr bwMode="auto">
          <a:xfrm>
            <a:off x="3219450" y="1801813"/>
            <a:ext cx="8301038" cy="4083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t>An introduction to building Web Services</a:t>
            </a:r>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t> without tears (i.e., without SOAP or WSDL)</a:t>
            </a:r>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506BB85A-5354-467C-92EB-B2076782B6B2}"/>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Web Services</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9F81EAFB-7D4B-4384-A364-5751EB1FC0EC}"/>
              </a:ext>
            </a:extLst>
          </p:cNvPr>
          <p:cNvSpPr>
            <a:spLocks noGrp="1" noChangeArrowheads="1"/>
          </p:cNvSpPr>
          <p:nvPr>
            <p:ph type="title"/>
          </p:nvPr>
        </p:nvSpPr>
        <p:spPr>
          <a:xfrm>
            <a:off x="1614488" y="725488"/>
            <a:ext cx="8301038" cy="762000"/>
          </a:xfrm>
          <a:ln/>
        </p:spPr>
        <p:txBody>
          <a:bodyPr/>
          <a:lstStyle/>
          <a:p>
            <a:pPr>
              <a:tabLst>
                <a:tab pos="0" algn="l"/>
                <a:tab pos="722313" algn="l"/>
                <a:tab pos="1446213" algn="l"/>
                <a:tab pos="2170113" algn="l"/>
                <a:tab pos="2894013" algn="l"/>
                <a:tab pos="3617913" algn="l"/>
                <a:tab pos="4343400" algn="l"/>
                <a:tab pos="5065713" algn="l"/>
                <a:tab pos="5789613" algn="l"/>
                <a:tab pos="6513513" algn="l"/>
                <a:tab pos="7237413" algn="l"/>
                <a:tab pos="7961313" algn="l"/>
                <a:tab pos="8229600" algn="l"/>
                <a:tab pos="8686800" algn="l"/>
                <a:tab pos="9144000" algn="l"/>
                <a:tab pos="9601200" algn="l"/>
                <a:tab pos="10058400" algn="l"/>
                <a:tab pos="10515600" algn="l"/>
              </a:tabLst>
            </a:pPr>
            <a:r>
              <a:rPr lang="en-GB" altLang="en-US"/>
              <a:t>		“REST is ha-ard”  </a:t>
            </a:r>
            <a:r>
              <a:rPr lang="en-GB" altLang="en-US" sz="2400"/>
              <a:t>--RPC Barbie</a:t>
            </a:r>
          </a:p>
        </p:txBody>
      </p:sp>
      <p:sp>
        <p:nvSpPr>
          <p:cNvPr id="104450" name="Rectangle 2">
            <a:extLst>
              <a:ext uri="{FF2B5EF4-FFF2-40B4-BE49-F238E27FC236}">
                <a16:creationId xmlns:a16="http://schemas.microsoft.com/office/drawing/2014/main" id="{08A92050-1CEB-49C8-B027-491697D6499C}"/>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sometimes takes as much work to learn to use one tool well than five tools badly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the long run you are better off</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XML was ha-ard too for people used to HTML, flat files, and CSV</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“Some people refused to learn to use the telephone.  They don’t work here any more.”</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B71F9E57-6ABC-4D5E-8D94-F6AFB8D173A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a:t>Paul Prescod shows us the REST way</a:t>
            </a:r>
          </a:p>
        </p:txBody>
      </p:sp>
      <p:sp>
        <p:nvSpPr>
          <p:cNvPr id="105474" name="Rectangle 2">
            <a:extLst>
              <a:ext uri="{FF2B5EF4-FFF2-40B4-BE49-F238E27FC236}">
                <a16:creationId xmlns:a16="http://schemas.microsoft.com/office/drawing/2014/main" id="{F7BC75D4-8672-4294-B221-90B4F772B84A}"/>
              </a:ext>
            </a:extLst>
          </p:cNvPr>
          <p:cNvSpPr>
            <a:spLocks noGrp="1" noChangeArrowheads="1"/>
          </p:cNvSpPr>
          <p:nvPr>
            <p:ph idx="1"/>
          </p:nvPr>
        </p:nvSpPr>
        <p:spPr>
          <a:xfrm>
            <a:off x="1614488" y="1801813"/>
            <a:ext cx="8301038" cy="4083050"/>
          </a:xfrm>
          <a:ln/>
        </p:spPr>
        <p:txBody>
          <a:bodyPr/>
          <a:lstStyle/>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POST /purchase_orders HTTP/1.1</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Host: accounting.mycompany.com</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content-type: application/purchase-order+xml</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latin typeface="Courier New" panose="02070309020205020404" pitchFamily="49" charset="0"/>
              </a:rPr>
              <a:t>&lt;po&gt;...&lt;/po&gt;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373B8ADF-914F-4E68-8F5B-0F3A78BAB64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And then there’s the SOAP way</a:t>
            </a:r>
          </a:p>
        </p:txBody>
      </p:sp>
      <p:sp>
        <p:nvSpPr>
          <p:cNvPr id="106498" name="Rectangle 2">
            <a:extLst>
              <a:ext uri="{FF2B5EF4-FFF2-40B4-BE49-F238E27FC236}">
                <a16:creationId xmlns:a16="http://schemas.microsoft.com/office/drawing/2014/main" id="{C5AC0D32-684A-4D33-8638-8BC34965B5F0}"/>
              </a:ext>
            </a:extLst>
          </p:cNvPr>
          <p:cNvSpPr>
            <a:spLocks noGrp="1" noChangeArrowheads="1"/>
          </p:cNvSpPr>
          <p:nvPr>
            <p:ph idx="1"/>
          </p:nvPr>
        </p:nvSpPr>
        <p:spPr>
          <a:xfrm>
            <a:off x="1614488" y="1801813"/>
            <a:ext cx="8301038" cy="4476750"/>
          </a:xfrm>
          <a:ln/>
        </p:spPr>
        <p:txBody>
          <a:bodyPr/>
          <a:lstStyle/>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POST /generic_message_handler</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content-type: application/SOAP+XML</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800">
              <a:latin typeface="Courier New" panose="02070309020205020404" pitchFamily="49" charset="0"/>
            </a:endParaRP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&lt;soap:envelope&gt;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&lt;soap:body&gt;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&lt;submit-purchase-order&gt;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&lt;destination&gt;accounting.mycompany.com&lt;/destination&gt;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&lt;po&gt;...&lt;/po&gt;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&lt;/submit-purchase-order&gt;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 &lt;/soap:body&gt;</a:t>
            </a:r>
          </a:p>
          <a:p>
            <a:pPr>
              <a:lnSpc>
                <a:spcPct val="89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latin typeface="Courier New" panose="02070309020205020404" pitchFamily="49" charset="0"/>
              </a:rPr>
              <a:t>&lt;soap:envelope&gt;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E23F2EBD-B307-4057-8074-C4AE93AC19A2}"/>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Stacking the deck</a:t>
            </a:r>
          </a:p>
        </p:txBody>
      </p:sp>
      <p:sp>
        <p:nvSpPr>
          <p:cNvPr id="107522" name="Rectangle 2">
            <a:extLst>
              <a:ext uri="{FF2B5EF4-FFF2-40B4-BE49-F238E27FC236}">
                <a16:creationId xmlns:a16="http://schemas.microsoft.com/office/drawing/2014/main" id="{F8C32999-4A4E-4E5E-831F-E970E55B9F35}"/>
              </a:ext>
            </a:extLst>
          </p:cNvPr>
          <p:cNvSpPr>
            <a:spLocks noGrp="1" noChangeArrowheads="1"/>
          </p:cNvSpPr>
          <p:nvPr>
            <p:ph idx="1"/>
          </p:nvPr>
        </p:nvSpPr>
        <p:spPr>
          <a:xfrm>
            <a:off x="1614488" y="1801813"/>
            <a:ext cx="8299450" cy="40814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Namespace declarations would make the SOAP example much bigger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XML is not magic pixie dust: sometimes plain text is all you need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the gazillions-of-transactions-per-second world, these things count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Do more with less</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68B24CF-34E5-406E-870A-13E64107C8D4}"/>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SOAP</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C14D5A4B-7BE2-4762-BABA-8D170132B47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SOAP: neither fish nor fowl</a:t>
            </a:r>
          </a:p>
        </p:txBody>
      </p:sp>
      <p:sp>
        <p:nvSpPr>
          <p:cNvPr id="109570" name="Rectangle 2">
            <a:extLst>
              <a:ext uri="{FF2B5EF4-FFF2-40B4-BE49-F238E27FC236}">
                <a16:creationId xmlns:a16="http://schemas.microsoft.com/office/drawing/2014/main" id="{B17AC77B-D407-4422-8765-0EEE59CA8EE3}"/>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base from which to build new protocols and tunnel them over existing application protocols (typically HTTP)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means to extend the semantics of those same application protocols</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25B9A628-1C69-463E-924E-854A90529EAE}"/>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SOAP can be RPC or not</a:t>
            </a:r>
          </a:p>
        </p:txBody>
      </p:sp>
      <p:sp>
        <p:nvSpPr>
          <p:cNvPr id="110594" name="Rectangle 2">
            <a:extLst>
              <a:ext uri="{FF2B5EF4-FFF2-40B4-BE49-F238E27FC236}">
                <a16:creationId xmlns:a16="http://schemas.microsoft.com/office/drawing/2014/main" id="{3A09534B-6480-4D1A-869F-E33727AC4FCD}"/>
              </a:ext>
            </a:extLst>
          </p:cNvPr>
          <p:cNvSpPr>
            <a:spLocks noGrp="1" noChangeArrowheads="1"/>
          </p:cNvSpPr>
          <p:nvPr>
            <p:ph idx="1"/>
          </p:nvPr>
        </p:nvSpPr>
        <p:spPr>
          <a:xfrm>
            <a:off x="1614488" y="1801813"/>
            <a:ext cx="8299450" cy="40814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Originally SOAP was a pure RPC transport like its ancestor XML-RPC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More recent versions of SOAP promote the less problematic “document/literal” style, which is analogous to email: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 explicit method name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recipient decides what to do</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3E9C20C9-E27E-478E-A100-2A3C3977E97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POSTing a SOAP message</a:t>
            </a:r>
          </a:p>
        </p:txBody>
      </p:sp>
      <p:sp>
        <p:nvSpPr>
          <p:cNvPr id="111618" name="Rectangle 2">
            <a:extLst>
              <a:ext uri="{FF2B5EF4-FFF2-40B4-BE49-F238E27FC236}">
                <a16:creationId xmlns:a16="http://schemas.microsoft.com/office/drawing/2014/main" id="{38184CAF-C0C2-4D34-BB4D-87D304106FA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Wrap the body in a SOAP envelope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POST it to an endpoint URI</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response comes back, which you must unwrap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Or you might get a fault, which overrides (older SOAP) or duplicates (newer SOAP) the HTTP response code</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8539D506-D91D-4068-97C3-5CA0057AC4B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POSTing a SOAP message</a:t>
            </a:r>
          </a:p>
        </p:txBody>
      </p:sp>
      <p:sp>
        <p:nvSpPr>
          <p:cNvPr id="112642" name="Rectangle 2">
            <a:extLst>
              <a:ext uri="{FF2B5EF4-FFF2-40B4-BE49-F238E27FC236}">
                <a16:creationId xmlns:a16="http://schemas.microsoft.com/office/drawing/2014/main" id="{C9606998-B915-43C9-8079-1CB80ADCADE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uses its envelope for what new HTTP headers could do</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provides the meta-metadata  "actor" and "mustUnderstand"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the body of the SOAP message represents an entity that is being POSTed to something, at least part of the REST style is preserved</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86F8BD0D-BF1A-49DC-B721-40344171959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advantages of SOAPless GET</a:t>
            </a:r>
          </a:p>
        </p:txBody>
      </p:sp>
      <p:sp>
        <p:nvSpPr>
          <p:cNvPr id="113666" name="Rectangle 2">
            <a:extLst>
              <a:ext uri="{FF2B5EF4-FFF2-40B4-BE49-F238E27FC236}">
                <a16:creationId xmlns:a16="http://schemas.microsoft.com/office/drawing/2014/main" id="{75FA207B-8200-42C9-8FF5-C0A00F0B0BFC}"/>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More tools out there that can do HTTP gets (proxies, spiders, browsers) than can interpret your SOAP method as a getter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that are gettable have URIs that can be linked to</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endpoints should at least provide an alternate interface that allows vanilla HTTP getting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84A3843C-A20A-4072-94C3-742DA2C814A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What’s a Web Service?</a:t>
            </a:r>
          </a:p>
        </p:txBody>
      </p:sp>
      <p:sp>
        <p:nvSpPr>
          <p:cNvPr id="13314" name="Rectangle 2">
            <a:extLst>
              <a:ext uri="{FF2B5EF4-FFF2-40B4-BE49-F238E27FC236}">
                <a16:creationId xmlns:a16="http://schemas.microsoft.com/office/drawing/2014/main" id="{59EF0EAB-8F97-45DB-86D5-213F4444AA20}"/>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web service is just a web page meant for a computer to request and process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More precisely, a Web service is a Web page that’s meant to be consumed by an </a:t>
            </a:r>
            <a:r>
              <a:rPr lang="en-GB" altLang="en-US" i="1"/>
              <a:t>autonomous</a:t>
            </a:r>
            <a:r>
              <a:rPr lang="en-GB" altLang="en-US"/>
              <a:t> program as opposed to a Web browser or similar UI tool</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8DA799C2-8863-429A-8632-F3440E9056B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HTTP is not a transport protocol</a:t>
            </a:r>
          </a:p>
        </p:txBody>
      </p:sp>
      <p:sp>
        <p:nvSpPr>
          <p:cNvPr id="114690" name="Rectangle 2">
            <a:extLst>
              <a:ext uri="{FF2B5EF4-FFF2-40B4-BE49-F238E27FC236}">
                <a16:creationId xmlns:a16="http://schemas.microsoft.com/office/drawing/2014/main" id="{9BE08215-CFD2-4358-943D-A0497739094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the body of a POST or PUT is not a piece of representational state, you're not doing REST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HTTP already defines these methods and doesn't need new ones inside the POST body</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AE1827BB-2D22-412F-AC15-A1C87295924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HTTP is not a transport protocol</a:t>
            </a:r>
          </a:p>
        </p:txBody>
      </p:sp>
      <p:sp>
        <p:nvSpPr>
          <p:cNvPr id="115714" name="Rectangle 2">
            <a:extLst>
              <a:ext uri="{FF2B5EF4-FFF2-40B4-BE49-F238E27FC236}">
                <a16:creationId xmlns:a16="http://schemas.microsoft.com/office/drawing/2014/main" id="{43741E3A-C3D7-4654-9724-1E8FD9AE7C4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abuses HTTP by treating it as a transport protocol like TCP</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only exists to carry bits, namely SOAP messages, with or without a method name”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is an </a:t>
            </a:r>
            <a:r>
              <a:rPr lang="en-GB" altLang="en-US" i="1"/>
              <a:t>application protocol; </a:t>
            </a:r>
            <a:r>
              <a:rPr lang="en-GB" altLang="en-US"/>
              <a:t>it doesn't send bits, it transfers representational state</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EC09CF32-8347-45B7-89FF-694936FB4003}"/>
              </a:ext>
            </a:extLst>
          </p:cNvPr>
          <p:cNvSpPr>
            <a:spLocks noGrp="1" noChangeArrowheads="1"/>
          </p:cNvSpPr>
          <p:nvPr>
            <p:ph type="title"/>
          </p:nvPr>
        </p:nvSpPr>
        <p:spPr>
          <a:xfrm>
            <a:off x="1614488" y="444500"/>
            <a:ext cx="8301038" cy="1270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Web Method specification</a:t>
            </a:r>
          </a:p>
        </p:txBody>
      </p:sp>
      <p:sp>
        <p:nvSpPr>
          <p:cNvPr id="116738" name="Rectangle 2">
            <a:extLst>
              <a:ext uri="{FF2B5EF4-FFF2-40B4-BE49-F238E27FC236}">
                <a16:creationId xmlns:a16="http://schemas.microsoft.com/office/drawing/2014/main" id="{B270C4F0-C2C1-412A-A9FE-F132EDF3DEA5}"/>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1.2 exposes the HTTP method through the SOAP binding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clients can use GET to retrieve SOAP envelopes that contain  the state of the resource identified by the URI</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997E00C7-9EC7-41D6-8ACF-4212895E36B2}"/>
              </a:ext>
            </a:extLst>
          </p:cNvPr>
          <p:cNvSpPr>
            <a:spLocks noGrp="1" noChangeArrowheads="1"/>
          </p:cNvSpPr>
          <p:nvPr>
            <p:ph type="title"/>
          </p:nvPr>
        </p:nvSpPr>
        <p:spPr>
          <a:xfrm>
            <a:off x="1614488" y="444500"/>
            <a:ext cx="8301038" cy="1270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Web Method specification</a:t>
            </a:r>
          </a:p>
        </p:txBody>
      </p:sp>
      <p:sp>
        <p:nvSpPr>
          <p:cNvPr id="117762" name="Rectangle 2">
            <a:extLst>
              <a:ext uri="{FF2B5EF4-FFF2-40B4-BE49-F238E27FC236}">
                <a16:creationId xmlns:a16="http://schemas.microsoft.com/office/drawing/2014/main" id="{9373B7A4-3406-4C73-BD9E-06A3C236866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Potentially radically different from the common uses of SOAP 1.1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Will SOAP 1.2 applications automatically become more RESTful?  Not a bit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SOAP users will probably continue to use SOAP 1.2 in the same ways as SOAP 1.1.</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7C9ECDDD-50AE-4FEC-AAB0-916E38928276}"/>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Cleaning up current practice</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a:extLst>
              <a:ext uri="{FF2B5EF4-FFF2-40B4-BE49-F238E27FC236}">
                <a16:creationId xmlns:a16="http://schemas.microsoft.com/office/drawing/2014/main" id="{38DA49C1-C94D-4ACD-9B28-B6E759A3A34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Cookies</a:t>
            </a:r>
          </a:p>
        </p:txBody>
      </p:sp>
      <p:sp>
        <p:nvSpPr>
          <p:cNvPr id="119810" name="Rectangle 2">
            <a:extLst>
              <a:ext uri="{FF2B5EF4-FFF2-40B4-BE49-F238E27FC236}">
                <a16:creationId xmlns:a16="http://schemas.microsoft.com/office/drawing/2014/main" id="{6D2D53B8-0944-4908-B36F-FEBD213A8BE8}"/>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receipt for application state handed out by the server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Using cookies is being stateful: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Not all application state is carried in the message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cookie's referent is held on the server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BF6BC782-72F4-4542-930E-BBFABB40482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Cookies aren't all bad</a:t>
            </a:r>
          </a:p>
        </p:txBody>
      </p:sp>
      <p:sp>
        <p:nvSpPr>
          <p:cNvPr id="120834" name="Rectangle 2">
            <a:extLst>
              <a:ext uri="{FF2B5EF4-FFF2-40B4-BE49-F238E27FC236}">
                <a16:creationId xmlns:a16="http://schemas.microsoft.com/office/drawing/2014/main" id="{834F224C-C99F-4F8B-9891-730BC9CF3B24}"/>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At least there exists a reference to the state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request can be load balanced to some other server within the same trust domain for processing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Beyond that trust domain, cookies don't mean anything to anybody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That makes people paranoid about them</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06FCD9AE-08F3-4783-9ABD-865A40D2456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Cookie problems</a:t>
            </a:r>
          </a:p>
        </p:txBody>
      </p:sp>
      <p:sp>
        <p:nvSpPr>
          <p:cNvPr id="121858" name="Rectangle 2">
            <a:extLst>
              <a:ext uri="{FF2B5EF4-FFF2-40B4-BE49-F238E27FC236}">
                <a16:creationId xmlns:a16="http://schemas.microsoft.com/office/drawing/2014/main" id="{3EFC87CC-9B84-44DA-A2FF-D9BBB4C0787A}"/>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Cookies break </a:t>
            </a:r>
            <a:r>
              <a:rPr lang="en-GB" altLang="en-US" i="1"/>
              <a:t>visibility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Caches don't understand them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Cookies are bad authenticators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give up security for efficiency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Clients often shut off cookies to provide real or imagined privacy</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67612027-A5D7-46F3-95A1-F2B58E06490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Keeping state in the cookie</a:t>
            </a:r>
          </a:p>
        </p:txBody>
      </p:sp>
      <p:sp>
        <p:nvSpPr>
          <p:cNvPr id="122882" name="Rectangle 2">
            <a:extLst>
              <a:ext uri="{FF2B5EF4-FFF2-40B4-BE49-F238E27FC236}">
                <a16:creationId xmlns:a16="http://schemas.microsoft.com/office/drawing/2014/main" id="{36D0BE60-4D7E-4530-AE0E-F519F89F3D7C}"/>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Lets URIs be independent of the user state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it destroys the client's understanding of state as presented by hypertext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breaks the Back button</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3A2DFE42-2B69-4D00-971D-78F9DAFDF575}"/>
              </a:ext>
            </a:extLst>
          </p:cNvPr>
          <p:cNvSpPr>
            <a:spLocks noGrp="1" noChangeArrowheads="1"/>
          </p:cNvSpPr>
          <p:nvPr>
            <p:ph type="title"/>
          </p:nvPr>
        </p:nvSpPr>
        <p:spPr>
          <a:xfrm>
            <a:off x="1614488" y="649288"/>
            <a:ext cx="8301038" cy="9144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Keeping a </a:t>
            </a:r>
            <a:r>
              <a:rPr lang="en-GB" altLang="en-US" i="1"/>
              <a:t>reference</a:t>
            </a:r>
            <a:r>
              <a:rPr lang="en-GB" altLang="en-US"/>
              <a:t> to state</a:t>
            </a:r>
          </a:p>
        </p:txBody>
      </p:sp>
      <p:sp>
        <p:nvSpPr>
          <p:cNvPr id="123906" name="Rectangle 2">
            <a:extLst>
              <a:ext uri="{FF2B5EF4-FFF2-40B4-BE49-F238E27FC236}">
                <a16:creationId xmlns:a16="http://schemas.microsoft.com/office/drawing/2014/main" id="{FEB1101E-113C-4BF8-A2DF-F947BD8BDA18}"/>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Storing state on the client provides REST's scalability.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Sites with client sessions on the back end are usually several orders of magnitude less scalable than REST-based applications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also require much more complex back-end engines (J2EE, for example)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1E9ED007-0CE3-4B27-8F60-F4117F59CE4F}"/>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What’s a Web Service?</a:t>
            </a:r>
          </a:p>
        </p:txBody>
      </p:sp>
      <p:sp>
        <p:nvSpPr>
          <p:cNvPr id="14338" name="Rectangle 2">
            <a:extLst>
              <a:ext uri="{FF2B5EF4-FFF2-40B4-BE49-F238E27FC236}">
                <a16:creationId xmlns:a16="http://schemas.microsoft.com/office/drawing/2014/main" id="{4499D1D7-088B-45DD-86D1-C30C46E1914F}"/>
              </a:ext>
            </a:extLst>
          </p:cNvPr>
          <p:cNvSpPr>
            <a:spLocks noGrp="1" noChangeArrowheads="1"/>
          </p:cNvSpPr>
          <p:nvPr>
            <p:ph idx="1"/>
          </p:nvPr>
        </p:nvSpPr>
        <p:spPr>
          <a:xfrm>
            <a:off x="1614488" y="1801814"/>
            <a:ext cx="8299450"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Web Services require an architectural style to make sense of them, because there’s no smart human being on the client end to keep track</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pre-Web techniques of computer interaction don't scale on the Internet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were designed for small scales and single trust domains</a:t>
            </a:r>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D6853B8-D2AD-47BB-8324-385CCD11D2D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Keeping identity in the cookie</a:t>
            </a:r>
          </a:p>
        </p:txBody>
      </p:sp>
      <p:sp>
        <p:nvSpPr>
          <p:cNvPr id="124930" name="Rectangle 2">
            <a:extLst>
              <a:ext uri="{FF2B5EF4-FFF2-40B4-BE49-F238E27FC236}">
                <a16:creationId xmlns:a16="http://schemas.microsoft.com/office/drawing/2014/main" id="{B877134C-01ED-45D8-9152-58B3EB97E4DD}"/>
              </a:ext>
            </a:extLst>
          </p:cNvPr>
          <p:cNvSpPr>
            <a:spLocks noGrp="1" noChangeArrowheads="1"/>
          </p:cNvSpPr>
          <p:nvPr>
            <p:ph idx="1"/>
          </p:nvPr>
        </p:nvSpPr>
        <p:spPr>
          <a:xfrm>
            <a:off x="1614488" y="1801813"/>
            <a:ext cx="8301038" cy="426720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Cookies are more efficient than proper HTTP authentication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servers and intermediaries simply ignore them for most URIs (e.g., inline images)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the server is relying on security by obscurity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Cross-site scripting and cookie guessing are real dangers</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EF972AD1-DCD4-43B7-B694-FCDCD228EF1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Tunneling</a:t>
            </a:r>
          </a:p>
        </p:txBody>
      </p:sp>
      <p:sp>
        <p:nvSpPr>
          <p:cNvPr id="125954" name="Rectangle 2">
            <a:extLst>
              <a:ext uri="{FF2B5EF4-FFF2-40B4-BE49-F238E27FC236}">
                <a16:creationId xmlns:a16="http://schemas.microsoft.com/office/drawing/2014/main" id="{6EFB2355-7A31-4B04-AA21-14455070558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Using POST to send data that's supposed to mean something other than POST to the recipient is tunneling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Administrators detest tunneling and for good reason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Because SOAP is a meta-application protocol, tunneling is its middle name</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10FDE301-2083-4F84-8947-5FFB4CE15E7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Don't tunnel through port 80</a:t>
            </a:r>
          </a:p>
        </p:txBody>
      </p:sp>
      <p:sp>
        <p:nvSpPr>
          <p:cNvPr id="126978" name="Rectangle 2">
            <a:extLst>
              <a:ext uri="{FF2B5EF4-FFF2-40B4-BE49-F238E27FC236}">
                <a16:creationId xmlns:a16="http://schemas.microsoft.com/office/drawing/2014/main" id="{3BFAEBCE-000B-4825-A3EA-01D86A095CB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Firewalls and ports exist for a reason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When you show up at the airport, if you claim that you are a pilot you'll probably get waved through more quickly.  But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It's dangerous to lie to the firewall systems put up by people working for the same company you do, trying to protect it from the outside world</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a:extLst>
              <a:ext uri="{FF2B5EF4-FFF2-40B4-BE49-F238E27FC236}">
                <a16:creationId xmlns:a16="http://schemas.microsoft.com/office/drawing/2014/main" id="{BF1A974A-7B1E-41F5-9E83-6BDEFFEA522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Don't tunnel through port 80</a:t>
            </a:r>
          </a:p>
        </p:txBody>
      </p:sp>
      <p:sp>
        <p:nvSpPr>
          <p:cNvPr id="128002" name="Rectangle 2">
            <a:extLst>
              <a:ext uri="{FF2B5EF4-FFF2-40B4-BE49-F238E27FC236}">
                <a16:creationId xmlns:a16="http://schemas.microsoft.com/office/drawing/2014/main" id="{5CE93540-3FBC-44EC-A8C8-E0380A33B47A}"/>
              </a:ext>
            </a:extLst>
          </p:cNvPr>
          <p:cNvSpPr>
            <a:spLocks noGrp="1" noChangeArrowheads="1"/>
          </p:cNvSpPr>
          <p:nvPr>
            <p:ph idx="1"/>
          </p:nvPr>
        </p:nvSpPr>
        <p:spPr>
          <a:xfrm>
            <a:off x="1614488" y="1801814"/>
            <a:ext cx="8301038"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Security administrators </a:t>
            </a:r>
            <a:r>
              <a:rPr lang="en-GB" altLang="en-US" i="1"/>
              <a:t>will</a:t>
            </a:r>
            <a:r>
              <a:rPr lang="en-GB" altLang="en-US"/>
              <a:t> find a way to shut your RPC over port 80 down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Then you'll have to add another layer of obfuscation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the long run the extra layer will no longer buy you a free pass through the firewall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You end up with an arms race of escalating obfuscation and detection</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B467FAAD-4DE9-40A6-81B7-6D0B62DD339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Application protocols and safety</a:t>
            </a:r>
          </a:p>
        </p:txBody>
      </p:sp>
      <p:sp>
        <p:nvSpPr>
          <p:cNvPr id="129026" name="Rectangle 2">
            <a:extLst>
              <a:ext uri="{FF2B5EF4-FFF2-40B4-BE49-F238E27FC236}">
                <a16:creationId xmlns:a16="http://schemas.microsoft.com/office/drawing/2014/main" id="{51241F06-9D83-4745-8A1C-CB0F92128243}"/>
              </a:ext>
            </a:extLst>
          </p:cNvPr>
          <p:cNvSpPr>
            <a:spLocks noGrp="1" noChangeArrowheads="1"/>
          </p:cNvSpPr>
          <p:nvPr>
            <p:ph idx="1"/>
          </p:nvPr>
        </p:nvSpPr>
        <p:spPr>
          <a:xfrm>
            <a:off x="1614488" y="1801814"/>
            <a:ext cx="8301038" cy="4700587"/>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Applications protocols provide safety guarantees by providing a fixed interface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Only limited things can be done through the interface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SMTP doesn't let you do anything but send mail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can't be used to retrieve files unless somebody explicitly installs software that allows such tunneling</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B8327EB5-E5B1-4A58-AA91-C0C8E432176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Application protocols and safety</a:t>
            </a:r>
          </a:p>
        </p:txBody>
      </p:sp>
      <p:sp>
        <p:nvSpPr>
          <p:cNvPr id="130050" name="Rectangle 2">
            <a:extLst>
              <a:ext uri="{FF2B5EF4-FFF2-40B4-BE49-F238E27FC236}">
                <a16:creationId xmlns:a16="http://schemas.microsoft.com/office/drawing/2014/main" id="{3B87F65F-AFD4-4C8E-AB71-62CA27D887D1}"/>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SMTP doesn't include such tunneling features by default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Consequently it is trusted and well deployed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(Spam is not an SMTP problem </a:t>
            </a:r>
            <a:r>
              <a:rPr lang="en-GB" altLang="en-US" i="1"/>
              <a:t>per se</a:t>
            </a:r>
            <a:r>
              <a:rPr lang="en-GB" altLang="en-US"/>
              <a: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Fixed interfaces are secure, because software implementing them only does what it's designed to do</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4668C0D0-C161-47B0-9F58-1206B194560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Use HTTP as HTTP</a:t>
            </a:r>
          </a:p>
        </p:txBody>
      </p:sp>
      <p:sp>
        <p:nvSpPr>
          <p:cNvPr id="131074" name="Rectangle 2">
            <a:extLst>
              <a:ext uri="{FF2B5EF4-FFF2-40B4-BE49-F238E27FC236}">
                <a16:creationId xmlns:a16="http://schemas.microsoft.com/office/drawing/2014/main" id="{081EBA55-8433-4677-B70F-97274ED67C28}"/>
              </a:ext>
            </a:extLst>
          </p:cNvPr>
          <p:cNvSpPr>
            <a:spLocks noGrp="1" noChangeArrowheads="1"/>
          </p:cNvSpPr>
          <p:nvPr>
            <p:ph idx="1"/>
          </p:nvPr>
        </p:nvSpPr>
        <p:spPr>
          <a:xfrm>
            <a:off x="1614488" y="1801814"/>
            <a:ext cx="8301038"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Use HTTP because it is pragmatic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Also use HTTP </a:t>
            </a:r>
            <a:r>
              <a:rPr lang="en-GB" altLang="en-US" i="1"/>
              <a:t>as HTTP</a:t>
            </a:r>
            <a:r>
              <a:rPr lang="en-GB" altLang="en-US"/>
              <a:t> so that it works with, not against the firewall software and firewall administrators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Make each message as visible as possible to the firewall, and invisible and opaque to crackers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Letting arbitrary requests tunnel through your firewall is asking to lose</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3F34D6CD-9D3C-4207-BAA6-A8B2F19D2E8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Plain HTTP vs. SOAP on HTTP</a:t>
            </a:r>
          </a:p>
        </p:txBody>
      </p:sp>
      <p:sp>
        <p:nvSpPr>
          <p:cNvPr id="132098" name="Rectangle 2">
            <a:extLst>
              <a:ext uri="{FF2B5EF4-FFF2-40B4-BE49-F238E27FC236}">
                <a16:creationId xmlns:a16="http://schemas.microsoft.com/office/drawing/2014/main" id="{9AD4431B-1E56-4DA7-A897-ED7F5284F7D1}"/>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See Paul Prescod’s examples again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Which one can be readily filtered with  security software?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Which one can a sysadmin inspect and understand in a logfile?</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E99E9B3B-FA0B-424C-AB56-8AEB6AC316A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Working with REST, not against it</a:t>
            </a:r>
          </a:p>
        </p:txBody>
      </p:sp>
      <p:sp>
        <p:nvSpPr>
          <p:cNvPr id="133122" name="Rectangle 2">
            <a:extLst>
              <a:ext uri="{FF2B5EF4-FFF2-40B4-BE49-F238E27FC236}">
                <a16:creationId xmlns:a16="http://schemas.microsoft.com/office/drawing/2014/main" id="{25986EF1-2255-4CCC-8299-28788CD6EBD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Reconsider your application's needs in terms of the provided interfaces and semantics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Don't try to figure out how to subvert or extend HTTP to encompass what you think your application semantics are</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D0981B95-2E79-42BD-B4CC-73CF14ED46BD}"/>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RESTafarian Email: an example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9205D387-D83C-481D-9833-A8C6881A758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scope of the problem</a:t>
            </a:r>
          </a:p>
        </p:txBody>
      </p:sp>
      <p:sp>
        <p:nvSpPr>
          <p:cNvPr id="15362" name="Rectangle 2">
            <a:extLst>
              <a:ext uri="{FF2B5EF4-FFF2-40B4-BE49-F238E27FC236}">
                <a16:creationId xmlns:a16="http://schemas.microsoft.com/office/drawing/2014/main" id="{B20EA090-0808-4260-85B2-2015C0553CE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Computer A in New York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tells computer B in Samarkand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about a resource available on Computer C in Timbuktu</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None of them belongs to the same trust domain</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984B4CDD-EA0B-4D22-9771-A8929741160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RESTafarian Email</a:t>
            </a:r>
          </a:p>
        </p:txBody>
      </p:sp>
      <p:sp>
        <p:nvSpPr>
          <p:cNvPr id="135170" name="Rectangle 2">
            <a:extLst>
              <a:ext uri="{FF2B5EF4-FFF2-40B4-BE49-F238E27FC236}">
                <a16:creationId xmlns:a16="http://schemas.microsoft.com/office/drawing/2014/main" id="{2D3EC274-1C22-4078-AE7E-AA32519E396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we were designing email from scratch on REST principles, what might it look like?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This is </a:t>
            </a:r>
            <a:r>
              <a:rPr lang="en-GB" altLang="en-US" i="1"/>
              <a:t>one possible way</a:t>
            </a:r>
            <a:r>
              <a:rPr lang="en-GB" altLang="en-US"/>
              <a:t>, not the One True REST Way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is nothing if not flexible, provided you stick to the few principles we've already seen</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2D27A06C-A44E-47DD-8362-53B39568D32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Mail servers keep outgoing mail</a:t>
            </a:r>
          </a:p>
        </p:txBody>
      </p:sp>
      <p:sp>
        <p:nvSpPr>
          <p:cNvPr id="136194" name="Rectangle 2">
            <a:extLst>
              <a:ext uri="{FF2B5EF4-FFF2-40B4-BE49-F238E27FC236}">
                <a16:creationId xmlns:a16="http://schemas.microsoft.com/office/drawing/2014/main" id="{FA67A4E4-3420-44AF-8162-9C513E6E83F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To post an email, use POST!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Your local outbound mail server exposes a URI where outbound messages can be posted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Security makes sure only authorized users can post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mail never leaves the server until the sender or the recipient decide to delete it</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A6D45BC1-48D4-48F6-9E19-C40A98A8480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Mailbox servers keep inbox state</a:t>
            </a:r>
          </a:p>
        </p:txBody>
      </p:sp>
      <p:sp>
        <p:nvSpPr>
          <p:cNvPr id="137218" name="Rectangle 2">
            <a:extLst>
              <a:ext uri="{FF2B5EF4-FFF2-40B4-BE49-F238E27FC236}">
                <a16:creationId xmlns:a16="http://schemas.microsoft.com/office/drawing/2014/main" id="{68FC381C-66D8-430F-9733-5D26B088A9ED}"/>
              </a:ext>
            </a:extLst>
          </p:cNvPr>
          <p:cNvSpPr>
            <a:spLocks noGrp="1" noChangeArrowheads="1"/>
          </p:cNvSpPr>
          <p:nvPr>
            <p:ph idx="1"/>
          </p:nvPr>
        </p:nvSpPr>
        <p:spPr>
          <a:xfrm>
            <a:off x="1614488" y="1801813"/>
            <a:ext cx="8301038" cy="469741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To read your mail, use GET to fetch a set of hyperlinks (nicely formatted) that represent incoming messages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GETting one link sends you to the mail server that has the message and retrieves it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DELETE removes messages you no longer want</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E29513D6-62AC-4DE1-9456-D30D5856870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Mailbox servers keep inbox state</a:t>
            </a:r>
          </a:p>
        </p:txBody>
      </p:sp>
      <p:sp>
        <p:nvSpPr>
          <p:cNvPr id="138242" name="Rectangle 2">
            <a:extLst>
              <a:ext uri="{FF2B5EF4-FFF2-40B4-BE49-F238E27FC236}">
                <a16:creationId xmlns:a16="http://schemas.microsoft.com/office/drawing/2014/main" id="{68246C27-29D8-4419-A654-F30ABAC10D2E}"/>
              </a:ext>
            </a:extLst>
          </p:cNvPr>
          <p:cNvSpPr>
            <a:spLocks noGrp="1" noChangeArrowheads="1"/>
          </p:cNvSpPr>
          <p:nvPr>
            <p:ph idx="1"/>
          </p:nvPr>
        </p:nvSpPr>
        <p:spPr>
          <a:xfrm>
            <a:off x="1614488" y="1801813"/>
            <a:ext cx="8301038" cy="4697412"/>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Archived messages are displayed in views you can GET</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Folderizing is POSTing a message containing a URI to the folder (which itself has a URI)</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Forwarding is almost like folderizing, but to someone else’s inbox</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Higher-level services like searches are done by POST and create new resources that you can wait for or GET later</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E4B66039-E368-4772-8385-5303E3572CD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Mail notification</a:t>
            </a:r>
          </a:p>
        </p:txBody>
      </p:sp>
      <p:sp>
        <p:nvSpPr>
          <p:cNvPr id="139266" name="Rectangle 2">
            <a:extLst>
              <a:ext uri="{FF2B5EF4-FFF2-40B4-BE49-F238E27FC236}">
                <a16:creationId xmlns:a16="http://schemas.microsoft.com/office/drawing/2014/main" id="{F0AA0268-CED7-4892-9C9F-8E32437D8CC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Mail servers have to tell mailbox servers that mail is available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Inbound servers expose a URI that can be POSTed to with a cheap message containing just a URI</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CD8ABB12-BF5A-4613-B977-8188C66441A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No spam!</a:t>
            </a:r>
          </a:p>
        </p:txBody>
      </p:sp>
      <p:sp>
        <p:nvSpPr>
          <p:cNvPr id="140290" name="Rectangle 2">
            <a:extLst>
              <a:ext uri="{FF2B5EF4-FFF2-40B4-BE49-F238E27FC236}">
                <a16:creationId xmlns:a16="http://schemas.microsoft.com/office/drawing/2014/main" id="{092D60D7-454A-4585-9790-532BC68F08C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Any recipient can delete a message, so just keeping one copy on the spammer’s mail server won’t work</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Spammers would have to keep zillions of copies on their mail servers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That costs $$$$ and draws attention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spam no one gets to read isn't a spam</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C00E60B8-53CD-4BD6-B2A9-69E1A3C95B0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No spam!</a:t>
            </a:r>
          </a:p>
        </p:txBody>
      </p:sp>
      <p:sp>
        <p:nvSpPr>
          <p:cNvPr id="141314" name="Rectangle 2">
            <a:extLst>
              <a:ext uri="{FF2B5EF4-FFF2-40B4-BE49-F238E27FC236}">
                <a16:creationId xmlns:a16="http://schemas.microsoft.com/office/drawing/2014/main" id="{065C971B-BC58-4181-9B66-34FE943B5F2A}"/>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Of course a spammer can cheat by using a server that improperly ignores DELETEs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that only works once, as such servers get blacklisted (and they cannot trivially hide their identities)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 social problem can be </a:t>
            </a:r>
            <a:r>
              <a:rPr lang="en-GB" altLang="en-US" i="1"/>
              <a:t>completely</a:t>
            </a:r>
            <a:r>
              <a:rPr lang="en-GB" altLang="en-US"/>
              <a:t> solved by technical fixes</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A9098685-775D-4912-9AEC-26472E0173D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“Post in haste, repent at leisure”</a:t>
            </a:r>
          </a:p>
        </p:txBody>
      </p:sp>
      <p:sp>
        <p:nvSpPr>
          <p:cNvPr id="142338" name="Rectangle 2">
            <a:extLst>
              <a:ext uri="{FF2B5EF4-FFF2-40B4-BE49-F238E27FC236}">
                <a16:creationId xmlns:a16="http://schemas.microsoft.com/office/drawing/2014/main" id="{BB4CA800-E3E9-4835-87D5-13B260CC6288}"/>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SMTP mail once sent can't be retrieved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Senders can use PUT or DELETE to modify or remove their mails even after posting them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Of course, that doesn't change the state in the recipient's head</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8DA14783-81C7-4D8E-90DB-69DDCF449E5F}"/>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Related architectures</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10AEDF6A-E892-413C-9FD2-AC65D63787BB}"/>
              </a:ext>
            </a:extLst>
          </p:cNvPr>
          <p:cNvSpPr>
            <a:spLocks noGrp="1" noChangeArrowheads="1"/>
          </p:cNvSpPr>
          <p:nvPr>
            <p:ph type="title"/>
          </p:nvPr>
        </p:nvSpPr>
        <p:spPr>
          <a:xfrm>
            <a:off x="1614488" y="444500"/>
            <a:ext cx="8301038" cy="1270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a:t>Systems vs. applications programming</a:t>
            </a:r>
          </a:p>
        </p:txBody>
      </p:sp>
      <p:sp>
        <p:nvSpPr>
          <p:cNvPr id="144386" name="Rectangle 2">
            <a:extLst>
              <a:ext uri="{FF2B5EF4-FFF2-40B4-BE49-F238E27FC236}">
                <a16:creationId xmlns:a16="http://schemas.microsoft.com/office/drawing/2014/main" id="{693854E0-FB6E-4603-A0F2-78FD97AD5539}"/>
              </a:ext>
            </a:extLst>
          </p:cNvPr>
          <p:cNvSpPr>
            <a:spLocks noGrp="1" noChangeArrowheads="1"/>
          </p:cNvSpPr>
          <p:nvPr>
            <p:ph idx="1"/>
          </p:nvPr>
        </p:nvSpPr>
        <p:spPr>
          <a:xfrm>
            <a:off x="1614488" y="1801814"/>
            <a:ext cx="8301038" cy="45180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Systems programming emphasizes making the new domain fit into the existing generic interfaces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Applications programming models the application domain precisely first, worries about integration afterwards (if at all)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534CC6B1-8095-4320-8CFB-DAB13C213F5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Nouns</a:t>
            </a:r>
          </a:p>
        </p:txBody>
      </p:sp>
      <p:sp>
        <p:nvSpPr>
          <p:cNvPr id="16386" name="Rectangle 2">
            <a:extLst>
              <a:ext uri="{FF2B5EF4-FFF2-40B4-BE49-F238E27FC236}">
                <a16:creationId xmlns:a16="http://schemas.microsoft.com/office/drawing/2014/main" id="{14040A8C-B957-4717-87CB-2F0FAF9335FA}"/>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URIs are the equivalent of a noun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words in English are nouns, from </a:t>
            </a:r>
            <a:r>
              <a:rPr lang="en-GB" altLang="en-US" i="1"/>
              <a:t>cat</a:t>
            </a:r>
            <a:r>
              <a:rPr lang="en-GB" altLang="en-US"/>
              <a:t> to </a:t>
            </a:r>
            <a:r>
              <a:rPr lang="en-GB" altLang="en-US" i="1"/>
              <a:t>antidisestablishmentarianism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REST language has trillions of nouns for all the concepts in all the heads and files of all the people in the world</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7F47AA60-5325-4179-A308-60377B41FEE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Thoughts of a systems geek</a:t>
            </a:r>
          </a:p>
        </p:txBody>
      </p:sp>
      <p:sp>
        <p:nvSpPr>
          <p:cNvPr id="145410" name="Rectangle 2">
            <a:extLst>
              <a:ext uri="{FF2B5EF4-FFF2-40B4-BE49-F238E27FC236}">
                <a16:creationId xmlns:a16="http://schemas.microsoft.com/office/drawing/2014/main" id="{5038B403-7C2D-4455-849C-2F5DDBC55C1F}"/>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applications programmers thought more like systems programmers, the world would be a better place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a problem is not interesting, generalize it until it is, then solve the general problem</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49402D2-C265-4D33-9C1B-A86D8B0C144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Unix Way</a:t>
            </a:r>
          </a:p>
        </p:txBody>
      </p:sp>
      <p:sp>
        <p:nvSpPr>
          <p:cNvPr id="146434" name="Rectangle 2">
            <a:extLst>
              <a:ext uri="{FF2B5EF4-FFF2-40B4-BE49-F238E27FC236}">
                <a16:creationId xmlns:a16="http://schemas.microsoft.com/office/drawing/2014/main" id="{F1CEEEB3-EE75-4FE9-992E-7A71A062313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Unix has destroyed all its competitors but one (to the point where many people can't even name those other competitors)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core of Unix is its software tools philosophy: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ability to string together lots of little special-purpose tools with generic interfaces</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17D03F24-A61C-45B8-BF77-FD2C2B07A76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Unix Way</a:t>
            </a:r>
          </a:p>
        </p:txBody>
      </p:sp>
      <p:sp>
        <p:nvSpPr>
          <p:cNvPr id="147458" name="Rectangle 2">
            <a:extLst>
              <a:ext uri="{FF2B5EF4-FFF2-40B4-BE49-F238E27FC236}">
                <a16:creationId xmlns:a16="http://schemas.microsoft.com/office/drawing/2014/main" id="{A2537D51-2360-4B85-B9B1-C36CC501D68D}"/>
              </a:ext>
            </a:extLst>
          </p:cNvPr>
          <p:cNvSpPr>
            <a:spLocks noGrp="1" noChangeArrowheads="1"/>
          </p:cNvSpPr>
          <p:nvPr>
            <p:ph idx="1"/>
          </p:nvPr>
        </p:nvSpPr>
        <p:spPr>
          <a:xfrm>
            <a:off x="1614488" y="1801813"/>
            <a:ext cx="8301038" cy="41576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Everything is a file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Files have a generic interface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All resources in the system could be accessed through these narrow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Some things were always exceptions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Unix networking broke this philosophy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Plan 9 research OS restored it, doubled and in spades</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
            <a:extLst>
              <a:ext uri="{FF2B5EF4-FFF2-40B4-BE49-F238E27FC236}">
                <a16:creationId xmlns:a16="http://schemas.microsoft.com/office/drawing/2014/main" id="{E2399EDB-EC21-43CD-BD1C-164171B2010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from a Unix viewpoint</a:t>
            </a:r>
          </a:p>
        </p:txBody>
      </p:sp>
      <p:sp>
        <p:nvSpPr>
          <p:cNvPr id="148482" name="Rectangle 2">
            <a:extLst>
              <a:ext uri="{FF2B5EF4-FFF2-40B4-BE49-F238E27FC236}">
                <a16:creationId xmlns:a16="http://schemas.microsoft.com/office/drawing/2014/main" id="{D56EDF07-0294-4C62-BF88-BD73DB878319}"/>
              </a:ext>
            </a:extLst>
          </p:cNvPr>
          <p:cNvSpPr>
            <a:spLocks noGrp="1" noChangeArrowheads="1"/>
          </p:cNvSpPr>
          <p:nvPr>
            <p:ph idx="1"/>
          </p:nvPr>
        </p:nvSpPr>
        <p:spPr>
          <a:xfrm>
            <a:off x="1614488" y="1801813"/>
            <a:ext cx="8301038" cy="41576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rather than files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URI space instead of the filesystem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slightly different (even narrower) generic interface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the focus is the same: a generic shared abstraction, not point-to-point interface coordination.</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F1E70F7A-2B00-4799-879E-C4450B41EFD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Other coordination environments</a:t>
            </a:r>
          </a:p>
        </p:txBody>
      </p:sp>
      <p:sp>
        <p:nvSpPr>
          <p:cNvPr id="149506" name="Rectangle 2">
            <a:extLst>
              <a:ext uri="{FF2B5EF4-FFF2-40B4-BE49-F238E27FC236}">
                <a16:creationId xmlns:a16="http://schemas.microsoft.com/office/drawing/2014/main" id="{81DC2813-EA99-48AD-823D-88A38101B974}"/>
              </a:ext>
            </a:extLst>
          </p:cNvPr>
          <p:cNvSpPr>
            <a:spLocks noGrp="1" noChangeArrowheads="1"/>
          </p:cNvSpPr>
          <p:nvPr>
            <p:ph idx="1"/>
          </p:nvPr>
        </p:nvSpPr>
        <p:spPr>
          <a:xfrm>
            <a:off x="1614488" y="1801813"/>
            <a:ext cx="8301038" cy="4337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Linda, you get and put anonymous tuples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UNIX shell programming, autonomous programs read and write from pipes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Plan 9 extends the filesystem to be a universal namespace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To write a device driver, you implement </a:t>
            </a:r>
            <a:r>
              <a:rPr lang="en-GB" altLang="en-US" i="1"/>
              <a:t>open</a:t>
            </a:r>
            <a:r>
              <a:rPr lang="en-GB" altLang="en-US"/>
              <a:t> and </a:t>
            </a:r>
            <a:r>
              <a:rPr lang="en-GB" altLang="en-US" i="1"/>
              <a:t>close</a:t>
            </a:r>
            <a:r>
              <a:rPr lang="en-GB" altLang="en-US"/>
              <a:t> and </a:t>
            </a:r>
            <a:r>
              <a:rPr lang="en-GB" altLang="en-US" i="1"/>
              <a:t>read</a:t>
            </a:r>
            <a:r>
              <a:rPr lang="en-GB" altLang="en-US"/>
              <a:t> and </a:t>
            </a:r>
            <a:r>
              <a:rPr lang="en-GB" altLang="en-US" i="1"/>
              <a:t>write </a:t>
            </a:r>
            <a:r>
              <a:rPr lang="en-GB" altLang="en-US"/>
              <a:t>and</a:t>
            </a:r>
            <a:r>
              <a:rPr lang="en-GB" altLang="en-US" i="1"/>
              <a:t> ioctl </a:t>
            </a:r>
            <a:r>
              <a:rPr lang="en-GB" altLang="en-US"/>
              <a:t>and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FA386CB9-661A-439D-BF10-16DC2FD2C72A}"/>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Final thoughts</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0AE07152-6426-4988-859A-23594FEFEB7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Has RPC really failed?</a:t>
            </a:r>
          </a:p>
        </p:txBody>
      </p:sp>
      <p:sp>
        <p:nvSpPr>
          <p:cNvPr id="151554" name="Rectangle 2">
            <a:extLst>
              <a:ext uri="{FF2B5EF4-FFF2-40B4-BE49-F238E27FC236}">
                <a16:creationId xmlns:a16="http://schemas.microsoft.com/office/drawing/2014/main" id="{1403462E-A586-47A4-847A-33B6521B8703}"/>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ONC and DCE RPC are the basis of:</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Plenty of enterprise software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widely deployed NFS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CORBA and DCOM are in </a:t>
            </a:r>
            <a:r>
              <a:rPr lang="en-GB" altLang="en-US" i="1"/>
              <a:t>lots</a:t>
            </a:r>
            <a:r>
              <a:rPr lang="en-GB" altLang="en-US"/>
              <a:t> of industrial-strength enterprise software.  </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E4254E3D-8C8E-40E8-B4F4-9E3C9852659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and WS-*</a:t>
            </a:r>
          </a:p>
        </p:txBody>
      </p:sp>
      <p:sp>
        <p:nvSpPr>
          <p:cNvPr id="152578" name="Rectangle 2">
            <a:extLst>
              <a:ext uri="{FF2B5EF4-FFF2-40B4-BE49-F238E27FC236}">
                <a16:creationId xmlns:a16="http://schemas.microsoft.com/office/drawing/2014/main" id="{EC2F5CA9-0A63-4389-8BE0-82660CE2E552}"/>
              </a:ext>
            </a:extLst>
          </p:cNvPr>
          <p:cNvSpPr>
            <a:spLocks noGrp="1" noChangeArrowheads="1"/>
          </p:cNvSpPr>
          <p:nvPr>
            <p:ph idx="1"/>
          </p:nvPr>
        </p:nvSpPr>
        <p:spPr>
          <a:xfrm>
            <a:off x="1614488" y="1801814"/>
            <a:ext cx="8301038"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the end, WS-* is just </a:t>
            </a:r>
            <a:r>
              <a:rPr lang="en-GB" altLang="en-US" i="1"/>
              <a:t>there</a:t>
            </a:r>
            <a:r>
              <a:rPr lang="en-GB" altLang="en-US"/>
              <a:t>, like Windows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people need to work to ensure that the WS-* stack is sufficiently rich to be useful to them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Two different design styles, informed by different needs and values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should still share a technology base as much as possible (and no more)</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562EAD47-4FF2-46B0-8D5C-75242F4D30D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You're my only hope</a:t>
            </a:r>
          </a:p>
        </p:txBody>
      </p:sp>
      <p:sp>
        <p:nvSpPr>
          <p:cNvPr id="153602" name="Rectangle 2">
            <a:extLst>
              <a:ext uri="{FF2B5EF4-FFF2-40B4-BE49-F238E27FC236}">
                <a16:creationId xmlns:a16="http://schemas.microsoft.com/office/drawing/2014/main" id="{49BF2772-DDF4-4679-9DB1-57E853CA3721}"/>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only thing that can really make REST work for us all is broad education in: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What, exactly, the REST style </a:t>
            </a:r>
            <a:r>
              <a:rPr lang="en-GB" altLang="en-US" i="1"/>
              <a:t>is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How</a:t>
            </a:r>
            <a:r>
              <a:rPr lang="en-GB" altLang="en-US"/>
              <a:t> to design to it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Why it's a Good Thing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that’s why you’re here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B0CE2D8D-3C3A-425F-80F2-2B698BDED09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Verbs</a:t>
            </a:r>
          </a:p>
        </p:txBody>
      </p:sp>
      <p:sp>
        <p:nvSpPr>
          <p:cNvPr id="17410" name="Rectangle 2">
            <a:extLst>
              <a:ext uri="{FF2B5EF4-FFF2-40B4-BE49-F238E27FC236}">
                <a16:creationId xmlns:a16="http://schemas.microsoft.com/office/drawing/2014/main" id="{5BFC7567-58CF-4E77-A328-CE84340E35F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Verbs (loosely) describe actions that are applicable to nouns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Using different verbs for every noun would make widespread communication impossible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programming we call this “polymorphism”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Some verbs only apply to a few nouns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REST we use </a:t>
            </a:r>
            <a:r>
              <a:rPr lang="en-GB" altLang="en-US" i="1"/>
              <a:t>universal</a:t>
            </a:r>
            <a:r>
              <a:rPr lang="en-GB" altLang="en-US"/>
              <a:t> verbs only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4F3F16C3-5847-4159-B5BA-F21665DD115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GET: fetch information</a:t>
            </a:r>
          </a:p>
        </p:txBody>
      </p:sp>
      <p:sp>
        <p:nvSpPr>
          <p:cNvPr id="18434" name="Rectangle 2">
            <a:extLst>
              <a:ext uri="{FF2B5EF4-FFF2-40B4-BE49-F238E27FC236}">
                <a16:creationId xmlns:a16="http://schemas.microsoft.com/office/drawing/2014/main" id="{0C7D57BD-4FE5-447E-8C42-6C9EE14DE8D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To fetch a web page, the browser does a GET on some URI and retrieves a representation (HTML, plain text, JPEG, or whatever) of the resource identified by that URI</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GET is fundamental to browsers because mostly they just browse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requires a few more verbs to allow taking actions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30EAC33B-FC32-4EEF-A0E7-B0268DAB921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Four verbs for every noun</a:t>
            </a:r>
          </a:p>
        </p:txBody>
      </p:sp>
      <p:sp>
        <p:nvSpPr>
          <p:cNvPr id="19458" name="Rectangle 2">
            <a:extLst>
              <a:ext uri="{FF2B5EF4-FFF2-40B4-BE49-F238E27FC236}">
                <a16:creationId xmlns:a16="http://schemas.microsoft.com/office/drawing/2014/main" id="{6ADCF298-8950-4345-937F-9D892F7619D2}"/>
              </a:ext>
            </a:extLst>
          </p:cNvPr>
          <p:cNvSpPr>
            <a:spLocks noGrp="1" noChangeArrowheads="1"/>
          </p:cNvSpPr>
          <p:nvPr>
            <p:ph idx="1"/>
          </p:nvPr>
        </p:nvSpPr>
        <p:spPr>
          <a:xfrm>
            <a:off x="1614488" y="1801814"/>
            <a:ext cx="8301038" cy="4402137"/>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GET to retrieve information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POST to add new information, showing its relation to old information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PUT to update information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DELETE to discard information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EFB12A34-B43A-4A1C-8253-58E3A690DEC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Not such a big deal</a:t>
            </a:r>
          </a:p>
        </p:txBody>
      </p:sp>
      <p:sp>
        <p:nvSpPr>
          <p:cNvPr id="20482" name="Rectangle 2">
            <a:extLst>
              <a:ext uri="{FF2B5EF4-FFF2-40B4-BE49-F238E27FC236}">
                <a16:creationId xmlns:a16="http://schemas.microsoft.com/office/drawing/2014/main" id="{407F5104-F24A-4ED2-BC74-AE9715F4589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Web already supports machine-to-machine integration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What's not machine-processable about the current Web isn't the protocol, it's the </a:t>
            </a:r>
            <a:r>
              <a:rPr lang="en-GB" altLang="en-US" i="1"/>
              <a:t>content</a:t>
            </a:r>
            <a:r>
              <a:rPr lang="en-GB" altLang="en-US"/>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678B3F6D-E4A7-4C4C-A1FE-EBE35FD7734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XML</a:t>
            </a:r>
          </a:p>
        </p:txBody>
      </p:sp>
      <p:sp>
        <p:nvSpPr>
          <p:cNvPr id="21506" name="Rectangle 2">
            <a:extLst>
              <a:ext uri="{FF2B5EF4-FFF2-40B4-BE49-F238E27FC236}">
                <a16:creationId xmlns:a16="http://schemas.microsoft.com/office/drawing/2014/main" id="{BDA1F673-70D2-42EA-949D-6EE10FB7064E}"/>
              </a:ext>
            </a:extLst>
          </p:cNvPr>
          <p:cNvSpPr>
            <a:spLocks noGrp="1" noChangeArrowheads="1"/>
          </p:cNvSpPr>
          <p:nvPr>
            <p:ph idx="1"/>
          </p:nvPr>
        </p:nvSpPr>
        <p:spPr>
          <a:xfrm>
            <a:off x="1614488" y="1801814"/>
            <a:ext cx="8301038" cy="4402137"/>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Using XML formats as your machine-processable representations for  resources allows applying new tools to old data</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also simplifies interconnection with remote systems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XML has plenty of tools, as we all know</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048414AF-0656-4F32-83FA-890EC9532EF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Copyright</a:t>
            </a:r>
          </a:p>
        </p:txBody>
      </p:sp>
      <p:sp>
        <p:nvSpPr>
          <p:cNvPr id="4098" name="Rectangle 2">
            <a:extLst>
              <a:ext uri="{FF2B5EF4-FFF2-40B4-BE49-F238E27FC236}">
                <a16:creationId xmlns:a16="http://schemas.microsoft.com/office/drawing/2014/main" id="{3AE3DFC5-6363-4BDD-8350-391287FB9DD9}"/>
              </a:ext>
            </a:extLst>
          </p:cNvPr>
          <p:cNvSpPr>
            <a:spLocks noGrp="1" noChangeArrowheads="1"/>
          </p:cNvSpPr>
          <p:nvPr>
            <p:ph idx="1"/>
          </p:nvPr>
        </p:nvSpPr>
        <p:spPr>
          <a:xfrm>
            <a:off x="1614488" y="1801813"/>
            <a:ext cx="8301038" cy="4083050"/>
          </a:xfrm>
          <a:ln/>
        </p:spPr>
        <p:txBody>
          <a:bodyPr/>
          <a:lstStyle/>
          <a:p>
            <a:pPr eaLnBrk="0">
              <a:spcBef>
                <a:spcPts val="588"/>
              </a:spcBef>
              <a:spcAft>
                <a:spcPct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Copyright © 2005 John Cowan</a:t>
            </a:r>
          </a:p>
          <a:p>
            <a:pPr eaLnBrk="0">
              <a:lnSpc>
                <a:spcPct val="102000"/>
              </a:lnSpc>
              <a:spcBef>
                <a:spcPts val="588"/>
              </a:spcBef>
              <a:spcAft>
                <a:spcPct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Licensed under the GNU General Public License</a:t>
            </a:r>
          </a:p>
          <a:p>
            <a:pPr eaLnBrk="0">
              <a:lnSpc>
                <a:spcPct val="102000"/>
              </a:lnSpc>
              <a:spcBef>
                <a:spcPts val="588"/>
              </a:spcBef>
              <a:spcAft>
                <a:spcPct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ABSOLUTELY NO WARRANTIES; USE AT YOUR OWN RISK</a:t>
            </a:r>
          </a:p>
          <a:p>
            <a:pPr eaLnBrk="0">
              <a:lnSpc>
                <a:spcPct val="102000"/>
              </a:lnSpc>
              <a:spcBef>
                <a:spcPts val="588"/>
              </a:spcBef>
              <a:spcAft>
                <a:spcPct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Black and white for readability</a:t>
            </a:r>
          </a:p>
          <a:p>
            <a:pPr eaLnBrk="0">
              <a:lnSpc>
                <a:spcPct val="102000"/>
              </a:lnSpc>
              <a:spcBef>
                <a:spcPts val="588"/>
              </a:spcBef>
              <a:spcAft>
                <a:spcPct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Gentium font for readability and beauty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79B46E9F-3D4F-42D7-BF46-DAF35E4CC33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Why not just use plain HTML?</a:t>
            </a:r>
          </a:p>
        </p:txBody>
      </p:sp>
      <p:sp>
        <p:nvSpPr>
          <p:cNvPr id="22530" name="Rectangle 2">
            <a:extLst>
              <a:ext uri="{FF2B5EF4-FFF2-40B4-BE49-F238E27FC236}">
                <a16:creationId xmlns:a16="http://schemas.microsoft.com/office/drawing/2014/main" id="{F2D31302-A73E-4A66-BFF7-19EB818B5523}"/>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Web pages are designed to be understood by people, who care about layout and styling, not just raw data</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Every URI could have a human-readable and a machine-processable representation: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Web Services clients ask for the machine-readable one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Browsers ask for the human-readable one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D386063-E9B0-4636-A915-BFE044B0B3E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Well, not quite every URI</a:t>
            </a:r>
          </a:p>
        </p:txBody>
      </p:sp>
      <p:sp>
        <p:nvSpPr>
          <p:cNvPr id="23554" name="Rectangle 2">
            <a:extLst>
              <a:ext uri="{FF2B5EF4-FFF2-40B4-BE49-F238E27FC236}">
                <a16:creationId xmlns:a16="http://schemas.microsoft.com/office/drawing/2014/main" id="{BB568989-3C94-4178-8829-6E70E11254BF}"/>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information on some pages is going to be too complex for machines to understand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Anna Karenina </a:t>
            </a:r>
            <a:r>
              <a:rPr lang="en-GB" altLang="en-US"/>
              <a:t>has lots of meaning, but making it into a non-trivial Web service is an AI-complete problem</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B92E637-E577-4B1A-AD5A-742FDC130E9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Are we doing this now?</a:t>
            </a:r>
          </a:p>
        </p:txBody>
      </p:sp>
      <p:sp>
        <p:nvSpPr>
          <p:cNvPr id="24578" name="Rectangle 2">
            <a:extLst>
              <a:ext uri="{FF2B5EF4-FFF2-40B4-BE49-F238E27FC236}">
                <a16:creationId xmlns:a16="http://schemas.microsoft.com/office/drawing/2014/main" id="{3CC0648B-B356-4CEA-8A06-F3FE2ABD5E9B}"/>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of us are are busy writing to layers of complex specifications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Our nouns aren't universal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Our verbs aren't polymorphic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proven techniques of the Web are being discarded for a pot of messages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805FFCD8-84B9-4145-8C7E-1A23C886A3FA}"/>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What’s REST?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80B1C70F-AE9F-4B49-AF08-67859D67FC9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 what's REST already?</a:t>
            </a:r>
          </a:p>
        </p:txBody>
      </p:sp>
      <p:sp>
        <p:nvSpPr>
          <p:cNvPr id="26626" name="Rectangle 2">
            <a:extLst>
              <a:ext uri="{FF2B5EF4-FFF2-40B4-BE49-F238E27FC236}">
                <a16:creationId xmlns:a16="http://schemas.microsoft.com/office/drawing/2014/main" id="{646AE73E-6615-4ED1-9720-39BD9AFA04BC}"/>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REpresentational State Transfer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An architectural style, not a toolkit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 don't need no steenkin' toolkits!”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distillation of the way the Web already works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A9C722F8-C198-423B-9894-6FA713B28C8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defined</a:t>
            </a:r>
          </a:p>
        </p:txBody>
      </p:sp>
      <p:sp>
        <p:nvSpPr>
          <p:cNvPr id="27650" name="Rectangle 2">
            <a:extLst>
              <a:ext uri="{FF2B5EF4-FFF2-40B4-BE49-F238E27FC236}">
                <a16:creationId xmlns:a16="http://schemas.microsoft.com/office/drawing/2014/main" id="{5E4DDC94-6711-442B-A245-5D335052FAE4}"/>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are identified by uniform resource identifiers (URIs)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are manipulated through their representations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Messages are self-descriptive and stateless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Multiple representations are accepted or sent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Hypertext is the engine of application state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8810252A-4205-44D1-927E-4F3D3F5BE36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style</a:t>
            </a:r>
          </a:p>
        </p:txBody>
      </p:sp>
      <p:sp>
        <p:nvSpPr>
          <p:cNvPr id="28674" name="Rectangle 2">
            <a:extLst>
              <a:ext uri="{FF2B5EF4-FFF2-40B4-BE49-F238E27FC236}">
                <a16:creationId xmlns:a16="http://schemas.microsoft.com/office/drawing/2014/main" id="{4EEC0FFE-F08F-465D-90CF-472BC601B225}"/>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Client-server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Stateless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Cached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Uniform interface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Layered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(Code on demand)</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4422F504-70C1-4630-86B6-51A8C369420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Snarky question</a:t>
            </a:r>
          </a:p>
        </p:txBody>
      </p:sp>
      <p:sp>
        <p:nvSpPr>
          <p:cNvPr id="29698" name="Rectangle 2">
            <a:extLst>
              <a:ext uri="{FF2B5EF4-FFF2-40B4-BE49-F238E27FC236}">
                <a16:creationId xmlns:a16="http://schemas.microsoft.com/office/drawing/2014/main" id="{9CF3080B-53C5-463B-B8D1-9533D1EDC88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How are representations transferred, and why would I want a representation of something to be transferred to something else?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Representations are all we really have (the shadows in Plato's cave)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Representations are transferred by ordinary digital means – it's how we think about them that's new</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B80E6E3E-E5E2-4A57-95AA-B1A135317736}"/>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Representation</a:t>
            </a:r>
          </a:p>
        </p:txBody>
      </p:sp>
      <p:sp>
        <p:nvSpPr>
          <p:cNvPr id="30722" name="Rectangle 2">
            <a:extLst>
              <a:ext uri="{FF2B5EF4-FFF2-40B4-BE49-F238E27FC236}">
                <a16:creationId xmlns:a16="http://schemas.microsoft.com/office/drawing/2014/main" id="{79BF83FD-5DCD-427B-B238-1BD87AACDBD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are first-class objects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Indeed, “object” is a subtype of “resource”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are retrieved not as character strings or BLOBs but as complete representations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4F5F66AD-D37B-460D-94BB-E25D5D8B901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 web page is a resource?</a:t>
            </a:r>
          </a:p>
        </p:txBody>
      </p:sp>
      <p:sp>
        <p:nvSpPr>
          <p:cNvPr id="31746" name="Rectangle 2">
            <a:extLst>
              <a:ext uri="{FF2B5EF4-FFF2-40B4-BE49-F238E27FC236}">
                <a16:creationId xmlns:a16="http://schemas.microsoft.com/office/drawing/2014/main" id="{BCCABBF3-52C5-4F2A-BA3D-79B8A100F42A}"/>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web page is a </a:t>
            </a:r>
            <a:r>
              <a:rPr lang="en-GB" altLang="en-US" i="1"/>
              <a:t>representation</a:t>
            </a:r>
            <a:r>
              <a:rPr lang="en-GB" altLang="en-US"/>
              <a:t> of a resource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are just concepts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URIs tell a client that there's a concept somewhere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Clients can then request a specific representation of the concept from the representations the server makes available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7DE0C16D-A250-40D5-B115-1250191FE1A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Pitch</a:t>
            </a:r>
          </a:p>
        </p:txBody>
      </p:sp>
      <p:sp>
        <p:nvSpPr>
          <p:cNvPr id="5122" name="Rectangle 2">
            <a:extLst>
              <a:ext uri="{FF2B5EF4-FFF2-40B4-BE49-F238E27FC236}">
                <a16:creationId xmlns:a16="http://schemas.microsoft.com/office/drawing/2014/main" id="{E351C40B-CB1E-4B27-A057-58C0F4C60070}"/>
              </a:ext>
            </a:extLst>
          </p:cNvPr>
          <p:cNvSpPr>
            <a:spLocks noGrp="1" noChangeArrowheads="1"/>
          </p:cNvSpPr>
          <p:nvPr>
            <p:ph type="subTitle" idx="4294967295"/>
          </p:nvPr>
        </p:nvSpPr>
        <p:spPr bwMode="auto">
          <a:xfrm>
            <a:off x="3219450" y="1801813"/>
            <a:ext cx="8301038" cy="4083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Would you like something cleaner than SOAP? Something less impenetrable than WSDL? Something less confusingly intertwingled than the various WS-* bafflegab standards? ... Say, just what is this Web Services jazz anyhow?</a:t>
            </a:r>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152C8E69-3AA1-4C43-A685-30F61165E12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State</a:t>
            </a:r>
          </a:p>
        </p:txBody>
      </p:sp>
      <p:sp>
        <p:nvSpPr>
          <p:cNvPr id="32770" name="Rectangle 2">
            <a:extLst>
              <a:ext uri="{FF2B5EF4-FFF2-40B4-BE49-F238E27FC236}">
                <a16:creationId xmlns:a16="http://schemas.microsoft.com/office/drawing/2014/main" id="{E43A7D13-863B-47A8-A8AD-DACE27CAB5D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 means application/session state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Maintained as part of the content transferred from client to server back to client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Thus any server can potentially continue transaction from the  point where it was left off</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 is never left in limbo</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2A6C919B-00D5-4EDA-8437-5ABB9A10460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Transfer of state</a:t>
            </a:r>
          </a:p>
        </p:txBody>
      </p:sp>
      <p:sp>
        <p:nvSpPr>
          <p:cNvPr id="33794" name="Rectangle 2">
            <a:extLst>
              <a:ext uri="{FF2B5EF4-FFF2-40B4-BE49-F238E27FC236}">
                <a16:creationId xmlns:a16="http://schemas.microsoft.com/office/drawing/2014/main" id="{0300FB50-59BA-49E5-8D6A-63D77D046DC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Connectors (client, server, cache, resolver, tunnel)  are unrelated to sessions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 is maintained by being transferred from clients to servers and back to clients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ECEBEE37-D86F-4E3C-94E6-87CF231C7D4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and HTTP</a:t>
            </a:r>
          </a:p>
        </p:txBody>
      </p:sp>
      <p:sp>
        <p:nvSpPr>
          <p:cNvPr id="34818" name="Rectangle 2">
            <a:extLst>
              <a:ext uri="{FF2B5EF4-FFF2-40B4-BE49-F238E27FC236}">
                <a16:creationId xmlns:a16="http://schemas.microsoft.com/office/drawing/2014/main" id="{8C94A67A-A1C9-4F76-8261-0B5FEF6C4AB5}"/>
              </a:ext>
            </a:extLst>
          </p:cNvPr>
          <p:cNvSpPr>
            <a:spLocks noGrp="1" noChangeArrowheads="1"/>
          </p:cNvSpPr>
          <p:nvPr>
            <p:ph idx="1"/>
          </p:nvPr>
        </p:nvSpPr>
        <p:spPr>
          <a:xfrm>
            <a:off x="1614488" y="1801813"/>
            <a:ext cx="8301038" cy="4083050"/>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is a </a:t>
            </a:r>
            <a:r>
              <a:rPr lang="en-GB" altLang="en-US" i="1"/>
              <a:t>post hoc</a:t>
            </a:r>
            <a:r>
              <a:rPr lang="en-GB" altLang="en-US"/>
              <a:t>  description of the Web</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1.1 was designed to conform to REST</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Its methods are defined well enough to get work done</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Unsurprisingly, HTTP is the most RESTful protocol</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it's possible to apply REST concepts to other protocols and systems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B24CA14-2356-49D2-9C34-3ADFB096B7E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Other protocols</a:t>
            </a:r>
          </a:p>
        </p:txBody>
      </p:sp>
      <p:sp>
        <p:nvSpPr>
          <p:cNvPr id="35842" name="Rectangle 2">
            <a:extLst>
              <a:ext uri="{FF2B5EF4-FFF2-40B4-BE49-F238E27FC236}">
                <a16:creationId xmlns:a16="http://schemas.microsoft.com/office/drawing/2014/main" id="{8983F539-F8AB-4148-91D3-25C14160564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Web interaction using other protocols is restricted to REST semantics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Sacrifices some of the advantages of other architectures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Stateful interaction with an FTP site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Relevance feedback with WAIS search</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Retains a single interface for everything</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F78C6D31-2D22-4202-BA6B-3BF78B86B67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Existing HTTP uses</a:t>
            </a:r>
          </a:p>
        </p:txBody>
      </p:sp>
      <p:sp>
        <p:nvSpPr>
          <p:cNvPr id="36866" name="Rectangle 2">
            <a:extLst>
              <a:ext uri="{FF2B5EF4-FFF2-40B4-BE49-F238E27FC236}">
                <a16:creationId xmlns:a16="http://schemas.microsoft.com/office/drawing/2014/main" id="{10F1F215-6ED6-472A-8916-81096458303F}"/>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Web browsing (obviously)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Instant messaging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Content management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Blogging (with Atom)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What's outside its scope?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126B1ADC-088A-4798-B4BC-2C474F9C83E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 do REST messages look like?</a:t>
            </a:r>
          </a:p>
        </p:txBody>
      </p:sp>
      <p:sp>
        <p:nvSpPr>
          <p:cNvPr id="37890" name="Rectangle 2">
            <a:extLst>
              <a:ext uri="{FF2B5EF4-FFF2-40B4-BE49-F238E27FC236}">
                <a16:creationId xmlns:a16="http://schemas.microsoft.com/office/drawing/2014/main" id="{58D7F6A0-900E-4490-B3D4-F76EE6DC3B65}"/>
              </a:ext>
            </a:extLst>
          </p:cNvPr>
          <p:cNvSpPr>
            <a:spLocks noGrp="1" noChangeArrowheads="1"/>
          </p:cNvSpPr>
          <p:nvPr>
            <p:ph idx="1"/>
          </p:nvPr>
        </p:nvSpPr>
        <p:spPr>
          <a:xfrm>
            <a:off x="1614488" y="1801813"/>
            <a:ext cx="8301038" cy="42354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Like what we already know:  HTTP, URIs, etc.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REST can support any media type, but XML is expected to be the most popular transport for structured information.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Unlike SOAP and XML-RPC, REST does not really require a new message format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AC0A0EC3-4E4A-4E78-931A-6AFECB2A867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Multiple representations</a:t>
            </a:r>
          </a:p>
        </p:txBody>
      </p:sp>
      <p:sp>
        <p:nvSpPr>
          <p:cNvPr id="38914" name="Rectangle 2">
            <a:extLst>
              <a:ext uri="{FF2B5EF4-FFF2-40B4-BE49-F238E27FC236}">
                <a16:creationId xmlns:a16="http://schemas.microsoft.com/office/drawing/2014/main" id="{5DC9E461-4F52-45A8-8302-A10568C34880}"/>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resources have only a single representation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XML makes it possible to have as many representations as you need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You can even view them in a clever way, thanks to the magic of XSLT and CSS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852765E-B4AB-4D2E-A905-6076A448280D}"/>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Why hypertext?</a:t>
            </a:r>
          </a:p>
        </p:txBody>
      </p:sp>
      <p:sp>
        <p:nvSpPr>
          <p:cNvPr id="39938" name="Rectangle 2">
            <a:extLst>
              <a:ext uri="{FF2B5EF4-FFF2-40B4-BE49-F238E27FC236}">
                <a16:creationId xmlns:a16="http://schemas.microsoft.com/office/drawing/2014/main" id="{8F833F54-CCC7-4759-BABE-408C9F5C454A}"/>
              </a:ext>
            </a:extLst>
          </p:cNvPr>
          <p:cNvSpPr>
            <a:spLocks noGrp="1" noChangeArrowheads="1"/>
          </p:cNvSpPr>
          <p:nvPr>
            <p:ph idx="1"/>
          </p:nvPr>
        </p:nvSpPr>
        <p:spPr>
          <a:xfrm>
            <a:off x="1614488" y="1801813"/>
            <a:ext cx="8299450" cy="40814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Because the links mirror the structure of how a user makes progress through an application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user is in control, thanks to the Back button and other non-local actions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 a Web service, the client should be in control in the same sense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20C3F074-8B21-4689-AAFA-DAE431A276F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Web-based applications</a:t>
            </a:r>
          </a:p>
        </p:txBody>
      </p:sp>
      <p:sp>
        <p:nvSpPr>
          <p:cNvPr id="40962" name="Rectangle 2">
            <a:extLst>
              <a:ext uri="{FF2B5EF4-FFF2-40B4-BE49-F238E27FC236}">
                <a16:creationId xmlns:a16="http://schemas.microsoft.com/office/drawing/2014/main" id="{DBC5DE7D-EC42-4400-BD2C-BE988131EAFD}"/>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Web-based application is a dynamically changing graph of</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 representations (pages)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potential transitions (links) between states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it doesn’t work like that, it may be </a:t>
            </a:r>
            <a:r>
              <a:rPr lang="en-GB" altLang="en-US" i="1"/>
              <a:t>accessible</a:t>
            </a:r>
            <a:r>
              <a:rPr lang="en-GB" altLang="en-US"/>
              <a:t> from the Web, but it’s not really </a:t>
            </a:r>
            <a:r>
              <a:rPr lang="en-GB" altLang="en-US" i="1"/>
              <a:t>part</a:t>
            </a:r>
            <a:r>
              <a:rPr lang="en-GB" altLang="en-US"/>
              <a:t> of the Web</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8CFB13E8-0F8D-43C7-9A44-45536DD5B9D4}"/>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Code on demand</a:t>
            </a:r>
          </a:p>
        </p:txBody>
      </p:sp>
      <p:sp>
        <p:nvSpPr>
          <p:cNvPr id="41986" name="Rectangle 2">
            <a:extLst>
              <a:ext uri="{FF2B5EF4-FFF2-40B4-BE49-F238E27FC236}">
                <a16:creationId xmlns:a16="http://schemas.microsoft.com/office/drawing/2014/main" id="{48FE79C4-FE2A-4C5B-8B55-12441058CFB1}"/>
              </a:ext>
            </a:extLst>
          </p:cNvPr>
          <p:cNvSpPr>
            <a:spLocks noGrp="1" noChangeArrowheads="1"/>
          </p:cNvSpPr>
          <p:nvPr>
            <p:ph idx="1"/>
          </p:nvPr>
        </p:nvSpPr>
        <p:spPr>
          <a:xfrm>
            <a:off x="1614488" y="1801813"/>
            <a:ext cx="8299450" cy="40814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Java applets weren’t so hot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Javascript is very hot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XmlHttpRequest object lets you do REST from </a:t>
            </a:r>
            <a:r>
              <a:rPr lang="en-GB" altLang="en-US" i="1"/>
              <a:t>inside</a:t>
            </a:r>
            <a:r>
              <a:rPr lang="en-GB" altLang="en-US"/>
              <a:t> a web page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browsers provide it nowadays, with a few annoying differences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doesn’t really require XML messages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BCCCCB94-D97C-443D-A055-38E76885BB5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Pitch</a:t>
            </a:r>
          </a:p>
        </p:txBody>
      </p:sp>
      <p:sp>
        <p:nvSpPr>
          <p:cNvPr id="6146" name="Rectangle 2">
            <a:extLst>
              <a:ext uri="{FF2B5EF4-FFF2-40B4-BE49-F238E27FC236}">
                <a16:creationId xmlns:a16="http://schemas.microsoft.com/office/drawing/2014/main" id="{0F73E50E-E97B-4AA6-8BEF-557F658C7165}"/>
              </a:ext>
            </a:extLst>
          </p:cNvPr>
          <p:cNvSpPr>
            <a:spLocks noGrp="1" noChangeArrowheads="1"/>
          </p:cNvSpPr>
          <p:nvPr>
            <p:ph type="subTitle" idx="4294967295"/>
          </p:nvPr>
        </p:nvSpPr>
        <p:spPr bwMode="auto">
          <a:xfrm>
            <a:off x="3219450" y="1801813"/>
            <a:ext cx="8301038" cy="4083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It’s all No Problem. It’s all Easy as Pi. REST isn’t some obscure thing that nobody supports; it’s the way the Web already works, just formalized a bit and with some do’s and don’ts. </a:t>
            </a:r>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a:p>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D6613BA9-7E84-4C33-BBD0-BA9536A53E1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 few simple tests of RESTfulness</a:t>
            </a:r>
          </a:p>
        </p:txBody>
      </p:sp>
      <p:sp>
        <p:nvSpPr>
          <p:cNvPr id="43010" name="Rectangle 2">
            <a:extLst>
              <a:ext uri="{FF2B5EF4-FFF2-40B4-BE49-F238E27FC236}">
                <a16:creationId xmlns:a16="http://schemas.microsoft.com/office/drawing/2014/main" id="{C3C72189-B915-47A8-A82C-8B4CE56AE130}"/>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Can I do a GET on the URLs that I POST to?</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Iff so, do I get something that in some way represents the state of what I've been building up with the POSTs?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HTML forms almost always fail miserably</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8D7A30C4-5966-4EBB-A077-1DEEB1A68C1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 few simple tests of RESTfulness</a:t>
            </a:r>
          </a:p>
        </p:txBody>
      </p:sp>
      <p:sp>
        <p:nvSpPr>
          <p:cNvPr id="44034" name="Rectangle 2">
            <a:extLst>
              <a:ext uri="{FF2B5EF4-FFF2-40B4-BE49-F238E27FC236}">
                <a16:creationId xmlns:a16="http://schemas.microsoft.com/office/drawing/2014/main" id="{38AE7575-8A65-43C5-896A-BF69ACE05CDC}"/>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Would the client notice if the server were to be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restarted at any point between requests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re-initialized by the time the client made the next request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These tests are not anything like complete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891A6F8-B1F1-4418-AD82-E8CFFC33CE46}"/>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killer argument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9734AD25-6C04-4BFE-BD3B-85A39CC3D84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a:t>Arguments against non-REST designs</a:t>
            </a:r>
          </a:p>
        </p:txBody>
      </p:sp>
      <p:sp>
        <p:nvSpPr>
          <p:cNvPr id="46082" name="Rectangle 2">
            <a:extLst>
              <a:ext uri="{FF2B5EF4-FFF2-40B4-BE49-F238E27FC236}">
                <a16:creationId xmlns:a16="http://schemas.microsoft.com/office/drawing/2014/main" id="{39C10B03-50AC-42E3-BCD9-0C1E1838140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break Web architecture, particularly caching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don't scale well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have significantly higher coordination costs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F503048E-AC5F-49CA-A191-97835AAD483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Caching?  Well ...</a:t>
            </a:r>
          </a:p>
        </p:txBody>
      </p:sp>
      <p:sp>
        <p:nvSpPr>
          <p:cNvPr id="47106" name="Rectangle 2">
            <a:extLst>
              <a:ext uri="{FF2B5EF4-FFF2-40B4-BE49-F238E27FC236}">
                <a16:creationId xmlns:a16="http://schemas.microsoft.com/office/drawing/2014/main" id="{F1E3AE81-8A3E-462F-94DD-7F538B841D73}"/>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Web's caching architecture of the Web isn't always the Right Thing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Using POST loosely to mean “don't cache” has  been a good way of dealing with this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Learning the stricter REST semantics of POST isn't just an extension of existing practice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AED95204-8F85-442C-A25D-91A4CDC3066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Scaling?  Well...</a:t>
            </a:r>
          </a:p>
        </p:txBody>
      </p:sp>
      <p:sp>
        <p:nvSpPr>
          <p:cNvPr id="48130" name="Rectangle 2">
            <a:extLst>
              <a:ext uri="{FF2B5EF4-FFF2-40B4-BE49-F238E27FC236}">
                <a16:creationId xmlns:a16="http://schemas.microsoft.com/office/drawing/2014/main" id="{7419AB30-BD6C-41BE-B104-E6366025D126}"/>
              </a:ext>
            </a:extLst>
          </p:cNvPr>
          <p:cNvSpPr>
            <a:spLocks noGrp="1" noChangeArrowheads="1"/>
          </p:cNvSpPr>
          <p:nvPr>
            <p:ph idx="1"/>
          </p:nvPr>
        </p:nvSpPr>
        <p:spPr>
          <a:xfrm>
            <a:off x="1614488" y="1801814"/>
            <a:ext cx="8301038" cy="4619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What kind of scaling is most important is application-specific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Not all apps are Hotmail, Google, or Amazon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Integration between two corporate apps has different scaling and availability needs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right approach to one isn't necessarily the right approach to the other</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7BF57A43-F82D-4354-8EB4-002FD6084EE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killer argument</a:t>
            </a:r>
          </a:p>
        </p:txBody>
      </p:sp>
      <p:sp>
        <p:nvSpPr>
          <p:cNvPr id="49154" name="Rectangle 2">
            <a:extLst>
              <a:ext uri="{FF2B5EF4-FFF2-40B4-BE49-F238E27FC236}">
                <a16:creationId xmlns:a16="http://schemas.microsoft.com/office/drawing/2014/main" id="{8229D6CA-69C9-49FF-9B45-EDF4E7895915}"/>
              </a:ext>
            </a:extLst>
          </p:cNvPr>
          <p:cNvSpPr>
            <a:spLocks noGrp="1" noChangeArrowheads="1"/>
          </p:cNvSpPr>
          <p:nvPr>
            <p:ph idx="1"/>
          </p:nvPr>
        </p:nvSpPr>
        <p:spPr>
          <a:xfrm>
            <a:off x="1614488" y="1801814"/>
            <a:ext cx="8301038" cy="44164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service offered in a REST style will inherently be easier to consume than some complex API:</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Lower learning curve for the consumer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Lower support overhead for the producer</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9FC051CE-2497-4168-AAAC-02E15A3CF46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 if REST is not enough?</a:t>
            </a:r>
          </a:p>
        </p:txBody>
      </p:sp>
      <p:sp>
        <p:nvSpPr>
          <p:cNvPr id="50178" name="Rectangle 2">
            <a:extLst>
              <a:ext uri="{FF2B5EF4-FFF2-40B4-BE49-F238E27FC236}">
                <a16:creationId xmlns:a16="http://schemas.microsoft.com/office/drawing/2014/main" id="{BE1B7375-B7C7-4ABD-97CE-D035076D19DA}"/>
              </a:ext>
            </a:extLst>
          </p:cNvPr>
          <p:cNvSpPr>
            <a:spLocks noGrp="1" noChangeArrowheads="1"/>
          </p:cNvSpPr>
          <p:nvPr>
            <p:ph idx="1"/>
          </p:nvPr>
        </p:nvSpPr>
        <p:spPr>
          <a:xfrm>
            <a:off x="1614488" y="1801814"/>
            <a:ext cx="8301038" cy="44164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What happens when you need application semantics that don't fit into the GET / PUT / POST / DELETE generic interfaces and representational state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People tend to assume that the REST answer is: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the problem doesn't fit HTTP, build another protocol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Extend HTTP by adding new HTTP methods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AABC0C20-D944-4B24-99FD-EA5C65E78A3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But in fact:</a:t>
            </a:r>
          </a:p>
        </p:txBody>
      </p:sp>
      <p:sp>
        <p:nvSpPr>
          <p:cNvPr id="51202" name="Rectangle 2">
            <a:extLst>
              <a:ext uri="{FF2B5EF4-FFF2-40B4-BE49-F238E27FC236}">
                <a16:creationId xmlns:a16="http://schemas.microsoft.com/office/drawing/2014/main" id="{9000DEA4-2A57-4B57-BED7-521C3BC8669C}"/>
              </a:ext>
            </a:extLst>
          </p:cNvPr>
          <p:cNvSpPr>
            <a:spLocks noGrp="1" noChangeArrowheads="1"/>
          </p:cNvSpPr>
          <p:nvPr>
            <p:ph idx="1"/>
          </p:nvPr>
        </p:nvSpPr>
        <p:spPr>
          <a:xfrm>
            <a:off x="1614488" y="1801813"/>
            <a:ext cx="8301038" cy="41576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There are no applications you can think of which cannot be made to fit into the GET / PUT / POST / DELETE resources / representations model of the world!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These  interfaces are sufficiently general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Other interfaces considered harmful because they increase the costs of consuming particular services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27933A08-1D7C-4362-8773-A72952B43C0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Be fruitful and multiply</a:t>
            </a:r>
          </a:p>
        </p:txBody>
      </p:sp>
      <p:sp>
        <p:nvSpPr>
          <p:cNvPr id="52226" name="Rectangle 2">
            <a:extLst>
              <a:ext uri="{FF2B5EF4-FFF2-40B4-BE49-F238E27FC236}">
                <a16:creationId xmlns:a16="http://schemas.microsoft.com/office/drawing/2014/main" id="{3F0D470A-D3CE-416E-A2CA-493919B9CBB0}"/>
              </a:ext>
            </a:extLst>
          </p:cNvPr>
          <p:cNvSpPr>
            <a:spLocks noGrp="1" noChangeArrowheads="1"/>
          </p:cNvSpPr>
          <p:nvPr>
            <p:ph idx="1"/>
          </p:nvPr>
        </p:nvSpPr>
        <p:spPr>
          <a:xfrm>
            <a:off x="1614488" y="1801813"/>
            <a:ext cx="8301038" cy="4083050"/>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design appears to make web apps more likely to combine successfully with other web apps</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resulting complexes of applications have a larger effect on the web as a whole</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tends to appear on the largest scales</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 don’t know in advance which apps will become large-scale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961BEE7F-58EC-4108-AB0A-39F7379EC8E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Pitch</a:t>
            </a:r>
          </a:p>
        </p:txBody>
      </p:sp>
      <p:sp>
        <p:nvSpPr>
          <p:cNvPr id="7170" name="Rectangle 2">
            <a:extLst>
              <a:ext uri="{FF2B5EF4-FFF2-40B4-BE49-F238E27FC236}">
                <a16:creationId xmlns:a16="http://schemas.microsoft.com/office/drawing/2014/main" id="{8F54191D-4430-4F38-A092-1D90C88A0230}"/>
              </a:ext>
            </a:extLst>
          </p:cNvPr>
          <p:cNvSpPr>
            <a:spLocks noGrp="1" noChangeArrowheads="1"/>
          </p:cNvSpPr>
          <p:nvPr>
            <p:ph type="subTitle" idx="4294967295"/>
          </p:nvPr>
        </p:nvSpPr>
        <p:spPr bwMode="auto">
          <a:xfrm>
            <a:off x="3219450" y="1801813"/>
            <a:ext cx="8301038" cy="4083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By deconstructing what you already know about the Web, you can rebuild it into a set of principles for sound design, without worrying about it. No, it won’t be “you push the button, we do the REST”. But it’ll be clean, secure, straightforward, extensible, discoverable, maintainable.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DB5A353-AB4B-4008-8B28-59ABED9B6264}"/>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Distributed Systems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DA92B6D6-FEF2-4205-BC0B-8BE14E174AC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Distributed Systems</a:t>
            </a:r>
          </a:p>
        </p:txBody>
      </p:sp>
      <p:sp>
        <p:nvSpPr>
          <p:cNvPr id="54274" name="Rectangle 2">
            <a:extLst>
              <a:ext uri="{FF2B5EF4-FFF2-40B4-BE49-F238E27FC236}">
                <a16:creationId xmlns:a16="http://schemas.microsoft.com/office/drawing/2014/main" id="{3F701E68-F783-4904-8473-45C5A7E2E7D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Components (origin servers, gateways, proxies, user agents)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Connectors (clients, servers, caches, resolvers, tunnels)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Data elements (resources, resource identifiers, representations)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24589DF1-DC72-4D8D-B4EC-10443866C8D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Components</a:t>
            </a:r>
          </a:p>
        </p:txBody>
      </p:sp>
      <p:sp>
        <p:nvSpPr>
          <p:cNvPr id="55298" name="Rectangle 2">
            <a:extLst>
              <a:ext uri="{FF2B5EF4-FFF2-40B4-BE49-F238E27FC236}">
                <a16:creationId xmlns:a16="http://schemas.microsoft.com/office/drawing/2014/main" id="{0AA1F2F5-CD87-4278-A019-4157BFBD584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Communicate by transferring representations of resources through a standard interface rather than operating directly upon the resource itself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Used to access, provide access to, or mediate access to resources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Intermediaries are part of the architecture, not just infrastructure like IP routers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3F5B8A5C-7853-4B0D-9EEB-05252049C47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Some components</a:t>
            </a:r>
          </a:p>
        </p:txBody>
      </p:sp>
      <p:sp>
        <p:nvSpPr>
          <p:cNvPr id="56322" name="Rectangle 2">
            <a:extLst>
              <a:ext uri="{FF2B5EF4-FFF2-40B4-BE49-F238E27FC236}">
                <a16:creationId xmlns:a16="http://schemas.microsoft.com/office/drawing/2014/main" id="{845C65D5-A87F-4CF8-94B9-2B12F9801CA1}"/>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Origin servers:</a:t>
            </a:r>
            <a:r>
              <a:rPr lang="en-GB" altLang="en-US"/>
              <a:t> Apache, IIS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Gateways:</a:t>
            </a:r>
            <a:r>
              <a:rPr lang="en-GB" altLang="en-US"/>
              <a:t> 	Squid, CGI, Reverse Proxy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Proxies:</a:t>
            </a:r>
            <a:r>
              <a:rPr lang="en-GB" altLang="en-US"/>
              <a:t>   Gauntlet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User agents:</a:t>
            </a:r>
            <a:r>
              <a:rPr lang="en-GB" altLang="en-US"/>
              <a:t> Firefox, Mozilla, Safari, IE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DB42FB0D-78D1-4D01-80DA-004D12C6CA03}"/>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Connectors</a:t>
            </a:r>
          </a:p>
        </p:txBody>
      </p:sp>
      <p:sp>
        <p:nvSpPr>
          <p:cNvPr id="57346" name="Rectangle 2">
            <a:extLst>
              <a:ext uri="{FF2B5EF4-FFF2-40B4-BE49-F238E27FC236}">
                <a16:creationId xmlns:a16="http://schemas.microsoft.com/office/drawing/2014/main" id="{F82005E9-C7F3-4D38-9376-B74764766B28}"/>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Present an abstract interface for component communication, hiding the implementation details of communication mechanisms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All requests must be stateless, containing </a:t>
            </a:r>
            <a:r>
              <a:rPr lang="en-GB" altLang="en-US" i="1"/>
              <a:t>all</a:t>
            </a:r>
            <a:r>
              <a:rPr lang="en-GB" altLang="en-US"/>
              <a:t> the information necessary for the understanding of that request </a:t>
            </a:r>
            <a:r>
              <a:rPr lang="en-GB" altLang="en-US" i="1"/>
              <a:t>without</a:t>
            </a:r>
            <a:r>
              <a:rPr lang="en-GB" altLang="en-US"/>
              <a:t> depending on any previous request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43E31D92-B0F9-4E8A-AABE-29FD6414169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Some connectors</a:t>
            </a:r>
          </a:p>
        </p:txBody>
      </p:sp>
      <p:sp>
        <p:nvSpPr>
          <p:cNvPr id="58370" name="Rectangle 2">
            <a:extLst>
              <a:ext uri="{FF2B5EF4-FFF2-40B4-BE49-F238E27FC236}">
                <a16:creationId xmlns:a16="http://schemas.microsoft.com/office/drawing/2014/main" id="{B613D4ED-ADAF-4D71-8A6F-46BCF354909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Clients:</a:t>
            </a:r>
            <a:r>
              <a:rPr lang="en-GB" altLang="en-US"/>
              <a:t> browsers, feedreaders, libraries, many specialized applications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Servers:</a:t>
            </a:r>
            <a:r>
              <a:rPr lang="en-GB" altLang="en-US"/>
              <a:t> Apache, IIS, AOLserver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Caches:</a:t>
            </a:r>
            <a:r>
              <a:rPr lang="en-GB" altLang="en-US"/>
              <a:t> browser cache, Akamai cache network</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Resolvers:</a:t>
            </a:r>
            <a:r>
              <a:rPr lang="en-GB" altLang="en-US"/>
              <a:t> DNS lookup, DOI lookup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Tunnels:</a:t>
            </a:r>
            <a:r>
              <a:rPr lang="en-GB" altLang="en-US"/>
              <a:t> SOCKS, SSL after HTTP CONNECT</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3F476981-A7BA-4F01-A441-CA1FEE2A0C56}"/>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connector view</a:t>
            </a:r>
          </a:p>
        </p:txBody>
      </p:sp>
      <p:sp>
        <p:nvSpPr>
          <p:cNvPr id="59394" name="Rectangle 2">
            <a:extLst>
              <a:ext uri="{FF2B5EF4-FFF2-40B4-BE49-F238E27FC236}">
                <a16:creationId xmlns:a16="http://schemas.microsoft.com/office/drawing/2014/main" id="{80590B2E-AE58-4BD7-8177-EE5BF7CC5EB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Concentrates on the mechanics of the communication between components.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Constrains the definition of the generic resource interface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44D960FD-C8C2-4945-8E30-25B5C6B6C16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Resource modeling</a:t>
            </a:r>
          </a:p>
        </p:txBody>
      </p:sp>
      <p:sp>
        <p:nvSpPr>
          <p:cNvPr id="60418" name="Rectangle 2">
            <a:extLst>
              <a:ext uri="{FF2B5EF4-FFF2-40B4-BE49-F238E27FC236}">
                <a16:creationId xmlns:a16="http://schemas.microsoft.com/office/drawing/2014/main" id="{9EC68381-FE54-495B-8384-E49F016DD274}"/>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value of components and connectors is mostly obvious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representations, URIs, and standardized interfaces are more subtle matters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3D0FA64C-A674-4894-9EC6-3B3138E299B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Resource modeling</a:t>
            </a:r>
          </a:p>
        </p:txBody>
      </p:sp>
      <p:sp>
        <p:nvSpPr>
          <p:cNvPr id="61442" name="Rectangle 2">
            <a:extLst>
              <a:ext uri="{FF2B5EF4-FFF2-40B4-BE49-F238E27FC236}">
                <a16:creationId xmlns:a16="http://schemas.microsoft.com/office/drawing/2014/main" id="{BA7CD421-0C0A-43E3-9426-0B73381E979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Organize a distributed application into URI- addressable resources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Use only  the standard HTTP messages -- GET, PUT, POST and DELETE  -- to provide the full capabilities of that application</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DC630DAE-2E53-4A25-9F13-2BA56948003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Some data elements</a:t>
            </a:r>
          </a:p>
        </p:txBody>
      </p:sp>
      <p:sp>
        <p:nvSpPr>
          <p:cNvPr id="62466" name="Rectangle 2">
            <a:extLst>
              <a:ext uri="{FF2B5EF4-FFF2-40B4-BE49-F238E27FC236}">
                <a16:creationId xmlns:a16="http://schemas.microsoft.com/office/drawing/2014/main" id="{571C762F-B239-4E72-AD06-183AA0793FE7}"/>
              </a:ext>
            </a:extLst>
          </p:cNvPr>
          <p:cNvSpPr>
            <a:spLocks noGrp="1" noChangeArrowheads="1"/>
          </p:cNvSpPr>
          <p:nvPr>
            <p:ph idx="1"/>
          </p:nvPr>
        </p:nvSpPr>
        <p:spPr>
          <a:xfrm>
            <a:off x="1614488" y="1801814"/>
            <a:ext cx="8301038" cy="4416425"/>
          </a:xfrm>
          <a:ln/>
        </p:spPr>
        <p:txBody>
          <a:bodyPr/>
          <a:lstStyle/>
          <a:p>
            <a:pPr>
              <a:tabLst>
                <a:tab pos="720725" algn="l"/>
                <a:tab pos="1444625" algn="l"/>
                <a:tab pos="2168525" algn="l"/>
                <a:tab pos="2892425" algn="l"/>
                <a:tab pos="3616325" algn="l"/>
                <a:tab pos="4340225" algn="l"/>
                <a:tab pos="5064125" algn="l"/>
                <a:tab pos="5788025" algn="l"/>
                <a:tab pos="6511925" algn="l"/>
                <a:tab pos="7235825" algn="l"/>
                <a:tab pos="7959725" algn="l"/>
                <a:tab pos="8226425" algn="l"/>
                <a:tab pos="8683625" algn="l"/>
                <a:tab pos="9140825" algn="l"/>
                <a:tab pos="9598025" algn="l"/>
                <a:tab pos="10055225" algn="l"/>
                <a:tab pos="10512425" algn="l"/>
              </a:tabLst>
            </a:pPr>
            <a:r>
              <a:rPr lang="en-GB" altLang="en-US" i="1"/>
              <a:t>Resources:</a:t>
            </a:r>
            <a:r>
              <a:rPr lang="en-GB" altLang="en-US"/>
              <a:t>	the intended conceptual target of a hypertext reference</a:t>
            </a:r>
          </a:p>
          <a:p>
            <a:pPr>
              <a:tabLst>
                <a:tab pos="720725" algn="l"/>
                <a:tab pos="1444625" algn="l"/>
                <a:tab pos="2168525" algn="l"/>
                <a:tab pos="2892425" algn="l"/>
                <a:tab pos="3616325" algn="l"/>
                <a:tab pos="4340225" algn="l"/>
                <a:tab pos="5064125" algn="l"/>
                <a:tab pos="5788025" algn="l"/>
                <a:tab pos="6511925" algn="l"/>
                <a:tab pos="7235825" algn="l"/>
                <a:tab pos="7959725" algn="l"/>
                <a:tab pos="8226425" algn="l"/>
                <a:tab pos="8683625" algn="l"/>
                <a:tab pos="9140825" algn="l"/>
                <a:tab pos="9598025" algn="l"/>
                <a:tab pos="10055225" algn="l"/>
                <a:tab pos="10512425" algn="l"/>
              </a:tabLst>
            </a:pPr>
            <a:r>
              <a:rPr lang="en-GB" altLang="en-US" i="1"/>
              <a:t>Resource identifiers:  </a:t>
            </a:r>
            <a:r>
              <a:rPr lang="en-GB" altLang="en-US"/>
              <a:t>URIs</a:t>
            </a:r>
          </a:p>
          <a:p>
            <a:pPr>
              <a:tabLst>
                <a:tab pos="720725" algn="l"/>
                <a:tab pos="1444625" algn="l"/>
                <a:tab pos="2168525" algn="l"/>
                <a:tab pos="2892425" algn="l"/>
                <a:tab pos="3616325" algn="l"/>
                <a:tab pos="4340225" algn="l"/>
                <a:tab pos="5064125" algn="l"/>
                <a:tab pos="5788025" algn="l"/>
                <a:tab pos="6511925" algn="l"/>
                <a:tab pos="7235825" algn="l"/>
                <a:tab pos="7959725" algn="l"/>
                <a:tab pos="8226425" algn="l"/>
                <a:tab pos="8683625" algn="l"/>
                <a:tab pos="9140825" algn="l"/>
                <a:tab pos="9598025" algn="l"/>
                <a:tab pos="10055225" algn="l"/>
                <a:tab pos="10512425" algn="l"/>
              </a:tabLst>
            </a:pPr>
            <a:r>
              <a:rPr lang="en-GB" altLang="en-US" i="1"/>
              <a:t>Resource metadata: </a:t>
            </a:r>
            <a:r>
              <a:rPr lang="en-GB" altLang="en-US"/>
              <a:t>source links, alternates</a:t>
            </a:r>
          </a:p>
          <a:p>
            <a:pPr>
              <a:tabLst>
                <a:tab pos="720725" algn="l"/>
                <a:tab pos="1444625" algn="l"/>
                <a:tab pos="2168525" algn="l"/>
                <a:tab pos="2892425" algn="l"/>
                <a:tab pos="3616325" algn="l"/>
                <a:tab pos="4340225" algn="l"/>
                <a:tab pos="5064125" algn="l"/>
                <a:tab pos="5788025" algn="l"/>
                <a:tab pos="6511925" algn="l"/>
                <a:tab pos="7235825" algn="l"/>
                <a:tab pos="7959725" algn="l"/>
                <a:tab pos="8226425" algn="l"/>
                <a:tab pos="8683625" algn="l"/>
                <a:tab pos="9140825" algn="l"/>
                <a:tab pos="9598025" algn="l"/>
                <a:tab pos="10055225" algn="l"/>
                <a:tab pos="10512425" algn="l"/>
              </a:tabLst>
            </a:pPr>
            <a:r>
              <a:rPr lang="en-GB" altLang="en-US" i="1"/>
              <a:t>Representations:</a:t>
            </a:r>
            <a:r>
              <a:rPr lang="en-GB" altLang="en-US"/>
              <a:t> HTML documents, JPEG images</a:t>
            </a:r>
          </a:p>
          <a:p>
            <a:pPr>
              <a:tabLst>
                <a:tab pos="720725" algn="l"/>
                <a:tab pos="1444625" algn="l"/>
                <a:tab pos="2168525" algn="l"/>
                <a:tab pos="2892425" algn="l"/>
                <a:tab pos="3616325" algn="l"/>
                <a:tab pos="4340225" algn="l"/>
                <a:tab pos="5064125" algn="l"/>
                <a:tab pos="5788025" algn="l"/>
                <a:tab pos="6511925" algn="l"/>
                <a:tab pos="7235825" algn="l"/>
                <a:tab pos="7959725" algn="l"/>
                <a:tab pos="8226425" algn="l"/>
                <a:tab pos="8683625" algn="l"/>
                <a:tab pos="9140825" algn="l"/>
                <a:tab pos="9598025" algn="l"/>
                <a:tab pos="10055225" algn="l"/>
                <a:tab pos="10512425" algn="l"/>
              </a:tabLst>
            </a:pPr>
            <a:r>
              <a:rPr lang="en-GB" altLang="en-US" i="1"/>
              <a:t>Representation-specific metadata:</a:t>
            </a:r>
            <a:r>
              <a:rPr lang="en-GB" altLang="en-US"/>
              <a:t> media type, last-modified time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37A65E0F-055C-4884-9F33-472AE5C0077E}"/>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Talk is cheap</a:t>
            </a:r>
          </a:p>
        </p:txBody>
      </p:sp>
      <p:sp>
        <p:nvSpPr>
          <p:cNvPr id="8194" name="Rectangle 2">
            <a:extLst>
              <a:ext uri="{FF2B5EF4-FFF2-40B4-BE49-F238E27FC236}">
                <a16:creationId xmlns:a16="http://schemas.microsoft.com/office/drawing/2014/main" id="{26A35ECC-E796-434B-A604-6B82724DF6A2}"/>
              </a:ext>
            </a:extLst>
          </p:cNvPr>
          <p:cNvSpPr>
            <a:spLocks noGrp="1" noChangeArrowheads="1"/>
          </p:cNvSpPr>
          <p:nvPr>
            <p:ph type="subTitle" idx="4294967295"/>
          </p:nvPr>
        </p:nvSpPr>
        <p:spPr bwMode="auto">
          <a:xfrm>
            <a:off x="3219450" y="1801813"/>
            <a:ext cx="8301038" cy="4083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indent="0" algn="ctr">
              <a:spcAft>
                <a:spcPct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But that's what you're going to get today.  After we're done here, go home and try it for yourself.</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57691409-3F29-4D30-9CD6-1AE5076C00C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Advantages of REST</a:t>
            </a:r>
          </a:p>
        </p:txBody>
      </p:sp>
      <p:sp>
        <p:nvSpPr>
          <p:cNvPr id="63490" name="Rectangle 2">
            <a:extLst>
              <a:ext uri="{FF2B5EF4-FFF2-40B4-BE49-F238E27FC236}">
                <a16:creationId xmlns:a16="http://schemas.microsoft.com/office/drawing/2014/main" id="{25A83FBE-828C-4018-9A9F-E79DABAB2990}"/>
              </a:ext>
            </a:extLst>
          </p:cNvPr>
          <p:cNvSpPr>
            <a:spLocks noGrp="1" noChangeArrowheads="1"/>
          </p:cNvSpPr>
          <p:nvPr>
            <p:ph idx="1"/>
          </p:nvPr>
        </p:nvSpPr>
        <p:spPr>
          <a:xfrm>
            <a:off x="1614488" y="1801813"/>
            <a:ext cx="8301038" cy="42592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Its architectural constraints </a:t>
            </a:r>
            <a:r>
              <a:rPr lang="en-GB" altLang="en-US" i="1"/>
              <a:t>when applied as a whole</a:t>
            </a:r>
            <a:r>
              <a:rPr lang="en-GB" altLang="en-US"/>
              <a:t>, generate: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Scalable component interactions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General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Independently deployed connectors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Reduced interaction latency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Strengthened security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Safe encapsulation of legacy systems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2104E60-C08F-4720-86E7-B54D42CC859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Advantages of REST</a:t>
            </a:r>
          </a:p>
        </p:txBody>
      </p:sp>
      <p:sp>
        <p:nvSpPr>
          <p:cNvPr id="64514" name="Rectangle 2">
            <a:extLst>
              <a:ext uri="{FF2B5EF4-FFF2-40B4-BE49-F238E27FC236}">
                <a16:creationId xmlns:a16="http://schemas.microsoft.com/office/drawing/2014/main" id="{C59B115D-4CCD-4629-80AF-695DF9133B74}"/>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Supports intermediaries (proxies and gateways) as data transformation and caching components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Concentrates the application state within the user agent components, where the surplus disk and cycles are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ECE272B0-23C6-4533-B98B-0DDB0545FBC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Advantages of REST</a:t>
            </a:r>
          </a:p>
        </p:txBody>
      </p:sp>
      <p:sp>
        <p:nvSpPr>
          <p:cNvPr id="65538" name="Rectangle 2">
            <a:extLst>
              <a:ext uri="{FF2B5EF4-FFF2-40B4-BE49-F238E27FC236}">
                <a16:creationId xmlns:a16="http://schemas.microsoft.com/office/drawing/2014/main" id="{1EB2876B-B4D1-4F62-BEA7-852180E6458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Separates server implementation from the client's perception of resources (“Cool URIs Don’t Change”)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Scales well to large numbers of clients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Enables transfer of data in streams of unlimited size and type</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49CC4705-89F2-4749-8C2B-D8385044A8A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key insights</a:t>
            </a:r>
          </a:p>
        </p:txBody>
      </p:sp>
      <p:sp>
        <p:nvSpPr>
          <p:cNvPr id="66562" name="Rectangle 2">
            <a:extLst>
              <a:ext uri="{FF2B5EF4-FFF2-40B4-BE49-F238E27FC236}">
                <a16:creationId xmlns:a16="http://schemas.microsoft.com/office/drawing/2014/main" id="{09528D0F-49AB-4A8C-A89D-AF13FAFBA64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Discrete resources should be given their own stable URIs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URIs, and the actual data resources acquired from URIs are sufficient to describe any complex transaction, including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session state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authentication/authorization</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3BEDD6C0-A3CB-49B7-B42D-8A7FAD0EACD7}"/>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What about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077A6DC9-A427-47E6-A962-26A7E979570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GETs that won't fit in a URI</a:t>
            </a:r>
          </a:p>
        </p:txBody>
      </p:sp>
      <p:sp>
        <p:nvSpPr>
          <p:cNvPr id="68610" name="Rectangle 2">
            <a:extLst>
              <a:ext uri="{FF2B5EF4-FFF2-40B4-BE49-F238E27FC236}">
                <a16:creationId xmlns:a16="http://schemas.microsoft.com/office/drawing/2014/main" id="{1BD93DEF-9689-4697-9B74-9C27AF53755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Restricting GET to a single line enforces a good design principle that everything interesting on the web should be URI-addressable.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Changing an application to fit GET's limitations makes the application </a:t>
            </a:r>
            <a:r>
              <a:rPr lang="en-GB" altLang="en-US" i="1"/>
              <a:t>better</a:t>
            </a:r>
            <a:r>
              <a:rPr lang="en-GB" altLang="en-US"/>
              <a:t> by making it compatible with the rest of the web architecture</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F14448BF-B4E8-4585-A98A-36E8E869AE19}"/>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69634" name="Rectangle 2">
            <a:extLst>
              <a:ext uri="{FF2B5EF4-FFF2-40B4-BE49-F238E27FC236}">
                <a16:creationId xmlns:a16="http://schemas.microsoft.com/office/drawing/2014/main" id="{1E5AD4FA-2679-4DB9-9BB7-1E5DD05C04AA}"/>
              </a:ext>
            </a:extLst>
          </p:cNvPr>
          <p:cNvSpPr>
            <a:spLocks noGrp="1" noChangeArrowheads="1"/>
          </p:cNvSpPr>
          <p:nvPr>
            <p:ph idx="1"/>
          </p:nvPr>
        </p:nvSpPr>
        <p:spPr>
          <a:xfrm>
            <a:off x="1614488" y="1801814"/>
            <a:ext cx="8301038"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Web consists of many redundant resources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 might be possible to find an alternate representation and transfer the session there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Databases don’t normally allow this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Web is a world of constantly shifting, redundant, overlapping network components in a wide variety of states.</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D00367C2-4C03-4453-A42B-49D9E309384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70658" name="Rectangle 2">
            <a:extLst>
              <a:ext uri="{FF2B5EF4-FFF2-40B4-BE49-F238E27FC236}">
                <a16:creationId xmlns:a16="http://schemas.microsoft.com/office/drawing/2014/main" id="{A232555D-C911-481B-9516-FA6B9A52D41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You can do reliable delivery in HTTP easily at the application level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guarantees provided by TCP get you pretty far, and then you need just a bit more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Connector reliability is solved by redundancy and other standard means that have nothing to do with REST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D76F472D-46C5-42C3-A333-9FE110BD938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71682" name="Rectangle 2">
            <a:extLst>
              <a:ext uri="{FF2B5EF4-FFF2-40B4-BE49-F238E27FC236}">
                <a16:creationId xmlns:a16="http://schemas.microsoft.com/office/drawing/2014/main" id="{2315C699-7314-4715-9783-FA0300467FB4}"/>
              </a:ext>
            </a:extLst>
          </p:cNvPr>
          <p:cNvSpPr>
            <a:spLocks noGrp="1" noChangeArrowheads="1"/>
          </p:cNvSpPr>
          <p:nvPr>
            <p:ph idx="1"/>
          </p:nvPr>
        </p:nvSpPr>
        <p:spPr>
          <a:xfrm>
            <a:off x="1614488" y="1801813"/>
            <a:ext cx="8301038" cy="469741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at first you don't succeed, try, try again!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The HTTP GET, PUT and DELETE methods are already idempotent, but the POST method creates new resources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Multiple POSTs of the same data must be made harmless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Put some kind of message ID in a header or in the message body</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8F476B88-6E10-406F-AB1C-E9040FF9E00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72706" name="Rectangle 2">
            <a:extLst>
              <a:ext uri="{FF2B5EF4-FFF2-40B4-BE49-F238E27FC236}">
                <a16:creationId xmlns:a16="http://schemas.microsoft.com/office/drawing/2014/main" id="{0C3BB247-B712-4D04-AED2-27BA7D876DE6}"/>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Clients aren't that good at generating truly unique message IDs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Paul Prescod’s solution: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client POSTs to a URI asking for a unique server-generated message ID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server returns an HTTP  "Location:" header pointing to a newly generated URI where the client may POST the actual data.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BF4468D0-0B7B-4635-BE5D-F3D95125E39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Uniform Resource Identifier</a:t>
            </a:r>
          </a:p>
        </p:txBody>
      </p:sp>
      <p:sp>
        <p:nvSpPr>
          <p:cNvPr id="9218" name="Rectangle 2">
            <a:extLst>
              <a:ext uri="{FF2B5EF4-FFF2-40B4-BE49-F238E27FC236}">
                <a16:creationId xmlns:a16="http://schemas.microsoft.com/office/drawing/2014/main" id="{68FFEAD5-F09F-4CAD-98CA-2002943C8DE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 use the term “URI” (Uniform Resource Identifier) throughout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it makes you feel better, cross it out and use “URL” instead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Contrary to all propaganda, there are no effective differences these days</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4EB2C8C5-DD8E-4395-A602-2F015556C6A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73730" name="Rectangle 2">
            <a:extLst>
              <a:ext uri="{FF2B5EF4-FFF2-40B4-BE49-F238E27FC236}">
                <a16:creationId xmlns:a16="http://schemas.microsoft.com/office/drawing/2014/main" id="{FD3E43C8-3752-4506-9EC8-68AF9302E6C0}"/>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original  POST is used only to generate message IDs, which are cheap.</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Retire them (whether they have been used or not) after a few hours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Or hold on to them for weeks!</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3B4A9294-32AE-4E66-B4BB-A2B9ECE555F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Reliability</a:t>
            </a:r>
          </a:p>
        </p:txBody>
      </p:sp>
      <p:sp>
        <p:nvSpPr>
          <p:cNvPr id="74754" name="Rectangle 2">
            <a:extLst>
              <a:ext uri="{FF2B5EF4-FFF2-40B4-BE49-F238E27FC236}">
                <a16:creationId xmlns:a16="http://schemas.microsoft.com/office/drawing/2014/main" id="{1BAE4268-6947-4EEF-A428-980F8626D273}"/>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Wasted IDs are irrelevant.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Duplicated POSTs are not acted on by the server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server must send back the same response the original POST got, in case the application is retrying because it lost the response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DDAFECE9-7C36-4D8F-9D88-1821AE052D0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Asynchronous operations</a:t>
            </a:r>
          </a:p>
        </p:txBody>
      </p:sp>
      <p:sp>
        <p:nvSpPr>
          <p:cNvPr id="75778" name="Rectangle 2">
            <a:extLst>
              <a:ext uri="{FF2B5EF4-FFF2-40B4-BE49-F238E27FC236}">
                <a16:creationId xmlns:a16="http://schemas.microsoft.com/office/drawing/2014/main" id="{1D6CE369-99CE-401B-AB30-41C648F4AF75}"/>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Send back notifications as POSTs (the client can implement a trivial HTTP server)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Piggyback them on the responses to later requests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 complete solution yet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97B206A4-6BC8-446D-B9B0-0A745830F8B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Transactions</a:t>
            </a:r>
          </a:p>
        </p:txBody>
      </p:sp>
      <p:sp>
        <p:nvSpPr>
          <p:cNvPr id="76802" name="Rectangle 2">
            <a:extLst>
              <a:ext uri="{FF2B5EF4-FFF2-40B4-BE49-F238E27FC236}">
                <a16:creationId xmlns:a16="http://schemas.microsoft.com/office/drawing/2014/main" id="{09AF0FCE-6DEF-47E9-90E4-DFAA85DFEDCD}"/>
              </a:ext>
            </a:extLst>
          </p:cNvPr>
          <p:cNvSpPr>
            <a:spLocks noGrp="1" noChangeArrowheads="1"/>
          </p:cNvSpPr>
          <p:nvPr>
            <p:ph idx="1"/>
          </p:nvPr>
        </p:nvSpPr>
        <p:spPr>
          <a:xfrm>
            <a:off x="1614488" y="1801814"/>
            <a:ext cx="8301038" cy="4300537"/>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client is ultimately responsible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Other designs aren't much better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Database-style transactions don't scale well on the Web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Clients will start transactions and then forget about them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Ties up server resources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Locks out all other users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10A79FF8-F8CA-4A9A-9E25-1B03E0141BC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outside the Web?</a:t>
            </a:r>
          </a:p>
        </p:txBody>
      </p:sp>
      <p:sp>
        <p:nvSpPr>
          <p:cNvPr id="77826" name="Rectangle 2">
            <a:extLst>
              <a:ext uri="{FF2B5EF4-FFF2-40B4-BE49-F238E27FC236}">
                <a16:creationId xmlns:a16="http://schemas.microsoft.com/office/drawing/2014/main" id="{1F6C96AD-08CB-4547-B28D-AD697FF7177A}"/>
              </a:ext>
            </a:extLst>
          </p:cNvPr>
          <p:cNvSpPr>
            <a:spLocks noGrp="1" noChangeArrowheads="1"/>
          </p:cNvSpPr>
          <p:nvPr>
            <p:ph idx="1"/>
          </p:nvPr>
        </p:nvSpPr>
        <p:spPr>
          <a:xfrm>
            <a:off x="1614488" y="1801814"/>
            <a:ext cx="8301038" cy="4238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concepts apply in general to any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Some problems can be solved more cleanly or quickly with other non- or partially-REST approaches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then you can't really participate in the Web</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larger or more foundational your system, the more you need REST</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55AF9225-A059-4395-96BE-E5975C84C7F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B2B</a:t>
            </a:r>
          </a:p>
        </p:txBody>
      </p:sp>
      <p:sp>
        <p:nvSpPr>
          <p:cNvPr id="78850" name="Rectangle 2">
            <a:extLst>
              <a:ext uri="{FF2B5EF4-FFF2-40B4-BE49-F238E27FC236}">
                <a16:creationId xmlns:a16="http://schemas.microsoft.com/office/drawing/2014/main" id="{4ACB2A45-FE50-40CF-AA0B-432B6A9E525C}"/>
              </a:ext>
            </a:extLst>
          </p:cNvPr>
          <p:cNvSpPr>
            <a:spLocks noGrp="1" noChangeArrowheads="1"/>
          </p:cNvSpPr>
          <p:nvPr>
            <p:ph idx="1"/>
          </p:nvPr>
        </p:nvSpPr>
        <p:spPr>
          <a:xfrm>
            <a:off x="1614488" y="1801814"/>
            <a:ext cx="8301038" cy="423227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B2B systems usually assume that POSTed documents disappear into each  partner's internal business systems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Business processes would actually work better if treated like a Web resource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An order is a resource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Shipments and payments are sub-resources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Amazon gets this mostly right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7AF18120-3737-4E69-AA5A-51ECD25A9702}"/>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Other protocols</a:t>
            </a:r>
          </a:p>
        </p:txBody>
      </p:sp>
      <p:sp>
        <p:nvSpPr>
          <p:cNvPr id="79874" name="Rectangle 2">
            <a:extLst>
              <a:ext uri="{FF2B5EF4-FFF2-40B4-BE49-F238E27FC236}">
                <a16:creationId xmlns:a16="http://schemas.microsoft.com/office/drawing/2014/main" id="{F656F7B8-1013-4C25-AF86-5BE5F1E36869}"/>
              </a:ext>
            </a:extLst>
          </p:cNvPr>
          <p:cNvSpPr>
            <a:spLocks noGrp="1" noChangeArrowheads="1"/>
          </p:cNvSpPr>
          <p:nvPr>
            <p:ph idx="1"/>
          </p:nvPr>
        </p:nvSpPr>
        <p:spPr>
          <a:xfrm>
            <a:off x="1614488" y="1801814"/>
            <a:ext cx="8301038" cy="3500437"/>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Other protocols are not organized around URIs the way HTTP 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They break up the address space into pieces, some of which don't even have URIs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was </a:t>
            </a:r>
            <a:r>
              <a:rPr lang="en-GB" altLang="en-US" i="1"/>
              <a:t>designed</a:t>
            </a:r>
            <a:r>
              <a:rPr lang="en-GB" altLang="en-US"/>
              <a:t> to manipulate resources labeled by URIs</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19391E89-872D-443F-B084-54F612FCAE46}"/>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Tunneling HTTP</a:t>
            </a:r>
          </a:p>
        </p:txBody>
      </p:sp>
      <p:sp>
        <p:nvSpPr>
          <p:cNvPr id="80898" name="Rectangle 2">
            <a:extLst>
              <a:ext uri="{FF2B5EF4-FFF2-40B4-BE49-F238E27FC236}">
                <a16:creationId xmlns:a16="http://schemas.microsoft.com/office/drawing/2014/main" id="{3F7175FF-9DDD-4B4F-9B77-67724D2076E5}"/>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you really do need non-HTTP transport, tunnel HTTP over that transport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is pretty simple -- a couple of headers is all you absolutely need</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F3557A21-85FF-4F04-BCA8-83293F5E8151}"/>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Clarifying “state”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a:extLst>
              <a:ext uri="{FF2B5EF4-FFF2-40B4-BE49-F238E27FC236}">
                <a16:creationId xmlns:a16="http://schemas.microsoft.com/office/drawing/2014/main" id="{2352E7B5-6D11-418D-B4FC-2DBA344A162B}"/>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Two kinds of state</a:t>
            </a:r>
          </a:p>
        </p:txBody>
      </p:sp>
      <p:sp>
        <p:nvSpPr>
          <p:cNvPr id="82946" name="Rectangle 2">
            <a:extLst>
              <a:ext uri="{FF2B5EF4-FFF2-40B4-BE49-F238E27FC236}">
                <a16:creationId xmlns:a16="http://schemas.microsoft.com/office/drawing/2014/main" id="{2E4716DA-B8BF-492F-A2F7-A485DA525677}"/>
              </a:ext>
            </a:extLst>
          </p:cNvPr>
          <p:cNvSpPr>
            <a:spLocks noGrp="1" noChangeArrowheads="1"/>
          </p:cNvSpPr>
          <p:nvPr>
            <p:ph idx="1"/>
          </p:nvPr>
        </p:nvSpPr>
        <p:spPr>
          <a:xfrm>
            <a:off x="1614488" y="1801813"/>
            <a:ext cx="8301038" cy="4083050"/>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Application state is the information necessary to understand the context of an interaction</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Authorization and authentication information are examples of application state</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 state is the kind that the S in REST refers to</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"stateless" constraint means that all messages must include all </a:t>
            </a:r>
            <a:r>
              <a:rPr lang="en-GB" altLang="en-US" i="1"/>
              <a:t>application</a:t>
            </a:r>
            <a:r>
              <a:rPr lang="en-GB" altLang="en-US"/>
              <a:t> state.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CB99C856-1A89-4876-8B25-05B93D597186}"/>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Credits</a:t>
            </a:r>
          </a:p>
        </p:txBody>
      </p:sp>
      <p:sp>
        <p:nvSpPr>
          <p:cNvPr id="10242" name="Rectangle 2">
            <a:extLst>
              <a:ext uri="{FF2B5EF4-FFF2-40B4-BE49-F238E27FC236}">
                <a16:creationId xmlns:a16="http://schemas.microsoft.com/office/drawing/2014/main" id="{796C1136-929C-49EF-AE5E-A1463B36B398}"/>
              </a:ext>
            </a:extLst>
          </p:cNvPr>
          <p:cNvSpPr>
            <a:spLocks noGrp="1" noChangeArrowheads="1"/>
          </p:cNvSpPr>
          <p:nvPr>
            <p:ph idx="1"/>
          </p:nvPr>
        </p:nvSpPr>
        <p:spPr>
          <a:xfrm>
            <a:off x="1614488" y="1801813"/>
            <a:ext cx="8301038" cy="4083050"/>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guts of this presentation comes from the writings of:</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Roy Fielding</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Ryan Tomayko</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Paul Prescod</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Mark Baker</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Jeff Bone </a:t>
            </a:r>
            <a:r>
              <a:rPr lang="en-GB" altLang="en-US" i="1"/>
              <a:t>(conversus)</a:t>
            </a:r>
          </a:p>
          <a:p>
            <a:pPr lvl="1">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All the contributors to RestWiki</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F1A18AE1-8314-4AE2-BB54-FA4E38A72154}"/>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Resource state</a:t>
            </a:r>
          </a:p>
        </p:txBody>
      </p:sp>
      <p:sp>
        <p:nvSpPr>
          <p:cNvPr id="83970" name="Rectangle 2">
            <a:extLst>
              <a:ext uri="{FF2B5EF4-FFF2-40B4-BE49-F238E27FC236}">
                <a16:creationId xmlns:a16="http://schemas.microsoft.com/office/drawing/2014/main" id="{C2F7B9E2-3E88-4307-A8E2-98177524D0DA}"/>
              </a:ext>
            </a:extLst>
          </p:cNvPr>
          <p:cNvSpPr>
            <a:spLocks noGrp="1" noChangeArrowheads="1"/>
          </p:cNvSpPr>
          <p:nvPr>
            <p:ph idx="1"/>
          </p:nvPr>
        </p:nvSpPr>
        <p:spPr>
          <a:xfrm>
            <a:off x="1614488" y="1801814"/>
            <a:ext cx="8301038" cy="40862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Changes in resource state are unavoidable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Someone has to POST new resources before others can GET them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is about avoiding implicit or unnamed state; resource state is named by URIs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Application state is required by the server to understand how to process a request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BE914122-9CAA-4282-924B-0E8C6E0A0FA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Session state</a:t>
            </a:r>
          </a:p>
        </p:txBody>
      </p:sp>
      <p:sp>
        <p:nvSpPr>
          <p:cNvPr id="84994" name="Rectangle 2">
            <a:extLst>
              <a:ext uri="{FF2B5EF4-FFF2-40B4-BE49-F238E27FC236}">
                <a16:creationId xmlns:a16="http://schemas.microsoft.com/office/drawing/2014/main" id="{1407B430-6E42-4441-AD99-4A8F00E31ABA}"/>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Session state is also application state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you want a session, you often need smarter clients than a browser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Specialized clients can manage both application and resource state</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B24C2907-A568-4840-A39E-DBF402A01955}"/>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Sessions</a:t>
            </a:r>
          </a:p>
        </p:txBody>
      </p:sp>
      <p:sp>
        <p:nvSpPr>
          <p:cNvPr id="86018" name="Rectangle 2">
            <a:extLst>
              <a:ext uri="{FF2B5EF4-FFF2-40B4-BE49-F238E27FC236}">
                <a16:creationId xmlns:a16="http://schemas.microsoft.com/office/drawing/2014/main" id="{F623E231-9DF4-4A2E-BF4F-3D1C404D97B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purchasing client could send a single HTTP request mentioning everything it wanted to purchase in one message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Shopping carts are for people, who have trouble keeping state in their heads</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EC55FAFA-CA7A-4FE8-9146-0CE83214AC9C}"/>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purpose of statelessness</a:t>
            </a:r>
          </a:p>
        </p:txBody>
      </p:sp>
      <p:sp>
        <p:nvSpPr>
          <p:cNvPr id="87042" name="Rectangle 2">
            <a:extLst>
              <a:ext uri="{FF2B5EF4-FFF2-40B4-BE49-F238E27FC236}">
                <a16:creationId xmlns:a16="http://schemas.microsoft.com/office/drawing/2014/main" id="{7724385C-FB4E-4CAE-BAA3-A2D07838B8B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Prevents partial failures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Allows for substrate independence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Load-balancing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Service interruptions</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655C0B53-330F-4D4C-A7A0-BD7C69A3C616}"/>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Another kind of state</a:t>
            </a:r>
          </a:p>
        </p:txBody>
      </p:sp>
      <p:sp>
        <p:nvSpPr>
          <p:cNvPr id="88066" name="Rectangle 2">
            <a:extLst>
              <a:ext uri="{FF2B5EF4-FFF2-40B4-BE49-F238E27FC236}">
                <a16:creationId xmlns:a16="http://schemas.microsoft.com/office/drawing/2014/main" id="{AFBE0751-B573-40AA-A0E0-3BA7AE14CAEE}"/>
              </a:ext>
            </a:extLst>
          </p:cNvPr>
          <p:cNvSpPr>
            <a:spLocks noGrp="1" noChangeArrowheads="1"/>
          </p:cNvSpPr>
          <p:nvPr>
            <p:ph idx="1"/>
          </p:nvPr>
        </p:nvSpPr>
        <p:spPr>
          <a:xfrm>
            <a:off x="1614488" y="1801813"/>
            <a:ext cx="8301038" cy="4337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Don’t confuse REST state with state-machine state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state is the representation of the values of the properties of a resource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State machines fit into REST when the states are expressed as resources with links indicating transitions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7035E044-B843-42F9-8C6E-6B88FB05A0F6}"/>
              </a:ext>
            </a:extLst>
          </p:cNvPr>
          <p:cNvSpPr>
            <a:spLocks noGrp="1" noChangeArrowheads="1"/>
          </p:cNvSpPr>
          <p:nvPr>
            <p:ph type="title"/>
          </p:nvPr>
        </p:nvSpPr>
        <p:spPr>
          <a:xfrm>
            <a:off x="1628777" y="2012951"/>
            <a:ext cx="8262937" cy="13890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From where we are</a:t>
            </a:r>
            <a:br>
              <a:rPr lang="en-GB" altLang="en-US"/>
            </a:br>
            <a:r>
              <a:rPr lang="en-GB" altLang="en-US"/>
              <a:t>to where we’d like to be</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72D3E33F-80F1-47EE-8975-C89219CBCDA7}"/>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 “OOP on the Web” theory</a:t>
            </a:r>
          </a:p>
        </p:txBody>
      </p:sp>
      <p:sp>
        <p:nvSpPr>
          <p:cNvPr id="90114" name="Rectangle 2">
            <a:extLst>
              <a:ext uri="{FF2B5EF4-FFF2-40B4-BE49-F238E27FC236}">
                <a16:creationId xmlns:a16="http://schemas.microsoft.com/office/drawing/2014/main" id="{88569CF8-76D1-4F1B-9238-9D2E89B0AA38}"/>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HTTP is just a transport layer between objects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Messages and objects are both opaque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Objects jealously guard their private state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F1126B7B-0DCA-4EB0-92D7-833053F477F5}"/>
              </a:ext>
            </a:extLst>
          </p:cNvPr>
          <p:cNvSpPr>
            <a:spLocks noGrp="1" noChangeArrowheads="1"/>
          </p:cNvSpPr>
          <p:nvPr>
            <p:ph type="title"/>
          </p:nvPr>
        </p:nvSpPr>
        <p:spPr>
          <a:xfrm>
            <a:off x="1646238" y="649288"/>
            <a:ext cx="8301038" cy="990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Smash the (private) state</a:t>
            </a:r>
          </a:p>
        </p:txBody>
      </p:sp>
      <p:sp>
        <p:nvSpPr>
          <p:cNvPr id="91138" name="Rectangle 2">
            <a:extLst>
              <a:ext uri="{FF2B5EF4-FFF2-40B4-BE49-F238E27FC236}">
                <a16:creationId xmlns:a16="http://schemas.microsoft.com/office/drawing/2014/main" id="{21AA577A-1B43-4EDD-AC04-167CBED32E11}"/>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Eliminating private state lets us develop architectures that can scale to larger designs.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systems transfer the entire state of the transaction at every state transition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You can pick up where you left off by merely accessing the URI at a later time, regardless of client or server changes.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DE0106A9-8A9E-46AB-B15F-D6A2EF63349F}"/>
              </a:ext>
            </a:extLst>
          </p:cNvPr>
          <p:cNvSpPr>
            <a:spLocks noGrp="1" noChangeArrowheads="1"/>
          </p:cNvSpPr>
          <p:nvPr>
            <p:ph type="title"/>
          </p:nvPr>
        </p:nvSpPr>
        <p:spPr>
          <a:xfrm>
            <a:off x="1614488" y="444500"/>
            <a:ext cx="8301038" cy="1270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a:t>“My boss just wants it</a:t>
            </a:r>
            <a:br>
              <a:rPr lang="en-GB" altLang="en-US" sz="4000"/>
            </a:br>
            <a:r>
              <a:rPr lang="en-GB" altLang="en-US" sz="4000"/>
              <a:t>on time and under budget”</a:t>
            </a:r>
          </a:p>
        </p:txBody>
      </p:sp>
      <p:sp>
        <p:nvSpPr>
          <p:cNvPr id="92162" name="Rectangle 2">
            <a:extLst>
              <a:ext uri="{FF2B5EF4-FFF2-40B4-BE49-F238E27FC236}">
                <a16:creationId xmlns:a16="http://schemas.microsoft.com/office/drawing/2014/main" id="{E2DC18A5-F772-4896-947F-4666BCF2192A}"/>
              </a:ext>
            </a:extLst>
          </p:cNvPr>
          <p:cNvSpPr>
            <a:spLocks noGrp="1" noChangeArrowheads="1"/>
          </p:cNvSpPr>
          <p:nvPr>
            <p:ph idx="1"/>
          </p:nvPr>
        </p:nvSpPr>
        <p:spPr>
          <a:xfrm>
            <a:off x="1614488" y="1801813"/>
            <a:ext cx="8301038" cy="469741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An analogy: Our genes want </a:t>
            </a:r>
            <a:r>
              <a:rPr lang="en-GB" altLang="en-US" i="1"/>
              <a:t>everyone</a:t>
            </a:r>
            <a:r>
              <a:rPr lang="en-GB" altLang="en-US"/>
              <a:t> to reproduce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that doesn’t mean reproducing will always make </a:t>
            </a:r>
            <a:r>
              <a:rPr lang="en-GB" altLang="en-US" i="1"/>
              <a:t>you</a:t>
            </a:r>
            <a:r>
              <a:rPr lang="en-GB" altLang="en-US"/>
              <a:t> any happier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your want to build a web-accessible toolkit that a lot of people make use of, REST may help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For a one-off project written by a small group of developers, REST may be irrelevant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B4076C5D-709C-467F-9255-73ECC31B0F0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RPC characterized</a:t>
            </a:r>
          </a:p>
        </p:txBody>
      </p:sp>
      <p:sp>
        <p:nvSpPr>
          <p:cNvPr id="93186" name="Rectangle 2">
            <a:extLst>
              <a:ext uri="{FF2B5EF4-FFF2-40B4-BE49-F238E27FC236}">
                <a16:creationId xmlns:a16="http://schemas.microsoft.com/office/drawing/2014/main" id="{A7D0F642-FB99-43E9-B88A-92180D8D243D}"/>
              </a:ext>
            </a:extLst>
          </p:cNvPr>
          <p:cNvSpPr>
            <a:spLocks noGrp="1" noChangeArrowheads="1"/>
          </p:cNvSpPr>
          <p:nvPr>
            <p:ph idx="1"/>
          </p:nvPr>
        </p:nvSpPr>
        <p:spPr>
          <a:xfrm>
            <a:off x="1614488" y="1801813"/>
            <a:ext cx="8301038" cy="4083050"/>
          </a:xfrm>
          <a:ln/>
        </p:spPr>
        <p:txBody>
          <a:bodyPr/>
          <a:lstStyle/>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Every object has its own unique methods </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Methods can be remotely invoked over the Internet</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A single URI represents the end-point, and that's the only contact with the Web</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Data hidden behind method calls and parameters</a:t>
            </a:r>
          </a:p>
          <a:p>
            <a:pPr>
              <a:lnSpc>
                <a:spcPct val="8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Data is unavailable to Web applications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CB66944-9093-4835-B843-B274BEC2CBE3}"/>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Roadmap</a:t>
            </a:r>
          </a:p>
        </p:txBody>
      </p:sp>
      <p:sp>
        <p:nvSpPr>
          <p:cNvPr id="11266" name="Rectangle 2">
            <a:extLst>
              <a:ext uri="{FF2B5EF4-FFF2-40B4-BE49-F238E27FC236}">
                <a16:creationId xmlns:a16="http://schemas.microsoft.com/office/drawing/2014/main" id="{4B072D13-93AD-4EF3-9B05-D916AF4B778F}"/>
              </a:ext>
            </a:extLst>
          </p:cNvPr>
          <p:cNvSpPr>
            <a:spLocks noGrp="1" noChangeArrowheads="1"/>
          </p:cNvSpPr>
          <p:nvPr>
            <p:ph sz="half" idx="1"/>
          </p:nvPr>
        </p:nvSpPr>
        <p:spPr>
          <a:xfrm>
            <a:off x="1614489" y="1801813"/>
            <a:ext cx="4073525" cy="3638550"/>
          </a:xfrm>
          <a:ln/>
        </p:spPr>
        <p:txBody>
          <a:bodyPr/>
          <a:lstStyle/>
          <a:p>
            <a:pPr marL="341313" indent="-341313">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Web Services (12)</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What’s REST? (18)</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The killer argument (7)</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Distributed Systems (13)</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What about ... (13)</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Clarifying “state” (6)</a:t>
            </a:r>
          </a:p>
        </p:txBody>
      </p:sp>
      <p:sp>
        <p:nvSpPr>
          <p:cNvPr id="11267" name="Rectangle 3">
            <a:extLst>
              <a:ext uri="{FF2B5EF4-FFF2-40B4-BE49-F238E27FC236}">
                <a16:creationId xmlns:a16="http://schemas.microsoft.com/office/drawing/2014/main" id="{23B0A847-20BC-4DE5-B3CA-E98064FDE716}"/>
              </a:ext>
            </a:extLst>
          </p:cNvPr>
          <p:cNvSpPr>
            <a:spLocks noGrp="1" noChangeArrowheads="1"/>
          </p:cNvSpPr>
          <p:nvPr>
            <p:ph sz="half" idx="2"/>
          </p:nvPr>
        </p:nvSpPr>
        <p:spPr>
          <a:xfrm>
            <a:off x="5840414" y="1801813"/>
            <a:ext cx="4073525" cy="4081462"/>
          </a:xfrm>
          <a:ln/>
        </p:spPr>
        <p:txBody>
          <a:bodyPr/>
          <a:lstStyle/>
          <a:p>
            <a:pPr marL="341313" indent="-341313">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From here to there (18)</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SOAP (9)</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Cleaning up (14)</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RESTafarian email (8)</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Related architectures (6)</a:t>
            </a:r>
          </a:p>
          <a:p>
            <a:pPr marL="341313" indent="-341313">
              <a:lnSpc>
                <a:spcPct val="100000"/>
              </a:lnSpc>
              <a:spcBef>
                <a:spcPts val="800"/>
              </a:spcBef>
              <a:spcAft>
                <a:spcPct val="0"/>
              </a:spcAft>
              <a:buSzPct val="100000"/>
              <a:buFont typeface="Times New Roman" panose="02020603050405020304" pitchFamily="18" charset="0"/>
              <a:buChar char="•"/>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r>
              <a:rPr lang="en-GB" altLang="en-US" sz="2800"/>
              <a:t>Final thoughts (3)</a:t>
            </a:r>
          </a:p>
          <a:p>
            <a:pPr marL="341313" indent="-341313">
              <a:lnSpc>
                <a:spcPct val="80000"/>
              </a:lnSpc>
              <a:spcBef>
                <a:spcPts val="800"/>
              </a:spcBef>
              <a:spcAft>
                <a:spcPct val="0"/>
              </a:spcAft>
              <a:buSzPct val="100000"/>
              <a:buNone/>
              <a:tabLst>
                <a:tab pos="365125" algn="l"/>
                <a:tab pos="822325" algn="l"/>
                <a:tab pos="1279525" algn="l"/>
                <a:tab pos="1736725" algn="l"/>
                <a:tab pos="2193925" algn="l"/>
                <a:tab pos="2651125" algn="l"/>
                <a:tab pos="3108325" algn="l"/>
                <a:tab pos="3565525" algn="l"/>
                <a:tab pos="4022725" algn="l"/>
                <a:tab pos="4479925" algn="l"/>
                <a:tab pos="4937125" algn="l"/>
                <a:tab pos="5394325" algn="l"/>
                <a:tab pos="5851525" algn="l"/>
                <a:tab pos="6308725" algn="l"/>
                <a:tab pos="6765925" algn="l"/>
                <a:tab pos="7223125" algn="l"/>
                <a:tab pos="7680325" algn="l"/>
                <a:tab pos="8137525" algn="l"/>
                <a:tab pos="8594725" algn="l"/>
                <a:tab pos="9051925" algn="l"/>
              </a:tabLst>
            </a:pPr>
            <a:endParaRPr lang="en-GB" altLang="en-US" sz="280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F617E1F-755C-4271-8641-345F4A55824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But in REST (just to rub it in)</a:t>
            </a:r>
          </a:p>
        </p:txBody>
      </p:sp>
      <p:sp>
        <p:nvSpPr>
          <p:cNvPr id="94210" name="Rectangle 2">
            <a:extLst>
              <a:ext uri="{FF2B5EF4-FFF2-40B4-BE49-F238E27FC236}">
                <a16:creationId xmlns:a16="http://schemas.microsoft.com/office/drawing/2014/main" id="{0D6210D2-587F-40E5-B503-CA3CCF135539}"/>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i="1"/>
              <a:t>Every</a:t>
            </a:r>
            <a:r>
              <a:rPr lang="en-GB" altLang="en-US"/>
              <a:t> useful data object has an address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Resources themselves are the targets for method calls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list of methods is fixed for all resources</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11E72D60-00D3-466C-A649-50F6D22EC27D}"/>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and RPC</a:t>
            </a:r>
          </a:p>
        </p:txBody>
      </p:sp>
      <p:sp>
        <p:nvSpPr>
          <p:cNvPr id="95234" name="Rectangle 2">
            <a:extLst>
              <a:ext uri="{FF2B5EF4-FFF2-40B4-BE49-F238E27FC236}">
                <a16:creationId xmlns:a16="http://schemas.microsoft.com/office/drawing/2014/main" id="{1BA48945-9FFD-4161-A476-1458F8E022F7}"/>
              </a:ext>
            </a:extLst>
          </p:cNvPr>
          <p:cNvSpPr>
            <a:spLocks noGrp="1" noChangeArrowheads="1"/>
          </p:cNvSpPr>
          <p:nvPr>
            <p:ph idx="1"/>
          </p:nvPr>
        </p:nvSpPr>
        <p:spPr>
          <a:xfrm>
            <a:off x="1614488" y="1801814"/>
            <a:ext cx="8301038" cy="418147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is, in a sense, a species of RPC, except the methods have been defined in advance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Most RPC applications don't adhere to the REST philosophy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It’s possible to work with RPC-style tools to produce REST results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Not that people actually do so!</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1D40C2DE-69A6-49E5-9769-C6793521008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Remote procedures</a:t>
            </a:r>
          </a:p>
        </p:txBody>
      </p:sp>
      <p:sp>
        <p:nvSpPr>
          <p:cNvPr id="96258" name="Rectangle 2">
            <a:extLst>
              <a:ext uri="{FF2B5EF4-FFF2-40B4-BE49-F238E27FC236}">
                <a16:creationId xmlns:a16="http://schemas.microsoft.com/office/drawing/2014/main" id="{C04AEC4A-04FC-43E3-A51C-7E0EFC7E598F}"/>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Consider the stock example of a remote procedure called “getStockPrice”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This isn't a resource (verb, not noun)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It's not clear what what it means to GET, PUT, and POST to something called "getStockPrice"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3CCDE3B7-0F2F-40A5-A402-00050064C46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just RPC renamed?</a:t>
            </a:r>
          </a:p>
        </p:txBody>
      </p:sp>
      <p:sp>
        <p:nvSpPr>
          <p:cNvPr id="97282" name="Rectangle 2">
            <a:extLst>
              <a:ext uri="{FF2B5EF4-FFF2-40B4-BE49-F238E27FC236}">
                <a16:creationId xmlns:a16="http://schemas.microsoft.com/office/drawing/2014/main" id="{5E09E8AD-C785-406F-BCCD-AB0A28080C74}"/>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But if we change the name from "getStockPrice" to "CurrentStockPrice" (a noun), all is well!   </a:t>
            </a:r>
            <a:r>
              <a:rPr lang="en-GB" altLang="en-US">
                <a:latin typeface="Arial" panose="020B0604020202020204" pitchFamily="34" charset="0"/>
                <a:cs typeface="Arial" panose="020B0604020202020204" pitchFamily="34" charset="0"/>
              </a:rPr>
              <a: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differences between RPC and REST can be quite subtle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If that were all, REST would be just a design style, not an architecture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DD42BCD3-D59F-4179-94E1-6E899E511EE8}"/>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There are no neutrals there</a:t>
            </a:r>
          </a:p>
        </p:txBody>
      </p:sp>
      <p:sp>
        <p:nvSpPr>
          <p:cNvPr id="98306" name="Rectangle 2">
            <a:extLst>
              <a:ext uri="{FF2B5EF4-FFF2-40B4-BE49-F238E27FC236}">
                <a16:creationId xmlns:a16="http://schemas.microsoft.com/office/drawing/2014/main" id="{9A699B78-DF19-4784-89A4-57BBC985B88E}"/>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a:t>REST is </a:t>
            </a:r>
            <a:r>
              <a:rPr lang="en-GB" altLang="en-US" sz="2800" i="1"/>
              <a:t>incompatible</a:t>
            </a:r>
            <a:r>
              <a:rPr lang="en-GB" altLang="en-US" sz="2800"/>
              <a:t> with "end-point" RPC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a:t> Either you address data objects or you address "software components“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a:t>REST does the former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a:t>End-point RPC does the latter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a:t>You can try to contort RPC protocols into working on data object URIs, but then you end up re-inventing a non-standard variant of HTTP</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CD39FD8E-BC07-4355-91C2-F3C1C19504E0}"/>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Can REST really beat RPC?</a:t>
            </a:r>
          </a:p>
        </p:txBody>
      </p:sp>
      <p:sp>
        <p:nvSpPr>
          <p:cNvPr id="99330" name="Rectangle 2">
            <a:extLst>
              <a:ext uri="{FF2B5EF4-FFF2-40B4-BE49-F238E27FC236}">
                <a16:creationId xmlns:a16="http://schemas.microsoft.com/office/drawing/2014/main" id="{1A1B5C55-3FA4-4F4B-96E1-0167DE9D37E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If REST works and RPC doesn't, then yes!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SOAP began as pure RPC and has been moving further and further away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SOAP (and its parent XML-RPC) have been around for years and yet there is no killer app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 REST can point to the Web itself as proof that It Just Works</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732B17FD-1526-4778-B34E-090A4BE920A5}"/>
              </a:ext>
            </a:extLst>
          </p:cNvPr>
          <p:cNvSpPr>
            <a:spLocks noGrp="1" noChangeArrowheads="1"/>
          </p:cNvSpPr>
          <p:nvPr>
            <p:ph type="title"/>
          </p:nvPr>
        </p:nvSpPr>
        <p:spPr>
          <a:xfrm>
            <a:off x="1614488" y="538164"/>
            <a:ext cx="8299450" cy="10810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Two views of POST</a:t>
            </a:r>
          </a:p>
        </p:txBody>
      </p:sp>
      <p:sp>
        <p:nvSpPr>
          <p:cNvPr id="100354" name="Rectangle 2">
            <a:extLst>
              <a:ext uri="{FF2B5EF4-FFF2-40B4-BE49-F238E27FC236}">
                <a16:creationId xmlns:a16="http://schemas.microsoft.com/office/drawing/2014/main" id="{F497CA3B-288D-44AF-9840-4EEE1CFFB774}"/>
              </a:ext>
            </a:extLst>
          </p:cNvPr>
          <p:cNvSpPr>
            <a:spLocks noGrp="1" noChangeArrowheads="1"/>
          </p:cNvSpPr>
          <p:nvPr>
            <p:ph idx="1"/>
          </p:nvPr>
        </p:nvSpPr>
        <p:spPr>
          <a:xfrm>
            <a:off x="1614488" y="1801813"/>
            <a:ext cx="8299450" cy="4081462"/>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“POST lets you pass a whole lot of parameters and get something back, bypassing caches.”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“POST lets you create new resources that are related to old ones.”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second is the REST attitude</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47C09FC3-4C0E-4493-ABB4-D7D0474BC87F}"/>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an alien notion</a:t>
            </a:r>
          </a:p>
        </p:txBody>
      </p:sp>
      <p:sp>
        <p:nvSpPr>
          <p:cNvPr id="101378" name="Rectangle 2">
            <a:extLst>
              <a:ext uri="{FF2B5EF4-FFF2-40B4-BE49-F238E27FC236}">
                <a16:creationId xmlns:a16="http://schemas.microsoft.com/office/drawing/2014/main" id="{13D44178-F5F0-46BC-9FFD-54F18763B00B}"/>
              </a:ext>
            </a:extLst>
          </p:cNvPr>
          <p:cNvSpPr>
            <a:spLocks noGrp="1" noChangeArrowheads="1"/>
          </p:cNvSpPr>
          <p:nvPr>
            <p:ph idx="1"/>
          </p:nvPr>
        </p:nvSpPr>
        <p:spPr>
          <a:xfrm>
            <a:off x="1614488" y="1801814"/>
            <a:ext cx="8301038" cy="4619625"/>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RPC-over-HTTP is well-matched with current thinking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Take an existing object model, and a little Web-specific glue, and simply export those interfaces to the Web</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problems creep in down the road</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3ED752CD-4D23-430F-B9A6-1607D7777E81}"/>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sounds ominous</a:t>
            </a:r>
          </a:p>
        </p:txBody>
      </p:sp>
      <p:sp>
        <p:nvSpPr>
          <p:cNvPr id="102402" name="Rectangle 2">
            <a:extLst>
              <a:ext uri="{FF2B5EF4-FFF2-40B4-BE49-F238E27FC236}">
                <a16:creationId xmlns:a16="http://schemas.microsoft.com/office/drawing/2014/main" id="{CF00CF01-8409-4CA1-8520-671E18ED6EF7}"/>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Completely rethink your design in terms of generic interfaces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Build servlet-style implementations of each resource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Unpack and repack Request and Response objects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The gluuuuue is up to yooooou.</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966FB014-9E31-4C4D-8CD2-F7E78CB9F62A}"/>
              </a:ext>
            </a:extLst>
          </p:cNvPr>
          <p:cNvSpPr>
            <a:spLocks noGrp="1" noChangeArrowheads="1"/>
          </p:cNvSpPr>
          <p:nvPr>
            <p:ph type="title"/>
          </p:nvPr>
        </p:nvSpPr>
        <p:spPr>
          <a:xfrm>
            <a:off x="1614488" y="538164"/>
            <a:ext cx="8301038" cy="10826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REST sounds ominous</a:t>
            </a:r>
          </a:p>
        </p:txBody>
      </p:sp>
      <p:sp>
        <p:nvSpPr>
          <p:cNvPr id="103426" name="Rectangle 2">
            <a:extLst>
              <a:ext uri="{FF2B5EF4-FFF2-40B4-BE49-F238E27FC236}">
                <a16:creationId xmlns:a16="http://schemas.microsoft.com/office/drawing/2014/main" id="{1FD8C7B1-0296-492A-8879-C7B5CBA738A2}"/>
              </a:ext>
            </a:extLst>
          </p:cNvPr>
          <p:cNvSpPr>
            <a:spLocks noGrp="1" noChangeArrowheads="1"/>
          </p:cNvSpPr>
          <p:nvPr>
            <p:ph idx="1"/>
          </p:nvPr>
        </p:nvSpPr>
        <p:spPr>
          <a:xfrm>
            <a:off x="1614488" y="1801813"/>
            <a:ext cx="8301038" cy="408305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Plenty of people do know how to develop servlets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Still, most developers and data modellers think only in UML and OOP</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REST is potentially as significant a change as the transition from procedures to objects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5862</Words>
  <Application>Microsoft Office PowerPoint</Application>
  <PresentationFormat>Custom</PresentationFormat>
  <Paragraphs>635</Paragraphs>
  <Slides>148</Slides>
  <Notes>148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148</vt:i4>
      </vt:variant>
    </vt:vector>
  </HeadingPairs>
  <TitlesOfParts>
    <vt:vector size="154" baseType="lpstr">
      <vt:lpstr>Arial</vt:lpstr>
      <vt:lpstr>Calibri</vt:lpstr>
      <vt:lpstr>Calibri Light</vt:lpstr>
      <vt:lpstr>Courier New</vt:lpstr>
      <vt:lpstr>Times New Roman</vt:lpstr>
      <vt:lpstr>Office Theme</vt:lpstr>
      <vt:lpstr>RESTful Web Services </vt:lpstr>
      <vt:lpstr>Copyright</vt:lpstr>
      <vt:lpstr>The Pitch</vt:lpstr>
      <vt:lpstr>The Pitch</vt:lpstr>
      <vt:lpstr>The Pitch</vt:lpstr>
      <vt:lpstr>Talk is cheap</vt:lpstr>
      <vt:lpstr>Uniform Resource Identifier</vt:lpstr>
      <vt:lpstr>Credits</vt:lpstr>
      <vt:lpstr>Roadmap</vt:lpstr>
      <vt:lpstr>Web Services</vt:lpstr>
      <vt:lpstr>What’s a Web Service?</vt:lpstr>
      <vt:lpstr>What’s a Web Service?</vt:lpstr>
      <vt:lpstr>The scope of the problem</vt:lpstr>
      <vt:lpstr>Nouns</vt:lpstr>
      <vt:lpstr>Verbs</vt:lpstr>
      <vt:lpstr>GET: fetch information</vt:lpstr>
      <vt:lpstr>Four verbs for every noun</vt:lpstr>
      <vt:lpstr>Not such a big deal</vt:lpstr>
      <vt:lpstr>XML</vt:lpstr>
      <vt:lpstr>Why not just use plain HTML?</vt:lpstr>
      <vt:lpstr>Well, not quite every URI</vt:lpstr>
      <vt:lpstr>Are we doing this now?</vt:lpstr>
      <vt:lpstr>What’s REST?</vt:lpstr>
      <vt:lpstr>So what's REST already?</vt:lpstr>
      <vt:lpstr>REST defined</vt:lpstr>
      <vt:lpstr>REST style</vt:lpstr>
      <vt:lpstr>Snarky question</vt:lpstr>
      <vt:lpstr>Representation</vt:lpstr>
      <vt:lpstr>A web page is a resource?</vt:lpstr>
      <vt:lpstr>State</vt:lpstr>
      <vt:lpstr>Transfer of state</vt:lpstr>
      <vt:lpstr>REST and HTTP</vt:lpstr>
      <vt:lpstr>Other protocols</vt:lpstr>
      <vt:lpstr>Existing HTTP uses</vt:lpstr>
      <vt:lpstr>What do REST messages look like?</vt:lpstr>
      <vt:lpstr>Multiple representations</vt:lpstr>
      <vt:lpstr>Why hypertext?</vt:lpstr>
      <vt:lpstr>Web-based applications</vt:lpstr>
      <vt:lpstr>Code on demand</vt:lpstr>
      <vt:lpstr>A few simple tests of RESTfulness</vt:lpstr>
      <vt:lpstr>A few simple tests of RESTfulness</vt:lpstr>
      <vt:lpstr>The killer argument</vt:lpstr>
      <vt:lpstr>Arguments against non-REST designs</vt:lpstr>
      <vt:lpstr>Caching?  Well ...</vt:lpstr>
      <vt:lpstr>Scaling?  Well...</vt:lpstr>
      <vt:lpstr>The killer argument</vt:lpstr>
      <vt:lpstr>What if REST is not enough?</vt:lpstr>
      <vt:lpstr>But in fact:</vt:lpstr>
      <vt:lpstr>Be fruitful and multiply</vt:lpstr>
      <vt:lpstr>Distributed Systems</vt:lpstr>
      <vt:lpstr>Distributed Systems</vt:lpstr>
      <vt:lpstr>Components</vt:lpstr>
      <vt:lpstr>Some components</vt:lpstr>
      <vt:lpstr>Connectors</vt:lpstr>
      <vt:lpstr>Some connectors</vt:lpstr>
      <vt:lpstr>The connector view</vt:lpstr>
      <vt:lpstr>Resource modeling</vt:lpstr>
      <vt:lpstr>Resource modeling</vt:lpstr>
      <vt:lpstr>Some data elements</vt:lpstr>
      <vt:lpstr>Advantages of REST</vt:lpstr>
      <vt:lpstr>Advantages of REST</vt:lpstr>
      <vt:lpstr>Advantages of REST</vt:lpstr>
      <vt:lpstr>The key insights</vt:lpstr>
      <vt:lpstr>What about ...</vt:lpstr>
      <vt:lpstr>GETs that won't fit in a URI</vt:lpstr>
      <vt:lpstr>Reliability</vt:lpstr>
      <vt:lpstr>Reliability</vt:lpstr>
      <vt:lpstr>Reliability</vt:lpstr>
      <vt:lpstr>Reliability</vt:lpstr>
      <vt:lpstr>Reliability</vt:lpstr>
      <vt:lpstr>Reliability</vt:lpstr>
      <vt:lpstr>Asynchronous operations</vt:lpstr>
      <vt:lpstr>Transactions</vt:lpstr>
      <vt:lpstr>REST outside the Web?</vt:lpstr>
      <vt:lpstr>B2B</vt:lpstr>
      <vt:lpstr>Other protocols</vt:lpstr>
      <vt:lpstr>Tunneling HTTP</vt:lpstr>
      <vt:lpstr>Clarifying “state”</vt:lpstr>
      <vt:lpstr>Two kinds of state</vt:lpstr>
      <vt:lpstr>Resource state</vt:lpstr>
      <vt:lpstr>Session state</vt:lpstr>
      <vt:lpstr>Sessions</vt:lpstr>
      <vt:lpstr>The purpose of statelessness</vt:lpstr>
      <vt:lpstr>Another kind of state</vt:lpstr>
      <vt:lpstr>From where we are to where we’d like to be</vt:lpstr>
      <vt:lpstr>The “OOP on the Web” theory</vt:lpstr>
      <vt:lpstr>Smash the (private) state</vt:lpstr>
      <vt:lpstr>“My boss just wants it on time and under budget”</vt:lpstr>
      <vt:lpstr>RPC characterized</vt:lpstr>
      <vt:lpstr>But in REST (just to rub it in)</vt:lpstr>
      <vt:lpstr>REST and RPC</vt:lpstr>
      <vt:lpstr>Remote procedures</vt:lpstr>
      <vt:lpstr>REST just RPC renamed?</vt:lpstr>
      <vt:lpstr>There are no neutrals there</vt:lpstr>
      <vt:lpstr>Can REST really beat RPC?</vt:lpstr>
      <vt:lpstr>Two views of POST</vt:lpstr>
      <vt:lpstr>REST: an alien notion</vt:lpstr>
      <vt:lpstr>REST sounds ominous</vt:lpstr>
      <vt:lpstr>REST sounds ominous</vt:lpstr>
      <vt:lpstr>  “REST is ha-ard”  --RPC Barbie</vt:lpstr>
      <vt:lpstr>Paul Prescod shows us the REST way</vt:lpstr>
      <vt:lpstr>And then there’s the SOAP way</vt:lpstr>
      <vt:lpstr>Stacking the deck</vt:lpstr>
      <vt:lpstr>SOAP</vt:lpstr>
      <vt:lpstr>SOAP: neither fish nor fowl</vt:lpstr>
      <vt:lpstr>SOAP can be RPC or not</vt:lpstr>
      <vt:lpstr>POSTing a SOAP message</vt:lpstr>
      <vt:lpstr>POSTing a SOAP message</vt:lpstr>
      <vt:lpstr>The advantages of SOAPless GET</vt:lpstr>
      <vt:lpstr>HTTP is not a transport protocol</vt:lpstr>
      <vt:lpstr>HTTP is not a transport protocol</vt:lpstr>
      <vt:lpstr>Web Method specification</vt:lpstr>
      <vt:lpstr>Web Method specification</vt:lpstr>
      <vt:lpstr>Cleaning up current practice</vt:lpstr>
      <vt:lpstr>Cookies</vt:lpstr>
      <vt:lpstr>Cookies aren't all bad</vt:lpstr>
      <vt:lpstr>Cookie problems</vt:lpstr>
      <vt:lpstr>Keeping state in the cookie</vt:lpstr>
      <vt:lpstr>Keeping a reference to state</vt:lpstr>
      <vt:lpstr>Keeping identity in the cookie</vt:lpstr>
      <vt:lpstr>Tunneling</vt:lpstr>
      <vt:lpstr>Don't tunnel through port 80</vt:lpstr>
      <vt:lpstr>Don't tunnel through port 80</vt:lpstr>
      <vt:lpstr>Application protocols and safety</vt:lpstr>
      <vt:lpstr>Application protocols and safety</vt:lpstr>
      <vt:lpstr>Use HTTP as HTTP</vt:lpstr>
      <vt:lpstr>Plain HTTP vs. SOAP on HTTP</vt:lpstr>
      <vt:lpstr>Working with REST, not against it</vt:lpstr>
      <vt:lpstr>RESTafarian Email: an example</vt:lpstr>
      <vt:lpstr>RESTafarian Email</vt:lpstr>
      <vt:lpstr>Mail servers keep outgoing mail</vt:lpstr>
      <vt:lpstr>Mailbox servers keep inbox state</vt:lpstr>
      <vt:lpstr>Mailbox servers keep inbox state</vt:lpstr>
      <vt:lpstr>Mail notification</vt:lpstr>
      <vt:lpstr>No spam!</vt:lpstr>
      <vt:lpstr>No spam!</vt:lpstr>
      <vt:lpstr>“Post in haste, repent at leisure”</vt:lpstr>
      <vt:lpstr>Related architectures</vt:lpstr>
      <vt:lpstr>Systems vs. applications programming</vt:lpstr>
      <vt:lpstr>Thoughts of a systems geek</vt:lpstr>
      <vt:lpstr>The Unix Way</vt:lpstr>
      <vt:lpstr>The Unix Way</vt:lpstr>
      <vt:lpstr>REST from a Unix viewpoint</vt:lpstr>
      <vt:lpstr>Other coordination environments</vt:lpstr>
      <vt:lpstr>Final thoughts</vt:lpstr>
      <vt:lpstr>Has RPC really failed?</vt:lpstr>
      <vt:lpstr>REST and WS-*</vt:lpstr>
      <vt:lpstr>You're my only hope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dc:title>
  <dc:creator>Dr. Vinayak Bharadi</dc:creator>
  <cp:lastModifiedBy>Dr. Vinayak Bharadi</cp:lastModifiedBy>
  <cp:revision>2</cp:revision>
  <dcterms:modified xsi:type="dcterms:W3CDTF">2020-02-24T13:05:55Z</dcterms:modified>
</cp:coreProperties>
</file>