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7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5" r:id="rId19"/>
    <p:sldId id="276" r:id="rId20"/>
    <p:sldId id="277" r:id="rId21"/>
    <p:sldId id="278" r:id="rId22"/>
    <p:sldId id="279" r:id="rId23"/>
    <p:sldId id="271"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C836-92BE-4A23-BE93-8B481F3D69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BE9396-1117-42B1-8748-C4C78BBFA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D68529-6514-4E19-9C6A-BD4283E585CF}"/>
              </a:ext>
            </a:extLst>
          </p:cNvPr>
          <p:cNvSpPr>
            <a:spLocks noGrp="1"/>
          </p:cNvSpPr>
          <p:nvPr>
            <p:ph type="dt" sz="half" idx="10"/>
          </p:nvPr>
        </p:nvSpPr>
        <p:spPr/>
        <p:txBody>
          <a:bodyPr/>
          <a:lstStyle/>
          <a:p>
            <a:fld id="{49ABBFE4-8C02-4CD9-90C6-54D7AF6558DB}" type="datetimeFigureOut">
              <a:rPr lang="en-IN" smtClean="0"/>
              <a:t>26-03-2020</a:t>
            </a:fld>
            <a:endParaRPr lang="en-IN"/>
          </a:p>
        </p:txBody>
      </p:sp>
      <p:sp>
        <p:nvSpPr>
          <p:cNvPr id="5" name="Footer Placeholder 4">
            <a:extLst>
              <a:ext uri="{FF2B5EF4-FFF2-40B4-BE49-F238E27FC236}">
                <a16:creationId xmlns:a16="http://schemas.microsoft.com/office/drawing/2014/main" id="{89DF5F8D-F35E-4EA8-9C5F-CB5E5341C9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5BD565-7681-4D0E-B43D-B182293A05C5}"/>
              </a:ext>
            </a:extLst>
          </p:cNvPr>
          <p:cNvSpPr>
            <a:spLocks noGrp="1"/>
          </p:cNvSpPr>
          <p:nvPr>
            <p:ph type="sldNum" sz="quarter" idx="12"/>
          </p:nvPr>
        </p:nvSpPr>
        <p:spPr/>
        <p:txBody>
          <a:bodyPr/>
          <a:lstStyle/>
          <a:p>
            <a:fld id="{25CF0C9E-D347-43D1-ABA6-8F04684695C4}" type="slidenum">
              <a:rPr lang="en-IN" smtClean="0"/>
              <a:t>‹#›</a:t>
            </a:fld>
            <a:endParaRPr lang="en-IN"/>
          </a:p>
        </p:txBody>
      </p:sp>
    </p:spTree>
    <p:extLst>
      <p:ext uri="{BB962C8B-B14F-4D97-AF65-F5344CB8AC3E}">
        <p14:creationId xmlns:p14="http://schemas.microsoft.com/office/powerpoint/2010/main" val="236165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CDE-96D2-414F-AC68-54CA4FBAE6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555DEE-6C77-4843-B011-8B14262422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F2B90-BA22-4FD5-B10A-97AEC54CE47B}"/>
              </a:ext>
            </a:extLst>
          </p:cNvPr>
          <p:cNvSpPr>
            <a:spLocks noGrp="1"/>
          </p:cNvSpPr>
          <p:nvPr>
            <p:ph type="dt" sz="half" idx="10"/>
          </p:nvPr>
        </p:nvSpPr>
        <p:spPr/>
        <p:txBody>
          <a:bodyPr/>
          <a:lstStyle/>
          <a:p>
            <a:fld id="{49ABBFE4-8C02-4CD9-90C6-54D7AF6558DB}" type="datetimeFigureOut">
              <a:rPr lang="en-IN" smtClean="0"/>
              <a:t>26-03-2020</a:t>
            </a:fld>
            <a:endParaRPr lang="en-IN"/>
          </a:p>
        </p:txBody>
      </p:sp>
      <p:sp>
        <p:nvSpPr>
          <p:cNvPr id="5" name="Footer Placeholder 4">
            <a:extLst>
              <a:ext uri="{FF2B5EF4-FFF2-40B4-BE49-F238E27FC236}">
                <a16:creationId xmlns:a16="http://schemas.microsoft.com/office/drawing/2014/main" id="{B7FC9EC4-8464-476A-9C00-490C6D302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CD269-2BF7-4CBF-BB9D-B505984502C5}"/>
              </a:ext>
            </a:extLst>
          </p:cNvPr>
          <p:cNvSpPr>
            <a:spLocks noGrp="1"/>
          </p:cNvSpPr>
          <p:nvPr>
            <p:ph type="sldNum" sz="quarter" idx="12"/>
          </p:nvPr>
        </p:nvSpPr>
        <p:spPr/>
        <p:txBody>
          <a:bodyPr/>
          <a:lstStyle/>
          <a:p>
            <a:fld id="{25CF0C9E-D347-43D1-ABA6-8F04684695C4}" type="slidenum">
              <a:rPr lang="en-IN" smtClean="0"/>
              <a:t>‹#›</a:t>
            </a:fld>
            <a:endParaRPr lang="en-IN"/>
          </a:p>
        </p:txBody>
      </p:sp>
    </p:spTree>
    <p:extLst>
      <p:ext uri="{BB962C8B-B14F-4D97-AF65-F5344CB8AC3E}">
        <p14:creationId xmlns:p14="http://schemas.microsoft.com/office/powerpoint/2010/main" val="276821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C312F-3574-4804-9A2F-D92CAF88CF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E5BD41-8191-407A-ABD5-7375DD9ADA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23AAB-F204-452B-A5EB-C9015EF6AF9A}"/>
              </a:ext>
            </a:extLst>
          </p:cNvPr>
          <p:cNvSpPr>
            <a:spLocks noGrp="1"/>
          </p:cNvSpPr>
          <p:nvPr>
            <p:ph type="dt" sz="half" idx="10"/>
          </p:nvPr>
        </p:nvSpPr>
        <p:spPr/>
        <p:txBody>
          <a:bodyPr/>
          <a:lstStyle/>
          <a:p>
            <a:fld id="{49ABBFE4-8C02-4CD9-90C6-54D7AF6558DB}" type="datetimeFigureOut">
              <a:rPr lang="en-IN" smtClean="0"/>
              <a:t>26-03-2020</a:t>
            </a:fld>
            <a:endParaRPr lang="en-IN"/>
          </a:p>
        </p:txBody>
      </p:sp>
      <p:sp>
        <p:nvSpPr>
          <p:cNvPr id="5" name="Footer Placeholder 4">
            <a:extLst>
              <a:ext uri="{FF2B5EF4-FFF2-40B4-BE49-F238E27FC236}">
                <a16:creationId xmlns:a16="http://schemas.microsoft.com/office/drawing/2014/main" id="{4B291199-D5BD-4DAC-AC34-259A46A94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65D47B-3298-467D-98E7-A6CC0793F19C}"/>
              </a:ext>
            </a:extLst>
          </p:cNvPr>
          <p:cNvSpPr>
            <a:spLocks noGrp="1"/>
          </p:cNvSpPr>
          <p:nvPr>
            <p:ph type="sldNum" sz="quarter" idx="12"/>
          </p:nvPr>
        </p:nvSpPr>
        <p:spPr/>
        <p:txBody>
          <a:bodyPr/>
          <a:lstStyle/>
          <a:p>
            <a:fld id="{25CF0C9E-D347-43D1-ABA6-8F04684695C4}" type="slidenum">
              <a:rPr lang="en-IN" smtClean="0"/>
              <a:t>‹#›</a:t>
            </a:fld>
            <a:endParaRPr lang="en-IN"/>
          </a:p>
        </p:txBody>
      </p:sp>
    </p:spTree>
    <p:extLst>
      <p:ext uri="{BB962C8B-B14F-4D97-AF65-F5344CB8AC3E}">
        <p14:creationId xmlns:p14="http://schemas.microsoft.com/office/powerpoint/2010/main" val="305402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26CE-F789-435A-896A-80B8C6B5C4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1E5BFF-A314-4B47-A005-176F2F572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8816D-0775-4090-B8EB-1AC8C62F6C2B}"/>
              </a:ext>
            </a:extLst>
          </p:cNvPr>
          <p:cNvSpPr>
            <a:spLocks noGrp="1"/>
          </p:cNvSpPr>
          <p:nvPr>
            <p:ph type="dt" sz="half" idx="10"/>
          </p:nvPr>
        </p:nvSpPr>
        <p:spPr/>
        <p:txBody>
          <a:bodyPr/>
          <a:lstStyle/>
          <a:p>
            <a:fld id="{49ABBFE4-8C02-4CD9-90C6-54D7AF6558DB}" type="datetimeFigureOut">
              <a:rPr lang="en-IN" smtClean="0"/>
              <a:t>26-03-2020</a:t>
            </a:fld>
            <a:endParaRPr lang="en-IN"/>
          </a:p>
        </p:txBody>
      </p:sp>
      <p:sp>
        <p:nvSpPr>
          <p:cNvPr id="5" name="Footer Placeholder 4">
            <a:extLst>
              <a:ext uri="{FF2B5EF4-FFF2-40B4-BE49-F238E27FC236}">
                <a16:creationId xmlns:a16="http://schemas.microsoft.com/office/drawing/2014/main" id="{2DD2CE81-6213-4B0D-BC3C-C058ED428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F454D9-A0E9-4507-8D83-0F770118C4A9}"/>
              </a:ext>
            </a:extLst>
          </p:cNvPr>
          <p:cNvSpPr>
            <a:spLocks noGrp="1"/>
          </p:cNvSpPr>
          <p:nvPr>
            <p:ph type="sldNum" sz="quarter" idx="12"/>
          </p:nvPr>
        </p:nvSpPr>
        <p:spPr/>
        <p:txBody>
          <a:bodyPr/>
          <a:lstStyle/>
          <a:p>
            <a:fld id="{25CF0C9E-D347-43D1-ABA6-8F04684695C4}" type="slidenum">
              <a:rPr lang="en-IN" smtClean="0"/>
              <a:t>‹#›</a:t>
            </a:fld>
            <a:endParaRPr lang="en-IN"/>
          </a:p>
        </p:txBody>
      </p:sp>
    </p:spTree>
    <p:extLst>
      <p:ext uri="{BB962C8B-B14F-4D97-AF65-F5344CB8AC3E}">
        <p14:creationId xmlns:p14="http://schemas.microsoft.com/office/powerpoint/2010/main" val="160940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1293-4F56-4E12-83EC-B0DE8FAB17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F9EE48-1771-415F-A915-5AC3B7A37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524A92-E330-4424-AC90-9E34EEE69F80}"/>
              </a:ext>
            </a:extLst>
          </p:cNvPr>
          <p:cNvSpPr>
            <a:spLocks noGrp="1"/>
          </p:cNvSpPr>
          <p:nvPr>
            <p:ph type="dt" sz="half" idx="10"/>
          </p:nvPr>
        </p:nvSpPr>
        <p:spPr/>
        <p:txBody>
          <a:bodyPr/>
          <a:lstStyle/>
          <a:p>
            <a:fld id="{49ABBFE4-8C02-4CD9-90C6-54D7AF6558DB}" type="datetimeFigureOut">
              <a:rPr lang="en-IN" smtClean="0"/>
              <a:t>26-03-2020</a:t>
            </a:fld>
            <a:endParaRPr lang="en-IN"/>
          </a:p>
        </p:txBody>
      </p:sp>
      <p:sp>
        <p:nvSpPr>
          <p:cNvPr id="5" name="Footer Placeholder 4">
            <a:extLst>
              <a:ext uri="{FF2B5EF4-FFF2-40B4-BE49-F238E27FC236}">
                <a16:creationId xmlns:a16="http://schemas.microsoft.com/office/drawing/2014/main" id="{16DC9D2B-AB1F-443A-9F86-0D21F3380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815E1-2807-4B37-9728-2752D99DA9EE}"/>
              </a:ext>
            </a:extLst>
          </p:cNvPr>
          <p:cNvSpPr>
            <a:spLocks noGrp="1"/>
          </p:cNvSpPr>
          <p:nvPr>
            <p:ph type="sldNum" sz="quarter" idx="12"/>
          </p:nvPr>
        </p:nvSpPr>
        <p:spPr/>
        <p:txBody>
          <a:bodyPr/>
          <a:lstStyle/>
          <a:p>
            <a:fld id="{25CF0C9E-D347-43D1-ABA6-8F04684695C4}" type="slidenum">
              <a:rPr lang="en-IN" smtClean="0"/>
              <a:t>‹#›</a:t>
            </a:fld>
            <a:endParaRPr lang="en-IN"/>
          </a:p>
        </p:txBody>
      </p:sp>
    </p:spTree>
    <p:extLst>
      <p:ext uri="{BB962C8B-B14F-4D97-AF65-F5344CB8AC3E}">
        <p14:creationId xmlns:p14="http://schemas.microsoft.com/office/powerpoint/2010/main" val="150682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6E29-CEDA-4E9C-815B-8E123BDE4E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1CA4AE-6474-470D-8D2A-3CF5C0AF3C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10AF4D-98A3-49D7-B706-9ADAA017C8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C61BA8-4959-483E-81E9-A223AE7CEFC3}"/>
              </a:ext>
            </a:extLst>
          </p:cNvPr>
          <p:cNvSpPr>
            <a:spLocks noGrp="1"/>
          </p:cNvSpPr>
          <p:nvPr>
            <p:ph type="dt" sz="half" idx="10"/>
          </p:nvPr>
        </p:nvSpPr>
        <p:spPr/>
        <p:txBody>
          <a:bodyPr/>
          <a:lstStyle/>
          <a:p>
            <a:fld id="{49ABBFE4-8C02-4CD9-90C6-54D7AF6558DB}" type="datetimeFigureOut">
              <a:rPr lang="en-IN" smtClean="0"/>
              <a:t>26-03-2020</a:t>
            </a:fld>
            <a:endParaRPr lang="en-IN"/>
          </a:p>
        </p:txBody>
      </p:sp>
      <p:sp>
        <p:nvSpPr>
          <p:cNvPr id="6" name="Footer Placeholder 5">
            <a:extLst>
              <a:ext uri="{FF2B5EF4-FFF2-40B4-BE49-F238E27FC236}">
                <a16:creationId xmlns:a16="http://schemas.microsoft.com/office/drawing/2014/main" id="{DFC0C121-D82A-4114-9F87-F49B714E16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EE794E-4495-4473-857B-4068B3F45A19}"/>
              </a:ext>
            </a:extLst>
          </p:cNvPr>
          <p:cNvSpPr>
            <a:spLocks noGrp="1"/>
          </p:cNvSpPr>
          <p:nvPr>
            <p:ph type="sldNum" sz="quarter" idx="12"/>
          </p:nvPr>
        </p:nvSpPr>
        <p:spPr/>
        <p:txBody>
          <a:bodyPr/>
          <a:lstStyle/>
          <a:p>
            <a:fld id="{25CF0C9E-D347-43D1-ABA6-8F04684695C4}" type="slidenum">
              <a:rPr lang="en-IN" smtClean="0"/>
              <a:t>‹#›</a:t>
            </a:fld>
            <a:endParaRPr lang="en-IN"/>
          </a:p>
        </p:txBody>
      </p:sp>
    </p:spTree>
    <p:extLst>
      <p:ext uri="{BB962C8B-B14F-4D97-AF65-F5344CB8AC3E}">
        <p14:creationId xmlns:p14="http://schemas.microsoft.com/office/powerpoint/2010/main" val="385497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A949-28DB-4ED7-A2BF-07AD2C60B4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1970ED-ADC8-4D4A-AE34-58FC28558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D91BB6-6E7C-4DAC-898A-95F4F5EED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DF13D6-8415-4CC0-B3C5-CAC3E4700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E2810-6B6C-4412-9408-276CC6C899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F8F8BA-BD04-4DE2-A205-0CD69C642FF9}"/>
              </a:ext>
            </a:extLst>
          </p:cNvPr>
          <p:cNvSpPr>
            <a:spLocks noGrp="1"/>
          </p:cNvSpPr>
          <p:nvPr>
            <p:ph type="dt" sz="half" idx="10"/>
          </p:nvPr>
        </p:nvSpPr>
        <p:spPr/>
        <p:txBody>
          <a:bodyPr/>
          <a:lstStyle/>
          <a:p>
            <a:fld id="{49ABBFE4-8C02-4CD9-90C6-54D7AF6558DB}" type="datetimeFigureOut">
              <a:rPr lang="en-IN" smtClean="0"/>
              <a:t>26-03-2020</a:t>
            </a:fld>
            <a:endParaRPr lang="en-IN"/>
          </a:p>
        </p:txBody>
      </p:sp>
      <p:sp>
        <p:nvSpPr>
          <p:cNvPr id="8" name="Footer Placeholder 7">
            <a:extLst>
              <a:ext uri="{FF2B5EF4-FFF2-40B4-BE49-F238E27FC236}">
                <a16:creationId xmlns:a16="http://schemas.microsoft.com/office/drawing/2014/main" id="{AF7439CA-B28D-42E1-944C-4CA79A5E4B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32B736-3065-4C9D-8B13-2DE83E8EB944}"/>
              </a:ext>
            </a:extLst>
          </p:cNvPr>
          <p:cNvSpPr>
            <a:spLocks noGrp="1"/>
          </p:cNvSpPr>
          <p:nvPr>
            <p:ph type="sldNum" sz="quarter" idx="12"/>
          </p:nvPr>
        </p:nvSpPr>
        <p:spPr/>
        <p:txBody>
          <a:bodyPr/>
          <a:lstStyle/>
          <a:p>
            <a:fld id="{25CF0C9E-D347-43D1-ABA6-8F04684695C4}" type="slidenum">
              <a:rPr lang="en-IN" smtClean="0"/>
              <a:t>‹#›</a:t>
            </a:fld>
            <a:endParaRPr lang="en-IN"/>
          </a:p>
        </p:txBody>
      </p:sp>
    </p:spTree>
    <p:extLst>
      <p:ext uri="{BB962C8B-B14F-4D97-AF65-F5344CB8AC3E}">
        <p14:creationId xmlns:p14="http://schemas.microsoft.com/office/powerpoint/2010/main" val="179996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AC97-809D-4F15-9FAC-7C2CF0750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1594B9-A851-43C7-A31B-C75C0C78EDBC}"/>
              </a:ext>
            </a:extLst>
          </p:cNvPr>
          <p:cNvSpPr>
            <a:spLocks noGrp="1"/>
          </p:cNvSpPr>
          <p:nvPr>
            <p:ph type="dt" sz="half" idx="10"/>
          </p:nvPr>
        </p:nvSpPr>
        <p:spPr/>
        <p:txBody>
          <a:bodyPr/>
          <a:lstStyle/>
          <a:p>
            <a:fld id="{49ABBFE4-8C02-4CD9-90C6-54D7AF6558DB}" type="datetimeFigureOut">
              <a:rPr lang="en-IN" smtClean="0"/>
              <a:t>26-03-2020</a:t>
            </a:fld>
            <a:endParaRPr lang="en-IN"/>
          </a:p>
        </p:txBody>
      </p:sp>
      <p:sp>
        <p:nvSpPr>
          <p:cNvPr id="4" name="Footer Placeholder 3">
            <a:extLst>
              <a:ext uri="{FF2B5EF4-FFF2-40B4-BE49-F238E27FC236}">
                <a16:creationId xmlns:a16="http://schemas.microsoft.com/office/drawing/2014/main" id="{9B76E840-881B-48FC-BA83-122BB53C5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6CCCA2-6D24-460E-885C-B3C319907FE6}"/>
              </a:ext>
            </a:extLst>
          </p:cNvPr>
          <p:cNvSpPr>
            <a:spLocks noGrp="1"/>
          </p:cNvSpPr>
          <p:nvPr>
            <p:ph type="sldNum" sz="quarter" idx="12"/>
          </p:nvPr>
        </p:nvSpPr>
        <p:spPr/>
        <p:txBody>
          <a:bodyPr/>
          <a:lstStyle/>
          <a:p>
            <a:fld id="{25CF0C9E-D347-43D1-ABA6-8F04684695C4}" type="slidenum">
              <a:rPr lang="en-IN" smtClean="0"/>
              <a:t>‹#›</a:t>
            </a:fld>
            <a:endParaRPr lang="en-IN"/>
          </a:p>
        </p:txBody>
      </p:sp>
    </p:spTree>
    <p:extLst>
      <p:ext uri="{BB962C8B-B14F-4D97-AF65-F5344CB8AC3E}">
        <p14:creationId xmlns:p14="http://schemas.microsoft.com/office/powerpoint/2010/main" val="350211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77CBE-0152-4FA9-8E07-B56DE004E1C4}"/>
              </a:ext>
            </a:extLst>
          </p:cNvPr>
          <p:cNvSpPr>
            <a:spLocks noGrp="1"/>
          </p:cNvSpPr>
          <p:nvPr>
            <p:ph type="dt" sz="half" idx="10"/>
          </p:nvPr>
        </p:nvSpPr>
        <p:spPr/>
        <p:txBody>
          <a:bodyPr/>
          <a:lstStyle/>
          <a:p>
            <a:fld id="{49ABBFE4-8C02-4CD9-90C6-54D7AF6558DB}" type="datetimeFigureOut">
              <a:rPr lang="en-IN" smtClean="0"/>
              <a:t>26-03-2020</a:t>
            </a:fld>
            <a:endParaRPr lang="en-IN"/>
          </a:p>
        </p:txBody>
      </p:sp>
      <p:sp>
        <p:nvSpPr>
          <p:cNvPr id="3" name="Footer Placeholder 2">
            <a:extLst>
              <a:ext uri="{FF2B5EF4-FFF2-40B4-BE49-F238E27FC236}">
                <a16:creationId xmlns:a16="http://schemas.microsoft.com/office/drawing/2014/main" id="{1F0F3832-FB80-4A58-BD2B-5BF7C9DD81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85E39D-81DD-4A0F-8530-2FE053D03854}"/>
              </a:ext>
            </a:extLst>
          </p:cNvPr>
          <p:cNvSpPr>
            <a:spLocks noGrp="1"/>
          </p:cNvSpPr>
          <p:nvPr>
            <p:ph type="sldNum" sz="quarter" idx="12"/>
          </p:nvPr>
        </p:nvSpPr>
        <p:spPr/>
        <p:txBody>
          <a:bodyPr/>
          <a:lstStyle/>
          <a:p>
            <a:fld id="{25CF0C9E-D347-43D1-ABA6-8F04684695C4}" type="slidenum">
              <a:rPr lang="en-IN" smtClean="0"/>
              <a:t>‹#›</a:t>
            </a:fld>
            <a:endParaRPr lang="en-IN"/>
          </a:p>
        </p:txBody>
      </p:sp>
    </p:spTree>
    <p:extLst>
      <p:ext uri="{BB962C8B-B14F-4D97-AF65-F5344CB8AC3E}">
        <p14:creationId xmlns:p14="http://schemas.microsoft.com/office/powerpoint/2010/main" val="355776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8C4D-9487-4529-9223-40759F938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84B7B7-357B-4B29-BB8F-8B8FA58FC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2737C1-3D3F-4768-B789-76E2A51DE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884AF-C1BC-40CB-BA26-FFE1D1632FC8}"/>
              </a:ext>
            </a:extLst>
          </p:cNvPr>
          <p:cNvSpPr>
            <a:spLocks noGrp="1"/>
          </p:cNvSpPr>
          <p:nvPr>
            <p:ph type="dt" sz="half" idx="10"/>
          </p:nvPr>
        </p:nvSpPr>
        <p:spPr/>
        <p:txBody>
          <a:bodyPr/>
          <a:lstStyle/>
          <a:p>
            <a:fld id="{49ABBFE4-8C02-4CD9-90C6-54D7AF6558DB}" type="datetimeFigureOut">
              <a:rPr lang="en-IN" smtClean="0"/>
              <a:t>26-03-2020</a:t>
            </a:fld>
            <a:endParaRPr lang="en-IN"/>
          </a:p>
        </p:txBody>
      </p:sp>
      <p:sp>
        <p:nvSpPr>
          <p:cNvPr id="6" name="Footer Placeholder 5">
            <a:extLst>
              <a:ext uri="{FF2B5EF4-FFF2-40B4-BE49-F238E27FC236}">
                <a16:creationId xmlns:a16="http://schemas.microsoft.com/office/drawing/2014/main" id="{AC6A67FE-39A5-470E-8C60-C1DA472070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E0E914-1C2C-4F89-AAE3-36D8785BD9CB}"/>
              </a:ext>
            </a:extLst>
          </p:cNvPr>
          <p:cNvSpPr>
            <a:spLocks noGrp="1"/>
          </p:cNvSpPr>
          <p:nvPr>
            <p:ph type="sldNum" sz="quarter" idx="12"/>
          </p:nvPr>
        </p:nvSpPr>
        <p:spPr/>
        <p:txBody>
          <a:bodyPr/>
          <a:lstStyle/>
          <a:p>
            <a:fld id="{25CF0C9E-D347-43D1-ABA6-8F04684695C4}" type="slidenum">
              <a:rPr lang="en-IN" smtClean="0"/>
              <a:t>‹#›</a:t>
            </a:fld>
            <a:endParaRPr lang="en-IN"/>
          </a:p>
        </p:txBody>
      </p:sp>
    </p:spTree>
    <p:extLst>
      <p:ext uri="{BB962C8B-B14F-4D97-AF65-F5344CB8AC3E}">
        <p14:creationId xmlns:p14="http://schemas.microsoft.com/office/powerpoint/2010/main" val="76325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7731-D880-48BF-A9E1-5FDA45E44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4EE0F4-C59F-4A01-BFFC-7F5625E41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31AF60-F1D2-49EB-BE9B-5E18EFC34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B6C260-6A71-4648-940B-52DF6AB883F3}"/>
              </a:ext>
            </a:extLst>
          </p:cNvPr>
          <p:cNvSpPr>
            <a:spLocks noGrp="1"/>
          </p:cNvSpPr>
          <p:nvPr>
            <p:ph type="dt" sz="half" idx="10"/>
          </p:nvPr>
        </p:nvSpPr>
        <p:spPr/>
        <p:txBody>
          <a:bodyPr/>
          <a:lstStyle/>
          <a:p>
            <a:fld id="{49ABBFE4-8C02-4CD9-90C6-54D7AF6558DB}" type="datetimeFigureOut">
              <a:rPr lang="en-IN" smtClean="0"/>
              <a:t>26-03-2020</a:t>
            </a:fld>
            <a:endParaRPr lang="en-IN"/>
          </a:p>
        </p:txBody>
      </p:sp>
      <p:sp>
        <p:nvSpPr>
          <p:cNvPr id="6" name="Footer Placeholder 5">
            <a:extLst>
              <a:ext uri="{FF2B5EF4-FFF2-40B4-BE49-F238E27FC236}">
                <a16:creationId xmlns:a16="http://schemas.microsoft.com/office/drawing/2014/main" id="{F883A2A0-8B3D-4CD5-B16A-DC1122E4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B828D9-292A-4481-AB97-5A2A5E504860}"/>
              </a:ext>
            </a:extLst>
          </p:cNvPr>
          <p:cNvSpPr>
            <a:spLocks noGrp="1"/>
          </p:cNvSpPr>
          <p:nvPr>
            <p:ph type="sldNum" sz="quarter" idx="12"/>
          </p:nvPr>
        </p:nvSpPr>
        <p:spPr/>
        <p:txBody>
          <a:bodyPr/>
          <a:lstStyle/>
          <a:p>
            <a:fld id="{25CF0C9E-D347-43D1-ABA6-8F04684695C4}" type="slidenum">
              <a:rPr lang="en-IN" smtClean="0"/>
              <a:t>‹#›</a:t>
            </a:fld>
            <a:endParaRPr lang="en-IN"/>
          </a:p>
        </p:txBody>
      </p:sp>
    </p:spTree>
    <p:extLst>
      <p:ext uri="{BB962C8B-B14F-4D97-AF65-F5344CB8AC3E}">
        <p14:creationId xmlns:p14="http://schemas.microsoft.com/office/powerpoint/2010/main" val="51813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95BE7-D2F4-4DE4-98A5-E5B4ACD07F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4F7D3A-4E33-4F08-8A06-7221BC1EB2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F02369-8712-4329-8ED9-62A83B1E8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BBFE4-8C02-4CD9-90C6-54D7AF6558DB}" type="datetimeFigureOut">
              <a:rPr lang="en-IN" smtClean="0"/>
              <a:t>26-03-2020</a:t>
            </a:fld>
            <a:endParaRPr lang="en-IN"/>
          </a:p>
        </p:txBody>
      </p:sp>
      <p:sp>
        <p:nvSpPr>
          <p:cNvPr id="5" name="Footer Placeholder 4">
            <a:extLst>
              <a:ext uri="{FF2B5EF4-FFF2-40B4-BE49-F238E27FC236}">
                <a16:creationId xmlns:a16="http://schemas.microsoft.com/office/drawing/2014/main" id="{BB3370AA-F2BC-4A8F-87A0-AC88091AB5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5B4435-7C2F-4A07-A403-0E28E87F6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F0C9E-D347-43D1-ABA6-8F04684695C4}" type="slidenum">
              <a:rPr lang="en-IN" smtClean="0"/>
              <a:t>‹#›</a:t>
            </a:fld>
            <a:endParaRPr lang="en-IN"/>
          </a:p>
        </p:txBody>
      </p:sp>
    </p:spTree>
    <p:extLst>
      <p:ext uri="{BB962C8B-B14F-4D97-AF65-F5344CB8AC3E}">
        <p14:creationId xmlns:p14="http://schemas.microsoft.com/office/powerpoint/2010/main" val="2087430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hsc.com/Blog/Real-Time-Analytics-with-Apache-Stor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A76A-FE92-4D52-B359-BDACD877264B}"/>
              </a:ext>
            </a:extLst>
          </p:cNvPr>
          <p:cNvSpPr>
            <a:spLocks noGrp="1"/>
          </p:cNvSpPr>
          <p:nvPr>
            <p:ph type="ctrTitle"/>
          </p:nvPr>
        </p:nvSpPr>
        <p:spPr/>
        <p:txBody>
          <a:bodyPr>
            <a:normAutofit fontScale="90000"/>
          </a:bodyPr>
          <a:lstStyle/>
          <a:p>
            <a:r>
              <a:rPr lang="en-US" dirty="0"/>
              <a:t>IoE Chapter 6 </a:t>
            </a:r>
            <a:br>
              <a:rPr lang="en-US" dirty="0"/>
            </a:br>
            <a:r>
              <a:rPr lang="en-US" dirty="0"/>
              <a:t>Using Apache Storm for Data Analytics</a:t>
            </a:r>
            <a:endParaRPr lang="en-IN" dirty="0"/>
          </a:p>
        </p:txBody>
      </p:sp>
      <p:sp>
        <p:nvSpPr>
          <p:cNvPr id="3" name="Subtitle 2">
            <a:extLst>
              <a:ext uri="{FF2B5EF4-FFF2-40B4-BE49-F238E27FC236}">
                <a16:creationId xmlns:a16="http://schemas.microsoft.com/office/drawing/2014/main" id="{0DF76A4E-2CFD-439A-8ED5-F37E1797872A}"/>
              </a:ext>
            </a:extLst>
          </p:cNvPr>
          <p:cNvSpPr>
            <a:spLocks noGrp="1"/>
          </p:cNvSpPr>
          <p:nvPr>
            <p:ph type="subTitle" idx="1"/>
          </p:nvPr>
        </p:nvSpPr>
        <p:spPr/>
        <p:txBody>
          <a:bodyPr/>
          <a:lstStyle/>
          <a:p>
            <a:r>
              <a:rPr lang="en-US" dirty="0"/>
              <a:t>Dr. Vinayak Ashok Bharadi</a:t>
            </a:r>
            <a:endParaRPr lang="en-IN" dirty="0"/>
          </a:p>
        </p:txBody>
      </p:sp>
    </p:spTree>
    <p:extLst>
      <p:ext uri="{BB962C8B-B14F-4D97-AF65-F5344CB8AC3E}">
        <p14:creationId xmlns:p14="http://schemas.microsoft.com/office/powerpoint/2010/main" val="893227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D097-A0FB-4AA0-B648-B30F750AE44F}"/>
              </a:ext>
            </a:extLst>
          </p:cNvPr>
          <p:cNvSpPr>
            <a:spLocks noGrp="1"/>
          </p:cNvSpPr>
          <p:nvPr>
            <p:ph type="title"/>
          </p:nvPr>
        </p:nvSpPr>
        <p:spPr/>
        <p:txBody>
          <a:bodyPr>
            <a:normAutofit/>
          </a:bodyPr>
          <a:lstStyle/>
          <a:p>
            <a:pPr fontAlgn="base"/>
            <a:r>
              <a:rPr lang="en-IN" b="1" dirty="0"/>
              <a:t>Apache Storm</a:t>
            </a:r>
            <a:endParaRPr lang="en-IN" dirty="0"/>
          </a:p>
        </p:txBody>
      </p:sp>
      <p:sp>
        <p:nvSpPr>
          <p:cNvPr id="3" name="Content Placeholder 2">
            <a:extLst>
              <a:ext uri="{FF2B5EF4-FFF2-40B4-BE49-F238E27FC236}">
                <a16:creationId xmlns:a16="http://schemas.microsoft.com/office/drawing/2014/main" id="{4935D48F-1FE7-48B5-A002-AE94D8B36A43}"/>
              </a:ext>
            </a:extLst>
          </p:cNvPr>
          <p:cNvSpPr>
            <a:spLocks noGrp="1"/>
          </p:cNvSpPr>
          <p:nvPr>
            <p:ph sz="half" idx="1"/>
          </p:nvPr>
        </p:nvSpPr>
        <p:spPr/>
        <p:txBody>
          <a:bodyPr>
            <a:normAutofit fontScale="77500" lnSpcReduction="20000"/>
          </a:bodyPr>
          <a:lstStyle/>
          <a:p>
            <a:r>
              <a:rPr lang="en-US" dirty="0"/>
              <a:t>Apache storm is a framework that facilitates distributed real-time processing.</a:t>
            </a:r>
          </a:p>
          <a:p>
            <a:r>
              <a:rPr lang="en-US" dirty="0"/>
              <a:t> Similarly, during real-time processing of a stream of data by Storm, a spout reads the incoming data stream and feeds it to a processing unit called bolt. </a:t>
            </a:r>
          </a:p>
          <a:p>
            <a:r>
              <a:rPr lang="en-US" dirty="0"/>
              <a:t>Bolt performs specified business logic on the data stream and passes on the processed stream to the next bolt. </a:t>
            </a:r>
          </a:p>
          <a:p>
            <a:r>
              <a:rPr lang="en-US" dirty="0"/>
              <a:t>Bolts and interconnections between them are termed as storm topology. There can be one or more topologies in a single system, which can be connected through message queues. </a:t>
            </a:r>
            <a:endParaRPr lang="en-IN" dirty="0"/>
          </a:p>
        </p:txBody>
      </p:sp>
      <p:pic>
        <p:nvPicPr>
          <p:cNvPr id="2050" name="Picture 2" descr="A_Storm_Topology">
            <a:extLst>
              <a:ext uri="{FF2B5EF4-FFF2-40B4-BE49-F238E27FC236}">
                <a16:creationId xmlns:a16="http://schemas.microsoft.com/office/drawing/2014/main" id="{F484C6E7-E2C1-46C7-B1BD-B4D6AF51BC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840787"/>
            <a:ext cx="5181600" cy="232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66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998399-064A-4593-9C10-7285D065FFA2}"/>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1F22DC14-2F21-4910-8B24-8E4DC38EF279}"/>
              </a:ext>
            </a:extLst>
          </p:cNvPr>
          <p:cNvSpPr>
            <a:spLocks noGrp="1"/>
          </p:cNvSpPr>
          <p:nvPr>
            <p:ph idx="1"/>
          </p:nvPr>
        </p:nvSpPr>
        <p:spPr/>
        <p:txBody>
          <a:bodyPr>
            <a:normAutofit fontScale="92500" lnSpcReduction="20000"/>
          </a:bodyPr>
          <a:lstStyle/>
          <a:p>
            <a:pPr fontAlgn="base"/>
            <a:r>
              <a:rPr lang="en-US" dirty="0"/>
              <a:t>Each spout and bolt can have one or more instances. These instances can be spread throughout the storm cluster. Communication among these distributed spouts and bolts is transparent to a developer. </a:t>
            </a:r>
          </a:p>
          <a:p>
            <a:pPr fontAlgn="base"/>
            <a:r>
              <a:rPr lang="en-US" dirty="0"/>
              <a:t>The communication is seamlessly managed by the storm framework itself. Storm is open-source and free.</a:t>
            </a:r>
          </a:p>
          <a:p>
            <a:pPr fontAlgn="base"/>
            <a:r>
              <a:rPr lang="en-US" dirty="0"/>
              <a:t>To use Storm, a developer is primarily required to provide implementation of execute() method of each bolt. Following features come out-of-the-box with Apache Storm:</a:t>
            </a:r>
          </a:p>
          <a:p>
            <a:pPr lvl="1" fontAlgn="base"/>
            <a:r>
              <a:rPr lang="en-US" dirty="0"/>
              <a:t>Distributed framework (scalable)</a:t>
            </a:r>
          </a:p>
          <a:p>
            <a:pPr lvl="1" fontAlgn="base"/>
            <a:r>
              <a:rPr lang="en-US" dirty="0"/>
              <a:t>Fault tolerant (highly available)</a:t>
            </a:r>
          </a:p>
          <a:p>
            <a:pPr lvl="1" fontAlgn="base"/>
            <a:r>
              <a:rPr lang="en-US" dirty="0"/>
              <a:t>Guarantees no data loss (reliable)</a:t>
            </a:r>
          </a:p>
          <a:p>
            <a:pPr lvl="1" fontAlgn="base"/>
            <a:r>
              <a:rPr lang="en-US" dirty="0"/>
              <a:t>Storm topology can be easily integrated with different data storage options, like HDFS, traditional RDBMS, and a NoSQL database.</a:t>
            </a:r>
          </a:p>
          <a:p>
            <a:endParaRPr lang="en-IN" dirty="0"/>
          </a:p>
        </p:txBody>
      </p:sp>
    </p:spTree>
    <p:extLst>
      <p:ext uri="{BB962C8B-B14F-4D97-AF65-F5344CB8AC3E}">
        <p14:creationId xmlns:p14="http://schemas.microsoft.com/office/powerpoint/2010/main" val="2701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3AE6-3808-4899-A345-106187D059BD}"/>
              </a:ext>
            </a:extLst>
          </p:cNvPr>
          <p:cNvSpPr>
            <a:spLocks noGrp="1"/>
          </p:cNvSpPr>
          <p:nvPr>
            <p:ph type="title"/>
          </p:nvPr>
        </p:nvSpPr>
        <p:spPr/>
        <p:txBody>
          <a:bodyPr>
            <a:normAutofit/>
          </a:bodyPr>
          <a:lstStyle/>
          <a:p>
            <a:pPr fontAlgn="base"/>
            <a:r>
              <a:rPr lang="en-US" b="1" dirty="0"/>
              <a:t>Real-Time Analytics With Network Data – Case Study</a:t>
            </a:r>
            <a:endParaRPr lang="en-IN" dirty="0"/>
          </a:p>
        </p:txBody>
      </p:sp>
      <p:sp>
        <p:nvSpPr>
          <p:cNvPr id="3" name="Content Placeholder 2">
            <a:extLst>
              <a:ext uri="{FF2B5EF4-FFF2-40B4-BE49-F238E27FC236}">
                <a16:creationId xmlns:a16="http://schemas.microsoft.com/office/drawing/2014/main" id="{E9A0653F-3367-4476-A878-67B59232A394}"/>
              </a:ext>
            </a:extLst>
          </p:cNvPr>
          <p:cNvSpPr>
            <a:spLocks noGrp="1"/>
          </p:cNvSpPr>
          <p:nvPr>
            <p:ph idx="1"/>
          </p:nvPr>
        </p:nvSpPr>
        <p:spPr/>
        <p:txBody>
          <a:bodyPr/>
          <a:lstStyle/>
          <a:p>
            <a:pPr fontAlgn="base"/>
            <a:r>
              <a:rPr lang="en-US" dirty="0"/>
              <a:t>This section explains Apache Storm based real-time analytics solution, using an example of a telecom service provider. In the network of a telecom service provider, there can be different sources of incoming data, like:</a:t>
            </a:r>
          </a:p>
          <a:p>
            <a:pPr lvl="1" fontAlgn="base"/>
            <a:r>
              <a:rPr lang="en-US" dirty="0"/>
              <a:t>Stream of data generated due to use of services by subscribers</a:t>
            </a:r>
          </a:p>
          <a:p>
            <a:pPr lvl="1" fontAlgn="base"/>
            <a:r>
              <a:rPr lang="en-US" dirty="0"/>
              <a:t>Performance data of access network, as reported by network probes</a:t>
            </a:r>
          </a:p>
          <a:p>
            <a:pPr lvl="1" fontAlgn="base"/>
            <a:r>
              <a:rPr lang="en-US" dirty="0"/>
              <a:t>Data related with new subscription orders, activation and terminate orders</a:t>
            </a:r>
          </a:p>
          <a:p>
            <a:endParaRPr lang="en-IN" dirty="0"/>
          </a:p>
        </p:txBody>
      </p:sp>
    </p:spTree>
    <p:extLst>
      <p:ext uri="{BB962C8B-B14F-4D97-AF65-F5344CB8AC3E}">
        <p14:creationId xmlns:p14="http://schemas.microsoft.com/office/powerpoint/2010/main" val="473779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DB0E-6170-4090-A859-A30D2AD903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99F54F-BE83-4AAE-A7B0-57BB95305B4F}"/>
              </a:ext>
            </a:extLst>
          </p:cNvPr>
          <p:cNvSpPr>
            <a:spLocks noGrp="1"/>
          </p:cNvSpPr>
          <p:nvPr>
            <p:ph idx="1"/>
          </p:nvPr>
        </p:nvSpPr>
        <p:spPr/>
        <p:txBody>
          <a:bodyPr/>
          <a:lstStyle/>
          <a:p>
            <a:endParaRPr lang="en-IN"/>
          </a:p>
        </p:txBody>
      </p:sp>
      <p:pic>
        <p:nvPicPr>
          <p:cNvPr id="3074" name="Picture 2" descr="Real_time_analytics_with_network_data">
            <a:extLst>
              <a:ext uri="{FF2B5EF4-FFF2-40B4-BE49-F238E27FC236}">
                <a16:creationId xmlns:a16="http://schemas.microsoft.com/office/drawing/2014/main" id="{701D6D78-6544-4956-8B48-62D997E12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89" y="49212"/>
            <a:ext cx="11484871" cy="645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904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BFF7-E933-4CF2-AFAF-0816DEC912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7B72F1-E74A-4F7A-B24F-1EB39DC0444F}"/>
              </a:ext>
            </a:extLst>
          </p:cNvPr>
          <p:cNvSpPr>
            <a:spLocks noGrp="1"/>
          </p:cNvSpPr>
          <p:nvPr>
            <p:ph idx="1"/>
          </p:nvPr>
        </p:nvSpPr>
        <p:spPr/>
        <p:txBody>
          <a:bodyPr>
            <a:normAutofit lnSpcReduction="10000"/>
          </a:bodyPr>
          <a:lstStyle/>
          <a:p>
            <a:r>
              <a:rPr lang="en-US" dirty="0"/>
              <a:t>A single storm topology running inside a cluster can listen to all different kinds of incoming data. </a:t>
            </a:r>
          </a:p>
          <a:p>
            <a:r>
              <a:rPr lang="en-US" dirty="0"/>
              <a:t>The storm topology may have different spouts for each source of input. Spouts are followed by Bolts which take care of processing the incoming data and calculate statistics which captures information across services, regarding the quality of service provided to the subscribers, performance of network elements and new received orders. </a:t>
            </a:r>
          </a:p>
          <a:p>
            <a:r>
              <a:rPr lang="en-US" dirty="0"/>
              <a:t>The processed statistics are stored in a NoSQL database for future reference and are also used to plot several services-related real-time charts.</a:t>
            </a:r>
            <a:endParaRPr lang="en-IN" dirty="0"/>
          </a:p>
        </p:txBody>
      </p:sp>
    </p:spTree>
    <p:extLst>
      <p:ext uri="{BB962C8B-B14F-4D97-AF65-F5344CB8AC3E}">
        <p14:creationId xmlns:p14="http://schemas.microsoft.com/office/powerpoint/2010/main" val="1181254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62CB-C3AC-42AB-A6BF-8DD78E9B00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6F33F4-055B-44F0-8D25-146EBC4FBCBE}"/>
              </a:ext>
            </a:extLst>
          </p:cNvPr>
          <p:cNvSpPr>
            <a:spLocks noGrp="1"/>
          </p:cNvSpPr>
          <p:nvPr>
            <p:ph idx="1"/>
          </p:nvPr>
        </p:nvSpPr>
        <p:spPr/>
        <p:txBody>
          <a:bodyPr/>
          <a:lstStyle/>
          <a:p>
            <a:r>
              <a:rPr lang="en-US" dirty="0"/>
              <a:t>The analytics can be used to device a solution that can automatically detect under-performing network elements and reconfigure the network such that it is more balanced with respect to its utilization.</a:t>
            </a:r>
          </a:p>
          <a:p>
            <a:r>
              <a:rPr lang="en-US" dirty="0"/>
              <a:t> Similarly, network coverage related issues can be tracked and input can be provided to network planning, in real-time. Also, the analytics charts can be monitored by proactive call center operators, who can reach out to subscribers (who are facing service related issues) with attractive offers to replace their service plan or terminal which suits better to their usage pattern.</a:t>
            </a:r>
            <a:endParaRPr lang="en-IN" dirty="0"/>
          </a:p>
        </p:txBody>
      </p:sp>
    </p:spTree>
    <p:extLst>
      <p:ext uri="{BB962C8B-B14F-4D97-AF65-F5344CB8AC3E}">
        <p14:creationId xmlns:p14="http://schemas.microsoft.com/office/powerpoint/2010/main" val="75553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1954-DA65-404A-85F3-AEB83EFDC2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CED44B-2250-45D0-9CE8-D9B76E03B66B}"/>
              </a:ext>
            </a:extLst>
          </p:cNvPr>
          <p:cNvSpPr>
            <a:spLocks noGrp="1"/>
          </p:cNvSpPr>
          <p:nvPr>
            <p:ph idx="1"/>
          </p:nvPr>
        </p:nvSpPr>
        <p:spPr/>
        <p:txBody>
          <a:bodyPr/>
          <a:lstStyle/>
          <a:p>
            <a:r>
              <a:rPr lang="en-US" dirty="0"/>
              <a:t>Such seamless handling of network-related issues and proactive customer support can be instrumental in improving user experience manifold. </a:t>
            </a:r>
          </a:p>
          <a:p>
            <a:r>
              <a:rPr lang="en-US" dirty="0"/>
              <a:t>It can help a telecom service provider in building a competitive advantage in the market, by maintaining a real-time focus on customer experience.</a:t>
            </a:r>
            <a:endParaRPr lang="en-IN" dirty="0"/>
          </a:p>
        </p:txBody>
      </p:sp>
    </p:spTree>
    <p:extLst>
      <p:ext uri="{BB962C8B-B14F-4D97-AF65-F5344CB8AC3E}">
        <p14:creationId xmlns:p14="http://schemas.microsoft.com/office/powerpoint/2010/main" val="1458774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C5EC-EE0F-4BC1-B23A-FB2B6FE5B5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77252C-736F-4C29-B807-292947BA413C}"/>
              </a:ext>
            </a:extLst>
          </p:cNvPr>
          <p:cNvSpPr>
            <a:spLocks noGrp="1"/>
          </p:cNvSpPr>
          <p:nvPr>
            <p:ph idx="1"/>
          </p:nvPr>
        </p:nvSpPr>
        <p:spPr/>
        <p:txBody>
          <a:bodyPr>
            <a:normAutofit fontScale="92500" lnSpcReduction="20000"/>
          </a:bodyPr>
          <a:lstStyle/>
          <a:p>
            <a:r>
              <a:rPr lang="en-US" dirty="0"/>
              <a:t>Apache Storm provides a stable and robust framework for a real-time analytics solution. The framework provides base classes for spouts and bolts. </a:t>
            </a:r>
          </a:p>
          <a:p>
            <a:r>
              <a:rPr lang="en-US" dirty="0"/>
              <a:t>Spout class inherits class </a:t>
            </a:r>
            <a:r>
              <a:rPr lang="en-US" dirty="0" err="1"/>
              <a:t>BaseRichSpout</a:t>
            </a:r>
            <a:r>
              <a:rPr lang="en-US" dirty="0"/>
              <a:t> and bolt class inherits </a:t>
            </a:r>
            <a:r>
              <a:rPr lang="en-US" dirty="0" err="1"/>
              <a:t>BaseRichBolt</a:t>
            </a:r>
            <a:r>
              <a:rPr lang="en-US" dirty="0"/>
              <a:t>. One is required to just implement </a:t>
            </a:r>
            <a:r>
              <a:rPr lang="en-US" dirty="0" err="1"/>
              <a:t>nextTuple</a:t>
            </a:r>
            <a:r>
              <a:rPr lang="en-US" dirty="0"/>
              <a:t>() method in spout class such that it reads data from an incoming data stream and emits it inside the storm topology. Similarly, one has to write the implementation of execute() method in bolt class to provide business logic to process the data passed on by the connected spout.</a:t>
            </a:r>
          </a:p>
          <a:p>
            <a:r>
              <a:rPr lang="en-US" dirty="0"/>
              <a:t>Multiple spouts can be defined for different sources of data. For example, one spout for tapping into charging data, second to tap performance data from the access network and third spout for accessing data from incoming order requests.</a:t>
            </a:r>
            <a:endParaRPr lang="en-IN" dirty="0"/>
          </a:p>
        </p:txBody>
      </p:sp>
    </p:spTree>
    <p:extLst>
      <p:ext uri="{BB962C8B-B14F-4D97-AF65-F5344CB8AC3E}">
        <p14:creationId xmlns:p14="http://schemas.microsoft.com/office/powerpoint/2010/main" val="43672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1008-EF59-481A-9139-D27BFE6C2A28}"/>
              </a:ext>
            </a:extLst>
          </p:cNvPr>
          <p:cNvSpPr>
            <a:spLocks noGrp="1"/>
          </p:cNvSpPr>
          <p:nvPr>
            <p:ph type="title"/>
          </p:nvPr>
        </p:nvSpPr>
        <p:spPr/>
        <p:txBody>
          <a:bodyPr>
            <a:normAutofit/>
          </a:bodyPr>
          <a:lstStyle/>
          <a:p>
            <a:r>
              <a:rPr lang="en-IN" dirty="0"/>
              <a:t>Benefits of using Storm</a:t>
            </a:r>
          </a:p>
        </p:txBody>
      </p:sp>
      <p:sp>
        <p:nvSpPr>
          <p:cNvPr id="3" name="Content Placeholder 2">
            <a:extLst>
              <a:ext uri="{FF2B5EF4-FFF2-40B4-BE49-F238E27FC236}">
                <a16:creationId xmlns:a16="http://schemas.microsoft.com/office/drawing/2014/main" id="{D8202464-E3D7-4720-9458-4C93B68C91CF}"/>
              </a:ext>
            </a:extLst>
          </p:cNvPr>
          <p:cNvSpPr>
            <a:spLocks noGrp="1"/>
          </p:cNvSpPr>
          <p:nvPr>
            <p:ph idx="1"/>
          </p:nvPr>
        </p:nvSpPr>
        <p:spPr/>
        <p:txBody>
          <a:bodyPr>
            <a:normAutofit fontScale="55000" lnSpcReduction="20000"/>
          </a:bodyPr>
          <a:lstStyle/>
          <a:p>
            <a:r>
              <a:rPr lang="en-US" dirty="0"/>
              <a:t>Allows real-time stream processing.</a:t>
            </a:r>
          </a:p>
          <a:p>
            <a:r>
              <a:rPr lang="en-US" dirty="0"/>
              <a:t>Scalability – where throughput rates of even one million 100 byte messages per second per node can be achieved.</a:t>
            </a:r>
          </a:p>
          <a:p>
            <a:r>
              <a:rPr lang="en-US" dirty="0"/>
              <a:t>Low latency – Storm performs data refresh and end-to-end delivery response in seconds or minutes depends upon the problem.</a:t>
            </a:r>
          </a:p>
          <a:p>
            <a:r>
              <a:rPr lang="en-US" dirty="0"/>
              <a:t>Reliable – Storm guarantees that each unit of data (tuple) will be processed at least once or exactly once. Messages are only replayed when there are failures.</a:t>
            </a:r>
          </a:p>
          <a:p>
            <a:r>
              <a:rPr lang="en-US" dirty="0"/>
              <a:t>Easy to operate – standard configurations are suitable for production on day one. Once deployed, Storm is easy to operate.</a:t>
            </a:r>
          </a:p>
          <a:p>
            <a:r>
              <a:rPr lang="en-US" dirty="0"/>
              <a:t>Fault-tolerant: The ability of fault-tolerant is extremely important for storm as it processes massive data all time and should not be interrupted by a minimal failure, such as hardware fail in nodes of the storm cluster. Storm can redeploy tasks when it is necessary.</a:t>
            </a:r>
          </a:p>
          <a:p>
            <a:r>
              <a:rPr lang="en-US" dirty="0"/>
              <a:t>Data guarantee: No data loss is one of the essential requirements for a data processing</a:t>
            </a:r>
          </a:p>
          <a:p>
            <a:r>
              <a:rPr lang="en-US" dirty="0"/>
              <a:t>system. The risk of losing data would not be accepted in the use of most fields, especially for those ask for accurate results. Storm makes sure that all the data would be processed as they are designed during their processing in the topology.</a:t>
            </a:r>
          </a:p>
          <a:p>
            <a:r>
              <a:rPr lang="en-US" dirty="0"/>
              <a:t>Ease of use in deploying and operating the system.</a:t>
            </a:r>
          </a:p>
          <a:p>
            <a:r>
              <a:rPr lang="en-US" dirty="0"/>
              <a:t>Support for multiple programming languages.</a:t>
            </a:r>
          </a:p>
          <a:p>
            <a:r>
              <a:rPr lang="en-US" dirty="0"/>
              <a:t>Fraud can be detected the moment it happens and proper measures can be taken to limit the damage.</a:t>
            </a:r>
          </a:p>
          <a:p>
            <a:pPr marL="0" indent="0">
              <a:buNone/>
            </a:pPr>
            <a:endParaRPr lang="en-IN" dirty="0"/>
          </a:p>
        </p:txBody>
      </p:sp>
    </p:spTree>
    <p:extLst>
      <p:ext uri="{BB962C8B-B14F-4D97-AF65-F5344CB8AC3E}">
        <p14:creationId xmlns:p14="http://schemas.microsoft.com/office/powerpoint/2010/main" val="1372751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089A-E618-4D87-95D0-3D0D22626212}"/>
              </a:ext>
            </a:extLst>
          </p:cNvPr>
          <p:cNvSpPr>
            <a:spLocks noGrp="1"/>
          </p:cNvSpPr>
          <p:nvPr>
            <p:ph type="title"/>
          </p:nvPr>
        </p:nvSpPr>
        <p:spPr/>
        <p:txBody>
          <a:bodyPr>
            <a:normAutofit/>
          </a:bodyPr>
          <a:lstStyle/>
          <a:p>
            <a:r>
              <a:rPr lang="en-US" dirty="0"/>
              <a:t>Similarities among Hadoop and Storm</a:t>
            </a:r>
            <a:endParaRPr lang="en-IN" dirty="0"/>
          </a:p>
        </p:txBody>
      </p:sp>
      <p:sp>
        <p:nvSpPr>
          <p:cNvPr id="3" name="Content Placeholder 2">
            <a:extLst>
              <a:ext uri="{FF2B5EF4-FFF2-40B4-BE49-F238E27FC236}">
                <a16:creationId xmlns:a16="http://schemas.microsoft.com/office/drawing/2014/main" id="{2C8DCA1F-E770-43CB-8D63-F169033D5247}"/>
              </a:ext>
            </a:extLst>
          </p:cNvPr>
          <p:cNvSpPr>
            <a:spLocks noGrp="1"/>
          </p:cNvSpPr>
          <p:nvPr>
            <p:ph idx="1"/>
          </p:nvPr>
        </p:nvSpPr>
        <p:spPr/>
        <p:txBody>
          <a:bodyPr/>
          <a:lstStyle/>
          <a:p>
            <a:r>
              <a:rPr lang="en-US" dirty="0"/>
              <a:t>All three are open-source processing frameworks</a:t>
            </a:r>
          </a:p>
          <a:p>
            <a:r>
              <a:rPr lang="en-US" dirty="0"/>
              <a:t>All these frameworks can be used for Business Intelligence and Big Data Analytics</a:t>
            </a:r>
          </a:p>
          <a:p>
            <a:r>
              <a:rPr lang="en-US" dirty="0"/>
              <a:t>Each of these frameworks provides fault tolerance and scalability.</a:t>
            </a:r>
          </a:p>
          <a:p>
            <a:r>
              <a:rPr lang="en-US" dirty="0"/>
              <a:t>Both are distributed.</a:t>
            </a:r>
          </a:p>
          <a:p>
            <a:r>
              <a:rPr lang="en-US" dirty="0"/>
              <a:t>These frameworks are preferred choices for Big Data Developers due to their simple installation methods.</a:t>
            </a:r>
          </a:p>
          <a:p>
            <a:r>
              <a:rPr lang="en-US" dirty="0"/>
              <a:t>Hadoop and Storm have implementation in JVM based programming languages – Java and Clojure respectively.</a:t>
            </a:r>
          </a:p>
          <a:p>
            <a:endParaRPr lang="en-IN" dirty="0"/>
          </a:p>
        </p:txBody>
      </p:sp>
    </p:spTree>
    <p:extLst>
      <p:ext uri="{BB962C8B-B14F-4D97-AF65-F5344CB8AC3E}">
        <p14:creationId xmlns:p14="http://schemas.microsoft.com/office/powerpoint/2010/main" val="52332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5CFA-4123-4610-AB33-9245D37EC7A8}"/>
              </a:ext>
            </a:extLst>
          </p:cNvPr>
          <p:cNvSpPr>
            <a:spLocks noGrp="1"/>
          </p:cNvSpPr>
          <p:nvPr>
            <p:ph type="title"/>
          </p:nvPr>
        </p:nvSpPr>
        <p:spPr/>
        <p:txBody>
          <a:bodyPr/>
          <a:lstStyle/>
          <a:p>
            <a:r>
              <a:rPr lang="en-US" dirty="0"/>
              <a:t>Analytics</a:t>
            </a:r>
            <a:endParaRPr lang="en-IN" dirty="0"/>
          </a:p>
        </p:txBody>
      </p:sp>
      <p:sp>
        <p:nvSpPr>
          <p:cNvPr id="3" name="Content Placeholder 2">
            <a:extLst>
              <a:ext uri="{FF2B5EF4-FFF2-40B4-BE49-F238E27FC236}">
                <a16:creationId xmlns:a16="http://schemas.microsoft.com/office/drawing/2014/main" id="{DE9B9735-A43C-4582-A3A1-559B9042DDD1}"/>
              </a:ext>
            </a:extLst>
          </p:cNvPr>
          <p:cNvSpPr>
            <a:spLocks noGrp="1"/>
          </p:cNvSpPr>
          <p:nvPr>
            <p:ph idx="1"/>
          </p:nvPr>
        </p:nvSpPr>
        <p:spPr/>
        <p:txBody>
          <a:bodyPr>
            <a:normAutofit/>
          </a:bodyPr>
          <a:lstStyle/>
          <a:p>
            <a:r>
              <a:rPr lang="en-US" dirty="0"/>
              <a:t>Analytics is about finding meaningful patterns in data. Real-time analytics is about building patterns by analyzing events as they occur. Traditional analytics is based on offline analysis of historical data, whereas real-time analytics involves comparing current events with historical patterns in real time, to detect problems or opportunities.</a:t>
            </a:r>
          </a:p>
          <a:p>
            <a:r>
              <a:rPr lang="en-US" dirty="0"/>
              <a:t>Big data technologies enable us to process data in large volumes as well as high velocity. Technologies like Hadoop makes it possible to run batch-oriented analytics over terabytes of data. </a:t>
            </a:r>
          </a:p>
        </p:txBody>
      </p:sp>
    </p:spTree>
    <p:extLst>
      <p:ext uri="{BB962C8B-B14F-4D97-AF65-F5344CB8AC3E}">
        <p14:creationId xmlns:p14="http://schemas.microsoft.com/office/powerpoint/2010/main" val="1974206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325C-9E94-4448-B611-02632EB5A5AA}"/>
              </a:ext>
            </a:extLst>
          </p:cNvPr>
          <p:cNvSpPr>
            <a:spLocks noGrp="1"/>
          </p:cNvSpPr>
          <p:nvPr>
            <p:ph type="title"/>
          </p:nvPr>
        </p:nvSpPr>
        <p:spPr/>
        <p:txBody>
          <a:bodyPr>
            <a:normAutofit/>
          </a:bodyPr>
          <a:lstStyle/>
          <a:p>
            <a:r>
              <a:rPr lang="en-IN" dirty="0"/>
              <a:t>Apache Storm vs Hadoop</a:t>
            </a:r>
          </a:p>
        </p:txBody>
      </p:sp>
      <p:graphicFrame>
        <p:nvGraphicFramePr>
          <p:cNvPr id="6" name="Table 5">
            <a:extLst>
              <a:ext uri="{FF2B5EF4-FFF2-40B4-BE49-F238E27FC236}">
                <a16:creationId xmlns:a16="http://schemas.microsoft.com/office/drawing/2014/main" id="{78D9C235-6857-453C-BC2E-C6C199E9EDD2}"/>
              </a:ext>
            </a:extLst>
          </p:cNvPr>
          <p:cNvGraphicFramePr>
            <a:graphicFrameLocks noGrp="1"/>
          </p:cNvGraphicFramePr>
          <p:nvPr>
            <p:extLst>
              <p:ext uri="{D42A27DB-BD31-4B8C-83A1-F6EECF244321}">
                <p14:modId xmlns:p14="http://schemas.microsoft.com/office/powerpoint/2010/main" val="3451995106"/>
              </p:ext>
            </p:extLst>
          </p:nvPr>
        </p:nvGraphicFramePr>
        <p:xfrm>
          <a:off x="1222513" y="1685098"/>
          <a:ext cx="8509759" cy="4498076"/>
        </p:xfrm>
        <a:graphic>
          <a:graphicData uri="http://schemas.openxmlformats.org/drawingml/2006/table">
            <a:tbl>
              <a:tblPr>
                <a:tableStyleId>{616DA210-FB5B-4158-B5E0-FEB733F419BA}</a:tableStyleId>
              </a:tblPr>
              <a:tblGrid>
                <a:gridCol w="4207975">
                  <a:extLst>
                    <a:ext uri="{9D8B030D-6E8A-4147-A177-3AD203B41FA5}">
                      <a16:colId xmlns:a16="http://schemas.microsoft.com/office/drawing/2014/main" val="224353471"/>
                    </a:ext>
                  </a:extLst>
                </a:gridCol>
                <a:gridCol w="4301784">
                  <a:extLst>
                    <a:ext uri="{9D8B030D-6E8A-4147-A177-3AD203B41FA5}">
                      <a16:colId xmlns:a16="http://schemas.microsoft.com/office/drawing/2014/main" val="132254399"/>
                    </a:ext>
                  </a:extLst>
                </a:gridCol>
              </a:tblGrid>
              <a:tr h="345358">
                <a:tc>
                  <a:txBody>
                    <a:bodyPr/>
                    <a:lstStyle/>
                    <a:p>
                      <a:pPr algn="ctr"/>
                      <a:r>
                        <a:rPr lang="en-IN" b="1">
                          <a:effectLst/>
                        </a:rPr>
                        <a:t>Storm</a:t>
                      </a:r>
                      <a:endParaRPr lang="en-IN">
                        <a:effectLst/>
                      </a:endParaRPr>
                    </a:p>
                  </a:txBody>
                  <a:tcPr marL="19050" marR="19050" marT="19050" marB="19050" anchor="ctr"/>
                </a:tc>
                <a:tc>
                  <a:txBody>
                    <a:bodyPr/>
                    <a:lstStyle/>
                    <a:p>
                      <a:pPr algn="ctr"/>
                      <a:r>
                        <a:rPr lang="en-IN" b="1">
                          <a:effectLst/>
                        </a:rPr>
                        <a:t>Hadoop</a:t>
                      </a:r>
                      <a:endParaRPr lang="en-IN">
                        <a:effectLst/>
                      </a:endParaRPr>
                    </a:p>
                  </a:txBody>
                  <a:tcPr marL="19050" marR="19050" marT="19050" marB="19050" anchor="ctr"/>
                </a:tc>
                <a:extLst>
                  <a:ext uri="{0D108BD9-81ED-4DB2-BD59-A6C34878D82A}">
                    <a16:rowId xmlns:a16="http://schemas.microsoft.com/office/drawing/2014/main" val="3090493192"/>
                  </a:ext>
                </a:extLst>
              </a:tr>
              <a:tr h="345358">
                <a:tc>
                  <a:txBody>
                    <a:bodyPr/>
                    <a:lstStyle/>
                    <a:p>
                      <a:pPr algn="ctr"/>
                      <a:r>
                        <a:rPr lang="en-IN">
                          <a:effectLst/>
                        </a:rPr>
                        <a:t>Real-time stream processing</a:t>
                      </a:r>
                    </a:p>
                  </a:txBody>
                  <a:tcPr marL="19050" marR="19050" marT="19050" marB="19050" anchor="ctr"/>
                </a:tc>
                <a:tc>
                  <a:txBody>
                    <a:bodyPr/>
                    <a:lstStyle/>
                    <a:p>
                      <a:pPr algn="ctr"/>
                      <a:r>
                        <a:rPr lang="en-IN">
                          <a:effectLst/>
                        </a:rPr>
                        <a:t>Batch processing</a:t>
                      </a:r>
                    </a:p>
                  </a:txBody>
                  <a:tcPr marL="19050" marR="19050" marT="19050" marB="19050" anchor="ctr"/>
                </a:tc>
                <a:extLst>
                  <a:ext uri="{0D108BD9-81ED-4DB2-BD59-A6C34878D82A}">
                    <a16:rowId xmlns:a16="http://schemas.microsoft.com/office/drawing/2014/main" val="4277729953"/>
                  </a:ext>
                </a:extLst>
              </a:tr>
              <a:tr h="1255081">
                <a:tc>
                  <a:txBody>
                    <a:bodyPr/>
                    <a:lstStyle/>
                    <a:p>
                      <a:pPr algn="ctr"/>
                      <a:r>
                        <a:rPr lang="en-US">
                          <a:effectLst/>
                        </a:rPr>
                        <a:t>Master/Slave architecture with ZooKeeper based coordination. The master node is called as </a:t>
                      </a:r>
                      <a:r>
                        <a:rPr lang="en-US" b="1">
                          <a:effectLst/>
                        </a:rPr>
                        <a:t>nimbus</a:t>
                      </a:r>
                      <a:r>
                        <a:rPr lang="en-US">
                          <a:effectLst/>
                        </a:rPr>
                        <a:t> and slaves are </a:t>
                      </a:r>
                      <a:r>
                        <a:rPr lang="en-US" b="1">
                          <a:effectLst/>
                        </a:rPr>
                        <a:t>supervisors</a:t>
                      </a:r>
                      <a:r>
                        <a:rPr lang="en-US">
                          <a:effectLst/>
                        </a:rPr>
                        <a:t>.</a:t>
                      </a:r>
                    </a:p>
                  </a:txBody>
                  <a:tcPr marL="19050" marR="19050" marT="19050" marB="19050" anchor="ctr"/>
                </a:tc>
                <a:tc>
                  <a:txBody>
                    <a:bodyPr/>
                    <a:lstStyle/>
                    <a:p>
                      <a:pPr algn="ctr"/>
                      <a:r>
                        <a:rPr lang="en-US">
                          <a:effectLst/>
                        </a:rPr>
                        <a:t>Master-slave architecture with/without ZooKeeper based coordination. Master node is </a:t>
                      </a:r>
                      <a:r>
                        <a:rPr lang="en-US" b="1">
                          <a:effectLst/>
                        </a:rPr>
                        <a:t>job tracker</a:t>
                      </a:r>
                      <a:r>
                        <a:rPr lang="en-US">
                          <a:effectLst/>
                        </a:rPr>
                        <a:t> and slave node is </a:t>
                      </a:r>
                      <a:r>
                        <a:rPr lang="en-US" b="1">
                          <a:effectLst/>
                        </a:rPr>
                        <a:t>task tracker</a:t>
                      </a:r>
                      <a:r>
                        <a:rPr lang="en-US">
                          <a:effectLst/>
                        </a:rPr>
                        <a:t>.</a:t>
                      </a:r>
                    </a:p>
                  </a:txBody>
                  <a:tcPr marL="19050" marR="19050" marT="19050" marB="19050" anchor="ctr"/>
                </a:tc>
                <a:extLst>
                  <a:ext uri="{0D108BD9-81ED-4DB2-BD59-A6C34878D82A}">
                    <a16:rowId xmlns:a16="http://schemas.microsoft.com/office/drawing/2014/main" val="2136466956"/>
                  </a:ext>
                </a:extLst>
              </a:tr>
              <a:tr h="345358">
                <a:tc>
                  <a:txBody>
                    <a:bodyPr/>
                    <a:lstStyle/>
                    <a:p>
                      <a:pPr algn="ctr"/>
                      <a:r>
                        <a:rPr lang="en-IN">
                          <a:effectLst/>
                        </a:rPr>
                        <a:t>Stateless</a:t>
                      </a:r>
                    </a:p>
                  </a:txBody>
                  <a:tcPr marL="19050" marR="19050" marT="19050" marB="19050" anchor="ctr"/>
                </a:tc>
                <a:tc>
                  <a:txBody>
                    <a:bodyPr/>
                    <a:lstStyle/>
                    <a:p>
                      <a:pPr algn="ctr"/>
                      <a:r>
                        <a:rPr lang="en-IN">
                          <a:effectLst/>
                        </a:rPr>
                        <a:t>Stateful</a:t>
                      </a:r>
                    </a:p>
                  </a:txBody>
                  <a:tcPr marL="19050" marR="19050" marT="19050" marB="19050" anchor="ctr"/>
                </a:tc>
                <a:extLst>
                  <a:ext uri="{0D108BD9-81ED-4DB2-BD59-A6C34878D82A}">
                    <a16:rowId xmlns:a16="http://schemas.microsoft.com/office/drawing/2014/main" val="115642485"/>
                  </a:ext>
                </a:extLst>
              </a:tr>
              <a:tr h="951840">
                <a:tc>
                  <a:txBody>
                    <a:bodyPr/>
                    <a:lstStyle/>
                    <a:p>
                      <a:pPr algn="ctr"/>
                      <a:r>
                        <a:rPr lang="en-US">
                          <a:effectLst/>
                        </a:rPr>
                        <a:t>Storm topology runs until shutdown by the user or an unexpected unrecoverable failure.</a:t>
                      </a:r>
                    </a:p>
                  </a:txBody>
                  <a:tcPr marL="19050" marR="19050" marT="19050" marB="19050" anchor="ctr"/>
                </a:tc>
                <a:tc>
                  <a:txBody>
                    <a:bodyPr/>
                    <a:lstStyle/>
                    <a:p>
                      <a:pPr algn="just"/>
                      <a:r>
                        <a:rPr lang="en-US">
                          <a:effectLst/>
                        </a:rPr>
                        <a:t>MapReduce jobs are executed in a sequential order and completed eventually.</a:t>
                      </a:r>
                    </a:p>
                  </a:txBody>
                  <a:tcPr marL="19050" marR="19050" marT="19050" marB="19050" anchor="ctr"/>
                </a:tc>
                <a:extLst>
                  <a:ext uri="{0D108BD9-81ED-4DB2-BD59-A6C34878D82A}">
                    <a16:rowId xmlns:a16="http://schemas.microsoft.com/office/drawing/2014/main" val="181220311"/>
                  </a:ext>
                </a:extLst>
              </a:tr>
              <a:tr h="1255081">
                <a:tc>
                  <a:txBody>
                    <a:bodyPr/>
                    <a:lstStyle/>
                    <a:p>
                      <a:pPr algn="ctr"/>
                      <a:r>
                        <a:rPr lang="en-US" dirty="0">
                          <a:effectLst/>
                        </a:rPr>
                        <a:t>A Storm streaming process can access tens of thousands messages per second on cluster.</a:t>
                      </a:r>
                    </a:p>
                  </a:txBody>
                  <a:tcPr marL="19050" marR="19050" marT="19050" marB="19050" anchor="ctr"/>
                </a:tc>
                <a:tc>
                  <a:txBody>
                    <a:bodyPr/>
                    <a:lstStyle/>
                    <a:p>
                      <a:pPr algn="ctr"/>
                      <a:r>
                        <a:rPr lang="en-US" dirty="0">
                          <a:effectLst/>
                        </a:rPr>
                        <a:t>Hadoop Distributed File System (HDFS) uses MapReduce framework to process the vast amount of data that takes minutes or hours.</a:t>
                      </a:r>
                    </a:p>
                  </a:txBody>
                  <a:tcPr marL="19050" marR="19050" marT="19050" marB="19050" anchor="ctr"/>
                </a:tc>
                <a:extLst>
                  <a:ext uri="{0D108BD9-81ED-4DB2-BD59-A6C34878D82A}">
                    <a16:rowId xmlns:a16="http://schemas.microsoft.com/office/drawing/2014/main" val="535561350"/>
                  </a:ext>
                </a:extLst>
              </a:tr>
            </a:tbl>
          </a:graphicData>
        </a:graphic>
      </p:graphicFrame>
    </p:spTree>
    <p:extLst>
      <p:ext uri="{BB962C8B-B14F-4D97-AF65-F5344CB8AC3E}">
        <p14:creationId xmlns:p14="http://schemas.microsoft.com/office/powerpoint/2010/main" val="191542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C166-FA93-44A8-9D35-4EB40631BCF7}"/>
              </a:ext>
            </a:extLst>
          </p:cNvPr>
          <p:cNvSpPr>
            <a:spLocks noGrp="1"/>
          </p:cNvSpPr>
          <p:nvPr>
            <p:ph type="title"/>
          </p:nvPr>
        </p:nvSpPr>
        <p:spPr/>
        <p:txBody>
          <a:bodyPr>
            <a:normAutofit/>
          </a:bodyPr>
          <a:lstStyle/>
          <a:p>
            <a:r>
              <a:rPr lang="en-US" dirty="0"/>
              <a:t>Use Cases of Apache Storm</a:t>
            </a:r>
            <a:endParaRPr lang="en-IN" dirty="0"/>
          </a:p>
        </p:txBody>
      </p:sp>
      <p:sp>
        <p:nvSpPr>
          <p:cNvPr id="3" name="Content Placeholder 2">
            <a:extLst>
              <a:ext uri="{FF2B5EF4-FFF2-40B4-BE49-F238E27FC236}">
                <a16:creationId xmlns:a16="http://schemas.microsoft.com/office/drawing/2014/main" id="{C87DD71B-54DE-44F2-A4C4-ACEF224257DA}"/>
              </a:ext>
            </a:extLst>
          </p:cNvPr>
          <p:cNvSpPr>
            <a:spLocks noGrp="1"/>
          </p:cNvSpPr>
          <p:nvPr>
            <p:ph sz="half" idx="1"/>
          </p:nvPr>
        </p:nvSpPr>
        <p:spPr/>
        <p:txBody>
          <a:bodyPr>
            <a:normAutofit fontScale="85000" lnSpcReduction="20000"/>
          </a:bodyPr>
          <a:lstStyle/>
          <a:p>
            <a:r>
              <a:rPr lang="en-IN" b="1" dirty="0"/>
              <a:t>Twitter</a:t>
            </a:r>
          </a:p>
          <a:p>
            <a:r>
              <a:rPr lang="en-US" dirty="0"/>
              <a:t>Storm powers Twitter’s publisher analytics product, processing every tweet and click that happens on Twitter to provide analytics for Twitter’s publisher partners. </a:t>
            </a:r>
          </a:p>
          <a:p>
            <a:r>
              <a:rPr lang="en-US" dirty="0"/>
              <a:t>Storm integrates with the rest of Twitter’s infrastructure, including Cassandra, the Kestrel infrastructure, and Mesos. </a:t>
            </a:r>
          </a:p>
          <a:p>
            <a:r>
              <a:rPr lang="en-US" dirty="0"/>
              <a:t>Many other projects are underway using Storm, including projects in the areas of revenue optimization, anti-spam, and content discovery.</a:t>
            </a:r>
            <a:endParaRPr lang="en-IN" dirty="0"/>
          </a:p>
        </p:txBody>
      </p:sp>
      <p:sp>
        <p:nvSpPr>
          <p:cNvPr id="4" name="Content Placeholder 3">
            <a:extLst>
              <a:ext uri="{FF2B5EF4-FFF2-40B4-BE49-F238E27FC236}">
                <a16:creationId xmlns:a16="http://schemas.microsoft.com/office/drawing/2014/main" id="{54FC59D8-E518-46EB-A93C-F4AD10C170B0}"/>
              </a:ext>
            </a:extLst>
          </p:cNvPr>
          <p:cNvSpPr>
            <a:spLocks noGrp="1"/>
          </p:cNvSpPr>
          <p:nvPr>
            <p:ph sz="half" idx="2"/>
          </p:nvPr>
        </p:nvSpPr>
        <p:spPr/>
        <p:txBody>
          <a:bodyPr>
            <a:normAutofit fontScale="85000" lnSpcReduction="20000"/>
          </a:bodyPr>
          <a:lstStyle/>
          <a:p>
            <a:r>
              <a:rPr lang="en-IN" dirty="0" err="1"/>
              <a:t>Wego</a:t>
            </a:r>
            <a:endParaRPr lang="en-IN" dirty="0"/>
          </a:p>
          <a:p>
            <a:endParaRPr lang="en-IN" dirty="0"/>
          </a:p>
          <a:p>
            <a:r>
              <a:rPr lang="en-US" dirty="0" err="1"/>
              <a:t>Wego</a:t>
            </a:r>
            <a:r>
              <a:rPr lang="en-US" dirty="0"/>
              <a:t> is a travel metasearch engine located in Singapore. Travel related data comes from many sources all over the world with different timing. Storm helps </a:t>
            </a:r>
            <a:r>
              <a:rPr lang="en-US" dirty="0" err="1"/>
              <a:t>Wego</a:t>
            </a:r>
            <a:r>
              <a:rPr lang="en-US" dirty="0"/>
              <a:t> to search real-time data, resolves concurrency issues and find the best match for the end-user</a:t>
            </a:r>
            <a:r>
              <a:rPr lang="en-US" b="1" dirty="0"/>
              <a:t>.</a:t>
            </a:r>
            <a:endParaRPr lang="en-IN" dirty="0"/>
          </a:p>
        </p:txBody>
      </p:sp>
    </p:spTree>
    <p:extLst>
      <p:ext uri="{BB962C8B-B14F-4D97-AF65-F5344CB8AC3E}">
        <p14:creationId xmlns:p14="http://schemas.microsoft.com/office/powerpoint/2010/main" val="2270378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D1B7-1127-44EA-ACAE-F71B18B70B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0D0506-5A71-4972-A613-8889E0CB6DE1}"/>
              </a:ext>
            </a:extLst>
          </p:cNvPr>
          <p:cNvSpPr>
            <a:spLocks noGrp="1"/>
          </p:cNvSpPr>
          <p:nvPr>
            <p:ph sz="half" idx="1"/>
          </p:nvPr>
        </p:nvSpPr>
        <p:spPr/>
        <p:txBody>
          <a:bodyPr>
            <a:normAutofit fontScale="85000" lnSpcReduction="20000"/>
          </a:bodyPr>
          <a:lstStyle/>
          <a:p>
            <a:r>
              <a:rPr lang="en-IN" b="1" dirty="0"/>
              <a:t>Yahoo</a:t>
            </a:r>
          </a:p>
          <a:p>
            <a:r>
              <a:rPr lang="en-US" dirty="0"/>
              <a:t>Yahoo! is developing a next generation platform that enables the convergence of big-data and low-latency processing. While Hadoop is our primary technology for batch processing, Storm empowers stream/micro-batch processing of user events, content feeds, and application logs.</a:t>
            </a:r>
            <a:endParaRPr lang="en-IN" dirty="0"/>
          </a:p>
        </p:txBody>
      </p:sp>
      <p:sp>
        <p:nvSpPr>
          <p:cNvPr id="4" name="Content Placeholder 3">
            <a:extLst>
              <a:ext uri="{FF2B5EF4-FFF2-40B4-BE49-F238E27FC236}">
                <a16:creationId xmlns:a16="http://schemas.microsoft.com/office/drawing/2014/main" id="{850E02DA-2937-4490-B3EE-2AA2A027BDAD}"/>
              </a:ext>
            </a:extLst>
          </p:cNvPr>
          <p:cNvSpPr>
            <a:spLocks noGrp="1"/>
          </p:cNvSpPr>
          <p:nvPr>
            <p:ph sz="half" idx="2"/>
          </p:nvPr>
        </p:nvSpPr>
        <p:spPr/>
        <p:txBody>
          <a:bodyPr>
            <a:normAutofit fontScale="85000" lnSpcReduction="20000"/>
          </a:bodyPr>
          <a:lstStyle/>
          <a:p>
            <a:r>
              <a:rPr lang="en-IN" b="1" dirty="0"/>
              <a:t>NaviSite</a:t>
            </a:r>
          </a:p>
          <a:p>
            <a:r>
              <a:rPr lang="en-US" dirty="0" err="1"/>
              <a:t>Navsite</a:t>
            </a:r>
            <a:r>
              <a:rPr lang="en-US" dirty="0"/>
              <a:t> is using Apache Storm as part of their server event log monitoring &amp; auditing system. The log messages from thousands of servers are sent to RabbitMQ cluster and Storm is used to compare each message with a set of regular expressions. If there is a match, then the message is sent to a bolt that stores data in MongoDB. At the moment, 5-10k messages per second are being handled, however the existing RabbitMQ + Storm clusters have been tested up to about 50k per second.</a:t>
            </a:r>
            <a:endParaRPr lang="en-IN" dirty="0"/>
          </a:p>
        </p:txBody>
      </p:sp>
    </p:spTree>
    <p:extLst>
      <p:ext uri="{BB962C8B-B14F-4D97-AF65-F5344CB8AC3E}">
        <p14:creationId xmlns:p14="http://schemas.microsoft.com/office/powerpoint/2010/main" val="153839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2781-D97E-4FB5-AA12-01D5940D79A8}"/>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5C30A2B5-F3AA-4DE8-A0F4-3F4FB9B792F8}"/>
              </a:ext>
            </a:extLst>
          </p:cNvPr>
          <p:cNvSpPr>
            <a:spLocks noGrp="1"/>
          </p:cNvSpPr>
          <p:nvPr>
            <p:ph idx="1"/>
          </p:nvPr>
        </p:nvSpPr>
        <p:spPr/>
        <p:txBody>
          <a:bodyPr/>
          <a:lstStyle/>
          <a:p>
            <a:pPr fontAlgn="base"/>
            <a:r>
              <a:rPr lang="en-US" dirty="0"/>
              <a:t>Apache Storm is a collection of spouts and bolts (interconnected with each other) which is referred to as storm topology. </a:t>
            </a:r>
          </a:p>
          <a:p>
            <a:pPr fontAlgn="base"/>
            <a:r>
              <a:rPr lang="en-US" dirty="0"/>
              <a:t>Business logic to process the incoming stream of data is embedded within this topology. </a:t>
            </a:r>
          </a:p>
          <a:p>
            <a:pPr fontAlgn="base"/>
            <a:r>
              <a:rPr lang="en-US" dirty="0"/>
              <a:t>Storm framework distributes this topology across different nodes of the cluster and ensures reliability along with high throughput (off-the-shelf). This way development remains focused on the business logic of the data processing.</a:t>
            </a:r>
          </a:p>
          <a:p>
            <a:endParaRPr lang="en-IN" dirty="0"/>
          </a:p>
        </p:txBody>
      </p:sp>
    </p:spTree>
    <p:extLst>
      <p:ext uri="{BB962C8B-B14F-4D97-AF65-F5344CB8AC3E}">
        <p14:creationId xmlns:p14="http://schemas.microsoft.com/office/powerpoint/2010/main" val="380270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87EF-5C8E-4739-A9B9-B7CDB5BBC79B}"/>
              </a:ext>
            </a:extLst>
          </p:cNvPr>
          <p:cNvSpPr>
            <a:spLocks noGrp="1"/>
          </p:cNvSpPr>
          <p:nvPr>
            <p:ph type="title"/>
          </p:nvPr>
        </p:nvSpPr>
        <p:spPr/>
        <p:txBody>
          <a:bodyPr/>
          <a:lstStyle/>
          <a:p>
            <a:r>
              <a:rPr lang="en-IN" b="1" dirty="0"/>
              <a:t>References</a:t>
            </a:r>
            <a:endParaRPr lang="en-IN" dirty="0"/>
          </a:p>
        </p:txBody>
      </p:sp>
      <p:sp>
        <p:nvSpPr>
          <p:cNvPr id="3" name="Content Placeholder 2">
            <a:extLst>
              <a:ext uri="{FF2B5EF4-FFF2-40B4-BE49-F238E27FC236}">
                <a16:creationId xmlns:a16="http://schemas.microsoft.com/office/drawing/2014/main" id="{60C53E2A-E1EE-41E1-A6B4-D9A83CE8841D}"/>
              </a:ext>
            </a:extLst>
          </p:cNvPr>
          <p:cNvSpPr>
            <a:spLocks noGrp="1"/>
          </p:cNvSpPr>
          <p:nvPr>
            <p:ph idx="1"/>
          </p:nvPr>
        </p:nvSpPr>
        <p:spPr/>
        <p:txBody>
          <a:bodyPr/>
          <a:lstStyle/>
          <a:p>
            <a:r>
              <a:rPr lang="en-IN" dirty="0">
                <a:hlinkClick r:id="rId2"/>
              </a:rPr>
              <a:t>https://hsc.com/Blog/Real-Time-Analytics-with-Apache-Storm</a:t>
            </a:r>
            <a:endParaRPr lang="en-IN" dirty="0"/>
          </a:p>
          <a:p>
            <a:pPr fontAlgn="base"/>
            <a:r>
              <a:rPr lang="en-US" dirty="0"/>
              <a:t>Apache Software Foundation , </a:t>
            </a:r>
            <a:r>
              <a:rPr lang="en-US" dirty="0" err="1"/>
              <a:t>ìRationale</a:t>
            </a:r>
            <a:r>
              <a:rPr lang="en-US" dirty="0"/>
              <a:t> of using Apache Storm, https://storm.apache.org/documentation/Rationale.html, 2014</a:t>
            </a:r>
          </a:p>
          <a:p>
            <a:pPr fontAlgn="base"/>
            <a:r>
              <a:rPr lang="en-US" dirty="0"/>
              <a:t>Apache Software Foundation , </a:t>
            </a:r>
            <a:r>
              <a:rPr lang="en-US" dirty="0" err="1"/>
              <a:t>ìStorm</a:t>
            </a:r>
            <a:r>
              <a:rPr lang="en-US" dirty="0"/>
              <a:t> documentation - Apache Storm Tutorial, https://storm.apache.org/documentation/Tutorial.html, 2014</a:t>
            </a:r>
          </a:p>
          <a:p>
            <a:pPr fontAlgn="base"/>
            <a:r>
              <a:rPr lang="en-US" dirty="0"/>
              <a:t>Nathan </a:t>
            </a:r>
            <a:r>
              <a:rPr lang="en-US" dirty="0" err="1"/>
              <a:t>Marz</a:t>
            </a:r>
            <a:r>
              <a:rPr lang="en-US" dirty="0"/>
              <a:t>, History of Apache Storm and lessons learned, http://nathanmarz.com/blog/history-of-apache-storm-and-lessons-learned.html, Thoughts from the red planet, 6th October 2014.</a:t>
            </a:r>
          </a:p>
          <a:p>
            <a:endParaRPr lang="en-IN" dirty="0"/>
          </a:p>
        </p:txBody>
      </p:sp>
    </p:spTree>
    <p:extLst>
      <p:ext uri="{BB962C8B-B14F-4D97-AF65-F5344CB8AC3E}">
        <p14:creationId xmlns:p14="http://schemas.microsoft.com/office/powerpoint/2010/main" val="141898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05CD-9FDC-42A9-A88A-62DFA00EC6D3}"/>
              </a:ext>
            </a:extLst>
          </p:cNvPr>
          <p:cNvSpPr>
            <a:spLocks noGrp="1"/>
          </p:cNvSpPr>
          <p:nvPr>
            <p:ph type="title"/>
          </p:nvPr>
        </p:nvSpPr>
        <p:spPr/>
        <p:txBody>
          <a:bodyPr>
            <a:normAutofit/>
          </a:bodyPr>
          <a:lstStyle/>
          <a:p>
            <a:r>
              <a:rPr lang="en-IN" b="1" dirty="0"/>
              <a:t>What is Real-time Analytics?</a:t>
            </a:r>
            <a:endParaRPr lang="en-IN" dirty="0"/>
          </a:p>
        </p:txBody>
      </p:sp>
      <p:sp>
        <p:nvSpPr>
          <p:cNvPr id="3" name="Content Placeholder 2">
            <a:extLst>
              <a:ext uri="{FF2B5EF4-FFF2-40B4-BE49-F238E27FC236}">
                <a16:creationId xmlns:a16="http://schemas.microsoft.com/office/drawing/2014/main" id="{F8EC1C79-354D-4046-B91B-7E6145930644}"/>
              </a:ext>
            </a:extLst>
          </p:cNvPr>
          <p:cNvSpPr>
            <a:spLocks noGrp="1"/>
          </p:cNvSpPr>
          <p:nvPr>
            <p:ph idx="1"/>
          </p:nvPr>
        </p:nvSpPr>
        <p:spPr/>
        <p:txBody>
          <a:bodyPr/>
          <a:lstStyle/>
          <a:p>
            <a:r>
              <a:rPr lang="en-US" dirty="0"/>
              <a:t>Real-time analytics is the use of all available enterprise data and resources, when they are needed. It consists of dynamic analysis and reporting, based on the data entered into a system, it takes less than one minute before the actual time of use.</a:t>
            </a:r>
          </a:p>
          <a:p>
            <a:r>
              <a:rPr lang="en-US" dirty="0"/>
              <a:t>Real-time analytics is also known as real-time data analytics, real-time data integration, and real-time intelligence.</a:t>
            </a:r>
            <a:endParaRPr lang="en-IN" dirty="0"/>
          </a:p>
        </p:txBody>
      </p:sp>
    </p:spTree>
    <p:extLst>
      <p:ext uri="{BB962C8B-B14F-4D97-AF65-F5344CB8AC3E}">
        <p14:creationId xmlns:p14="http://schemas.microsoft.com/office/powerpoint/2010/main" val="397529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A8EC-7B12-4AAE-874F-8FF713E5C2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D23425-D161-4765-B420-15ACA8D1452C}"/>
              </a:ext>
            </a:extLst>
          </p:cNvPr>
          <p:cNvSpPr>
            <a:spLocks noGrp="1"/>
          </p:cNvSpPr>
          <p:nvPr>
            <p:ph idx="1"/>
          </p:nvPr>
        </p:nvSpPr>
        <p:spPr/>
        <p:txBody>
          <a:bodyPr/>
          <a:lstStyle/>
          <a:p>
            <a:r>
              <a:rPr lang="en-US" dirty="0"/>
              <a:t>Similarly, technologies like Apache Storm enable us to develop run-time analytics solutions which can process thousands of messages per second.</a:t>
            </a:r>
          </a:p>
          <a:p>
            <a:r>
              <a:rPr lang="en-US" dirty="0"/>
              <a:t> Apache Storm helps us address the challenges of developing a reliable distributed solution such that our development effort is focused on business logic rather than implementing a distributed platform.</a:t>
            </a:r>
            <a:endParaRPr lang="en-IN" dirty="0"/>
          </a:p>
          <a:p>
            <a:endParaRPr lang="en-IN" dirty="0"/>
          </a:p>
        </p:txBody>
      </p:sp>
    </p:spTree>
    <p:extLst>
      <p:ext uri="{BB962C8B-B14F-4D97-AF65-F5344CB8AC3E}">
        <p14:creationId xmlns:p14="http://schemas.microsoft.com/office/powerpoint/2010/main" val="168751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01D3-BD9B-46F2-93F1-FC181480F38D}"/>
              </a:ext>
            </a:extLst>
          </p:cNvPr>
          <p:cNvSpPr>
            <a:spLocks noGrp="1"/>
          </p:cNvSpPr>
          <p:nvPr>
            <p:ph type="title"/>
          </p:nvPr>
        </p:nvSpPr>
        <p:spPr/>
        <p:txBody>
          <a:bodyPr>
            <a:normAutofit/>
          </a:bodyPr>
          <a:lstStyle/>
          <a:p>
            <a:r>
              <a:rPr lang="en-IN" b="1" dirty="0"/>
              <a:t>Significance of Real-time Analytics</a:t>
            </a:r>
            <a:endParaRPr lang="en-IN" dirty="0"/>
          </a:p>
        </p:txBody>
      </p:sp>
      <p:sp>
        <p:nvSpPr>
          <p:cNvPr id="3" name="Content Placeholder 2">
            <a:extLst>
              <a:ext uri="{FF2B5EF4-FFF2-40B4-BE49-F238E27FC236}">
                <a16:creationId xmlns:a16="http://schemas.microsoft.com/office/drawing/2014/main" id="{13338B88-85BE-4667-A028-FD02F3A517D5}"/>
              </a:ext>
            </a:extLst>
          </p:cNvPr>
          <p:cNvSpPr>
            <a:spLocks noGrp="1"/>
          </p:cNvSpPr>
          <p:nvPr>
            <p:ph idx="1"/>
          </p:nvPr>
        </p:nvSpPr>
        <p:spPr/>
        <p:txBody>
          <a:bodyPr>
            <a:normAutofit fontScale="92500" lnSpcReduction="10000"/>
          </a:bodyPr>
          <a:lstStyle/>
          <a:p>
            <a:r>
              <a:rPr lang="en-US" dirty="0"/>
              <a:t> It’s importance in various domains has proved that the application brings quicker solutions. Whether it is banking, retail or telecommunication, real-time analytics has its way around.</a:t>
            </a:r>
          </a:p>
          <a:p>
            <a:r>
              <a:rPr lang="en-US" dirty="0"/>
              <a:t>Detection of fraud transaction -  Real-time analytics enables to detect the location and longitude. If the locations of both the transactions do not match, then there is definitely a grave issue.</a:t>
            </a:r>
          </a:p>
          <a:p>
            <a:r>
              <a:rPr lang="en-US" dirty="0"/>
              <a:t>Trend Generation – Social NW- Based on a user’s tweets, they source the most trending and talked about topics, and post it on the page about what’s trending. </a:t>
            </a:r>
          </a:p>
          <a:p>
            <a:r>
              <a:rPr lang="en-US" dirty="0"/>
              <a:t>Brands like twitter, </a:t>
            </a:r>
            <a:r>
              <a:rPr lang="en-US" dirty="0" err="1"/>
              <a:t>flipboard</a:t>
            </a:r>
            <a:r>
              <a:rPr lang="en-US" dirty="0"/>
              <a:t>, OOYALA, </a:t>
            </a:r>
            <a:r>
              <a:rPr lang="en-US" dirty="0" err="1"/>
              <a:t>Loggly</a:t>
            </a:r>
            <a:r>
              <a:rPr lang="en-US" dirty="0"/>
              <a:t>, </a:t>
            </a:r>
            <a:r>
              <a:rPr lang="en-US" dirty="0" err="1"/>
              <a:t>wego</a:t>
            </a:r>
            <a:r>
              <a:rPr lang="en-US" dirty="0"/>
              <a:t> have been the adopters of storm extensively for trending topics, custom magazine feeds,  real-time video analytics, and compare and display real-time prices.</a:t>
            </a:r>
            <a:endParaRPr lang="en-IN" dirty="0"/>
          </a:p>
        </p:txBody>
      </p:sp>
    </p:spTree>
    <p:extLst>
      <p:ext uri="{BB962C8B-B14F-4D97-AF65-F5344CB8AC3E}">
        <p14:creationId xmlns:p14="http://schemas.microsoft.com/office/powerpoint/2010/main" val="71664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008B-A8E3-43B4-A005-7C71FB849A5E}"/>
              </a:ext>
            </a:extLst>
          </p:cNvPr>
          <p:cNvSpPr>
            <a:spLocks noGrp="1"/>
          </p:cNvSpPr>
          <p:nvPr>
            <p:ph type="title"/>
          </p:nvPr>
        </p:nvSpPr>
        <p:spPr/>
        <p:txBody>
          <a:bodyPr>
            <a:normAutofit/>
          </a:bodyPr>
          <a:lstStyle/>
          <a:p>
            <a:pPr fontAlgn="base"/>
            <a:r>
              <a:rPr lang="en-IN" b="1" dirty="0"/>
              <a:t>Business Challenges</a:t>
            </a:r>
            <a:endParaRPr lang="en-IN" dirty="0"/>
          </a:p>
        </p:txBody>
      </p:sp>
      <p:sp>
        <p:nvSpPr>
          <p:cNvPr id="3" name="Content Placeholder 2">
            <a:extLst>
              <a:ext uri="{FF2B5EF4-FFF2-40B4-BE49-F238E27FC236}">
                <a16:creationId xmlns:a16="http://schemas.microsoft.com/office/drawing/2014/main" id="{9B2F30FB-75DD-40CA-95EA-EC8F684A8BB3}"/>
              </a:ext>
            </a:extLst>
          </p:cNvPr>
          <p:cNvSpPr>
            <a:spLocks noGrp="1"/>
          </p:cNvSpPr>
          <p:nvPr>
            <p:ph idx="1"/>
          </p:nvPr>
        </p:nvSpPr>
        <p:spPr/>
        <p:txBody>
          <a:bodyPr>
            <a:normAutofit/>
          </a:bodyPr>
          <a:lstStyle/>
          <a:p>
            <a:r>
              <a:rPr lang="en-US" dirty="0"/>
              <a:t>Traditionally, in an incoming service request we avoid additional processing. For example the processing which is required to look for patterns and statistics. </a:t>
            </a:r>
          </a:p>
          <a:p>
            <a:r>
              <a:rPr lang="en-US" dirty="0"/>
              <a:t>Especially, when rate of the incoming data stream is of the order of thousands messages per second because any delay introduced by the additional processing can result in bottleneck in service delivery. Such delays can trickle down to impact on quality of service.</a:t>
            </a:r>
          </a:p>
        </p:txBody>
      </p:sp>
    </p:spTree>
    <p:extLst>
      <p:ext uri="{BB962C8B-B14F-4D97-AF65-F5344CB8AC3E}">
        <p14:creationId xmlns:p14="http://schemas.microsoft.com/office/powerpoint/2010/main" val="122457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6227-98A4-422B-9B75-CFAAF122979A}"/>
              </a:ext>
            </a:extLst>
          </p:cNvPr>
          <p:cNvSpPr>
            <a:spLocks noGrp="1"/>
          </p:cNvSpPr>
          <p:nvPr>
            <p:ph type="title"/>
          </p:nvPr>
        </p:nvSpPr>
        <p:spPr/>
        <p:txBody>
          <a:bodyPr/>
          <a:lstStyle/>
          <a:p>
            <a:r>
              <a:rPr lang="en-US" dirty="0"/>
              <a:t>Real Time Processing issue</a:t>
            </a:r>
            <a:endParaRPr lang="en-IN" dirty="0"/>
          </a:p>
        </p:txBody>
      </p:sp>
      <p:sp>
        <p:nvSpPr>
          <p:cNvPr id="3" name="Content Placeholder 2">
            <a:extLst>
              <a:ext uri="{FF2B5EF4-FFF2-40B4-BE49-F238E27FC236}">
                <a16:creationId xmlns:a16="http://schemas.microsoft.com/office/drawing/2014/main" id="{D32E3778-0928-42CA-8256-2F26763E6794}"/>
              </a:ext>
            </a:extLst>
          </p:cNvPr>
          <p:cNvSpPr>
            <a:spLocks noGrp="1"/>
          </p:cNvSpPr>
          <p:nvPr>
            <p:ph idx="1"/>
          </p:nvPr>
        </p:nvSpPr>
        <p:spPr/>
        <p:txBody>
          <a:bodyPr>
            <a:normAutofit fontScale="85000" lnSpcReduction="10000"/>
          </a:bodyPr>
          <a:lstStyle/>
          <a:p>
            <a:r>
              <a:rPr lang="en-US" dirty="0"/>
              <a:t>For example, in telecom, a service provider may have complete details of each service taken by each of its subscribers. However, a service provider may have subscribers in order of 1,000,000s and analyzing service problems in real-time may require capability of processing 1,000s of messages per second (considering the aggregate traffic generated by these subscribers during a busy hour). </a:t>
            </a:r>
          </a:p>
          <a:p>
            <a:r>
              <a:rPr lang="en-US" dirty="0"/>
              <a:t>Moreover, the system may also have to analyze performance data reported from the network infrastructure itself.</a:t>
            </a:r>
          </a:p>
          <a:p>
            <a:r>
              <a:rPr lang="en-US" dirty="0"/>
              <a:t>To handle such a high rate of incoming data, solution would typically require distributed computing and high availability. Traditional solutions for building these clusters and managing them are expansive and require good amount of maintenance effort. </a:t>
            </a:r>
          </a:p>
          <a:p>
            <a:r>
              <a:rPr lang="en-US" dirty="0"/>
              <a:t>Besides, a traditional distributed solution has its own set of challenges like trading off between reliability and performance.</a:t>
            </a:r>
            <a:endParaRPr lang="en-IN" dirty="0"/>
          </a:p>
          <a:p>
            <a:endParaRPr lang="en-IN" dirty="0"/>
          </a:p>
        </p:txBody>
      </p:sp>
    </p:spTree>
    <p:extLst>
      <p:ext uri="{BB962C8B-B14F-4D97-AF65-F5344CB8AC3E}">
        <p14:creationId xmlns:p14="http://schemas.microsoft.com/office/powerpoint/2010/main" val="285155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F3F3-5C1A-4744-8155-3416D5BD7E8C}"/>
              </a:ext>
            </a:extLst>
          </p:cNvPr>
          <p:cNvSpPr>
            <a:spLocks noGrp="1"/>
          </p:cNvSpPr>
          <p:nvPr>
            <p:ph type="title"/>
          </p:nvPr>
        </p:nvSpPr>
        <p:spPr/>
        <p:txBody>
          <a:bodyPr>
            <a:normAutofit/>
          </a:bodyPr>
          <a:lstStyle/>
          <a:p>
            <a:pPr fontAlgn="base"/>
            <a:r>
              <a:rPr lang="en-US" b="1" dirty="0"/>
              <a:t>Traditional Approaches and its Disadvantages</a:t>
            </a:r>
            <a:endParaRPr lang="en-IN" dirty="0"/>
          </a:p>
        </p:txBody>
      </p:sp>
      <p:sp>
        <p:nvSpPr>
          <p:cNvPr id="4" name="Content Placeholder 3">
            <a:extLst>
              <a:ext uri="{FF2B5EF4-FFF2-40B4-BE49-F238E27FC236}">
                <a16:creationId xmlns:a16="http://schemas.microsoft.com/office/drawing/2014/main" id="{028B1971-BF58-4F45-9A5E-B1001DE742E1}"/>
              </a:ext>
            </a:extLst>
          </p:cNvPr>
          <p:cNvSpPr>
            <a:spLocks noGrp="1"/>
          </p:cNvSpPr>
          <p:nvPr>
            <p:ph sz="half" idx="1"/>
          </p:nvPr>
        </p:nvSpPr>
        <p:spPr/>
        <p:txBody>
          <a:bodyPr>
            <a:normAutofit fontScale="85000" lnSpcReduction="10000"/>
          </a:bodyPr>
          <a:lstStyle/>
          <a:p>
            <a:r>
              <a:rPr lang="en-US" dirty="0"/>
              <a:t>Traditionally, real time processing is done using queues and workers. For example,</a:t>
            </a:r>
          </a:p>
          <a:p>
            <a:r>
              <a:rPr lang="en-US" dirty="0"/>
              <a:t> first there is a worker to receive messages and to place it in a queue. </a:t>
            </a:r>
          </a:p>
          <a:p>
            <a:r>
              <a:rPr lang="en-US" dirty="0"/>
              <a:t>Second worker listens to the queue, picks up the message, parses it, processes it and places the processed message in a second queue.</a:t>
            </a:r>
          </a:p>
          <a:p>
            <a:r>
              <a:rPr lang="en-US" dirty="0"/>
              <a:t> Next worker picks up the processed message from the second queue and logs it in database</a:t>
            </a:r>
            <a:endParaRPr lang="en-IN" dirty="0"/>
          </a:p>
        </p:txBody>
      </p:sp>
      <p:pic>
        <p:nvPicPr>
          <p:cNvPr id="1026" name="Picture 2" descr="Traditional_queues_and_workers_approach">
            <a:extLst>
              <a:ext uri="{FF2B5EF4-FFF2-40B4-BE49-F238E27FC236}">
                <a16:creationId xmlns:a16="http://schemas.microsoft.com/office/drawing/2014/main" id="{757CC766-CDD1-493A-8767-6A920104B00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923336"/>
            <a:ext cx="6128306" cy="254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98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CBD2-8846-4F7D-A47C-A0771F1B79DA}"/>
              </a:ext>
            </a:extLst>
          </p:cNvPr>
          <p:cNvSpPr>
            <a:spLocks noGrp="1"/>
          </p:cNvSpPr>
          <p:nvPr>
            <p:ph type="title"/>
          </p:nvPr>
        </p:nvSpPr>
        <p:spPr/>
        <p:txBody>
          <a:bodyPr/>
          <a:lstStyle/>
          <a:p>
            <a:r>
              <a:rPr lang="en-IN" dirty="0"/>
              <a:t>Disadvantages of Conventional System</a:t>
            </a:r>
          </a:p>
        </p:txBody>
      </p:sp>
      <p:sp>
        <p:nvSpPr>
          <p:cNvPr id="3" name="Content Placeholder 2">
            <a:extLst>
              <a:ext uri="{FF2B5EF4-FFF2-40B4-BE49-F238E27FC236}">
                <a16:creationId xmlns:a16="http://schemas.microsoft.com/office/drawing/2014/main" id="{3C327526-8609-482F-B6B6-C172C307A81F}"/>
              </a:ext>
            </a:extLst>
          </p:cNvPr>
          <p:cNvSpPr>
            <a:spLocks noGrp="1"/>
          </p:cNvSpPr>
          <p:nvPr>
            <p:ph sz="half" idx="1"/>
          </p:nvPr>
        </p:nvSpPr>
        <p:spPr/>
        <p:txBody>
          <a:bodyPr>
            <a:normAutofit fontScale="77500" lnSpcReduction="20000"/>
          </a:bodyPr>
          <a:lstStyle/>
          <a:p>
            <a:r>
              <a:rPr lang="en-US" dirty="0"/>
              <a:t>It needs to be made sure that all queues and workers stay up, all the time. </a:t>
            </a:r>
          </a:p>
          <a:p>
            <a:r>
              <a:rPr lang="en-US" dirty="0"/>
              <a:t>when application is required to scale to support high throughput, then these queues and workers are required to be distributed. Distributing the queues, requires exchange of state across all the nodes within the cluster and there is a trade-off between reliability and performance of the distributed queues</a:t>
            </a:r>
            <a:endParaRPr lang="en-IN" dirty="0"/>
          </a:p>
        </p:txBody>
      </p:sp>
      <p:sp>
        <p:nvSpPr>
          <p:cNvPr id="4" name="Content Placeholder 3">
            <a:extLst>
              <a:ext uri="{FF2B5EF4-FFF2-40B4-BE49-F238E27FC236}">
                <a16:creationId xmlns:a16="http://schemas.microsoft.com/office/drawing/2014/main" id="{51CCB7ED-E2D9-4479-BD27-42E0B47A328E}"/>
              </a:ext>
            </a:extLst>
          </p:cNvPr>
          <p:cNvSpPr>
            <a:spLocks noGrp="1"/>
          </p:cNvSpPr>
          <p:nvPr>
            <p:ph sz="half" idx="2"/>
          </p:nvPr>
        </p:nvSpPr>
        <p:spPr/>
        <p:txBody>
          <a:bodyPr>
            <a:normAutofit fontScale="77500" lnSpcReduction="20000"/>
          </a:bodyPr>
          <a:lstStyle/>
          <a:p>
            <a:r>
              <a:rPr lang="en-US" dirty="0"/>
              <a:t>Distributed queues and fault-tolerance are complex functions. Implementing life cycle management of the queues (setting up, monitoring, cleanup, setting-up again) involves significant development time</a:t>
            </a:r>
          </a:p>
          <a:p>
            <a:r>
              <a:rPr lang="en-US" dirty="0"/>
              <a:t> Especially, fault tolerance and high-availability require good amount of development time and their maintenance is also quite expensive. Usually, these functions cannot be tested in lab environment because problems appear only in high load conditions. Moreover, when these problems occur in field, then one does not get debug-traces for troubleshooting.</a:t>
            </a:r>
            <a:endParaRPr lang="en-IN" dirty="0"/>
          </a:p>
        </p:txBody>
      </p:sp>
    </p:spTree>
    <p:extLst>
      <p:ext uri="{BB962C8B-B14F-4D97-AF65-F5344CB8AC3E}">
        <p14:creationId xmlns:p14="http://schemas.microsoft.com/office/powerpoint/2010/main" val="691336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2358</Words>
  <Application>Microsoft Office PowerPoint</Application>
  <PresentationFormat>Widescreen</PresentationFormat>
  <Paragraphs>113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IoE Chapter 6  Using Apache Storm for Data Analytics</vt:lpstr>
      <vt:lpstr>Analytics</vt:lpstr>
      <vt:lpstr>What is Real-time Analytics?</vt:lpstr>
      <vt:lpstr>PowerPoint Presentation</vt:lpstr>
      <vt:lpstr>Significance of Real-time Analytics</vt:lpstr>
      <vt:lpstr>Business Challenges</vt:lpstr>
      <vt:lpstr>Real Time Processing issue</vt:lpstr>
      <vt:lpstr>Traditional Approaches and its Disadvantages</vt:lpstr>
      <vt:lpstr>Disadvantages of Conventional System</vt:lpstr>
      <vt:lpstr>Apache Storm</vt:lpstr>
      <vt:lpstr>PowerPoint Presentation</vt:lpstr>
      <vt:lpstr>Real-Time Analytics With Network Data – Case Study</vt:lpstr>
      <vt:lpstr>PowerPoint Presentation</vt:lpstr>
      <vt:lpstr>PowerPoint Presentation</vt:lpstr>
      <vt:lpstr>PowerPoint Presentation</vt:lpstr>
      <vt:lpstr>PowerPoint Presentation</vt:lpstr>
      <vt:lpstr>PowerPoint Presentation</vt:lpstr>
      <vt:lpstr>Benefits of using Storm</vt:lpstr>
      <vt:lpstr>Similarities among Hadoop and Storm</vt:lpstr>
      <vt:lpstr>Apache Storm vs Hadoop</vt:lpstr>
      <vt:lpstr>Use Cases of Apache Storm</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IoE Chapter 6  Using Apache Storm for Data Analytics</dc:title>
  <dc:creator>Dr. Vinayak Bharadi</dc:creator>
  <cp:lastModifiedBy>Dr. Vinayak Bharadi</cp:lastModifiedBy>
  <cp:revision>4</cp:revision>
  <dcterms:created xsi:type="dcterms:W3CDTF">2020-03-26T07:05:16Z</dcterms:created>
  <dcterms:modified xsi:type="dcterms:W3CDTF">2020-03-26T07:53:14Z</dcterms:modified>
</cp:coreProperties>
</file>