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A318-F6BD-4014-A0EF-BE5DC69CF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BFB90F-84C0-4B2A-987F-B0A7FA9C2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025F32-9909-44D7-8F6A-E0C6A6EB5221}"/>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5" name="Footer Placeholder 4">
            <a:extLst>
              <a:ext uri="{FF2B5EF4-FFF2-40B4-BE49-F238E27FC236}">
                <a16:creationId xmlns:a16="http://schemas.microsoft.com/office/drawing/2014/main" id="{50D245F4-367E-4E00-AB26-59722BE44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4AF81-255B-409F-9583-62D439AB86D7}"/>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11809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59F0-A1C3-440B-A05E-437AA8EFC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62C55-6752-4E4C-BD4D-39E4A06F6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26BD1-C299-4708-B1D2-A6BB7376732E}"/>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5" name="Footer Placeholder 4">
            <a:extLst>
              <a:ext uri="{FF2B5EF4-FFF2-40B4-BE49-F238E27FC236}">
                <a16:creationId xmlns:a16="http://schemas.microsoft.com/office/drawing/2014/main" id="{21F3D8C6-99B4-41FB-B3A4-D1ABC7F33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E0C1A-5F77-4142-917B-8D0D3D375E87}"/>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245694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8DF93-4371-4FF8-9A5B-BF023C2C7D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6AA79-D925-4866-A72E-D942D7EC68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4F1501-9F79-4A79-939D-7754C507692E}"/>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5" name="Footer Placeholder 4">
            <a:extLst>
              <a:ext uri="{FF2B5EF4-FFF2-40B4-BE49-F238E27FC236}">
                <a16:creationId xmlns:a16="http://schemas.microsoft.com/office/drawing/2014/main" id="{BF69B589-FB52-44FC-8B56-BDEBE317E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B89E5-6B3B-486A-BEBF-56D753FC4FA0}"/>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33921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2813-85D1-46ED-A816-19CAEFCE6F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C30C6C-6215-45C6-9EF3-170EF84C3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ECFAC-AE89-4D5B-90E5-CF2BAD20B4F4}"/>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5" name="Footer Placeholder 4">
            <a:extLst>
              <a:ext uri="{FF2B5EF4-FFF2-40B4-BE49-F238E27FC236}">
                <a16:creationId xmlns:a16="http://schemas.microsoft.com/office/drawing/2014/main" id="{843A0376-A4FA-44F9-AE79-B45125B11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51BEC-B020-41F6-876B-04C28FEE5FD3}"/>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327999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638D-8917-48D6-9B57-A42624DE5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C8D1B5-975B-4295-926E-6167806AA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DB1B22-127E-4B2D-B412-53C67B6797BC}"/>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5" name="Footer Placeholder 4">
            <a:extLst>
              <a:ext uri="{FF2B5EF4-FFF2-40B4-BE49-F238E27FC236}">
                <a16:creationId xmlns:a16="http://schemas.microsoft.com/office/drawing/2014/main" id="{30E701EB-7789-4889-9D75-BF1FBE945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BD1C9-F059-45CB-B792-08EBEC80A26A}"/>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315688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978D-9A00-42C9-A60E-18C614F6E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DE683E-85A7-4F08-ABB0-8E1AF4A89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13BCE7-8975-43E3-A83C-029DAE250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57AA9F-74D1-4DE2-B280-C7F4B94E976A}"/>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6" name="Footer Placeholder 5">
            <a:extLst>
              <a:ext uri="{FF2B5EF4-FFF2-40B4-BE49-F238E27FC236}">
                <a16:creationId xmlns:a16="http://schemas.microsoft.com/office/drawing/2014/main" id="{AE2B4514-5DC8-401B-A432-19B91C029B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7881A-E9A4-4C9F-8EE2-C69769B27A9B}"/>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210158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96FD-B773-492C-858C-8E91E719ED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60AB9-9EBA-400B-A5C0-8C2C52546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F534D3-0EEF-46B9-99C7-42844A451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E3E305-9F43-40B0-9C0D-D642F3A27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8BC46-F192-41FF-BE06-599EC9F179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25571F-CD37-457C-868B-84AA632FC763}"/>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8" name="Footer Placeholder 7">
            <a:extLst>
              <a:ext uri="{FF2B5EF4-FFF2-40B4-BE49-F238E27FC236}">
                <a16:creationId xmlns:a16="http://schemas.microsoft.com/office/drawing/2014/main" id="{45E29641-EC79-4ACF-A40C-58D4CF1F57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3FDAFB-BBDA-4E17-BA9D-E5CC9B935398}"/>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63134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C7E1-7650-4084-8456-4CA58E4C6E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F670A9-E946-4AC8-A909-E3609F026C7D}"/>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4" name="Footer Placeholder 3">
            <a:extLst>
              <a:ext uri="{FF2B5EF4-FFF2-40B4-BE49-F238E27FC236}">
                <a16:creationId xmlns:a16="http://schemas.microsoft.com/office/drawing/2014/main" id="{C093D212-3CFB-4929-8BBC-DA08E97CC2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047F2-6C15-4661-9BB7-D27756AC4F91}"/>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143358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95C38-0A44-432E-8E07-D0563C3DC07B}"/>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3" name="Footer Placeholder 2">
            <a:extLst>
              <a:ext uri="{FF2B5EF4-FFF2-40B4-BE49-F238E27FC236}">
                <a16:creationId xmlns:a16="http://schemas.microsoft.com/office/drawing/2014/main" id="{2A2B3A56-46D6-47A7-BFB9-CE101810AA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428020-C225-4FA0-B46D-60D29AB64419}"/>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254423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E2DE-5ADA-409B-B73D-F2664F541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00BE32-4961-4ABC-AB2D-E171E397A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5BF298-08EB-480D-A28C-2D6A905EB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A4A78-F7A1-420D-89A2-89A058A44173}"/>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6" name="Footer Placeholder 5">
            <a:extLst>
              <a:ext uri="{FF2B5EF4-FFF2-40B4-BE49-F238E27FC236}">
                <a16:creationId xmlns:a16="http://schemas.microsoft.com/office/drawing/2014/main" id="{D779EA22-E9DA-4B79-A71A-3A8D01BAD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8B19F-2166-42A8-BC31-EF35D47DB023}"/>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334374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7F3-C281-4E8F-B13F-577C88964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2EAA0A-E1C0-4A9E-BD59-771F7B0B7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19946E-47D9-40BA-A56F-A24FE5E07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A3060-FD0A-4456-8C5B-F678DEE6A02C}"/>
              </a:ext>
            </a:extLst>
          </p:cNvPr>
          <p:cNvSpPr>
            <a:spLocks noGrp="1"/>
          </p:cNvSpPr>
          <p:nvPr>
            <p:ph type="dt" sz="half" idx="10"/>
          </p:nvPr>
        </p:nvSpPr>
        <p:spPr/>
        <p:txBody>
          <a:bodyPr/>
          <a:lstStyle/>
          <a:p>
            <a:fld id="{07AD7DDA-6558-45A7-AFAE-6A4549916BD0}" type="datetimeFigureOut">
              <a:rPr lang="en-IN" smtClean="0"/>
              <a:t>26-03-2020</a:t>
            </a:fld>
            <a:endParaRPr lang="en-IN"/>
          </a:p>
        </p:txBody>
      </p:sp>
      <p:sp>
        <p:nvSpPr>
          <p:cNvPr id="6" name="Footer Placeholder 5">
            <a:extLst>
              <a:ext uri="{FF2B5EF4-FFF2-40B4-BE49-F238E27FC236}">
                <a16:creationId xmlns:a16="http://schemas.microsoft.com/office/drawing/2014/main" id="{D5019404-D519-4227-ACF1-19D9E74E81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AB374-C4C8-4251-A92E-36023E05CFFC}"/>
              </a:ext>
            </a:extLst>
          </p:cNvPr>
          <p:cNvSpPr>
            <a:spLocks noGrp="1"/>
          </p:cNvSpPr>
          <p:nvPr>
            <p:ph type="sldNum" sz="quarter" idx="12"/>
          </p:nvPr>
        </p:nvSpPr>
        <p:spPr/>
        <p:txBody>
          <a:bodyPr/>
          <a:lstStyle/>
          <a:p>
            <a:fld id="{A70086A6-DB70-4D0B-8550-2730D4F08DA8}" type="slidenum">
              <a:rPr lang="en-IN" smtClean="0"/>
              <a:t>‹#›</a:t>
            </a:fld>
            <a:endParaRPr lang="en-IN"/>
          </a:p>
        </p:txBody>
      </p:sp>
    </p:spTree>
    <p:extLst>
      <p:ext uri="{BB962C8B-B14F-4D97-AF65-F5344CB8AC3E}">
        <p14:creationId xmlns:p14="http://schemas.microsoft.com/office/powerpoint/2010/main" val="147123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2A522-6A81-4D7E-9EC1-7AFD133AA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0C9403-4653-4BDF-A967-21606F11D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61A00-70A4-4090-BDE3-7A7D54D6FC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D7DDA-6558-45A7-AFAE-6A4549916BD0}" type="datetimeFigureOut">
              <a:rPr lang="en-IN" smtClean="0"/>
              <a:t>26-03-2020</a:t>
            </a:fld>
            <a:endParaRPr lang="en-IN"/>
          </a:p>
        </p:txBody>
      </p:sp>
      <p:sp>
        <p:nvSpPr>
          <p:cNvPr id="5" name="Footer Placeholder 4">
            <a:extLst>
              <a:ext uri="{FF2B5EF4-FFF2-40B4-BE49-F238E27FC236}">
                <a16:creationId xmlns:a16="http://schemas.microsoft.com/office/drawing/2014/main" id="{2D8CB5E4-2E0A-4F69-BC49-28FA14622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0682F6-B727-4C3C-8180-2571C85BD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086A6-DB70-4D0B-8550-2730D4F08DA8}" type="slidenum">
              <a:rPr lang="en-IN" smtClean="0"/>
              <a:t>‹#›</a:t>
            </a:fld>
            <a:endParaRPr lang="en-IN"/>
          </a:p>
        </p:txBody>
      </p:sp>
    </p:spTree>
    <p:extLst>
      <p:ext uri="{BB962C8B-B14F-4D97-AF65-F5344CB8AC3E}">
        <p14:creationId xmlns:p14="http://schemas.microsoft.com/office/powerpoint/2010/main" val="274414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r3net.com/Networking/Protocols/an-introduction-to-netconf-yang.html#ftnt6" TargetMode="External"/><Relationship Id="rId2" Type="http://schemas.openxmlformats.org/officeDocument/2006/relationships/hyperlink" Target="https://www.fir3net.com/Networking/Protocols/an-introduction-to-netconf-yang.html#ftnt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fir3net.com/Networking/Protocols/an-introduction-to-netconf-yan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ir3net.com/Networking/Protocols/an-introduction-to-netconf-yang.html#ftnt2" TargetMode="External"/><Relationship Id="rId2" Type="http://schemas.openxmlformats.org/officeDocument/2006/relationships/hyperlink" Target="https://www.fir3net.com/Networking/Protocols/an-introduction-to-netconf-yang.html#ftnt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dxcentral.com/sdn/definitions/north-bound-interfaces-ap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url?q=https://en.wikipedia.org/wiki/JSON&amp;sa=D&amp;ust=1508706139374000&amp;usg=AFQjCNElET0UaXR6buRlPvYzqseBiMI__A" TargetMode="External"/><Relationship Id="rId2" Type="http://schemas.openxmlformats.org/officeDocument/2006/relationships/hyperlink" Target="https://www.google.com/url?q=https://en.wikipedia.org/wiki/XML&amp;sa=D&amp;ust=1508706139373000&amp;usg=AFQjCNEI75uaX_kEWMOFH1a4yHJoLuVA_w"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fir3net.com/Networking/Protocols/an-introduction-to-netconf-yang.html#ftnt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87E-19F3-426E-A0CA-B1B7296318BE}"/>
              </a:ext>
            </a:extLst>
          </p:cNvPr>
          <p:cNvSpPr>
            <a:spLocks noGrp="1"/>
          </p:cNvSpPr>
          <p:nvPr>
            <p:ph type="ctrTitle"/>
          </p:nvPr>
        </p:nvSpPr>
        <p:spPr/>
        <p:txBody>
          <a:bodyPr>
            <a:normAutofit/>
          </a:bodyPr>
          <a:lstStyle/>
          <a:p>
            <a:r>
              <a:rPr lang="en-US" dirty="0"/>
              <a:t>IoE Chapter 6</a:t>
            </a:r>
            <a:br>
              <a:rPr lang="en-US" dirty="0"/>
            </a:br>
            <a:r>
              <a:rPr lang="en-US" b="1" dirty="0"/>
              <a:t>NETCONF YANG</a:t>
            </a:r>
            <a:endParaRPr lang="en-IN" dirty="0"/>
          </a:p>
        </p:txBody>
      </p:sp>
      <p:sp>
        <p:nvSpPr>
          <p:cNvPr id="3" name="Subtitle 2">
            <a:extLst>
              <a:ext uri="{FF2B5EF4-FFF2-40B4-BE49-F238E27FC236}">
                <a16:creationId xmlns:a16="http://schemas.microsoft.com/office/drawing/2014/main" id="{4F1B3FF4-801D-4660-94E9-779D109EE49F}"/>
              </a:ext>
            </a:extLst>
          </p:cNvPr>
          <p:cNvSpPr>
            <a:spLocks noGrp="1"/>
          </p:cNvSpPr>
          <p:nvPr>
            <p:ph type="subTitle" idx="1"/>
          </p:nvPr>
        </p:nvSpPr>
        <p:spPr/>
        <p:txBody>
          <a:bodyPr/>
          <a:lstStyle/>
          <a:p>
            <a:r>
              <a:rPr lang="en-US" dirty="0"/>
              <a:t>Dr. Vinayak A Bharadi</a:t>
            </a:r>
          </a:p>
          <a:p>
            <a:r>
              <a:rPr lang="en-US" dirty="0"/>
              <a:t>FAMT Ratnagiri</a:t>
            </a:r>
            <a:endParaRPr lang="en-IN" dirty="0"/>
          </a:p>
        </p:txBody>
      </p:sp>
    </p:spTree>
    <p:extLst>
      <p:ext uri="{BB962C8B-B14F-4D97-AF65-F5344CB8AC3E}">
        <p14:creationId xmlns:p14="http://schemas.microsoft.com/office/powerpoint/2010/main" val="35310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49EA-B397-4906-B619-8A8CE5FC597B}"/>
              </a:ext>
            </a:extLst>
          </p:cNvPr>
          <p:cNvSpPr>
            <a:spLocks noGrp="1"/>
          </p:cNvSpPr>
          <p:nvPr>
            <p:ph type="title"/>
          </p:nvPr>
        </p:nvSpPr>
        <p:spPr/>
        <p:txBody>
          <a:bodyPr/>
          <a:lstStyle/>
          <a:p>
            <a:r>
              <a:rPr lang="en-US" cap="all" dirty="0"/>
              <a:t>PROTOCOL STACK</a:t>
            </a:r>
            <a:endParaRPr lang="en-IN" dirty="0"/>
          </a:p>
        </p:txBody>
      </p:sp>
      <p:sp>
        <p:nvSpPr>
          <p:cNvPr id="3" name="Content Placeholder 2">
            <a:extLst>
              <a:ext uri="{FF2B5EF4-FFF2-40B4-BE49-F238E27FC236}">
                <a16:creationId xmlns:a16="http://schemas.microsoft.com/office/drawing/2014/main" id="{B364394C-B151-4753-A0A5-0350986D6765}"/>
              </a:ext>
            </a:extLst>
          </p:cNvPr>
          <p:cNvSpPr>
            <a:spLocks noGrp="1"/>
          </p:cNvSpPr>
          <p:nvPr>
            <p:ph idx="1"/>
          </p:nvPr>
        </p:nvSpPr>
        <p:spPr/>
        <p:txBody>
          <a:bodyPr>
            <a:normAutofit/>
          </a:bodyPr>
          <a:lstStyle/>
          <a:p>
            <a:r>
              <a:rPr lang="en-US" dirty="0"/>
              <a:t>The NETCONF protocol can be broken down into 4 layers. They are,</a:t>
            </a:r>
          </a:p>
          <a:p>
            <a:pPr lvl="1"/>
            <a:r>
              <a:rPr lang="en-US" dirty="0"/>
              <a:t>Content - NETCONF data models and protocol operations use the YANG modeling language (RFC 6020). A data model outlines the structure, semantics and syntax of the data.</a:t>
            </a:r>
            <a:r>
              <a:rPr lang="en-US" baseline="30000" dirty="0">
                <a:hlinkClick r:id="rId2"/>
              </a:rPr>
              <a:t>[5]</a:t>
            </a:r>
            <a:endParaRPr lang="en-US" dirty="0"/>
          </a:p>
          <a:p>
            <a:pPr lvl="1"/>
            <a:r>
              <a:rPr lang="en-US" dirty="0"/>
              <a:t>Operations - A set of base protocol operations initiated via by RPC methods using XML-encoding, in order to perform operations upon the device. Such as &lt;get-config&gt;, &lt;edit-config&gt; and &lt;get&gt;.</a:t>
            </a:r>
          </a:p>
          <a:p>
            <a:pPr lvl="1"/>
            <a:r>
              <a:rPr lang="en-US" dirty="0"/>
              <a:t>Messages - A set of RPC messages and notifications are defined for use including &lt;</a:t>
            </a:r>
            <a:r>
              <a:rPr lang="en-US" dirty="0" err="1"/>
              <a:t>rpc</a:t>
            </a:r>
            <a:r>
              <a:rPr lang="en-US" dirty="0"/>
              <a:t>&gt;, &lt;</a:t>
            </a:r>
            <a:r>
              <a:rPr lang="en-US" dirty="0" err="1"/>
              <a:t>rpc</a:t>
            </a:r>
            <a:r>
              <a:rPr lang="en-US" dirty="0"/>
              <a:t>-reply&gt; and &lt;</a:t>
            </a:r>
            <a:r>
              <a:rPr lang="en-US" dirty="0" err="1"/>
              <a:t>rpc</a:t>
            </a:r>
            <a:r>
              <a:rPr lang="en-US" dirty="0"/>
              <a:t>-error&gt;.</a:t>
            </a:r>
            <a:r>
              <a:rPr lang="en-US" baseline="30000" dirty="0">
                <a:hlinkClick r:id="rId3"/>
              </a:rPr>
              <a:t>[6]</a:t>
            </a:r>
            <a:endParaRPr lang="en-US" dirty="0"/>
          </a:p>
          <a:p>
            <a:pPr lvl="1"/>
            <a:r>
              <a:rPr lang="en-US" dirty="0"/>
              <a:t>Transport - The transport layer used to provide a communication path between the client/server (manager/agent). The protocol used is agnostic to NETCONF, but SSH is typically used.</a:t>
            </a:r>
          </a:p>
          <a:p>
            <a:endParaRPr lang="en-IN" dirty="0"/>
          </a:p>
        </p:txBody>
      </p:sp>
    </p:spTree>
    <p:extLst>
      <p:ext uri="{BB962C8B-B14F-4D97-AF65-F5344CB8AC3E}">
        <p14:creationId xmlns:p14="http://schemas.microsoft.com/office/powerpoint/2010/main" val="294687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30DE-99C0-4F0B-BA18-96F43E3B71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F7F066-832B-48DD-A5FE-2DB061F5D63D}"/>
              </a:ext>
            </a:extLst>
          </p:cNvPr>
          <p:cNvSpPr>
            <a:spLocks noGrp="1"/>
          </p:cNvSpPr>
          <p:nvPr>
            <p:ph idx="1"/>
          </p:nvPr>
        </p:nvSpPr>
        <p:spPr/>
        <p:txBody>
          <a:bodyPr/>
          <a:lstStyle/>
          <a:p>
            <a:endParaRPr lang="en-IN"/>
          </a:p>
        </p:txBody>
      </p:sp>
      <p:pic>
        <p:nvPicPr>
          <p:cNvPr id="3074" name="Picture 2" descr="netconf-redraw">
            <a:extLst>
              <a:ext uri="{FF2B5EF4-FFF2-40B4-BE49-F238E27FC236}">
                <a16:creationId xmlns:a16="http://schemas.microsoft.com/office/drawing/2014/main" id="{99AD7E8E-DD0E-41C6-84C9-EA0CAEE92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543" y="1027905"/>
            <a:ext cx="8196209" cy="42257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A98C7D3-0E6F-4AA0-A135-120C5C2A4310}"/>
              </a:ext>
            </a:extLst>
          </p:cNvPr>
          <p:cNvSpPr/>
          <p:nvPr/>
        </p:nvSpPr>
        <p:spPr>
          <a:xfrm>
            <a:off x="3193773" y="5715298"/>
            <a:ext cx="6096000" cy="923330"/>
          </a:xfrm>
          <a:prstGeom prst="rect">
            <a:avLst/>
          </a:prstGeom>
        </p:spPr>
        <p:txBody>
          <a:bodyPr>
            <a:spAutoFit/>
          </a:bodyPr>
          <a:lstStyle/>
          <a:p>
            <a:pPr algn="ctr"/>
            <a:r>
              <a:rPr lang="en-IN" b="0" i="0" dirty="0">
                <a:solidFill>
                  <a:srgbClr val="000000"/>
                </a:solidFill>
                <a:effectLst/>
                <a:latin typeface="Ubuntu"/>
              </a:rPr>
              <a:t>Figure 3</a:t>
            </a:r>
            <a:r>
              <a:rPr lang="en-IN" b="0" i="0" dirty="0">
                <a:solidFill>
                  <a:srgbClr val="555555"/>
                </a:solidFill>
                <a:effectLst/>
                <a:latin typeface="Ubuntu"/>
              </a:rPr>
              <a:t> -  NETCONF protocol stack. </a:t>
            </a:r>
          </a:p>
          <a:p>
            <a:br>
              <a:rPr lang="en-IN" dirty="0"/>
            </a:br>
            <a:endParaRPr lang="en-IN" dirty="0"/>
          </a:p>
        </p:txBody>
      </p:sp>
    </p:spTree>
    <p:extLst>
      <p:ext uri="{BB962C8B-B14F-4D97-AF65-F5344CB8AC3E}">
        <p14:creationId xmlns:p14="http://schemas.microsoft.com/office/powerpoint/2010/main" val="81105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AA26-B0F3-4737-B13B-FB7FB2E3D5A5}"/>
              </a:ext>
            </a:extLst>
          </p:cNvPr>
          <p:cNvSpPr>
            <a:spLocks noGrp="1"/>
          </p:cNvSpPr>
          <p:nvPr>
            <p:ph type="title"/>
          </p:nvPr>
        </p:nvSpPr>
        <p:spPr/>
        <p:txBody>
          <a:bodyPr>
            <a:normAutofit/>
          </a:bodyPr>
          <a:lstStyle/>
          <a:p>
            <a:r>
              <a:rPr lang="en-IN" cap="all" dirty="0"/>
              <a:t>COMMUNICATION</a:t>
            </a:r>
            <a:endParaRPr lang="en-IN" dirty="0"/>
          </a:p>
        </p:txBody>
      </p:sp>
      <p:sp>
        <p:nvSpPr>
          <p:cNvPr id="3" name="Content Placeholder 2">
            <a:extLst>
              <a:ext uri="{FF2B5EF4-FFF2-40B4-BE49-F238E27FC236}">
                <a16:creationId xmlns:a16="http://schemas.microsoft.com/office/drawing/2014/main" id="{87A742AD-0D7E-433C-9633-70F53CFEB807}"/>
              </a:ext>
            </a:extLst>
          </p:cNvPr>
          <p:cNvSpPr>
            <a:spLocks noGrp="1"/>
          </p:cNvSpPr>
          <p:nvPr>
            <p:ph idx="1"/>
          </p:nvPr>
        </p:nvSpPr>
        <p:spPr/>
        <p:txBody>
          <a:bodyPr>
            <a:normAutofit/>
          </a:bodyPr>
          <a:lstStyle/>
          <a:p>
            <a:r>
              <a:rPr lang="en-US" dirty="0"/>
              <a:t>NETCONF is based upon a client/server model, as known (as per NETCONF’s terminology) - Manager and Agent.</a:t>
            </a:r>
          </a:p>
          <a:p>
            <a:r>
              <a:rPr lang="en-US" dirty="0"/>
              <a:t>Within the communication flow of a NETCONF session there are 3 main parts. These are:</a:t>
            </a:r>
          </a:p>
          <a:p>
            <a:pPr lvl="1"/>
            <a:r>
              <a:rPr lang="en-US" dirty="0"/>
              <a:t>Session Establishment - Each side sends a &lt;hello&gt;, along with its &lt;capabilities&gt;. Announcing what operations (capabilities) it supports.</a:t>
            </a:r>
          </a:p>
          <a:p>
            <a:pPr lvl="1"/>
            <a:r>
              <a:rPr lang="en-US" dirty="0"/>
              <a:t>Operation Request - The client then sends its request (operation) to the server via the&lt;</a:t>
            </a:r>
            <a:r>
              <a:rPr lang="en-US" dirty="0" err="1"/>
              <a:t>rpc</a:t>
            </a:r>
            <a:r>
              <a:rPr lang="en-US" dirty="0"/>
              <a:t>&gt; message. The response is then sent back to the client within &lt;</a:t>
            </a:r>
            <a:r>
              <a:rPr lang="en-US" dirty="0" err="1"/>
              <a:t>rpc</a:t>
            </a:r>
            <a:r>
              <a:rPr lang="en-US" dirty="0"/>
              <a:t>-reply&gt;.</a:t>
            </a:r>
          </a:p>
          <a:p>
            <a:pPr lvl="1"/>
            <a:r>
              <a:rPr lang="en-US" dirty="0"/>
              <a:t>Session Close - The session is then closed by the client via &lt;close-session&gt;.</a:t>
            </a:r>
          </a:p>
          <a:p>
            <a:endParaRPr lang="en-IN" dirty="0"/>
          </a:p>
        </p:txBody>
      </p:sp>
    </p:spTree>
    <p:extLst>
      <p:ext uri="{BB962C8B-B14F-4D97-AF65-F5344CB8AC3E}">
        <p14:creationId xmlns:p14="http://schemas.microsoft.com/office/powerpoint/2010/main" val="259306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81BC-776F-4B91-8374-DABACA5A8D23}"/>
              </a:ext>
            </a:extLst>
          </p:cNvPr>
          <p:cNvSpPr>
            <a:spLocks noGrp="1"/>
          </p:cNvSpPr>
          <p:nvPr>
            <p:ph type="title"/>
          </p:nvPr>
        </p:nvSpPr>
        <p:spPr/>
        <p:txBody>
          <a:bodyPr/>
          <a:lstStyle/>
          <a:p>
            <a:r>
              <a:rPr lang="en-US" dirty="0"/>
              <a:t>REF</a:t>
            </a:r>
            <a:endParaRPr lang="en-IN" dirty="0"/>
          </a:p>
        </p:txBody>
      </p:sp>
      <p:sp>
        <p:nvSpPr>
          <p:cNvPr id="3" name="Content Placeholder 2">
            <a:extLst>
              <a:ext uri="{FF2B5EF4-FFF2-40B4-BE49-F238E27FC236}">
                <a16:creationId xmlns:a16="http://schemas.microsoft.com/office/drawing/2014/main" id="{84DA46E2-1B88-40E9-BA6B-E197D668FA91}"/>
              </a:ext>
            </a:extLst>
          </p:cNvPr>
          <p:cNvSpPr>
            <a:spLocks noGrp="1"/>
          </p:cNvSpPr>
          <p:nvPr>
            <p:ph idx="1"/>
          </p:nvPr>
        </p:nvSpPr>
        <p:spPr/>
        <p:txBody>
          <a:bodyPr/>
          <a:lstStyle/>
          <a:p>
            <a:r>
              <a:rPr lang="en-IN" dirty="0">
                <a:hlinkClick r:id="rId2"/>
              </a:rPr>
              <a:t>https://www.fir3net.com/Networking/Protocols/an-introduction-to-netconf-yang.html</a:t>
            </a:r>
            <a:endParaRPr lang="en-IN" dirty="0"/>
          </a:p>
        </p:txBody>
      </p:sp>
    </p:spTree>
    <p:extLst>
      <p:ext uri="{BB962C8B-B14F-4D97-AF65-F5344CB8AC3E}">
        <p14:creationId xmlns:p14="http://schemas.microsoft.com/office/powerpoint/2010/main" val="40700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02F3-E216-4D26-A4BA-368C2D6A89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249EF5-4337-4AA6-90CD-F27BCB69F125}"/>
              </a:ext>
            </a:extLst>
          </p:cNvPr>
          <p:cNvSpPr>
            <a:spLocks noGrp="1"/>
          </p:cNvSpPr>
          <p:nvPr>
            <p:ph idx="1"/>
          </p:nvPr>
        </p:nvSpPr>
        <p:spPr/>
        <p:txBody>
          <a:bodyPr/>
          <a:lstStyle/>
          <a:p>
            <a:r>
              <a:rPr lang="en-US" dirty="0"/>
              <a:t>NETCONF/YANG provides a standardized way to programmatically update and modify the configuration of a network device. To break this down further. YANG is the </a:t>
            </a:r>
            <a:r>
              <a:rPr lang="en-US" i="1" dirty="0"/>
              <a:t>modelling language</a:t>
            </a:r>
            <a:r>
              <a:rPr lang="en-US" dirty="0"/>
              <a:t> that describes the configuration changes. Whereas  NETCONF is the </a:t>
            </a:r>
            <a:r>
              <a:rPr lang="en-US" i="1" dirty="0"/>
              <a:t>protocol</a:t>
            </a:r>
            <a:r>
              <a:rPr lang="en-US" dirty="0"/>
              <a:t> that applies the changes to the relevant datastore (</a:t>
            </a:r>
            <a:r>
              <a:rPr lang="en-US" dirty="0" err="1"/>
              <a:t>i.e</a:t>
            </a:r>
            <a:r>
              <a:rPr lang="en-US" dirty="0"/>
              <a:t> running, saved </a:t>
            </a:r>
            <a:r>
              <a:rPr lang="en-US" dirty="0" err="1"/>
              <a:t>etc</a:t>
            </a:r>
            <a:r>
              <a:rPr lang="en-US" dirty="0"/>
              <a:t>) upon the device.</a:t>
            </a:r>
            <a:endParaRPr lang="en-IN" dirty="0"/>
          </a:p>
        </p:txBody>
      </p:sp>
    </p:spTree>
    <p:extLst>
      <p:ext uri="{BB962C8B-B14F-4D97-AF65-F5344CB8AC3E}">
        <p14:creationId xmlns:p14="http://schemas.microsoft.com/office/powerpoint/2010/main" val="2998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65C0-F305-4BAC-B71B-D39EC8E6F1DF}"/>
              </a:ext>
            </a:extLst>
          </p:cNvPr>
          <p:cNvSpPr>
            <a:spLocks noGrp="1"/>
          </p:cNvSpPr>
          <p:nvPr>
            <p:ph type="title"/>
          </p:nvPr>
        </p:nvSpPr>
        <p:spPr/>
        <p:txBody>
          <a:bodyPr>
            <a:normAutofit/>
          </a:bodyPr>
          <a:lstStyle/>
          <a:p>
            <a:r>
              <a:rPr lang="en-IN" cap="all" dirty="0"/>
              <a:t>INTRODUCTION</a:t>
            </a:r>
            <a:endParaRPr lang="en-IN" dirty="0"/>
          </a:p>
        </p:txBody>
      </p:sp>
      <p:sp>
        <p:nvSpPr>
          <p:cNvPr id="3" name="Content Placeholder 2">
            <a:extLst>
              <a:ext uri="{FF2B5EF4-FFF2-40B4-BE49-F238E27FC236}">
                <a16:creationId xmlns:a16="http://schemas.microsoft.com/office/drawing/2014/main" id="{5CF9A80D-F979-4FCB-AB6F-432C61E442F5}"/>
              </a:ext>
            </a:extLst>
          </p:cNvPr>
          <p:cNvSpPr>
            <a:spLocks noGrp="1"/>
          </p:cNvSpPr>
          <p:nvPr>
            <p:ph idx="1"/>
          </p:nvPr>
        </p:nvSpPr>
        <p:spPr/>
        <p:txBody>
          <a:bodyPr>
            <a:normAutofit/>
          </a:bodyPr>
          <a:lstStyle/>
          <a:p>
            <a:r>
              <a:rPr lang="en-US" dirty="0"/>
              <a:t>Let us start with the problem. Historically, the main method of configuring a networking device had been via the CLI or in some cases SNMP. However these methods presented a number of issues. Such as:</a:t>
            </a:r>
          </a:p>
          <a:p>
            <a:r>
              <a:rPr lang="en-US" dirty="0"/>
              <a:t>CLI disadvantages,</a:t>
            </a:r>
          </a:p>
          <a:p>
            <a:pPr lvl="1"/>
            <a:r>
              <a:rPr lang="en-US" dirty="0"/>
              <a:t>The CLI INPUT (commands) differs from vendor to vendor.</a:t>
            </a:r>
          </a:p>
          <a:p>
            <a:pPr lvl="1"/>
            <a:r>
              <a:rPr lang="en-US" dirty="0"/>
              <a:t>The CLI OUTPUT from each vendor differs. Requiring separate parsing logic for each vendor.</a:t>
            </a:r>
          </a:p>
          <a:p>
            <a:pPr lvl="1"/>
            <a:r>
              <a:rPr lang="en-US" dirty="0"/>
              <a:t>The CLI structure and syntax are prone to changes. Making our CLI scripts fragile.</a:t>
            </a:r>
          </a:p>
          <a:p>
            <a:endParaRPr lang="en-IN" dirty="0"/>
          </a:p>
        </p:txBody>
      </p:sp>
    </p:spTree>
    <p:extLst>
      <p:ext uri="{BB962C8B-B14F-4D97-AF65-F5344CB8AC3E}">
        <p14:creationId xmlns:p14="http://schemas.microsoft.com/office/powerpoint/2010/main" val="194645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1C59-435F-482D-AAFC-F527760002D1}"/>
              </a:ext>
            </a:extLst>
          </p:cNvPr>
          <p:cNvSpPr>
            <a:spLocks noGrp="1"/>
          </p:cNvSpPr>
          <p:nvPr>
            <p:ph type="title"/>
          </p:nvPr>
        </p:nvSpPr>
        <p:spPr/>
        <p:txBody>
          <a:bodyPr>
            <a:normAutofit/>
          </a:bodyPr>
          <a:lstStyle/>
          <a:p>
            <a:r>
              <a:rPr lang="en-IN" dirty="0"/>
              <a:t>SNMP disadvantages,</a:t>
            </a:r>
          </a:p>
        </p:txBody>
      </p:sp>
      <p:sp>
        <p:nvSpPr>
          <p:cNvPr id="3" name="Content Placeholder 2">
            <a:extLst>
              <a:ext uri="{FF2B5EF4-FFF2-40B4-BE49-F238E27FC236}">
                <a16:creationId xmlns:a16="http://schemas.microsoft.com/office/drawing/2014/main" id="{008AB964-1F67-4440-B7A4-2EA60F785248}"/>
              </a:ext>
            </a:extLst>
          </p:cNvPr>
          <p:cNvSpPr>
            <a:spLocks noGrp="1"/>
          </p:cNvSpPr>
          <p:nvPr>
            <p:ph idx="1"/>
          </p:nvPr>
        </p:nvSpPr>
        <p:spPr/>
        <p:txBody>
          <a:bodyPr>
            <a:normAutofit fontScale="92500" lnSpcReduction="20000"/>
          </a:bodyPr>
          <a:lstStyle/>
          <a:p>
            <a:r>
              <a:rPr lang="en-US" dirty="0"/>
              <a:t>Unreliable as it inherently uses UDP as its transport protocol.</a:t>
            </a:r>
          </a:p>
          <a:p>
            <a:r>
              <a:rPr lang="en-US" dirty="0"/>
              <a:t>Traditionally insecure. Though SNMPv3 looks to address this, it still comes with its own security challenges. Mainly being the discovery messages used to negotiate the authentication and encryption keys are neither authenticated nor encrypted.</a:t>
            </a:r>
            <a:r>
              <a:rPr lang="en-US" baseline="30000" dirty="0">
                <a:hlinkClick r:id="rId2"/>
              </a:rPr>
              <a:t>[1]</a:t>
            </a:r>
            <a:endParaRPr lang="en-US" dirty="0"/>
          </a:p>
          <a:p>
            <a:r>
              <a:rPr lang="en-US" dirty="0"/>
              <a:t>No clear delimiter between configuration data and monitoring data. Resulting in additional logic having to be performed on the client side in order to sort.</a:t>
            </a:r>
          </a:p>
          <a:p>
            <a:r>
              <a:rPr lang="en-US" dirty="0"/>
              <a:t>Lacks standard MIBs for configuring networks. That is why, vendors have developed various proprietary MIBs which become a barrier to managing cross vendor platforms.</a:t>
            </a:r>
            <a:r>
              <a:rPr lang="en-US" baseline="30000" dirty="0">
                <a:hlinkClick r:id="rId3"/>
              </a:rPr>
              <a:t>[2]</a:t>
            </a:r>
            <a:endParaRPr lang="en-US" dirty="0"/>
          </a:p>
          <a:p>
            <a:r>
              <a:rPr lang="en-US" dirty="0"/>
              <a:t>Provides no real transactional operation model, to allow for simple rollbacks </a:t>
            </a:r>
            <a:r>
              <a:rPr lang="en-US" dirty="0" err="1"/>
              <a:t>etc</a:t>
            </a:r>
            <a:endParaRPr lang="en-US" dirty="0"/>
          </a:p>
          <a:p>
            <a:endParaRPr lang="en-IN" dirty="0"/>
          </a:p>
        </p:txBody>
      </p:sp>
    </p:spTree>
    <p:extLst>
      <p:ext uri="{BB962C8B-B14F-4D97-AF65-F5344CB8AC3E}">
        <p14:creationId xmlns:p14="http://schemas.microsoft.com/office/powerpoint/2010/main" val="420811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98E0-A618-4737-BE10-33DFC0BFDD97}"/>
              </a:ext>
            </a:extLst>
          </p:cNvPr>
          <p:cNvSpPr>
            <a:spLocks noGrp="1"/>
          </p:cNvSpPr>
          <p:nvPr>
            <p:ph type="title"/>
          </p:nvPr>
        </p:nvSpPr>
        <p:spPr/>
        <p:txBody>
          <a:bodyPr/>
          <a:lstStyle/>
          <a:p>
            <a:r>
              <a:rPr lang="en-US" dirty="0"/>
              <a:t>NEED for NETCONF</a:t>
            </a:r>
            <a:endParaRPr lang="en-IN" dirty="0"/>
          </a:p>
        </p:txBody>
      </p:sp>
      <p:sp>
        <p:nvSpPr>
          <p:cNvPr id="3" name="Content Placeholder 2">
            <a:extLst>
              <a:ext uri="{FF2B5EF4-FFF2-40B4-BE49-F238E27FC236}">
                <a16:creationId xmlns:a16="http://schemas.microsoft.com/office/drawing/2014/main" id="{9E1BEF62-35D6-4E2F-A2BC-D799C6B243C4}"/>
              </a:ext>
            </a:extLst>
          </p:cNvPr>
          <p:cNvSpPr>
            <a:spLocks noGrp="1"/>
          </p:cNvSpPr>
          <p:nvPr>
            <p:ph idx="1"/>
          </p:nvPr>
        </p:nvSpPr>
        <p:spPr/>
        <p:txBody>
          <a:bodyPr/>
          <a:lstStyle/>
          <a:p>
            <a:r>
              <a:rPr lang="en-US" dirty="0"/>
              <a:t>With the adoption of network automation increasing (such as SDN, think </a:t>
            </a:r>
            <a:r>
              <a:rPr lang="en-US" dirty="0">
                <a:hlinkClick r:id="rId2"/>
              </a:rPr>
              <a:t>NBI</a:t>
            </a:r>
            <a:r>
              <a:rPr lang="en-US" dirty="0"/>
              <a:t>) there was a need to standardize and improve the way that networking devices were programmed. A way that provided,</a:t>
            </a:r>
          </a:p>
          <a:p>
            <a:pPr lvl="1"/>
            <a:r>
              <a:rPr lang="en-US" dirty="0"/>
              <a:t>A programmatic interface for device configuration.</a:t>
            </a:r>
          </a:p>
          <a:p>
            <a:pPr lvl="1"/>
            <a:r>
              <a:rPr lang="en-US" dirty="0"/>
              <a:t>Separation of configuration and state data.</a:t>
            </a:r>
          </a:p>
          <a:p>
            <a:pPr lvl="1"/>
            <a:r>
              <a:rPr lang="en-US" dirty="0"/>
              <a:t>The ability to configure services not just devices.</a:t>
            </a:r>
          </a:p>
          <a:p>
            <a:pPr lvl="1"/>
            <a:r>
              <a:rPr lang="en-US" dirty="0"/>
              <a:t>Integrated error checking and recovery.</a:t>
            </a:r>
          </a:p>
          <a:p>
            <a:pPr lvl="1"/>
            <a:endParaRPr lang="en-IN" dirty="0"/>
          </a:p>
        </p:txBody>
      </p:sp>
    </p:spTree>
    <p:extLst>
      <p:ext uri="{BB962C8B-B14F-4D97-AF65-F5344CB8AC3E}">
        <p14:creationId xmlns:p14="http://schemas.microsoft.com/office/powerpoint/2010/main" val="191597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5F4469-2500-4C79-909E-D9D976799C52}"/>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7B41C89B-CA0B-41E8-8A13-EE850627E99C}"/>
              </a:ext>
            </a:extLst>
          </p:cNvPr>
          <p:cNvSpPr>
            <a:spLocks noGrp="1"/>
          </p:cNvSpPr>
          <p:nvPr>
            <p:ph sz="half" idx="1"/>
          </p:nvPr>
        </p:nvSpPr>
        <p:spPr/>
        <p:txBody>
          <a:bodyPr>
            <a:normAutofit fontScale="92500" lnSpcReduction="10000"/>
          </a:bodyPr>
          <a:lstStyle/>
          <a:p>
            <a:r>
              <a:rPr lang="en-US" dirty="0"/>
              <a:t>The solution to this issue came from the IETF, in the form of NETCONF and YANG. In its simplest form (and to recap our previous TL;DR) YANG provides a language to describe your desired configuration (or state). NETCONF, on the other hand provides the protocol to deliver and perform the required operations in order to achieve the desired state, described within the YANG model.</a:t>
            </a:r>
            <a:endParaRPr lang="en-IN" dirty="0"/>
          </a:p>
        </p:txBody>
      </p:sp>
      <p:pic>
        <p:nvPicPr>
          <p:cNvPr id="1026" name="Picture 2" descr="netconf-stack6">
            <a:extLst>
              <a:ext uri="{FF2B5EF4-FFF2-40B4-BE49-F238E27FC236}">
                <a16:creationId xmlns:a16="http://schemas.microsoft.com/office/drawing/2014/main" id="{2ADFD245-1BD8-452A-ADD7-4CAF19B128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15645"/>
            <a:ext cx="5181600" cy="39712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EA56CB7-F72E-40CA-B4D4-5D27FD1F9A90}"/>
              </a:ext>
            </a:extLst>
          </p:cNvPr>
          <p:cNvSpPr/>
          <p:nvPr/>
        </p:nvSpPr>
        <p:spPr>
          <a:xfrm>
            <a:off x="5565913" y="6176963"/>
            <a:ext cx="6096000" cy="369332"/>
          </a:xfrm>
          <a:prstGeom prst="rect">
            <a:avLst/>
          </a:prstGeom>
        </p:spPr>
        <p:txBody>
          <a:bodyPr>
            <a:spAutoFit/>
          </a:bodyPr>
          <a:lstStyle/>
          <a:p>
            <a:pPr algn="ctr"/>
            <a:r>
              <a:rPr lang="en-US" b="0" i="0" dirty="0">
                <a:solidFill>
                  <a:srgbClr val="000000"/>
                </a:solidFill>
                <a:effectLst/>
                <a:latin typeface="Ubuntu"/>
              </a:rPr>
              <a:t>Figure 1</a:t>
            </a:r>
            <a:r>
              <a:rPr lang="en-US" b="0" i="0" dirty="0">
                <a:solidFill>
                  <a:srgbClr val="555555"/>
                </a:solidFill>
                <a:effectLst/>
                <a:latin typeface="Ubuntu"/>
              </a:rPr>
              <a:t> - NETCONF/YANG Stack</a:t>
            </a:r>
            <a:endParaRPr lang="en-IN" dirty="0"/>
          </a:p>
        </p:txBody>
      </p:sp>
    </p:spTree>
    <p:extLst>
      <p:ext uri="{BB962C8B-B14F-4D97-AF65-F5344CB8AC3E}">
        <p14:creationId xmlns:p14="http://schemas.microsoft.com/office/powerpoint/2010/main" val="248082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8A79-FB86-46F1-A744-4441F9944681}"/>
              </a:ext>
            </a:extLst>
          </p:cNvPr>
          <p:cNvSpPr>
            <a:spLocks noGrp="1"/>
          </p:cNvSpPr>
          <p:nvPr>
            <p:ph type="title"/>
          </p:nvPr>
        </p:nvSpPr>
        <p:spPr/>
        <p:txBody>
          <a:bodyPr/>
          <a:lstStyle/>
          <a:p>
            <a:r>
              <a:rPr lang="en-IN" cap="all" dirty="0"/>
              <a:t>YANG</a:t>
            </a:r>
            <a:endParaRPr lang="en-IN" dirty="0"/>
          </a:p>
        </p:txBody>
      </p:sp>
      <p:sp>
        <p:nvSpPr>
          <p:cNvPr id="3" name="Content Placeholder 2">
            <a:extLst>
              <a:ext uri="{FF2B5EF4-FFF2-40B4-BE49-F238E27FC236}">
                <a16:creationId xmlns:a16="http://schemas.microsoft.com/office/drawing/2014/main" id="{EE7B91EE-76FB-4B5C-AC90-0BB4DBE2981B}"/>
              </a:ext>
            </a:extLst>
          </p:cNvPr>
          <p:cNvSpPr>
            <a:spLocks noGrp="1"/>
          </p:cNvSpPr>
          <p:nvPr>
            <p:ph sz="half" idx="1"/>
          </p:nvPr>
        </p:nvSpPr>
        <p:spPr/>
        <p:txBody>
          <a:bodyPr>
            <a:normAutofit fontScale="70000" lnSpcReduction="20000"/>
          </a:bodyPr>
          <a:lstStyle/>
          <a:p>
            <a:r>
              <a:rPr lang="en-US" dirty="0"/>
              <a:t>YANG (Yet Another Next Generation) is a data modelling language, providing a standardized way to model the operational and configuration data of a network device. YANG, being a language is being protocol independent, can then be converted into any encoding format, e.g. </a:t>
            </a:r>
            <a:r>
              <a:rPr lang="en-US" dirty="0">
                <a:hlinkClick r:id="rId2"/>
              </a:rPr>
              <a:t>XML</a:t>
            </a:r>
            <a:r>
              <a:rPr lang="en-US" dirty="0"/>
              <a:t> or </a:t>
            </a:r>
            <a:r>
              <a:rPr lang="en-US" dirty="0">
                <a:hlinkClick r:id="rId3"/>
              </a:rPr>
              <a:t>JSON</a:t>
            </a:r>
            <a:r>
              <a:rPr lang="en-US" dirty="0"/>
              <a:t>.</a:t>
            </a:r>
            <a:endParaRPr lang="en-IN" dirty="0"/>
          </a:p>
        </p:txBody>
      </p:sp>
      <p:sp>
        <p:nvSpPr>
          <p:cNvPr id="4" name="Content Placeholder 3">
            <a:extLst>
              <a:ext uri="{FF2B5EF4-FFF2-40B4-BE49-F238E27FC236}">
                <a16:creationId xmlns:a16="http://schemas.microsoft.com/office/drawing/2014/main" id="{65C6BD0E-80B8-4A03-A597-C53C97D31CF9}"/>
              </a:ext>
            </a:extLst>
          </p:cNvPr>
          <p:cNvSpPr>
            <a:spLocks noGrp="1"/>
          </p:cNvSpPr>
          <p:nvPr>
            <p:ph sz="half" idx="2"/>
          </p:nvPr>
        </p:nvSpPr>
        <p:spPr/>
        <p:txBody>
          <a:bodyPr>
            <a:normAutofit fontScale="70000" lnSpcReduction="20000"/>
          </a:bodyPr>
          <a:lstStyle/>
          <a:p>
            <a:r>
              <a:rPr lang="en-IN" cap="all" dirty="0"/>
              <a:t>OPEN/NATIVE MODELS</a:t>
            </a:r>
          </a:p>
          <a:p>
            <a:r>
              <a:rPr lang="en-US" dirty="0"/>
              <a:t>You may be asking who creates these models? The models are classified as either Open or Native based, with different groups working across each one.</a:t>
            </a:r>
          </a:p>
          <a:p>
            <a:pPr lvl="1"/>
            <a:r>
              <a:rPr lang="en-US" dirty="0"/>
              <a:t>Open Models - Designed to be independent of the underlying platform and normalize the per-vendor configuration of network devices. Open YANG Models are developed by Vendors and Standards bodies, such as IETF, ITU, </a:t>
            </a:r>
            <a:r>
              <a:rPr lang="en-US" dirty="0" err="1"/>
              <a:t>OpenConfig</a:t>
            </a:r>
            <a:r>
              <a:rPr lang="en-US" dirty="0"/>
              <a:t> etc.</a:t>
            </a:r>
          </a:p>
          <a:p>
            <a:pPr lvl="1"/>
            <a:r>
              <a:rPr lang="en-US" dirty="0"/>
              <a:t>Native Models - Native Models are developed by the vendors. They relate and are designed to integrate to features or configuration only relevant to that platform.</a:t>
            </a:r>
          </a:p>
          <a:p>
            <a:br>
              <a:rPr lang="en-IN" dirty="0"/>
            </a:br>
            <a:endParaRPr lang="en-IN" dirty="0"/>
          </a:p>
        </p:txBody>
      </p:sp>
    </p:spTree>
    <p:extLst>
      <p:ext uri="{BB962C8B-B14F-4D97-AF65-F5344CB8AC3E}">
        <p14:creationId xmlns:p14="http://schemas.microsoft.com/office/powerpoint/2010/main" val="28806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0C95-49B2-4A92-8BF7-A53505A1C748}"/>
              </a:ext>
            </a:extLst>
          </p:cNvPr>
          <p:cNvSpPr>
            <a:spLocks noGrp="1"/>
          </p:cNvSpPr>
          <p:nvPr>
            <p:ph type="title"/>
          </p:nvPr>
        </p:nvSpPr>
        <p:spPr/>
        <p:txBody>
          <a:bodyPr>
            <a:normAutofit/>
          </a:bodyPr>
          <a:lstStyle/>
          <a:p>
            <a:r>
              <a:rPr lang="en-IN" cap="all" dirty="0"/>
              <a:t>COMPONENTS</a:t>
            </a:r>
            <a:endParaRPr lang="en-IN" dirty="0"/>
          </a:p>
        </p:txBody>
      </p:sp>
      <p:sp>
        <p:nvSpPr>
          <p:cNvPr id="3" name="Content Placeholder 2">
            <a:extLst>
              <a:ext uri="{FF2B5EF4-FFF2-40B4-BE49-F238E27FC236}">
                <a16:creationId xmlns:a16="http://schemas.microsoft.com/office/drawing/2014/main" id="{B1724313-E1F3-455C-8AB3-E82BDFA72983}"/>
              </a:ext>
            </a:extLst>
          </p:cNvPr>
          <p:cNvSpPr>
            <a:spLocks noGrp="1"/>
          </p:cNvSpPr>
          <p:nvPr>
            <p:ph sz="half" idx="1"/>
          </p:nvPr>
        </p:nvSpPr>
        <p:spPr/>
        <p:txBody>
          <a:bodyPr>
            <a:normAutofit fontScale="70000" lnSpcReduction="20000"/>
          </a:bodyPr>
          <a:lstStyle/>
          <a:p>
            <a:r>
              <a:rPr lang="en-US" dirty="0"/>
              <a:t>A YANG model is made up from various components. Let's look at these components, in relation to our example (seen within Figure 2).</a:t>
            </a:r>
          </a:p>
          <a:p>
            <a:r>
              <a:rPr lang="en-US" dirty="0"/>
              <a:t>Container - A collection of information logically grouped. Such a container for configuration, and one for state.</a:t>
            </a:r>
          </a:p>
          <a:p>
            <a:r>
              <a:rPr lang="en-US" dirty="0"/>
              <a:t>List - Within a container you can have a list or even multiple lists. Such as a list of interfaces.</a:t>
            </a:r>
          </a:p>
          <a:p>
            <a:r>
              <a:rPr lang="en-US" dirty="0"/>
              <a:t>Key - Each item within the list is references via a key.</a:t>
            </a:r>
          </a:p>
          <a:p>
            <a:r>
              <a:rPr lang="en-US" dirty="0"/>
              <a:t>Leaf - Inside our list we have leaf's. Containing our information.</a:t>
            </a:r>
          </a:p>
          <a:p>
            <a:r>
              <a:rPr lang="en-US" dirty="0"/>
              <a:t>Data Type - Each leaf is associated against a data type.</a:t>
            </a:r>
          </a:p>
          <a:p>
            <a:endParaRPr lang="en-IN" dirty="0"/>
          </a:p>
        </p:txBody>
      </p:sp>
      <p:pic>
        <p:nvPicPr>
          <p:cNvPr id="2050" name="Picture 2" descr="yang">
            <a:extLst>
              <a:ext uri="{FF2B5EF4-FFF2-40B4-BE49-F238E27FC236}">
                <a16:creationId xmlns:a16="http://schemas.microsoft.com/office/drawing/2014/main" id="{356AE3E5-E706-41D4-8164-61688BC894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95680" y="1962659"/>
            <a:ext cx="4934639" cy="40772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ED761E-DF8E-4B68-A7E6-F34EBA90E5DB}"/>
              </a:ext>
            </a:extLst>
          </p:cNvPr>
          <p:cNvSpPr/>
          <p:nvPr/>
        </p:nvSpPr>
        <p:spPr>
          <a:xfrm>
            <a:off x="5352092" y="6264268"/>
            <a:ext cx="6001708" cy="369332"/>
          </a:xfrm>
          <a:prstGeom prst="rect">
            <a:avLst/>
          </a:prstGeom>
        </p:spPr>
        <p:txBody>
          <a:bodyPr wrap="none">
            <a:spAutoFit/>
          </a:bodyPr>
          <a:lstStyle/>
          <a:p>
            <a:r>
              <a:rPr lang="en-IN" b="0" i="0" dirty="0">
                <a:solidFill>
                  <a:srgbClr val="000000"/>
                </a:solidFill>
                <a:effectLst/>
                <a:latin typeface="Ubuntu"/>
              </a:rPr>
              <a:t>Figure 2</a:t>
            </a:r>
            <a:r>
              <a:rPr lang="en-IN" b="0" i="0" dirty="0">
                <a:solidFill>
                  <a:srgbClr val="555555"/>
                </a:solidFill>
                <a:effectLst/>
                <a:latin typeface="Ubuntu"/>
              </a:rPr>
              <a:t> - YANG Structure (Source : Cisco Live - DEVNET-1721).</a:t>
            </a:r>
            <a:endParaRPr lang="en-IN" dirty="0"/>
          </a:p>
        </p:txBody>
      </p:sp>
    </p:spTree>
    <p:extLst>
      <p:ext uri="{BB962C8B-B14F-4D97-AF65-F5344CB8AC3E}">
        <p14:creationId xmlns:p14="http://schemas.microsoft.com/office/powerpoint/2010/main" val="16455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9043-71CF-4186-8E09-D811669DC721}"/>
              </a:ext>
            </a:extLst>
          </p:cNvPr>
          <p:cNvSpPr>
            <a:spLocks noGrp="1"/>
          </p:cNvSpPr>
          <p:nvPr>
            <p:ph type="title"/>
          </p:nvPr>
        </p:nvSpPr>
        <p:spPr/>
        <p:txBody>
          <a:bodyPr/>
          <a:lstStyle/>
          <a:p>
            <a:r>
              <a:rPr lang="en-IN" cap="all" dirty="0"/>
              <a:t>NETCONF</a:t>
            </a:r>
            <a:endParaRPr lang="en-IN" dirty="0"/>
          </a:p>
        </p:txBody>
      </p:sp>
      <p:sp>
        <p:nvSpPr>
          <p:cNvPr id="3" name="Content Placeholder 2">
            <a:extLst>
              <a:ext uri="{FF2B5EF4-FFF2-40B4-BE49-F238E27FC236}">
                <a16:creationId xmlns:a16="http://schemas.microsoft.com/office/drawing/2014/main" id="{C79E3EFB-6942-4509-A0E9-313EC7393717}"/>
              </a:ext>
            </a:extLst>
          </p:cNvPr>
          <p:cNvSpPr>
            <a:spLocks noGrp="1"/>
          </p:cNvSpPr>
          <p:nvPr>
            <p:ph idx="1"/>
          </p:nvPr>
        </p:nvSpPr>
        <p:spPr/>
        <p:txBody>
          <a:bodyPr>
            <a:normAutofit/>
          </a:bodyPr>
          <a:lstStyle/>
          <a:p>
            <a:r>
              <a:rPr lang="en-US" dirty="0"/>
              <a:t>NETCONF (</a:t>
            </a:r>
            <a:r>
              <a:rPr lang="en-US" dirty="0" err="1"/>
              <a:t>NETwork</a:t>
            </a:r>
            <a:r>
              <a:rPr lang="en-US" dirty="0"/>
              <a:t> </a:t>
            </a:r>
            <a:r>
              <a:rPr lang="en-US" dirty="0" err="1"/>
              <a:t>CONFiguration</a:t>
            </a:r>
            <a:r>
              <a:rPr lang="en-US" dirty="0"/>
              <a:t>) is a protocol defined by the IETF to “install, manipulate, and delete the configuration of network devices”.</a:t>
            </a:r>
            <a:r>
              <a:rPr lang="en-US" baseline="30000" dirty="0">
                <a:hlinkClick r:id="rId2"/>
              </a:rPr>
              <a:t>[4]</a:t>
            </a:r>
            <a:r>
              <a:rPr lang="en-US" dirty="0"/>
              <a:t> NETCONF operations are performed via a RPC layer using XML based encoding.  </a:t>
            </a:r>
          </a:p>
          <a:p>
            <a:r>
              <a:rPr lang="en-US" dirty="0"/>
              <a:t>Some of the key features to NETCONF are, ability to rollback configurations, ability to support any data model and the separation of config from operational state.</a:t>
            </a:r>
          </a:p>
          <a:p>
            <a:endParaRPr lang="en-IN" dirty="0"/>
          </a:p>
        </p:txBody>
      </p:sp>
    </p:spTree>
    <p:extLst>
      <p:ext uri="{BB962C8B-B14F-4D97-AF65-F5344CB8AC3E}">
        <p14:creationId xmlns:p14="http://schemas.microsoft.com/office/powerpoint/2010/main" val="349137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371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Ubuntu</vt:lpstr>
      <vt:lpstr>Office Theme</vt:lpstr>
      <vt:lpstr>IoE Chapter 6 NETCONF YANG</vt:lpstr>
      <vt:lpstr>PowerPoint Presentation</vt:lpstr>
      <vt:lpstr>INTRODUCTION</vt:lpstr>
      <vt:lpstr>SNMP disadvantages,</vt:lpstr>
      <vt:lpstr>NEED for NETCONF</vt:lpstr>
      <vt:lpstr>PowerPoint Presentation</vt:lpstr>
      <vt:lpstr>YANG</vt:lpstr>
      <vt:lpstr>COMPONENTS</vt:lpstr>
      <vt:lpstr>NETCONF</vt:lpstr>
      <vt:lpstr>PROTOCOL STACK</vt:lpstr>
      <vt:lpstr>PowerPoint Presentation</vt:lpstr>
      <vt:lpstr>COMMUNICATION</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IoE Chapter 6 NETCONF YANG</dc:title>
  <dc:creator>Dr. Vinayak Bharadi</dc:creator>
  <cp:lastModifiedBy>Jawwad Kazi</cp:lastModifiedBy>
  <cp:revision>4</cp:revision>
  <dcterms:created xsi:type="dcterms:W3CDTF">2020-03-26T06:39:59Z</dcterms:created>
  <dcterms:modified xsi:type="dcterms:W3CDTF">2020-03-26T12:06:34Z</dcterms:modified>
</cp:coreProperties>
</file>