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6797-A4C6-4FDD-A7EC-E167A93EF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D9EF45-C138-461A-8B2A-6B879CFFC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58E4C2-FD49-4E0D-B592-BC7263CE5BF7}"/>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5" name="Footer Placeholder 4">
            <a:extLst>
              <a:ext uri="{FF2B5EF4-FFF2-40B4-BE49-F238E27FC236}">
                <a16:creationId xmlns:a16="http://schemas.microsoft.com/office/drawing/2014/main" id="{8BA95B41-1E05-40C2-8F93-1A13024E30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5BD50-D9CE-417C-AB5D-2541BCAD5085}"/>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72358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5C24-2AA8-4A06-96E5-9569F29DE2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9F7C2D-0971-4AE5-82A8-386518A1BF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40FA1A-9A7C-4C1A-9394-6B623B9ADB16}"/>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5" name="Footer Placeholder 4">
            <a:extLst>
              <a:ext uri="{FF2B5EF4-FFF2-40B4-BE49-F238E27FC236}">
                <a16:creationId xmlns:a16="http://schemas.microsoft.com/office/drawing/2014/main" id="{556F501E-9992-4597-987F-0FB0B715FF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F2932-FFE3-42BE-8B3F-8F0F4E12C5F2}"/>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191517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B918B0-9A41-4092-A55D-936D46887C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21ECD-2CFD-4ED3-B333-2BEE6ECCB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2AAE5-29E3-468F-AC27-3C6B1C8F651C}"/>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5" name="Footer Placeholder 4">
            <a:extLst>
              <a:ext uri="{FF2B5EF4-FFF2-40B4-BE49-F238E27FC236}">
                <a16:creationId xmlns:a16="http://schemas.microsoft.com/office/drawing/2014/main" id="{6EFA8F71-0FDF-41AC-A704-F58CEC7A4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A785C-6411-4DD3-86CE-CBEDB05A539F}"/>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321950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18E5-AC0F-467E-B55F-649956EB25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C0C028-3958-4031-ACE9-5F0E7B482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A3E59-F4C4-40F4-88FE-DF45C8813F19}"/>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5" name="Footer Placeholder 4">
            <a:extLst>
              <a:ext uri="{FF2B5EF4-FFF2-40B4-BE49-F238E27FC236}">
                <a16:creationId xmlns:a16="http://schemas.microsoft.com/office/drawing/2014/main" id="{4A325FC0-F23A-4B52-AFF6-6FA5DF232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ED9D2-295A-491D-8CD1-C0A226B0B30E}"/>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8246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6797-B246-47FE-8916-53DBED21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187181-2811-4509-9327-AD4978508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25C660-E95F-4AA4-8F37-340D816729A5}"/>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5" name="Footer Placeholder 4">
            <a:extLst>
              <a:ext uri="{FF2B5EF4-FFF2-40B4-BE49-F238E27FC236}">
                <a16:creationId xmlns:a16="http://schemas.microsoft.com/office/drawing/2014/main" id="{ECBCD795-1C2C-4A1D-A374-517382DD3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8C741-EE75-4A2D-B207-656660D838DD}"/>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337203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14EF-014B-4613-97D9-5455B6FE0C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B44B8C-9E9A-47C4-9E1D-077C78530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A1D5EE-88EB-4113-B139-CE8C55B8B9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942FD4-4329-4FAE-BD5D-B27EA6452F29}"/>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6" name="Footer Placeholder 5">
            <a:extLst>
              <a:ext uri="{FF2B5EF4-FFF2-40B4-BE49-F238E27FC236}">
                <a16:creationId xmlns:a16="http://schemas.microsoft.com/office/drawing/2014/main" id="{C9C1232A-7397-4CC2-98F6-CD52838E3F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31B135-74C1-429C-83B7-57B60521B160}"/>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20181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8E47-5E4C-407A-8B9C-30A3BDBCF0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2C7FC0-6CC7-40EC-8C5F-F9534D667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7748D-7BCE-4183-A54B-DAE6E4F4D2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6B55A3-9920-4D5C-875A-ECB8FEEC2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E8D24-B3F0-4D98-8D2A-A247A1E2D2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7103C2-5843-4562-B34D-FFC7B2A4EC7B}"/>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8" name="Footer Placeholder 7">
            <a:extLst>
              <a:ext uri="{FF2B5EF4-FFF2-40B4-BE49-F238E27FC236}">
                <a16:creationId xmlns:a16="http://schemas.microsoft.com/office/drawing/2014/main" id="{8EF9522F-809F-4F05-B502-7720E7D58A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5793EC-171F-418A-9575-C95A48C0E5B6}"/>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349550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74EC-A34D-4332-A7AD-C98F7E92E5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D5F3C7-650B-408F-B1B4-CA5900E53BDF}"/>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4" name="Footer Placeholder 3">
            <a:extLst>
              <a:ext uri="{FF2B5EF4-FFF2-40B4-BE49-F238E27FC236}">
                <a16:creationId xmlns:a16="http://schemas.microsoft.com/office/drawing/2014/main" id="{81B6075B-B859-421C-81C4-C7EBB672BB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E40B88-3D72-4E89-9E6E-0FC4F1371062}"/>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376979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AF2CF-81E0-4439-920B-A50247C0ACD9}"/>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3" name="Footer Placeholder 2">
            <a:extLst>
              <a:ext uri="{FF2B5EF4-FFF2-40B4-BE49-F238E27FC236}">
                <a16:creationId xmlns:a16="http://schemas.microsoft.com/office/drawing/2014/main" id="{792F8E01-D908-4CFF-9A6C-61EE1716C2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6A1672-EB76-4DF0-9C6C-9F7C43410826}"/>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1339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ADCC-BD43-4DD9-90A2-65C4C5F40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DDCEAA-B933-46BA-84DA-1A9943B73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7873E8-29DC-47CF-8A46-DF0334F05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FDD568-07BD-4068-AAC5-2C84F173AF63}"/>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6" name="Footer Placeholder 5">
            <a:extLst>
              <a:ext uri="{FF2B5EF4-FFF2-40B4-BE49-F238E27FC236}">
                <a16:creationId xmlns:a16="http://schemas.microsoft.com/office/drawing/2014/main" id="{60F5F42C-B3F6-48A7-A453-12074E5B34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4868D2-547F-4951-938D-AB5B74FA08F0}"/>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316376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2DE1-217D-4DFB-AF2F-BCA1F71BFD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8D0A5B-65AC-4F37-B67A-C9413F055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3F661A-09C7-4933-91D3-DAF569D98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5D287-42BE-4ECA-A5D6-8474E286C52B}"/>
              </a:ext>
            </a:extLst>
          </p:cNvPr>
          <p:cNvSpPr>
            <a:spLocks noGrp="1"/>
          </p:cNvSpPr>
          <p:nvPr>
            <p:ph type="dt" sz="half" idx="10"/>
          </p:nvPr>
        </p:nvSpPr>
        <p:spPr/>
        <p:txBody>
          <a:bodyPr/>
          <a:lstStyle/>
          <a:p>
            <a:fld id="{4D53CDD3-16FD-4BAB-AC45-01FA67C755D3}" type="datetimeFigureOut">
              <a:rPr lang="en-IN" smtClean="0"/>
              <a:t>26-03-2020</a:t>
            </a:fld>
            <a:endParaRPr lang="en-IN"/>
          </a:p>
        </p:txBody>
      </p:sp>
      <p:sp>
        <p:nvSpPr>
          <p:cNvPr id="6" name="Footer Placeholder 5">
            <a:extLst>
              <a:ext uri="{FF2B5EF4-FFF2-40B4-BE49-F238E27FC236}">
                <a16:creationId xmlns:a16="http://schemas.microsoft.com/office/drawing/2014/main" id="{9EEE7A70-F3AB-4DBA-A85D-8AF4DBA91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57FA60-457E-4273-A48A-8E01619B2B06}"/>
              </a:ext>
            </a:extLst>
          </p:cNvPr>
          <p:cNvSpPr>
            <a:spLocks noGrp="1"/>
          </p:cNvSpPr>
          <p:nvPr>
            <p:ph type="sldNum" sz="quarter" idx="12"/>
          </p:nvPr>
        </p:nvSpPr>
        <p:spPr/>
        <p:txBody>
          <a:bodyPr/>
          <a:lstStyle/>
          <a:p>
            <a:fld id="{07D3A549-14C0-427F-8DFD-CF0FCBE1AA79}" type="slidenum">
              <a:rPr lang="en-IN" smtClean="0"/>
              <a:t>‹#›</a:t>
            </a:fld>
            <a:endParaRPr lang="en-IN"/>
          </a:p>
        </p:txBody>
      </p:sp>
    </p:spTree>
    <p:extLst>
      <p:ext uri="{BB962C8B-B14F-4D97-AF65-F5344CB8AC3E}">
        <p14:creationId xmlns:p14="http://schemas.microsoft.com/office/powerpoint/2010/main" val="177080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1A144-45AE-4EF8-89AC-4784DDD91C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2D7285-3280-465D-86E5-E47AB433E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291B84-E0C7-4D31-8547-7431041E9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3CDD3-16FD-4BAB-AC45-01FA67C755D3}" type="datetimeFigureOut">
              <a:rPr lang="en-IN" smtClean="0"/>
              <a:t>26-03-2020</a:t>
            </a:fld>
            <a:endParaRPr lang="en-IN"/>
          </a:p>
        </p:txBody>
      </p:sp>
      <p:sp>
        <p:nvSpPr>
          <p:cNvPr id="5" name="Footer Placeholder 4">
            <a:extLst>
              <a:ext uri="{FF2B5EF4-FFF2-40B4-BE49-F238E27FC236}">
                <a16:creationId xmlns:a16="http://schemas.microsoft.com/office/drawing/2014/main" id="{7BFF09C5-FC72-44CF-B434-A0E84BC14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00AF16-E24F-4653-B95E-0F40C8462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3A549-14C0-427F-8DFD-CF0FCBE1AA79}" type="slidenum">
              <a:rPr lang="en-IN" smtClean="0"/>
              <a:t>‹#›</a:t>
            </a:fld>
            <a:endParaRPr lang="en-IN"/>
          </a:p>
        </p:txBody>
      </p:sp>
    </p:spTree>
    <p:extLst>
      <p:ext uri="{BB962C8B-B14F-4D97-AF65-F5344CB8AC3E}">
        <p14:creationId xmlns:p14="http://schemas.microsoft.com/office/powerpoint/2010/main" val="3001301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155/2017/656079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65E7-20B1-4353-90C5-E5EBA34DD833}"/>
              </a:ext>
            </a:extLst>
          </p:cNvPr>
          <p:cNvSpPr>
            <a:spLocks noGrp="1"/>
          </p:cNvSpPr>
          <p:nvPr>
            <p:ph type="ctrTitle"/>
          </p:nvPr>
        </p:nvSpPr>
        <p:spPr/>
        <p:txBody>
          <a:bodyPr>
            <a:normAutofit fontScale="90000"/>
          </a:bodyPr>
          <a:lstStyle/>
          <a:p>
            <a:r>
              <a:rPr lang="en-US" dirty="0"/>
              <a:t>IoE Chapter 6</a:t>
            </a:r>
            <a:br>
              <a:rPr lang="en-US" dirty="0"/>
            </a:br>
            <a:r>
              <a:rPr lang="en-US" b="1" dirty="0"/>
              <a:t>Structural Health Monitoring using IoT</a:t>
            </a:r>
            <a:endParaRPr lang="en-IN" dirty="0"/>
          </a:p>
        </p:txBody>
      </p:sp>
      <p:sp>
        <p:nvSpPr>
          <p:cNvPr id="3" name="Subtitle 2">
            <a:extLst>
              <a:ext uri="{FF2B5EF4-FFF2-40B4-BE49-F238E27FC236}">
                <a16:creationId xmlns:a16="http://schemas.microsoft.com/office/drawing/2014/main" id="{78846A2D-BD0F-407B-8639-EFCE388C66D4}"/>
              </a:ext>
            </a:extLst>
          </p:cNvPr>
          <p:cNvSpPr>
            <a:spLocks noGrp="1"/>
          </p:cNvSpPr>
          <p:nvPr>
            <p:ph type="subTitle" idx="1"/>
          </p:nvPr>
        </p:nvSpPr>
        <p:spPr/>
        <p:txBody>
          <a:bodyPr/>
          <a:lstStyle/>
          <a:p>
            <a:r>
              <a:rPr lang="en-US" dirty="0"/>
              <a:t>Dr. Vinayak A Bharadi</a:t>
            </a:r>
            <a:endParaRPr lang="en-IN" dirty="0"/>
          </a:p>
        </p:txBody>
      </p:sp>
    </p:spTree>
    <p:extLst>
      <p:ext uri="{BB962C8B-B14F-4D97-AF65-F5344CB8AC3E}">
        <p14:creationId xmlns:p14="http://schemas.microsoft.com/office/powerpoint/2010/main" val="3055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0E05-598F-4EA1-B8A7-799CE01B1D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83BA76-FB78-4460-929A-0C5FCADAD86F}"/>
              </a:ext>
            </a:extLst>
          </p:cNvPr>
          <p:cNvSpPr>
            <a:spLocks noGrp="1"/>
          </p:cNvSpPr>
          <p:nvPr>
            <p:ph idx="1"/>
          </p:nvPr>
        </p:nvSpPr>
        <p:spPr/>
        <p:txBody>
          <a:bodyPr/>
          <a:lstStyle/>
          <a:p>
            <a:endParaRPr lang="en-IN"/>
          </a:p>
        </p:txBody>
      </p:sp>
      <p:pic>
        <p:nvPicPr>
          <p:cNvPr id="1026" name="Picture 2" descr="Structural Health Monitoring using IoT">
            <a:extLst>
              <a:ext uri="{FF2B5EF4-FFF2-40B4-BE49-F238E27FC236}">
                <a16:creationId xmlns:a16="http://schemas.microsoft.com/office/drawing/2014/main" id="{44DB8AA0-8491-46CE-AE4E-715762CB7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38150"/>
            <a:ext cx="8686800"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62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30A2-0713-457D-AC72-0D28F7EF19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5E4E79-C7C1-4445-9862-BD29DA9AF835}"/>
              </a:ext>
            </a:extLst>
          </p:cNvPr>
          <p:cNvSpPr>
            <a:spLocks noGrp="1"/>
          </p:cNvSpPr>
          <p:nvPr>
            <p:ph idx="1"/>
          </p:nvPr>
        </p:nvSpPr>
        <p:spPr/>
        <p:txBody>
          <a:bodyPr/>
          <a:lstStyle/>
          <a:p>
            <a:r>
              <a:rPr lang="en-US" dirty="0"/>
              <a:t>Maintenance is the paramount thing to focus, after constructing any structure. It is necessary to maintain the design strength of structure to increase life span.</a:t>
            </a:r>
          </a:p>
          <a:p>
            <a:r>
              <a:rPr lang="en-US" dirty="0"/>
              <a:t>Structural Health Monitoring (SHM) is a process, which used to find the safety of the structure. Internet of Things (IoT) is the emerging technology, using in SHM system.</a:t>
            </a:r>
            <a:endParaRPr lang="en-IN" dirty="0"/>
          </a:p>
        </p:txBody>
      </p:sp>
    </p:spTree>
    <p:extLst>
      <p:ext uri="{BB962C8B-B14F-4D97-AF65-F5344CB8AC3E}">
        <p14:creationId xmlns:p14="http://schemas.microsoft.com/office/powerpoint/2010/main" val="115690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75AD-577D-4D12-A597-A856D6936551}"/>
              </a:ext>
            </a:extLst>
          </p:cNvPr>
          <p:cNvSpPr>
            <a:spLocks noGrp="1"/>
          </p:cNvSpPr>
          <p:nvPr>
            <p:ph type="title"/>
          </p:nvPr>
        </p:nvSpPr>
        <p:spPr/>
        <p:txBody>
          <a:bodyPr/>
          <a:lstStyle/>
          <a:p>
            <a:r>
              <a:rPr lang="en-US" dirty="0"/>
              <a:t>SHM</a:t>
            </a:r>
            <a:endParaRPr lang="en-IN" dirty="0"/>
          </a:p>
        </p:txBody>
      </p:sp>
      <p:sp>
        <p:nvSpPr>
          <p:cNvPr id="3" name="Content Placeholder 2">
            <a:extLst>
              <a:ext uri="{FF2B5EF4-FFF2-40B4-BE49-F238E27FC236}">
                <a16:creationId xmlns:a16="http://schemas.microsoft.com/office/drawing/2014/main" id="{532192A8-463B-40E4-8029-B4A7724BACF8}"/>
              </a:ext>
            </a:extLst>
          </p:cNvPr>
          <p:cNvSpPr>
            <a:spLocks noGrp="1"/>
          </p:cNvSpPr>
          <p:nvPr>
            <p:ph idx="1"/>
          </p:nvPr>
        </p:nvSpPr>
        <p:spPr/>
        <p:txBody>
          <a:bodyPr>
            <a:normAutofit fontScale="70000" lnSpcReduction="20000"/>
          </a:bodyPr>
          <a:lstStyle/>
          <a:p>
            <a:r>
              <a:rPr lang="en-US" dirty="0"/>
              <a:t>Structural health monitoring is a continuous process of finding safety and soundness status of existing structures.</a:t>
            </a:r>
          </a:p>
          <a:p>
            <a:r>
              <a:rPr lang="en-US" dirty="0"/>
              <a:t> It also helps to find alternative solutions to ensure the safety of structures against early failures. This system use sensors to collect and analyze the various characteristics of the structure. </a:t>
            </a:r>
          </a:p>
          <a:p>
            <a:r>
              <a:rPr lang="en-US" dirty="0"/>
              <a:t>The collected data used to avoid any damage or failure of structure that may occur in its life span. This system used for mass structures such as bridges, skyscrapers, airports, dams, stadiums, tunnels and many others.</a:t>
            </a:r>
          </a:p>
          <a:p>
            <a:r>
              <a:rPr lang="en-US" dirty="0"/>
              <a:t>There are many techniques available to perform structural health monitoring such as,</a:t>
            </a:r>
          </a:p>
          <a:p>
            <a:pPr lvl="1"/>
            <a:r>
              <a:rPr lang="en-US" dirty="0"/>
              <a:t>Wired technique</a:t>
            </a:r>
          </a:p>
          <a:p>
            <a:pPr lvl="1"/>
            <a:r>
              <a:rPr lang="en-US" dirty="0"/>
              <a:t>Electro-Mechanical impedance method</a:t>
            </a:r>
          </a:p>
          <a:p>
            <a:pPr lvl="1"/>
            <a:r>
              <a:rPr lang="en-US" dirty="0"/>
              <a:t>Data fusion technique</a:t>
            </a:r>
          </a:p>
          <a:p>
            <a:pPr lvl="1"/>
            <a:r>
              <a:rPr lang="en-US" dirty="0"/>
              <a:t>Vibration control technique</a:t>
            </a:r>
          </a:p>
          <a:p>
            <a:pPr lvl="1"/>
            <a:r>
              <a:rPr lang="en-US" dirty="0"/>
              <a:t>Smart wireless technique</a:t>
            </a:r>
          </a:p>
          <a:p>
            <a:r>
              <a:rPr lang="en-US" dirty="0"/>
              <a:t>All these techniques are different from one another by cost, purpose, quality and technology factors. They also use different types of structural health monitoring devices to collect data. And use different software to analyze the collected data.	</a:t>
            </a:r>
          </a:p>
          <a:p>
            <a:endParaRPr lang="en-IN" dirty="0"/>
          </a:p>
        </p:txBody>
      </p:sp>
    </p:spTree>
    <p:extLst>
      <p:ext uri="{BB962C8B-B14F-4D97-AF65-F5344CB8AC3E}">
        <p14:creationId xmlns:p14="http://schemas.microsoft.com/office/powerpoint/2010/main" val="158806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29B5-86B8-4D4F-BEB1-BBD883D270E1}"/>
              </a:ext>
            </a:extLst>
          </p:cNvPr>
          <p:cNvSpPr>
            <a:spLocks noGrp="1"/>
          </p:cNvSpPr>
          <p:nvPr>
            <p:ph type="title"/>
          </p:nvPr>
        </p:nvSpPr>
        <p:spPr/>
        <p:txBody>
          <a:bodyPr/>
          <a:lstStyle/>
          <a:p>
            <a:r>
              <a:rPr lang="en-US" dirty="0"/>
              <a:t>CASE STUDY</a:t>
            </a:r>
            <a:endParaRPr lang="en-IN" dirty="0"/>
          </a:p>
        </p:txBody>
      </p:sp>
      <p:sp>
        <p:nvSpPr>
          <p:cNvPr id="3" name="Content Placeholder 2">
            <a:extLst>
              <a:ext uri="{FF2B5EF4-FFF2-40B4-BE49-F238E27FC236}">
                <a16:creationId xmlns:a16="http://schemas.microsoft.com/office/drawing/2014/main" id="{FCA54381-8166-48BB-BD8A-0CDD06686BD0}"/>
              </a:ext>
            </a:extLst>
          </p:cNvPr>
          <p:cNvSpPr>
            <a:spLocks noGrp="1"/>
          </p:cNvSpPr>
          <p:nvPr>
            <p:ph idx="1"/>
          </p:nvPr>
        </p:nvSpPr>
        <p:spPr/>
        <p:txBody>
          <a:bodyPr>
            <a:normAutofit/>
          </a:bodyPr>
          <a:lstStyle/>
          <a:p>
            <a:r>
              <a:rPr lang="en-US" dirty="0" err="1"/>
              <a:t>Stduents</a:t>
            </a:r>
            <a:r>
              <a:rPr lang="en-US" dirty="0"/>
              <a:t> will prepare a Case study based on </a:t>
            </a:r>
          </a:p>
          <a:p>
            <a:pPr lvl="1"/>
            <a:r>
              <a:rPr lang="en-IN" dirty="0"/>
              <a:t>Research Article | Volume 2017 |Article ID 6560797 | 10 pages | </a:t>
            </a:r>
            <a:r>
              <a:rPr lang="en-IN" dirty="0">
                <a:hlinkClick r:id="rId2"/>
              </a:rPr>
              <a:t>https://doi.org/10.1155/2017/6560797</a:t>
            </a:r>
            <a:endParaRPr lang="en-IN" dirty="0"/>
          </a:p>
          <a:p>
            <a:pPr lvl="1"/>
            <a:r>
              <a:rPr lang="en-IN" dirty="0"/>
              <a:t>Internet of Things (IoT) Platform for Structure Health Monitoring</a:t>
            </a:r>
          </a:p>
          <a:p>
            <a:pPr lvl="2"/>
            <a:r>
              <a:rPr lang="en-IN" dirty="0"/>
              <a:t>Authors - Ahmed </a:t>
            </a:r>
            <a:r>
              <a:rPr lang="en-IN" dirty="0" err="1"/>
              <a:t>Abdelgawad</a:t>
            </a:r>
            <a:r>
              <a:rPr lang="en-IN" dirty="0"/>
              <a:t>  and Kumar </a:t>
            </a:r>
            <a:r>
              <a:rPr lang="en-IN" dirty="0" err="1"/>
              <a:t>Yelamarthi</a:t>
            </a:r>
            <a:endParaRPr lang="en-IN" dirty="0"/>
          </a:p>
          <a:p>
            <a:endParaRPr lang="en-IN" dirty="0"/>
          </a:p>
        </p:txBody>
      </p:sp>
    </p:spTree>
    <p:extLst>
      <p:ext uri="{BB962C8B-B14F-4D97-AF65-F5344CB8AC3E}">
        <p14:creationId xmlns:p14="http://schemas.microsoft.com/office/powerpoint/2010/main" val="108877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290</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IoE Chapter 6 Structural Health Monitoring using IoT</vt:lpstr>
      <vt:lpstr>PowerPoint Presentation</vt:lpstr>
      <vt:lpstr>PowerPoint Presentation</vt:lpstr>
      <vt:lpstr>SHM</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IoE Chapter 6 Structural Health Monitoring using IoT</dc:title>
  <dc:creator>Dr. Vinayak Bharadi</dc:creator>
  <cp:lastModifiedBy>Dr. Vinayak Bharadi</cp:lastModifiedBy>
  <cp:revision>1</cp:revision>
  <dcterms:created xsi:type="dcterms:W3CDTF">2020-03-26T07:53:25Z</dcterms:created>
  <dcterms:modified xsi:type="dcterms:W3CDTF">2020-03-26T07:59:38Z</dcterms:modified>
</cp:coreProperties>
</file>