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778DE-7D68-46BF-BD42-78280E0DDF5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2BA9F2E-3264-4E8C-A1BE-E116901FDE4D}">
      <dgm:prSet/>
      <dgm:spPr/>
      <dgm:t>
        <a:bodyPr/>
        <a:lstStyle/>
        <a:p>
          <a:r>
            <a:rPr lang="pt-BR" dirty="0"/>
            <a:t>Processos</a:t>
          </a:r>
        </a:p>
      </dgm:t>
    </dgm:pt>
    <dgm:pt modelId="{8418947F-A23B-4B78-968D-C613965A80F4}" type="parTrans" cxnId="{757ABE03-C6E3-4E26-AF57-260CF4243BCD}">
      <dgm:prSet/>
      <dgm:spPr/>
      <dgm:t>
        <a:bodyPr/>
        <a:lstStyle/>
        <a:p>
          <a:endParaRPr lang="pt-BR"/>
        </a:p>
      </dgm:t>
    </dgm:pt>
    <dgm:pt modelId="{7C58FBB4-2B88-4EC7-8C0D-8F542371D0A7}" type="sibTrans" cxnId="{757ABE03-C6E3-4E26-AF57-260CF4243BCD}">
      <dgm:prSet/>
      <dgm:spPr/>
      <dgm:t>
        <a:bodyPr/>
        <a:lstStyle/>
        <a:p>
          <a:endParaRPr lang="pt-BR"/>
        </a:p>
      </dgm:t>
    </dgm:pt>
    <dgm:pt modelId="{84072A4B-62FA-4B1E-8736-46C95E193B9C}">
      <dgm:prSet/>
      <dgm:spPr/>
      <dgm:t>
        <a:bodyPr/>
        <a:lstStyle/>
        <a:p>
          <a:r>
            <a:rPr lang="pt-BR" dirty="0"/>
            <a:t>É basicamente um programa em execução.</a:t>
          </a:r>
        </a:p>
      </dgm:t>
    </dgm:pt>
    <dgm:pt modelId="{0B2AF40F-8E2A-48E7-A985-FAF5C9311AE8}" type="parTrans" cxnId="{03D8D54B-9FAB-4700-9509-B0085C96B0B3}">
      <dgm:prSet/>
      <dgm:spPr/>
      <dgm:t>
        <a:bodyPr/>
        <a:lstStyle/>
        <a:p>
          <a:endParaRPr lang="pt-BR"/>
        </a:p>
      </dgm:t>
    </dgm:pt>
    <dgm:pt modelId="{C68968EF-AD9D-413F-A495-0041D7AE6DB4}" type="sibTrans" cxnId="{03D8D54B-9FAB-4700-9509-B0085C96B0B3}">
      <dgm:prSet/>
      <dgm:spPr/>
      <dgm:t>
        <a:bodyPr/>
        <a:lstStyle/>
        <a:p>
          <a:endParaRPr lang="pt-BR"/>
        </a:p>
      </dgm:t>
    </dgm:pt>
    <dgm:pt modelId="{983BB1AB-2509-43EB-AEE6-4175DFC6A669}">
      <dgm:prSet/>
      <dgm:spPr/>
      <dgm:t>
        <a:bodyPr/>
        <a:lstStyle/>
        <a:p>
          <a:r>
            <a:rPr lang="pt-BR" dirty="0"/>
            <a:t>Ele é uma entidade ativa que compete por recursos (principalmente CPU) e interage com outros processos.</a:t>
          </a:r>
        </a:p>
      </dgm:t>
    </dgm:pt>
    <dgm:pt modelId="{27BD4D4B-20A9-4D99-8BB2-D657EA8A1DC7}" type="parTrans" cxnId="{A979B1A7-A6FC-4EE2-BAEA-DCB68C52D7DC}">
      <dgm:prSet/>
      <dgm:spPr/>
      <dgm:t>
        <a:bodyPr/>
        <a:lstStyle/>
        <a:p>
          <a:endParaRPr lang="pt-BR"/>
        </a:p>
      </dgm:t>
    </dgm:pt>
    <dgm:pt modelId="{1CE4CA4D-B5EE-4AB6-8253-319515BF57ED}" type="sibTrans" cxnId="{A979B1A7-A6FC-4EE2-BAEA-DCB68C52D7DC}">
      <dgm:prSet/>
      <dgm:spPr/>
      <dgm:t>
        <a:bodyPr/>
        <a:lstStyle/>
        <a:p>
          <a:endParaRPr lang="pt-BR"/>
        </a:p>
      </dgm:t>
    </dgm:pt>
    <dgm:pt modelId="{C0A263D3-C8F5-4391-8452-EC381F624FB1}" type="pres">
      <dgm:prSet presAssocID="{7C6778DE-7D68-46BF-BD42-78280E0DDF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EEE426-D1F4-4F49-A312-00816699655F}" type="pres">
      <dgm:prSet presAssocID="{F2BA9F2E-3264-4E8C-A1BE-E116901FDE4D}" presName="vertOne" presStyleCnt="0"/>
      <dgm:spPr/>
    </dgm:pt>
    <dgm:pt modelId="{3ECA3F67-C431-49E9-9E23-98020A7ECF5A}" type="pres">
      <dgm:prSet presAssocID="{F2BA9F2E-3264-4E8C-A1BE-E116901FDE4D}" presName="txOne" presStyleLbl="node0" presStyleIdx="0" presStyleCnt="1">
        <dgm:presLayoutVars>
          <dgm:chPref val="3"/>
        </dgm:presLayoutVars>
      </dgm:prSet>
      <dgm:spPr/>
    </dgm:pt>
    <dgm:pt modelId="{DC812FDE-F9A6-47E4-ABE7-7C87948803FA}" type="pres">
      <dgm:prSet presAssocID="{F2BA9F2E-3264-4E8C-A1BE-E116901FDE4D}" presName="parTransOne" presStyleCnt="0"/>
      <dgm:spPr/>
    </dgm:pt>
    <dgm:pt modelId="{BE1B6ACF-F44A-409C-8B12-5B51CCAA7349}" type="pres">
      <dgm:prSet presAssocID="{F2BA9F2E-3264-4E8C-A1BE-E116901FDE4D}" presName="horzOne" presStyleCnt="0"/>
      <dgm:spPr/>
    </dgm:pt>
    <dgm:pt modelId="{C86322BD-9B7D-4E20-81DC-805430DF37E2}" type="pres">
      <dgm:prSet presAssocID="{84072A4B-62FA-4B1E-8736-46C95E193B9C}" presName="vertTwo" presStyleCnt="0"/>
      <dgm:spPr/>
    </dgm:pt>
    <dgm:pt modelId="{ADB3C45D-7488-413F-847F-EE66E5F2A324}" type="pres">
      <dgm:prSet presAssocID="{84072A4B-62FA-4B1E-8736-46C95E193B9C}" presName="txTwo" presStyleLbl="node2" presStyleIdx="0" presStyleCnt="2">
        <dgm:presLayoutVars>
          <dgm:chPref val="3"/>
        </dgm:presLayoutVars>
      </dgm:prSet>
      <dgm:spPr/>
    </dgm:pt>
    <dgm:pt modelId="{4D28DF89-0F93-4C53-A3B4-EE8E6A498434}" type="pres">
      <dgm:prSet presAssocID="{84072A4B-62FA-4B1E-8736-46C95E193B9C}" presName="horzTwo" presStyleCnt="0"/>
      <dgm:spPr/>
    </dgm:pt>
    <dgm:pt modelId="{4CFC9B3D-274E-4FF8-9E28-A45A77927035}" type="pres">
      <dgm:prSet presAssocID="{C68968EF-AD9D-413F-A495-0041D7AE6DB4}" presName="sibSpaceTwo" presStyleCnt="0"/>
      <dgm:spPr/>
    </dgm:pt>
    <dgm:pt modelId="{1A61065F-162B-4C87-A35C-CDEF54F603CA}" type="pres">
      <dgm:prSet presAssocID="{983BB1AB-2509-43EB-AEE6-4175DFC6A669}" presName="vertTwo" presStyleCnt="0"/>
      <dgm:spPr/>
    </dgm:pt>
    <dgm:pt modelId="{D72E046F-9E78-43F0-A5AC-3B7C1DFDF48E}" type="pres">
      <dgm:prSet presAssocID="{983BB1AB-2509-43EB-AEE6-4175DFC6A669}" presName="txTwo" presStyleLbl="node2" presStyleIdx="1" presStyleCnt="2">
        <dgm:presLayoutVars>
          <dgm:chPref val="3"/>
        </dgm:presLayoutVars>
      </dgm:prSet>
      <dgm:spPr/>
    </dgm:pt>
    <dgm:pt modelId="{42D10E23-DF3A-4535-9167-016D1AC7332B}" type="pres">
      <dgm:prSet presAssocID="{983BB1AB-2509-43EB-AEE6-4175DFC6A669}" presName="horzTwo" presStyleCnt="0"/>
      <dgm:spPr/>
    </dgm:pt>
  </dgm:ptLst>
  <dgm:cxnLst>
    <dgm:cxn modelId="{757ABE03-C6E3-4E26-AF57-260CF4243BCD}" srcId="{7C6778DE-7D68-46BF-BD42-78280E0DDF5C}" destId="{F2BA9F2E-3264-4E8C-A1BE-E116901FDE4D}" srcOrd="0" destOrd="0" parTransId="{8418947F-A23B-4B78-968D-C613965A80F4}" sibTransId="{7C58FBB4-2B88-4EC7-8C0D-8F542371D0A7}"/>
    <dgm:cxn modelId="{19FAFD33-0CF2-43D9-B550-514D67976176}" type="presOf" srcId="{F2BA9F2E-3264-4E8C-A1BE-E116901FDE4D}" destId="{3ECA3F67-C431-49E9-9E23-98020A7ECF5A}" srcOrd="0" destOrd="0" presId="urn:microsoft.com/office/officeart/2005/8/layout/hierarchy4"/>
    <dgm:cxn modelId="{03D8D54B-9FAB-4700-9509-B0085C96B0B3}" srcId="{F2BA9F2E-3264-4E8C-A1BE-E116901FDE4D}" destId="{84072A4B-62FA-4B1E-8736-46C95E193B9C}" srcOrd="0" destOrd="0" parTransId="{0B2AF40F-8E2A-48E7-A985-FAF5C9311AE8}" sibTransId="{C68968EF-AD9D-413F-A495-0041D7AE6DB4}"/>
    <dgm:cxn modelId="{602BEB89-9BA4-4BBC-9235-B0ABE7A0F7A4}" type="presOf" srcId="{7C6778DE-7D68-46BF-BD42-78280E0DDF5C}" destId="{C0A263D3-C8F5-4391-8452-EC381F624FB1}" srcOrd="0" destOrd="0" presId="urn:microsoft.com/office/officeart/2005/8/layout/hierarchy4"/>
    <dgm:cxn modelId="{7363DD9B-34E5-474E-B862-801F480ACD43}" type="presOf" srcId="{983BB1AB-2509-43EB-AEE6-4175DFC6A669}" destId="{D72E046F-9E78-43F0-A5AC-3B7C1DFDF48E}" srcOrd="0" destOrd="0" presId="urn:microsoft.com/office/officeart/2005/8/layout/hierarchy4"/>
    <dgm:cxn modelId="{A979B1A7-A6FC-4EE2-BAEA-DCB68C52D7DC}" srcId="{F2BA9F2E-3264-4E8C-A1BE-E116901FDE4D}" destId="{983BB1AB-2509-43EB-AEE6-4175DFC6A669}" srcOrd="1" destOrd="0" parTransId="{27BD4D4B-20A9-4D99-8BB2-D657EA8A1DC7}" sibTransId="{1CE4CA4D-B5EE-4AB6-8253-319515BF57ED}"/>
    <dgm:cxn modelId="{5A27FBDF-8601-4EAF-828D-752AA0737BAA}" type="presOf" srcId="{84072A4B-62FA-4B1E-8736-46C95E193B9C}" destId="{ADB3C45D-7488-413F-847F-EE66E5F2A324}" srcOrd="0" destOrd="0" presId="urn:microsoft.com/office/officeart/2005/8/layout/hierarchy4"/>
    <dgm:cxn modelId="{10769508-EB85-4B7D-A195-BD464281D09F}" type="presParOf" srcId="{C0A263D3-C8F5-4391-8452-EC381F624FB1}" destId="{3CEEE426-D1F4-4F49-A312-00816699655F}" srcOrd="0" destOrd="0" presId="urn:microsoft.com/office/officeart/2005/8/layout/hierarchy4"/>
    <dgm:cxn modelId="{AB52F9B3-863D-422A-9936-34344FCF7660}" type="presParOf" srcId="{3CEEE426-D1F4-4F49-A312-00816699655F}" destId="{3ECA3F67-C431-49E9-9E23-98020A7ECF5A}" srcOrd="0" destOrd="0" presId="urn:microsoft.com/office/officeart/2005/8/layout/hierarchy4"/>
    <dgm:cxn modelId="{EB79A87B-D5E5-48EF-B16F-0F15B6AEE20F}" type="presParOf" srcId="{3CEEE426-D1F4-4F49-A312-00816699655F}" destId="{DC812FDE-F9A6-47E4-ABE7-7C87948803FA}" srcOrd="1" destOrd="0" presId="urn:microsoft.com/office/officeart/2005/8/layout/hierarchy4"/>
    <dgm:cxn modelId="{D59EC6F5-3E67-40E1-B178-E982D9B5B316}" type="presParOf" srcId="{3CEEE426-D1F4-4F49-A312-00816699655F}" destId="{BE1B6ACF-F44A-409C-8B12-5B51CCAA7349}" srcOrd="2" destOrd="0" presId="urn:microsoft.com/office/officeart/2005/8/layout/hierarchy4"/>
    <dgm:cxn modelId="{2DCAAD01-B867-4C32-8EAB-9EFE7ED0A713}" type="presParOf" srcId="{BE1B6ACF-F44A-409C-8B12-5B51CCAA7349}" destId="{C86322BD-9B7D-4E20-81DC-805430DF37E2}" srcOrd="0" destOrd="0" presId="urn:microsoft.com/office/officeart/2005/8/layout/hierarchy4"/>
    <dgm:cxn modelId="{4328FBA7-0EC8-42B2-A71C-E334F8E76E46}" type="presParOf" srcId="{C86322BD-9B7D-4E20-81DC-805430DF37E2}" destId="{ADB3C45D-7488-413F-847F-EE66E5F2A324}" srcOrd="0" destOrd="0" presId="urn:microsoft.com/office/officeart/2005/8/layout/hierarchy4"/>
    <dgm:cxn modelId="{B6E2C60D-EEE6-4C11-91A8-A897D5972659}" type="presParOf" srcId="{C86322BD-9B7D-4E20-81DC-805430DF37E2}" destId="{4D28DF89-0F93-4C53-A3B4-EE8E6A498434}" srcOrd="1" destOrd="0" presId="urn:microsoft.com/office/officeart/2005/8/layout/hierarchy4"/>
    <dgm:cxn modelId="{AC0F161B-5EAB-4706-8612-CF9B74535BC7}" type="presParOf" srcId="{BE1B6ACF-F44A-409C-8B12-5B51CCAA7349}" destId="{4CFC9B3D-274E-4FF8-9E28-A45A77927035}" srcOrd="1" destOrd="0" presId="urn:microsoft.com/office/officeart/2005/8/layout/hierarchy4"/>
    <dgm:cxn modelId="{BBF48D57-2FFF-4683-9524-FDFB3380140A}" type="presParOf" srcId="{BE1B6ACF-F44A-409C-8B12-5B51CCAA7349}" destId="{1A61065F-162B-4C87-A35C-CDEF54F603CA}" srcOrd="2" destOrd="0" presId="urn:microsoft.com/office/officeart/2005/8/layout/hierarchy4"/>
    <dgm:cxn modelId="{18737909-605A-4A47-8E3A-C10A69CE10B1}" type="presParOf" srcId="{1A61065F-162B-4C87-A35C-CDEF54F603CA}" destId="{D72E046F-9E78-43F0-A5AC-3B7C1DFDF48E}" srcOrd="0" destOrd="0" presId="urn:microsoft.com/office/officeart/2005/8/layout/hierarchy4"/>
    <dgm:cxn modelId="{557010D1-D03C-41D0-819C-ECBBB9A3E2B2}" type="presParOf" srcId="{1A61065F-162B-4C87-A35C-CDEF54F603CA}" destId="{42D10E23-DF3A-4535-9167-016D1AC7332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6D7CC-5E00-4A57-BA1C-923D042CB0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E747793-8ED7-4D5A-8B1F-9A39A30C8E45}">
      <dgm:prSet/>
      <dgm:spPr/>
      <dgm:t>
        <a:bodyPr/>
        <a:lstStyle/>
        <a:p>
          <a:r>
            <a:rPr lang="pt-BR" dirty="0"/>
            <a:t>O resultado da execução de um processo </a:t>
          </a:r>
          <a:r>
            <a:rPr lang="pt-BR" u="sng" dirty="0"/>
            <a:t>independe da velocidade com que é executado</a:t>
          </a:r>
          <a:r>
            <a:rPr lang="pt-BR" dirty="0"/>
            <a:t>; </a:t>
          </a:r>
        </a:p>
      </dgm:t>
    </dgm:pt>
    <dgm:pt modelId="{DFCE04F8-CAC2-4837-9E93-342686FA65EE}" type="parTrans" cxnId="{4F60F9DE-D2EA-4607-96B1-43042F82EC96}">
      <dgm:prSet/>
      <dgm:spPr/>
      <dgm:t>
        <a:bodyPr/>
        <a:lstStyle/>
        <a:p>
          <a:endParaRPr lang="pt-BR"/>
        </a:p>
      </dgm:t>
    </dgm:pt>
    <dgm:pt modelId="{59B7201A-43AD-4FDE-AF8A-59C41B7B034E}" type="sibTrans" cxnId="{4F60F9DE-D2EA-4607-96B1-43042F82EC96}">
      <dgm:prSet/>
      <dgm:spPr/>
      <dgm:t>
        <a:bodyPr/>
        <a:lstStyle/>
        <a:p>
          <a:endParaRPr lang="pt-BR"/>
        </a:p>
      </dgm:t>
    </dgm:pt>
    <dgm:pt modelId="{3F79610F-BB8C-4CF0-9ACD-C05A593694B0}">
      <dgm:prSet/>
      <dgm:spPr/>
      <dgm:t>
        <a:bodyPr/>
        <a:lstStyle/>
        <a:p>
          <a:r>
            <a:rPr lang="pt-BR" dirty="0"/>
            <a:t>Se um processo for executado novamente com os mesmos dados, ele passará precisamente pela mesma sequência de instruções e </a:t>
          </a:r>
          <a:r>
            <a:rPr lang="pt-BR" u="sng" dirty="0"/>
            <a:t>fornecerá o mesmo resultado</a:t>
          </a:r>
          <a:r>
            <a:rPr lang="pt-BR" dirty="0"/>
            <a:t>.</a:t>
          </a:r>
        </a:p>
      </dgm:t>
    </dgm:pt>
    <dgm:pt modelId="{4D6BEDA8-271F-4B94-96DE-CABF4C40F709}" type="parTrans" cxnId="{BB11AD82-A4F2-43AD-8EB4-33C4C722952C}">
      <dgm:prSet/>
      <dgm:spPr/>
      <dgm:t>
        <a:bodyPr/>
        <a:lstStyle/>
        <a:p>
          <a:endParaRPr lang="pt-BR"/>
        </a:p>
      </dgm:t>
    </dgm:pt>
    <dgm:pt modelId="{57F14873-330E-4FED-9658-7582293C3C20}" type="sibTrans" cxnId="{BB11AD82-A4F2-43AD-8EB4-33C4C722952C}">
      <dgm:prSet/>
      <dgm:spPr/>
      <dgm:t>
        <a:bodyPr/>
        <a:lstStyle/>
        <a:p>
          <a:endParaRPr lang="pt-BR"/>
        </a:p>
      </dgm:t>
    </dgm:pt>
    <dgm:pt modelId="{C8AC7970-9C2B-4544-A20D-1DF49E644773}" type="pres">
      <dgm:prSet presAssocID="{D406D7CC-5E00-4A57-BA1C-923D042CB02F}" presName="linear" presStyleCnt="0">
        <dgm:presLayoutVars>
          <dgm:animLvl val="lvl"/>
          <dgm:resizeHandles val="exact"/>
        </dgm:presLayoutVars>
      </dgm:prSet>
      <dgm:spPr/>
    </dgm:pt>
    <dgm:pt modelId="{8996BBE2-2ED0-467F-91C3-B3170D5773AF}" type="pres">
      <dgm:prSet presAssocID="{4E747793-8ED7-4D5A-8B1F-9A39A30C8E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8EFD01-A8BF-44B7-BED5-20F14E9E5186}" type="pres">
      <dgm:prSet presAssocID="{59B7201A-43AD-4FDE-AF8A-59C41B7B034E}" presName="spacer" presStyleCnt="0"/>
      <dgm:spPr/>
    </dgm:pt>
    <dgm:pt modelId="{1BBBCA4C-F70A-43C5-8DE0-E676ECDF73F1}" type="pres">
      <dgm:prSet presAssocID="{3F79610F-BB8C-4CF0-9ACD-C05A593694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1DAAF05-2277-4B08-B14B-113ABDC4AE2E}" type="presOf" srcId="{3F79610F-BB8C-4CF0-9ACD-C05A593694B0}" destId="{1BBBCA4C-F70A-43C5-8DE0-E676ECDF73F1}" srcOrd="0" destOrd="0" presId="urn:microsoft.com/office/officeart/2005/8/layout/vList2"/>
    <dgm:cxn modelId="{CBCCA046-1E71-4F6E-980D-FA37E58A6F69}" type="presOf" srcId="{4E747793-8ED7-4D5A-8B1F-9A39A30C8E45}" destId="{8996BBE2-2ED0-467F-91C3-B3170D5773AF}" srcOrd="0" destOrd="0" presId="urn:microsoft.com/office/officeart/2005/8/layout/vList2"/>
    <dgm:cxn modelId="{BB11AD82-A4F2-43AD-8EB4-33C4C722952C}" srcId="{D406D7CC-5E00-4A57-BA1C-923D042CB02F}" destId="{3F79610F-BB8C-4CF0-9ACD-C05A593694B0}" srcOrd="1" destOrd="0" parTransId="{4D6BEDA8-271F-4B94-96DE-CABF4C40F709}" sibTransId="{57F14873-330E-4FED-9658-7582293C3C20}"/>
    <dgm:cxn modelId="{0476DCC2-DB91-4FD9-94EE-3C6F3214D720}" type="presOf" srcId="{D406D7CC-5E00-4A57-BA1C-923D042CB02F}" destId="{C8AC7970-9C2B-4544-A20D-1DF49E644773}" srcOrd="0" destOrd="0" presId="urn:microsoft.com/office/officeart/2005/8/layout/vList2"/>
    <dgm:cxn modelId="{4F60F9DE-D2EA-4607-96B1-43042F82EC96}" srcId="{D406D7CC-5E00-4A57-BA1C-923D042CB02F}" destId="{4E747793-8ED7-4D5A-8B1F-9A39A30C8E45}" srcOrd="0" destOrd="0" parTransId="{DFCE04F8-CAC2-4837-9E93-342686FA65EE}" sibTransId="{59B7201A-43AD-4FDE-AF8A-59C41B7B034E}"/>
    <dgm:cxn modelId="{AD01E993-D533-42C3-A963-420C3A4833F9}" type="presParOf" srcId="{C8AC7970-9C2B-4544-A20D-1DF49E644773}" destId="{8996BBE2-2ED0-467F-91C3-B3170D5773AF}" srcOrd="0" destOrd="0" presId="urn:microsoft.com/office/officeart/2005/8/layout/vList2"/>
    <dgm:cxn modelId="{5BAE4855-2D6C-429A-80FA-675258FA995D}" type="presParOf" srcId="{C8AC7970-9C2B-4544-A20D-1DF49E644773}" destId="{338EFD01-A8BF-44B7-BED5-20F14E9E5186}" srcOrd="1" destOrd="0" presId="urn:microsoft.com/office/officeart/2005/8/layout/vList2"/>
    <dgm:cxn modelId="{94524CBF-DF8D-4679-9061-448773222EF6}" type="presParOf" srcId="{C8AC7970-9C2B-4544-A20D-1DF49E644773}" destId="{1BBBCA4C-F70A-43C5-8DE0-E676ECDF73F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A3F67-C431-49E9-9E23-98020A7ECF5A}">
      <dsp:nvSpPr>
        <dsp:cNvPr id="0" name=""/>
        <dsp:cNvSpPr/>
      </dsp:nvSpPr>
      <dsp:spPr>
        <a:xfrm>
          <a:off x="4437" y="863"/>
          <a:ext cx="12012229" cy="2113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Processos</a:t>
          </a:r>
        </a:p>
      </dsp:txBody>
      <dsp:txXfrm>
        <a:off x="66351" y="62777"/>
        <a:ext cx="11888401" cy="1990084"/>
      </dsp:txXfrm>
    </dsp:sp>
    <dsp:sp modelId="{ADB3C45D-7488-413F-847F-EE66E5F2A324}">
      <dsp:nvSpPr>
        <dsp:cNvPr id="0" name=""/>
        <dsp:cNvSpPr/>
      </dsp:nvSpPr>
      <dsp:spPr>
        <a:xfrm>
          <a:off x="4437" y="2428029"/>
          <a:ext cx="5764025" cy="2113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É basicamente um programa em execução.</a:t>
          </a:r>
        </a:p>
      </dsp:txBody>
      <dsp:txXfrm>
        <a:off x="66351" y="2489943"/>
        <a:ext cx="5640197" cy="1990084"/>
      </dsp:txXfrm>
    </dsp:sp>
    <dsp:sp modelId="{D72E046F-9E78-43F0-A5AC-3B7C1DFDF48E}">
      <dsp:nvSpPr>
        <dsp:cNvPr id="0" name=""/>
        <dsp:cNvSpPr/>
      </dsp:nvSpPr>
      <dsp:spPr>
        <a:xfrm>
          <a:off x="6252641" y="2428029"/>
          <a:ext cx="5764025" cy="21139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Ele é uma entidade ativa que compete por recursos (principalmente CPU) e interage com outros processos.</a:t>
          </a:r>
        </a:p>
      </dsp:txBody>
      <dsp:txXfrm>
        <a:off x="6314555" y="2489943"/>
        <a:ext cx="5640197" cy="1990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6BBE2-2ED0-467F-91C3-B3170D5773AF}">
      <dsp:nvSpPr>
        <dsp:cNvPr id="0" name=""/>
        <dsp:cNvSpPr/>
      </dsp:nvSpPr>
      <dsp:spPr>
        <a:xfrm>
          <a:off x="0" y="12387"/>
          <a:ext cx="11820325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resultado da execução de um processo </a:t>
          </a:r>
          <a:r>
            <a:rPr lang="pt-BR" sz="2000" u="sng" kern="1200" dirty="0"/>
            <a:t>independe da velocidade com que é executado</a:t>
          </a:r>
          <a:r>
            <a:rPr lang="pt-BR" sz="2000" kern="1200" dirty="0"/>
            <a:t>; </a:t>
          </a:r>
        </a:p>
      </dsp:txBody>
      <dsp:txXfrm>
        <a:off x="37125" y="49512"/>
        <a:ext cx="11746075" cy="686250"/>
      </dsp:txXfrm>
    </dsp:sp>
    <dsp:sp modelId="{1BBBCA4C-F70A-43C5-8DE0-E676ECDF73F1}">
      <dsp:nvSpPr>
        <dsp:cNvPr id="0" name=""/>
        <dsp:cNvSpPr/>
      </dsp:nvSpPr>
      <dsp:spPr>
        <a:xfrm>
          <a:off x="0" y="830488"/>
          <a:ext cx="11820325" cy="760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Se um processo for executado novamente com os mesmos dados, ele passará precisamente pela mesma sequência de instruções e </a:t>
          </a:r>
          <a:r>
            <a:rPr lang="pt-BR" sz="2000" u="sng" kern="1200" dirty="0"/>
            <a:t>fornecerá o mesmo resultado</a:t>
          </a:r>
          <a:r>
            <a:rPr lang="pt-BR" sz="2000" kern="1200" dirty="0"/>
            <a:t>.</a:t>
          </a:r>
        </a:p>
      </dsp:txBody>
      <dsp:txXfrm>
        <a:off x="37125" y="867613"/>
        <a:ext cx="11746075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9F1F6F6-B094-43BB-B34E-BBBC3E7C054C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É como um tradutor entre você e o computador. É ele quem entende as suas ordens, escritas em uma linguagem simples, e as transforma em instruções que o sistema operacional pode executar.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877AD9-BB9E-42CE-AC8E-778F40D31976}" type="slidenum">
              <a: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 o interpretador de comandos é a porta de entrada para os usuários interagirem com o sistema operacional, as chamadas de sistema são as portas de entrada para os programas.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1631E3-731B-4A5C-9619-133951A1F514}" type="slidenum">
              <a:rPr b="0" lang="pt-BR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0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dt" idx="1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2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3"/>
          </p:nvPr>
        </p:nvSpPr>
        <p:spPr>
          <a:xfrm>
            <a:off x="1111176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D2DCDE7-F56F-4CDE-8AB3-CD5244119AFB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55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8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9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0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1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2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3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64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838160" y="222120"/>
            <a:ext cx="1024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85680" y="1681200"/>
            <a:ext cx="59112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85680" y="2505240"/>
            <a:ext cx="59112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9112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9112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dt" idx="28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ftr" idx="29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8"/>
          <p:cNvSpPr>
            <a:spLocks noGrp="1"/>
          </p:cNvSpPr>
          <p:nvPr>
            <p:ph type="sldNum" idx="30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C4B6633-F691-4CFF-BEB6-DAE17A95639C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75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8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79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0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1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2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3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84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 idx="31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32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 idx="33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9E9C289-85CB-4FA2-8B75-44AFE0DD8973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6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0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5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9880" y="987480"/>
            <a:ext cx="3931560" cy="106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32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4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5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6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CEC7953-D276-4408-BC54-6B9221B7E4AA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34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7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8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9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0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1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2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43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987480"/>
            <a:ext cx="3931560" cy="106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no ícone para adicionar uma imagem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7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8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9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D6D1DAC-AD85-4258-8F84-E45C0C500767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52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6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7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8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9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61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10"/>
          </p:nvPr>
        </p:nvSpPr>
        <p:spPr>
          <a:xfrm>
            <a:off x="4038480" y="661068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1523880" y="11484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44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11"/>
          </p:nvPr>
        </p:nvSpPr>
        <p:spPr>
          <a:xfrm>
            <a:off x="417240" y="661068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12"/>
          </p:nvPr>
        </p:nvSpPr>
        <p:spPr>
          <a:xfrm>
            <a:off x="11112120" y="660672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4C79875-1608-47B7-86F6-F85650D000E9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Third Outline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69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3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4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5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6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7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78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13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14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15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6A6880B-A6EC-4F41-90C0-7F850803CB06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86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0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1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2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3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4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95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458280" y="895320"/>
            <a:ext cx="2628360" cy="52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4760" y="895320"/>
            <a:ext cx="9200520" cy="528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16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17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18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F90FD9F-A54C-4771-A587-BC426015EDFE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03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6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7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8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9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0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1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12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9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20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21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949B6EE-DC9D-4EB2-8C3E-0362E2B2B966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20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3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4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5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6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7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8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29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54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22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 idx="23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24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CD688EE-7570-4C61-9E6A-F1E10A82C5B5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Agrupar 37"/>
          <p:cNvGrpSpPr/>
          <p:nvPr/>
        </p:nvGrpSpPr>
        <p:grpSpPr>
          <a:xfrm>
            <a:off x="0" y="6464880"/>
            <a:ext cx="12191400" cy="392400"/>
            <a:chOff x="0" y="6464880"/>
            <a:chExt cx="12191400" cy="392400"/>
          </a:xfrm>
        </p:grpSpPr>
        <p:sp>
          <p:nvSpPr>
            <p:cNvPr id="137" name="Retângulo 21"/>
            <p:cNvSpPr/>
            <p:nvPr/>
          </p:nvSpPr>
          <p:spPr>
            <a:xfrm>
              <a:off x="0" y="6500520"/>
              <a:ext cx="12191400" cy="7128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27000" bIns="27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Retângulo 38"/>
            <p:cNvSpPr/>
            <p:nvPr/>
          </p:nvSpPr>
          <p:spPr>
            <a:xfrm>
              <a:off x="0" y="6464880"/>
              <a:ext cx="12191400" cy="3528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9000" bIns="-9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Retângulo 20"/>
            <p:cNvSpPr/>
            <p:nvPr/>
          </p:nvSpPr>
          <p:spPr>
            <a:xfrm>
              <a:off x="0" y="6572520"/>
              <a:ext cx="12191400" cy="284760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0" name="Retângulo 12"/>
          <p:cNvSpPr/>
          <p:nvPr/>
        </p:nvSpPr>
        <p:spPr>
          <a:xfrm>
            <a:off x="841680" y="-446400"/>
            <a:ext cx="376560" cy="376560"/>
          </a:xfrm>
          <a:prstGeom prst="rect">
            <a:avLst/>
          </a:prstGeom>
          <a:solidFill>
            <a:srgbClr val="0367a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1" name="Retângulo 13"/>
          <p:cNvSpPr/>
          <p:nvPr/>
        </p:nvSpPr>
        <p:spPr>
          <a:xfrm>
            <a:off x="420840" y="-446400"/>
            <a:ext cx="376560" cy="376560"/>
          </a:xfrm>
          <a:prstGeom prst="rect">
            <a:avLst/>
          </a:prstGeom>
          <a:solidFill>
            <a:srgbClr val="034c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2" name="Retângulo 14"/>
          <p:cNvSpPr/>
          <p:nvPr/>
        </p:nvSpPr>
        <p:spPr>
          <a:xfrm>
            <a:off x="0" y="-446400"/>
            <a:ext cx="376560" cy="376560"/>
          </a:xfrm>
          <a:prstGeom prst="rect">
            <a:avLst/>
          </a:prstGeom>
          <a:solidFill>
            <a:srgbClr val="033e8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3" name="Retângulo 15"/>
          <p:cNvSpPr/>
          <p:nvPr/>
        </p:nvSpPr>
        <p:spPr>
          <a:xfrm>
            <a:off x="2104560" y="-446400"/>
            <a:ext cx="376560" cy="376560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4" name="Retângulo 16"/>
          <p:cNvSpPr/>
          <p:nvPr/>
        </p:nvSpPr>
        <p:spPr>
          <a:xfrm>
            <a:off x="1683720" y="-444960"/>
            <a:ext cx="376560" cy="376560"/>
          </a:xfrm>
          <a:prstGeom prst="rect">
            <a:avLst/>
          </a:prstGeom>
          <a:solidFill>
            <a:srgbClr val="f2a51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5" name="Retângulo 17"/>
          <p:cNvSpPr/>
          <p:nvPr/>
        </p:nvSpPr>
        <p:spPr>
          <a:xfrm>
            <a:off x="1262880" y="-444960"/>
            <a:ext cx="376560" cy="376560"/>
          </a:xfrm>
          <a:prstGeom prst="rect">
            <a:avLst/>
          </a:prstGeom>
          <a:solidFill>
            <a:srgbClr val="f2bf27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46" name="Imagem 11" descr="Texto&#10;&#10;Descrição gerada automaticamente com confiança baixa"/>
          <p:cNvPicPr/>
          <p:nvPr/>
        </p:nvPicPr>
        <p:blipFill>
          <a:blip r:embed="rId2"/>
          <a:srcRect l="11764" t="1854" r="64727" b="42834"/>
          <a:stretch/>
        </p:blipFill>
        <p:spPr>
          <a:xfrm>
            <a:off x="40680" y="38160"/>
            <a:ext cx="1690920" cy="168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Retângulo 63"/>
          <p:cNvSpPr/>
          <p:nvPr/>
        </p:nvSpPr>
        <p:spPr>
          <a:xfrm>
            <a:off x="2525400" y="-448920"/>
            <a:ext cx="376560" cy="376560"/>
          </a:xfrm>
          <a:prstGeom prst="rect">
            <a:avLst/>
          </a:prstGeom>
          <a:solidFill>
            <a:srgbClr val="000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Clique para editar o título Mestre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85680" y="1825560"/>
            <a:ext cx="5933520" cy="45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933520" cy="45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6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Quarto nível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1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Quinto nível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 idx="25"/>
          </p:nvPr>
        </p:nvSpPr>
        <p:spPr>
          <a:xfrm>
            <a:off x="417240" y="6610320"/>
            <a:ext cx="27424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&lt;date/time&gt;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ftr" idx="26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&lt;footer&gt;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sldNum" idx="27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7099436-64CC-43A2-957D-7B9129411F28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523880" y="114840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44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Disciplina: Linux.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Aula: Conceitos Básicos em Sistemas Operacionais.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8" name="Imagem 4" descr=""/>
          <p:cNvPicPr/>
          <p:nvPr/>
        </p:nvPicPr>
        <p:blipFill>
          <a:blip r:embed="rId1"/>
          <a:stretch/>
        </p:blipFill>
        <p:spPr>
          <a:xfrm>
            <a:off x="75960" y="4676760"/>
            <a:ext cx="1694880" cy="1713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Multiprocessamento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uma tecnologia que permite que um computador utilize </a:t>
            </a: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múltiplos processadores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para </a:t>
            </a:r>
            <a:r>
              <a:rPr b="0" lang="pt-BR" sz="2400" strike="noStrike" u="sng">
                <a:solidFill>
                  <a:srgbClr val="034c8c"/>
                </a:solidFill>
                <a:effectLst/>
                <a:uFillTx/>
                <a:latin typeface="Arial"/>
              </a:rPr>
              <a:t>executar tarefas simultaneamente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Ao invés de ter apenas uma unidade central de processamento (CPU) executando instruções uma de cada vez, um sistema multiprocessador possui várias CPUs trabalhando em conjunto.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3ADDF4-B25F-491D-9CEC-F36B80A1703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Como funciona: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Multiprocessamento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Compartilhamento de memória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Todos os processadores em um sistema multiprocessador compartilham a mesma memória principal.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Isso significa que todos eles podem acessar os mesmos dados e instruções.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Execução simultânea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As </a:t>
            </a:r>
            <a:r>
              <a:rPr b="0" lang="pt-BR" sz="2000" strike="noStrike" u="sng">
                <a:solidFill>
                  <a:srgbClr val="034c8c"/>
                </a:solidFill>
                <a:effectLst/>
                <a:uFillTx/>
                <a:latin typeface="Arial"/>
              </a:rPr>
              <a:t>diferentes CPUs podem executar diferentes partes 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de um programa ou programas completamente diferentes </a:t>
            </a:r>
            <a:r>
              <a:rPr b="0" lang="pt-BR" sz="2000" strike="noStrike" u="sng">
                <a:solidFill>
                  <a:srgbClr val="034c8c"/>
                </a:solidFill>
                <a:effectLst/>
                <a:uFillTx/>
                <a:latin typeface="Arial"/>
              </a:rPr>
              <a:t>ao mesmo tempo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, aumentando significativamente a velocidade de processamento.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56C44-F97E-4532-AC92-685D98740E6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Vantagens do multiprocessamento: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Aumento de desempenho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capacidade de executar várias tarefas ao mesmo tempo resulta em um aumento significativo na velocidade e na capacidade de processamento.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Melhor utilização de recursos: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Os múltiplos processadores podem trabalhar em conjunto para otimizar o uso dos recursos do sistema.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Maior confiabilidade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Em sistemas com redundância, a falha de um processador não necessariamente leva à falha do sistema inteiro.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220B84-9DF2-4631-ACB7-6D8453EB712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Interpretador de Comandos (Shell)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interpretador de comando é um processo que perfaz a interface do usuário com o sistema operacional.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Este processo lê o teclado a espera de comandos, interpreta-os e passa seus parâmetros ao sistema operacional.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Serviços como login/logout, manipulação de arquivos, execução de programas, etc, são solicitados através do interpretador de comandos.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86A4B1-FE5D-48BA-B5E3-4FEF4FF2DFE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Como funciona: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Interpretador de Comandos (Shell)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Interface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a porta de entrada para você se comunicar com o computador.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Leitor de comandos: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Ele fica "esperando" que você digite algum comando.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Intérprete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Quando você digita um comando, ele "decifra" o que você quer dizer e transforma isso em uma ação para o sistema operacional.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Executor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Depois de entender o comando, ele envia essa ordem para o sistema operacional, que por sua vez realiza a tarefa solicitada.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9F9C2B-1D33-45C8-8274-3EAA22EC4E5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Para que serve: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Interpretador de Comandos (Shell)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Login e logout: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Permite que você entre e saia do sistema.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Gerenciamento de arquivos: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Você pode criar, mover, copiar, excluir e renomear arquivos e pastas.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Execução de programas: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Para rodar qualquer programa instalado no computador.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Muitas outras tarefas: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Configuração do sistema, controle de dispositivos, etc.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C1FA65-5C7F-4B8D-93DC-1FF32BB3DC0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Exemplos de interpretadores de comandos: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Bash: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Muito popular em sistemas Linux e macOS.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CMD: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Utilizado no sistema operacional Windows.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6F4936-B7A0-4508-8CD4-5CF649381D82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Chamadas de Sistema (System Calls) 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Assim como o interpretador de comandos é a interface usuário/sistema operacional, as chamadas do sistema constituem a interface programas aplicativos/sistema operacional.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As chamadas do sistema são funções que podem ser ligadas com os aplicativos provendo serviços como: leitura do relógio interno, operações de entrada/saída, comunicação interprocessos, etc.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8F4833-EB99-44CF-BBC4-7F3285DB53CC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O que são chamadas de sistema?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São funções especiais, fornecidas pelo sistema operacional, que permitem que programas de aplicação solicitem serviços mais complexos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, como: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Acesso a hardware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Ler dados de um disco, enviar informações para a impressora, etc.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Gerenciamento de processos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Criar novos processos, finalizar processos existentes, etc.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Gerenciamento de memória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Alocar e liberar memória, etc.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Gerenciamento de arquivos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Criar, abrir, ler, escrever e excluir arquivos, etc.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F3C1DC-A38C-4544-8219-41B6171DACE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Como funcionam: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Chamadas de Sistema (System Calls) 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Quando um programa precisa realizar uma tarefa que exige interação com o sistema operacional (como acessar um arquivo ou criar uma nova janela), ele faz uma </a:t>
            </a: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chamada de sistema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Essa chamada é direcionada ao núcleo do sistema operacional, que por sua vez executa a tarefa solicitada.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80D4AF-57FC-4B48-B5B4-45D3D98DE0A1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Conceitos Básicos em Sistemas Operacionais 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956383757"/>
              </p:ext>
            </p:extLst>
          </p:nvPr>
        </p:nvGraphicFramePr>
        <p:xfrm>
          <a:off x="85320" y="1825560"/>
          <a:ext cx="12020400" cy="4542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90F1E1-DC1B-4C22-BEEF-D52142308E6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Por que são importantes?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Abstração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As chamadas de sistema escondem a complexidade do hardware e do sistema operacional, permitindo que os programadores se concentrem na lógica do seu aplicativo.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Segurança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Ao controlar o acesso aos recursos do sistema, as chamadas de sistema ajudam a proteger o sistema contra acessos não autorizados.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Portabilidade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As chamadas de sistema fornecem uma interface padrão para os programas, o que facilita a portabilidade de aplicativos entre diferentes sistemas operacionais.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18DD27-1F1E-444C-B49D-471084F7B09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Exemplo: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Quando você clica em "Salvar" em um editor de texto, o programa faz uma chamada de sistema para escrever os dados do arquivo no disco rígido. Essa chamada é tratada pelo sistema operacional, que se encarrega de alocar espaço no disco, escrever os dados e atualizar as informações sobre o arquivo no sistema de arquivos.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7CDD75-B881-44A9-833B-E549476A512D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Pergunta...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5680" y="1825560"/>
            <a:ext cx="5933520" cy="45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Qual a importância dos sistemas operacionais e qual o papel deles como gerenciador de recursos do computador?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933520" cy="45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Qual a principal diferença quanto ao acesso do código fonte do Windows e do Linux?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3" name="Picture 2" descr=""/>
          <p:cNvPicPr/>
          <p:nvPr/>
        </p:nvPicPr>
        <p:blipFill>
          <a:blip r:embed="rId1"/>
          <a:stretch/>
        </p:blipFill>
        <p:spPr>
          <a:xfrm>
            <a:off x="3181320" y="3067200"/>
            <a:ext cx="5828760" cy="328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3ABEEA-0D82-4EF5-A401-22B58FB5220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Importância para o futuro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importância de conhecer a história para entender as tendências futuras.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3181320" y="3067200"/>
            <a:ext cx="5828760" cy="328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E123A2-B980-49AE-B224-87A9F02BFE4A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Trabalho 1 de tipo 1 {Pesquisa cientifica}.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Aptos"/>
              </a:rPr>
              <a:t>Grupos de 6 alunos; </a:t>
            </a: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 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5680" y="1825560"/>
            <a:ext cx="5933520" cy="45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1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Etapa 1: Imersão em um Sistema Operacional;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1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Escolha</a:t>
            </a: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: Selecione um sistema operacional (Windows, Linux, macOS, Android, iOS ou outro) e aprofunde-se em sua história.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1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Evolução</a:t>
            </a: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: Análise duas ou três versões principais, destacando as mudanças mais significativas e seu impacto no mercado e na sociedade.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1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Público-alvo</a:t>
            </a: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: Identifique o público-alvo principal do sistema operacional e como ele atende às necessidades desse público.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172200" y="1825560"/>
            <a:ext cx="5933520" cy="45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1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Etapa 2: Comparação e Análise;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Compare-o com outro sistema similar, analisando suas diferenças em termos de interface, desempenho, segurança e áreas de aplicação.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1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Formato da apresentação;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Formato: Slides criativos e envolventes, com uso de imagens, gráficos e outros recursos visuais.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Conteúdo: Apresente de forma clara e organizada os resultados da pesquisa e da comparação.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Clr>
                <a:srgbClr val="034c8c"/>
              </a:buClr>
              <a:buFont typeface="Arial"/>
              <a:buChar char="•"/>
            </a:pPr>
            <a:r>
              <a:rPr b="0" lang="pt-BR" sz="1800" strike="noStrike" u="none">
                <a:solidFill>
                  <a:srgbClr val="034c8c"/>
                </a:solidFill>
                <a:effectLst/>
                <a:uFillTx/>
                <a:latin typeface="Arial"/>
                <a:ea typeface="Aptos"/>
              </a:rPr>
              <a:t>Duração: [5 a 15 min].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just" defTabSz="914400">
              <a:lnSpc>
                <a:spcPct val="115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225343-9BE9-4594-803D-DCD8FFFD6CE0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Avaliação: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Conteúdo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Profundidade da pesquisa, clareza das ideias e correção das informações.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Organização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Estrutura da apresentação, lógica na sequência das ideias e uso adequado dos recursos visuais.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Criatividade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Originalidade na abordagem do tema e uso de recursos visuais inovadores.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Trabalho em equipe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Coesão do grupo, divisão de tarefas e participação individual.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Apresentação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Clareza na exposição das ideias, domínio do conteúdo e capacidade de responder a perguntas.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ftr" idx="37"/>
          </p:nvPr>
        </p:nvSpPr>
        <p:spPr>
          <a:xfrm>
            <a:off x="4038480" y="6610320"/>
            <a:ext cx="41140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SANTO, R. V. do E.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sldNum" idx="38"/>
          </p:nvPr>
        </p:nvSpPr>
        <p:spPr>
          <a:xfrm>
            <a:off x="11112120" y="6607800"/>
            <a:ext cx="719280" cy="2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B12F516-6114-49F0-91F8-7BD1B90B618C}" type="slidenum">
              <a:rPr b="1" lang="pt-BR" sz="1600" strike="noStrike" u="none">
                <a:solidFill>
                  <a:srgbClr val="f2a516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77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Duvidas???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55" name="Picture 2" descr="Duvidas Hapvida - HAPVIDA"/>
          <p:cNvPicPr/>
          <p:nvPr/>
        </p:nvPicPr>
        <p:blipFill>
          <a:blip r:embed="rId1"/>
          <a:stretch/>
        </p:blipFill>
        <p:spPr>
          <a:xfrm>
            <a:off x="1626840" y="2004840"/>
            <a:ext cx="3546720" cy="4350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pic>
      <p:pic>
        <p:nvPicPr>
          <p:cNvPr id="256" name="Picture 6" descr="Minhas dúvidas, suas dúvidas, nossas dúvidas | .: Focado em Você :."/>
          <p:cNvPicPr/>
          <p:nvPr/>
        </p:nvPicPr>
        <p:blipFill>
          <a:blip r:embed="rId2"/>
          <a:stretch/>
        </p:blipFill>
        <p:spPr>
          <a:xfrm>
            <a:off x="6498720" y="2311560"/>
            <a:ext cx="4528080" cy="3378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46F13A-2EE2-442A-92D6-72336E3A74D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Estados de um processo.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Executando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Usando a CPU para executar as instruções do programa;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Bloqueado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Aguardando recursos não disponíveis no momento;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Ativo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	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Aguardando apenas CPU para executar.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52542C-1EC7-434D-A806-5A5E69E9CCA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Um processo possui duas importantes propriedades: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07877586"/>
              </p:ext>
            </p:extLst>
          </p:nvPr>
        </p:nvGraphicFramePr>
        <p:xfrm>
          <a:off x="185760" y="1825560"/>
          <a:ext cx="11819520" cy="160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56E15D-29C8-42F1-BDAD-937B804FCA6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Obs: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Estas propriedades enfatizam a natureza sequencial de um processo.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processo sequencial é definido pelo resultado de suas instruções, não pela velocidade com que as instruções são executadas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910469-766D-48FE-8F64-F2879ED2933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838160" y="222120"/>
            <a:ext cx="1024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Sistemas Multitarefas e Multiusuários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5680" y="1681200"/>
            <a:ext cx="59112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Sistema operacional multitarefa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85680" y="2505240"/>
            <a:ext cx="59112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 distingue pela sua habilidade de suportar a execução concorrente de processos sobre um processador único, sem necessariamente prover elaborada forma de gerenciamento de recursos (CPU, memória, etc).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172200" y="1681200"/>
            <a:ext cx="59112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rgbClr val="000050"/>
                </a:solidFill>
                <a:effectLst/>
                <a:uFillTx/>
                <a:latin typeface="Arial"/>
              </a:rPr>
              <a:t>Sistemas operacionais multiusuários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6172200" y="2505240"/>
            <a:ext cx="59112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Permitem acessos simultâneos ao computador através de dois ou mais terminais de entrada.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Embora frequentemente associada com multiprogramação, multitarefa não implica necessariamente em uma operação multiusuário.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Operação multiprocessos sem suporte de multiusuários pode ser encontrado em sistemas operacionais de alguns computadores pessoais avançados e em sistemas de tempo-real.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C32FE9-7EE8-47C5-8179-5BA8F170783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Multiprogramação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É a capacidade de um sistema operacional gerenciar múltiplos programas simultaneamente, otimizando o uso dos recursos do computador.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Em vez de executar um programa por vez até sua conclusão, a multiprogramação permite que vários programas compartilhem a CPU e outros recursos, como memória, de forma intercalada.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A11CE4-29BC-4E0A-9520-76E56978F64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Como funciona:</a:t>
            </a:r>
            <a:br>
              <a:rPr sz="3600"/>
            </a:b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Multiprogramação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Execução concorrente: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Os programas são executados em um ritmo aparentemente simultâneo, embora a CPU execute apenas uma instrução de cada vez.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Alocação dinâmica de recursos: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O sistema operacional aloca os recursos aos programas de acordo com suas necessidades e prioridades.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Redução de inatividade: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multiprogramação diminui os períodos em que a CPU fica ociosa, aumentando a eficiência do sistema.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Níveis de multiprogramação: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Integral: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Múltiplos processos podem estar em execução ao mesmo tempo.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Arial"/>
              <a:buChar char="•"/>
            </a:pPr>
            <a:r>
              <a:rPr b="1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Serial:</a:t>
            </a: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 Apenas um processo está em execução a cada instante, mas a CPU alterna entre eles rapidamente.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ECE2A-74E0-4836-8D8D-257A6C823B1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847880" y="214200"/>
            <a:ext cx="1025784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pt-BR" sz="3600" strike="noStrike" u="none">
                <a:solidFill>
                  <a:srgbClr val="000050"/>
                </a:solidFill>
                <a:effectLst/>
                <a:uFillTx/>
                <a:latin typeface="Arial"/>
                <a:ea typeface="Yu Gothic UI Semilight"/>
              </a:rPr>
              <a:t>Benefícios da multiprogramação: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5320" y="1825560"/>
            <a:ext cx="12020400" cy="45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Wingdings" charset="2"/>
              <a:buChar char="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Melhor utilização dos recursos: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Wingdings" charset="2"/>
              <a:buChar char="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Aumenta a eficiência do sistema, aproveitando ao máximo a capacidade da CPU e outros componentes.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Wingdings" charset="2"/>
              <a:buChar char="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Maior interatividade</a:t>
            </a:r>
            <a:r>
              <a:rPr b="0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: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Wingdings" charset="2"/>
              <a:buChar char="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Permite que o usuário execute várias tarefas simultaneamente, como editar um documento enquanto ouve música.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34c8c"/>
              </a:buClr>
              <a:buFont typeface="Wingdings" charset="2"/>
              <a:buChar char=""/>
            </a:pPr>
            <a:r>
              <a:rPr b="1" lang="pt-BR" sz="24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Melhora o desempenho geral do sistema: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34c8c"/>
              </a:buClr>
              <a:buFont typeface="Wingdings" charset="2"/>
              <a:buChar char=""/>
            </a:pPr>
            <a:r>
              <a:rPr b="0" lang="pt-BR" sz="2000" strike="noStrike" u="none">
                <a:solidFill>
                  <a:srgbClr val="034c8c"/>
                </a:solidFill>
                <a:effectLst/>
                <a:uFillTx/>
                <a:latin typeface="Arial"/>
              </a:rPr>
              <a:t>A multiprogramação contribui para um sistema mais responsivo e eficiente.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SANTO, R. V. do E.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39D3DB-9AFC-439B-8796-EF5158B416E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Aems 2024 v,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Aems 2024 v,5</Template>
  <TotalTime>255</TotalTime>
  <Application>LibreOffice/25.2.4.3$Linux_X86_64 LibreOffice_project/520$Build-3</Application>
  <AppVersion>15.0000</AppVersion>
  <Words>1952</Words>
  <Paragraphs>216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2024-07-25T17:17:08Z</dcterms:created>
  <dc:creator>Richard Vieira do Espirito Santo</dc:creator>
  <dc:description/>
  <dc:language>pt-BR</dc:language>
  <cp:lastModifiedBy/>
  <dcterms:modified xsi:type="dcterms:W3CDTF">2025-08-29T19:01:02Z</dcterms:modified>
  <cp:revision>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