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jpeg" ContentType="image/jpe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26.jpeg" ContentType="image/jpeg"/>
  <Override PartName="/ppt/media/image25.png" ContentType="image/png"/>
  <Override PartName="/ppt/media/image23.jpeg" ContentType="image/jpeg"/>
  <Override PartName="/ppt/media/image22.png" ContentType="image/png"/>
  <Override PartName="/ppt/media/image21.jpeg" ContentType="image/jpeg"/>
  <Override PartName="/ppt/media/image15.jpeg" ContentType="image/jpeg"/>
  <Override PartName="/ppt/media/image19.gif" ContentType="image/gif"/>
  <Override PartName="/ppt/media/image27.jpeg" ContentType="image/jpeg"/>
  <Override PartName="/ppt/media/image24.png" ContentType="image/png"/>
  <Override PartName="/ppt/media/image14.jpeg" ContentType="image/jpeg"/>
  <Override PartName="/ppt/media/image20.gif" ContentType="image/gif"/>
  <Override PartName="/ppt/media/image16.jpeg" ContentType="image/jpeg"/>
  <Override PartName="/ppt/media/image5.jpeg" ContentType="image/jpeg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0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ftr" idx="1"/>
          </p:nvPr>
        </p:nvSpPr>
        <p:spPr>
          <a:xfrm>
            <a:off x="4038480" y="661068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1523880" y="11484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pt-BR" sz="4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2"/>
          </p:nvPr>
        </p:nvSpPr>
        <p:spPr>
          <a:xfrm>
            <a:off x="417240" y="661068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3"/>
          </p:nvPr>
        </p:nvSpPr>
        <p:spPr>
          <a:xfrm>
            <a:off x="11112120" y="660672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62E27E2-1BDB-4D96-8504-3748D16EA4BB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Third Outline Level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56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9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0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1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2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3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4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65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9880" y="987480"/>
            <a:ext cx="393192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3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3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28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ftr" idx="29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sldNum" idx="30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D044A45-72F9-4E7F-B0C2-B353DBA1B2CC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74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7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8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9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0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1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2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83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9880" y="987480"/>
            <a:ext cx="393192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2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no ícone para adicionar uma imagem</a:t>
            </a:r>
            <a:endParaRPr b="0" lang="pt-BR" sz="3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31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ftr" idx="32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sldNum" idx="33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1BA7726-1E43-4A55-A07C-D201C18F7A61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8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5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7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4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5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6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B77574EC-08D5-4FB5-B767-89C82835E2EE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35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0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44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458280" y="895320"/>
            <a:ext cx="2628720" cy="528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4760" y="895320"/>
            <a:ext cx="9200880" cy="528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7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8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9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9EE319F-1D7D-458C-B920-3E12C3367286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52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6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7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8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9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61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10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ftr" idx="11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sldNum" idx="12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C9BA9C40-6088-413B-A6EF-EE0FF4F2C97E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69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3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4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5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6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7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8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5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13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14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15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AFF02D9-DD56-4010-9E77-95C4FF635B35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86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0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1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2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3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4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95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5680" y="1825560"/>
            <a:ext cx="5933880" cy="45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933880" cy="45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16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ftr" idx="17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 idx="18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FE6892A-1EE9-4486-88C6-2ED13F2C700C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04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7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8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9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0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1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2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13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838160" y="222120"/>
            <a:ext cx="1024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85680" y="1681200"/>
            <a:ext cx="59115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85680" y="2505240"/>
            <a:ext cx="59115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9115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9115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dt" idx="19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ftr" idx="20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8"/>
          <p:cNvSpPr>
            <a:spLocks noGrp="1"/>
          </p:cNvSpPr>
          <p:nvPr>
            <p:ph type="sldNum" idx="21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A3FCD10-665A-4158-AE4E-1AEA07489D49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24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7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8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9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0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1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2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33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dt" idx="22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23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24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562907B8-1787-444B-B9DA-8FC420856E09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Third Outline Level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Agrupar 37"/>
          <p:cNvGrpSpPr/>
          <p:nvPr/>
        </p:nvGrpSpPr>
        <p:grpSpPr>
          <a:xfrm>
            <a:off x="0" y="6464880"/>
            <a:ext cx="12191760" cy="392760"/>
            <a:chOff x="0" y="6464880"/>
            <a:chExt cx="12191760" cy="392760"/>
          </a:xfrm>
        </p:grpSpPr>
        <p:sp>
          <p:nvSpPr>
            <p:cNvPr id="141" name="Retângulo 21"/>
            <p:cNvSpPr/>
            <p:nvPr/>
          </p:nvSpPr>
          <p:spPr>
            <a:xfrm>
              <a:off x="0" y="6500520"/>
              <a:ext cx="12191760" cy="7164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Retângulo 38"/>
            <p:cNvSpPr/>
            <p:nvPr/>
          </p:nvSpPr>
          <p:spPr>
            <a:xfrm>
              <a:off x="0" y="6464880"/>
              <a:ext cx="12191760" cy="3564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Retângulo 20"/>
            <p:cNvSpPr/>
            <p:nvPr/>
          </p:nvSpPr>
          <p:spPr>
            <a:xfrm>
              <a:off x="0" y="6572520"/>
              <a:ext cx="12191760" cy="28512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4" name="Retângulo 12"/>
          <p:cNvSpPr/>
          <p:nvPr/>
        </p:nvSpPr>
        <p:spPr>
          <a:xfrm>
            <a:off x="841680" y="-446400"/>
            <a:ext cx="376920" cy="37692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5" name="Retângulo 13"/>
          <p:cNvSpPr/>
          <p:nvPr/>
        </p:nvSpPr>
        <p:spPr>
          <a:xfrm>
            <a:off x="420840" y="-446400"/>
            <a:ext cx="376920" cy="37692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6" name="Retângulo 14"/>
          <p:cNvSpPr/>
          <p:nvPr/>
        </p:nvSpPr>
        <p:spPr>
          <a:xfrm>
            <a:off x="0" y="-446400"/>
            <a:ext cx="376920" cy="37692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7" name="Retângulo 15"/>
          <p:cNvSpPr/>
          <p:nvPr/>
        </p:nvSpPr>
        <p:spPr>
          <a:xfrm>
            <a:off x="2104560" y="-446400"/>
            <a:ext cx="376920" cy="37692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8" name="Retângulo 16"/>
          <p:cNvSpPr/>
          <p:nvPr/>
        </p:nvSpPr>
        <p:spPr>
          <a:xfrm>
            <a:off x="1683720" y="-444960"/>
            <a:ext cx="376920" cy="37692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9" name="Retângulo 17"/>
          <p:cNvSpPr/>
          <p:nvPr/>
        </p:nvSpPr>
        <p:spPr>
          <a:xfrm>
            <a:off x="1262880" y="-444960"/>
            <a:ext cx="376920" cy="37692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50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1280" cy="168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Retângulo 63"/>
          <p:cNvSpPr/>
          <p:nvPr/>
        </p:nvSpPr>
        <p:spPr>
          <a:xfrm>
            <a:off x="2525400" y="-448920"/>
            <a:ext cx="376920" cy="37692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dt" idx="25"/>
          </p:nvPr>
        </p:nvSpPr>
        <p:spPr>
          <a:xfrm>
            <a:off x="417240" y="6610320"/>
            <a:ext cx="27428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26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27"/>
          </p:nvPr>
        </p:nvSpPr>
        <p:spPr>
          <a:xfrm>
            <a:off x="1111176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7DCD8C8-75DE-49C9-897B-02C0AB81A174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gif"/><Relationship Id="rId2" Type="http://schemas.openxmlformats.org/officeDocument/2006/relationships/image" Target="../media/image20.gif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23880" y="114840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pt-BR" sz="4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Disciplina: Sistemas Operacionais e de Informação  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Aula: Conhecendo a arquitetura básica de computadores.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3" name="Imagem 4" descr=""/>
          <p:cNvPicPr/>
          <p:nvPr/>
        </p:nvPicPr>
        <p:blipFill>
          <a:blip r:embed="rId1"/>
          <a:stretch/>
        </p:blipFill>
        <p:spPr>
          <a:xfrm>
            <a:off x="75960" y="4676760"/>
            <a:ext cx="1695240" cy="171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Tipo de Memória: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Memória Secundária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Memória secundária é um termo genérico para designar diversos componentes que permitem gravar e ler dados permanentes.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seu acesso é lento, se comparada com as memórias cache ou principal, porém relativamente apresentam custo mais baixo e capacidade de armazenamento superior.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Exemplos de memória secundária são as fitas magnéticas, discos rígidos (HDs), CDs, DVDs, etc.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28" name="Picture 2" descr="What is the difference between CDs and DVDs? Why are CDs more expensive  than DVDs? - Quora"/>
          <p:cNvPicPr/>
          <p:nvPr/>
        </p:nvPicPr>
        <p:blipFill>
          <a:blip r:embed="rId1"/>
          <a:stretch/>
        </p:blipFill>
        <p:spPr>
          <a:xfrm>
            <a:off x="5136840" y="4341960"/>
            <a:ext cx="2863800" cy="190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9" name="Picture 4" descr="Para que serve o HD"/>
          <p:cNvPicPr/>
          <p:nvPr/>
        </p:nvPicPr>
        <p:blipFill>
          <a:blip r:embed="rId2"/>
          <a:stretch/>
        </p:blipFill>
        <p:spPr>
          <a:xfrm>
            <a:off x="9474840" y="4097160"/>
            <a:ext cx="2630880" cy="2395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" name="Picture 6" descr=""/>
          <p:cNvPicPr/>
          <p:nvPr/>
        </p:nvPicPr>
        <p:blipFill>
          <a:blip r:embed="rId3"/>
          <a:stretch/>
        </p:blipFill>
        <p:spPr>
          <a:xfrm>
            <a:off x="533520" y="4457160"/>
            <a:ext cx="3657240" cy="177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C141A-7C4D-496C-AEF0-4C6AC276C6A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Dispositivos de entrada e saída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547128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Permitem a comunicação entre o computador e o mundo externo.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Alguns dispositivos servem para a comunicação homem-máquina, como teclados, monitores de vídeo, impressoras, plotters, entre outros.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São alguns exemplos desses tipos de dispositivos: Scanner, caneta ótica, mouse, dispositivos sensíveis à voz humana, e etc.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33" name="Picture 2" descr="Dispositivos de entrada e saída: o que são, diferença e exemplos -  Enciclopédia Significados"/>
          <p:cNvPicPr/>
          <p:nvPr/>
        </p:nvPicPr>
        <p:blipFill>
          <a:blip r:embed="rId1"/>
          <a:stretch/>
        </p:blipFill>
        <p:spPr>
          <a:xfrm>
            <a:off x="5831280" y="1825560"/>
            <a:ext cx="6000480" cy="399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E163F0-28AD-4D63-BA3E-B6C3AD4FF55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Barramento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5680" y="1825560"/>
            <a:ext cx="5933880" cy="45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CPU, a memória principal e os dispositivos de E/S são interligados através de linhas de comunicação denominadas barramentos, barras ou vias.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Um barramento é um conjunto de fios paralelos (linhas de comunicação), por onde trafegam informações, como dados, endereços ou sinais de controle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Barramento de dados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transmite informações entre a memória principal e a unidade central de processamento;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Barramento de endereços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utilizado pela unidade central de processamento para especificar o endereço da célula de memória que será acessada;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Barramento de controle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é por onde a unidade central de processamento envia os pulsos de controle relativos às operações de leitura e gravação.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36" name="Imagem 7" descr=""/>
          <p:cNvPicPr/>
          <p:nvPr/>
        </p:nvPicPr>
        <p:blipFill>
          <a:blip r:embed="rId1"/>
          <a:stretch/>
        </p:blipFill>
        <p:spPr>
          <a:xfrm>
            <a:off x="6172200" y="1165320"/>
            <a:ext cx="5898600" cy="452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7" name="PlaceHolder 3"/>
          <p:cNvSpPr>
            <a:spLocks noGrp="1"/>
          </p:cNvSpPr>
          <p:nvPr>
            <p:ph type="ftr" idx="36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r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sldNum" idx="37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fld id="{7A006729-575B-4841-8026-0B0D947B509A}" type="slidenum"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12</a:t>
            </a:fld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CaixaDeTexto 9"/>
          <p:cNvSpPr/>
          <p:nvPr/>
        </p:nvSpPr>
        <p:spPr>
          <a:xfrm>
            <a:off x="7781400" y="755280"/>
            <a:ext cx="38242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Esquema gráfico dos barramentos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Pipelining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técnica de pipelining pode ser empregada em sistemas com um ou mais processadores, em diversos níveis, e tem sido a técnica de paralelismo mais utilizada para maior desempenho dos sistemas de computadores.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42" name="Picture 2" descr="Concepts of Pipelining | Computer Architecture"/>
          <p:cNvPicPr/>
          <p:nvPr/>
        </p:nvPicPr>
        <p:blipFill>
          <a:blip r:embed="rId1"/>
          <a:stretch/>
        </p:blipFill>
        <p:spPr>
          <a:xfrm>
            <a:off x="285840" y="2777400"/>
            <a:ext cx="12039120" cy="359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A6B799-BC90-4974-A17C-99FF6DD36DF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Pipelining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45" name="Picture 2" descr="MacKiDo/Hardware/Pipelines"/>
          <p:cNvPicPr/>
          <p:nvPr/>
        </p:nvPicPr>
        <p:blipFill>
          <a:blip r:embed="rId1"/>
          <a:stretch/>
        </p:blipFill>
        <p:spPr>
          <a:xfrm>
            <a:off x="609480" y="2348640"/>
            <a:ext cx="5585760" cy="322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6" name="Picture 4" descr="Pipelining"/>
          <p:cNvPicPr/>
          <p:nvPr/>
        </p:nvPicPr>
        <p:blipFill>
          <a:blip r:embed="rId2"/>
          <a:stretch/>
        </p:blipFill>
        <p:spPr>
          <a:xfrm>
            <a:off x="6719760" y="2523960"/>
            <a:ext cx="5438520" cy="287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79A64-8CD7-41A7-98FE-3FBF30307E3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Software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Os softwares ou programas executados pelos usuários são atualmente chamados de aplicativos.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ftr" idx="38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sldNum" idx="39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B3A5AB1E-37E3-481F-B099-7A4035599C29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1" name="Picture 2" descr="Software: O que é, conceito, tipos e exemplos - Instrutor Augusto de SA"/>
          <p:cNvPicPr/>
          <p:nvPr/>
        </p:nvPicPr>
        <p:blipFill>
          <a:blip r:embed="rId1"/>
          <a:stretch/>
        </p:blipFill>
        <p:spPr>
          <a:xfrm>
            <a:off x="3819600" y="2423160"/>
            <a:ext cx="5918400" cy="394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Tradutores, Compiladores e Montadores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Com o surgimento das primeiras linguagens de montagem (</a:t>
            </a:r>
            <a:r>
              <a:rPr b="0" lang="pt-BR" sz="2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Assembly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) e as linguagens de alto nível, </a:t>
            </a:r>
            <a:r>
              <a:rPr b="0" lang="pt-BR" sz="2400" strike="noStrike" u="sng">
                <a:solidFill>
                  <a:srgbClr val="000050"/>
                </a:solidFill>
                <a:effectLst/>
                <a:uFillTx/>
                <a:latin typeface="Arial"/>
              </a:rPr>
              <a:t>o programador passou a se preocupar menos com aspectos de hardware e a escrever em uma linguagem mais próxima da linguagem humana.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Apesar das vantagens proporcionadas pelas linguagens de montagem e de alto nível, que propiciaram um aumento enorme na produtividade dos programadores, os programas não estão prontos para serem executados diretamente pela CPU.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Função do tradutor: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Eles deverão passar por uma etapa de conversão, quando a codificação do programa é traduzida para código de máquina.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254" name="CaixaDeTexto 7"/>
          <p:cNvSpPr/>
          <p:nvPr/>
        </p:nvSpPr>
        <p:spPr>
          <a:xfrm>
            <a:off x="6827400" y="6082920"/>
            <a:ext cx="610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https://www.youtube.com/watch?v=kBZGoz3O9Ck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5" name="CaixaDeTexto 8"/>
          <p:cNvSpPr/>
          <p:nvPr/>
        </p:nvSpPr>
        <p:spPr>
          <a:xfrm>
            <a:off x="8564400" y="5782680"/>
            <a:ext cx="1184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Assembly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C4EA8-8E0E-4EB7-90FB-0F75ACE3E83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Tradutores, Compiladores e Montadores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utilitário “tradutor” tem a função de converter todo o código fonte escrito em linguagem de alto nível para código de máquina.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tradutor, pelo tipo de linguagem de programação utilizada, pode ser chamado de montador ou compilador: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58" name="Imagem 7" descr=""/>
          <p:cNvPicPr/>
          <p:nvPr/>
        </p:nvPicPr>
        <p:blipFill>
          <a:blip r:embed="rId1"/>
          <a:stretch/>
        </p:blipFill>
        <p:spPr>
          <a:xfrm>
            <a:off x="2925360" y="3357720"/>
            <a:ext cx="6725160" cy="286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CaixaDeTexto 9"/>
          <p:cNvSpPr/>
          <p:nvPr/>
        </p:nvSpPr>
        <p:spPr>
          <a:xfrm>
            <a:off x="3160440" y="6143760"/>
            <a:ext cx="610344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Representação das diferenças entre o tradutor, montador e compilador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84B78-4370-4CB7-BFE4-30995BB5036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Interpretador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Assim é chamado um tradutor que não gera o módulo objeto.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uma sequência de comandos ou instruções numa linguagem de computador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partir de um programa fonte, escrito em linguagem de alto nível, o interpretador, no momento da execução do programa, </a:t>
            </a:r>
            <a:r>
              <a:rPr b="0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traduz cada instrução e a executa em seguida.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Sua desvantagem é o tempo gasto na tradução das instruções de um programa toda vez que este for executado, já que não existe a geração de um código executável.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Alguns exemplos de linguagens interpretadas são o Basic e o Perl.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62" name="Picture 2" descr="Interpretadores ~ Code Masters"/>
          <p:cNvPicPr/>
          <p:nvPr/>
        </p:nvPicPr>
        <p:blipFill>
          <a:blip r:embed="rId1"/>
          <a:stretch/>
        </p:blipFill>
        <p:spPr>
          <a:xfrm>
            <a:off x="3378960" y="4573440"/>
            <a:ext cx="7195680" cy="1914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B8DF2B-5200-4DF4-A252-91B4FBEA9821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1" lang="pt-BR" sz="3600" strike="noStrike" u="none">
              <a:solidFill>
                <a:srgbClr val="000050"/>
              </a:solidFill>
              <a:effectLst/>
              <a:uFillTx/>
              <a:latin typeface="Arial"/>
              <a:ea typeface="Yu Gothic UI Semi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Código objeto ou módulo objeto é o produto de um compilador.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Em um sentido geral código objeto é uma sequência de comandos ou instruções numa linguagem de computador, geralmente numa linguagem código de máquina ou uma linguagem intermediária.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ftr" idx="40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sldNum" idx="41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658D80C-6E1E-4BA0-A07A-9ABEB57242C4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m 12" descr=""/>
          <p:cNvPicPr/>
          <p:nvPr/>
        </p:nvPicPr>
        <p:blipFill>
          <a:blip r:embed="rId1"/>
          <a:stretch/>
        </p:blipFill>
        <p:spPr>
          <a:xfrm>
            <a:off x="2309400" y="1075680"/>
            <a:ext cx="8392320" cy="578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Diagrama de Bloco do Microprocessador 8085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59BB1-95C3-433C-9246-C14957B63E1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Linker (ligador) 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5680" y="1825560"/>
            <a:ext cx="5933880" cy="45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responsável por gerar, a partir de um ou mais módulos objeto, um único programa executável.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Sua função é resolver todas as referências simbólicas existentes entre os módulos - objeto, reservar memória para a execução do programa e determinar uma região da memória onde o programa será carregado para sua execução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69" name="Imagem 7" descr=""/>
          <p:cNvPicPr/>
          <p:nvPr/>
        </p:nvPicPr>
        <p:blipFill>
          <a:blip r:embed="rId1"/>
          <a:stretch/>
        </p:blipFill>
        <p:spPr>
          <a:xfrm>
            <a:off x="6172200" y="2613240"/>
            <a:ext cx="5933880" cy="295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0" name="PlaceHolder 3"/>
          <p:cNvSpPr>
            <a:spLocks noGrp="1"/>
          </p:cNvSpPr>
          <p:nvPr>
            <p:ph type="ftr" idx="42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r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sldNum" idx="43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fld id="{CFA3A2C3-71B6-4910-A8DF-D875F2B6A17A}" type="slidenum"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1" lang="pt-BR" sz="3600" strike="noStrike" u="none">
              <a:solidFill>
                <a:srgbClr val="000050"/>
              </a:solidFill>
              <a:effectLst/>
              <a:uFillTx/>
              <a:latin typeface="Arial"/>
              <a:ea typeface="Yu Gothic UI Semi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Em ambientes multiprogramáveis esse tipo de alocação fixa feita pelo linker é inviável porque neste caso a memória é compartilhada entre diversos programas: é pouco provável que no momento em que o sistema carrega um programa, sua área de memória que foi predeterminada esteja disponível. A solução para isso é permitir que um programa possa ser executado em qualquer região disponível da memória, durante a sua carga (código relocável). Esse tipo de relocação não é realizado pelo linker, e sim por outro utilitário, chamado loader, responsável por carregar os programas na memória.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E0D02D-851F-4DB2-80DA-25A2041DDAE8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Loader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loader (carregador) é o utilitário responsável por colocar fisicamente na memória principal um programa para sua execução.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Pode permitir que um programa seja carregado em regiões diferentes toda vez que for trazido para a memória.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Quando o loader carrega um programa para memória principal, ele aloca uma área de código, uma área de dados e uma área de pilha.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área de código armazena o programa executável,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área de dados armazena as variáveis e constantes utilizadas no programa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área de pilha armazena os endereços de retorno das funções ou procedimentos chamados durante a execução do programa.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O funcionamento do carregador depende do código gerado pelo linker e, de acordo com este, pode ser classificado como absoluto ou relocável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823D7-1BE5-477E-BDE1-B999D98183E3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1" lang="pt-BR" sz="3600" strike="noStrike" u="none">
              <a:solidFill>
                <a:srgbClr val="000050"/>
              </a:solidFill>
              <a:effectLst/>
              <a:uFillTx/>
              <a:latin typeface="Arial"/>
              <a:ea typeface="Yu Gothic UI Semilight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665820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Loader absoluto 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- o loader só necessita conhecer o endereço de memória inicial e o tamanho do módulo para realizar o carregamento. Então, o loader transfere o programa da memória secundária para a memória principal e inicia sua execução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Loader relocável 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- o programa pode ser carregado em qualquer posição de memória e o loader é responsável pela relocação no momento do carregamento.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78" name="Imagem 7" descr=""/>
          <p:cNvPicPr/>
          <p:nvPr/>
        </p:nvPicPr>
        <p:blipFill>
          <a:blip r:embed="rId1"/>
          <a:stretch/>
        </p:blipFill>
        <p:spPr>
          <a:xfrm>
            <a:off x="6661800" y="228240"/>
            <a:ext cx="5443920" cy="648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BBB63-7222-4896-9A67-4C5A2BF83F18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Depurador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depurador é o utilitário que permite ao usuário acompanhar e controlar a execução de um programa a fim de detectar erros na sua estrutura.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depurador ajuda a detectar os erros, mas não os corrige.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depurador geralmente oferece ao usuário os seguintes recursos: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Acompanhar a execução de um programa instrução por instrução;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Possibilitar a alteração e a visualização do conteúdo de variáveis;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Colocar pontos de parada dentro do programa, de forma que, durante a execução, o programa pare nos pontos determinados;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sng">
                <a:solidFill>
                  <a:srgbClr val="000050"/>
                </a:solidFill>
                <a:effectLst/>
                <a:uFillTx/>
                <a:latin typeface="Arial"/>
              </a:rPr>
              <a:t>Especificar</a:t>
            </a: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 em forma de envio de mensagem, toda vez que o conteúdo de uma variável for modificado.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3BE57F-7A5B-414A-ADAB-9D2B75E952AB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Exercícios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1. O que são memórias voláteis e não voláteis?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2. Quais os benefícios de uma arquitetura de memória cache?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3. Diferencie as funções básicas dos dispositivos de E/S.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4. Como a técnica de pipelining melhora o desempenho dos sistemas computacionais?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1F5884-9440-46E8-A0CF-F3EEED469609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Duvidas???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84" name="Picture 2" descr="Duvidas Hapvida - HAPVIDA"/>
          <p:cNvPicPr/>
          <p:nvPr/>
        </p:nvPicPr>
        <p:blipFill>
          <a:blip r:embed="rId1"/>
          <a:stretch/>
        </p:blipFill>
        <p:spPr>
          <a:xfrm>
            <a:off x="1626840" y="2004840"/>
            <a:ext cx="3547080" cy="4350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pic>
      <p:pic>
        <p:nvPicPr>
          <p:cNvPr id="285" name="Picture 6" descr="Minhas dúvidas, suas dúvidas, nossas dúvidas | .: Focado em Você :."/>
          <p:cNvPicPr/>
          <p:nvPr/>
        </p:nvPicPr>
        <p:blipFill>
          <a:blip r:embed="rId2"/>
          <a:stretch/>
        </p:blipFill>
        <p:spPr>
          <a:xfrm>
            <a:off x="6498720" y="2311560"/>
            <a:ext cx="4528440" cy="337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73306-0A61-4717-998E-CD910E14300E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Elementos de hardware 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764892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Os componentes físicos do computador são agrupados em três subsistemas básicos: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Unidade Central de Processamento (CPU);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Memória;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Dispositivos de Entrada e Saída.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sp>
        <p:nvSpPr>
          <p:cNvPr id="198" name="AutoShape 4" descr="Qual memória RAM comprar? Saiba escolher a ideal para PC ou notebook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9" name="AutoShape 6"/>
          <p:cNvSpPr/>
          <p:nvPr/>
        </p:nvSpPr>
        <p:spPr>
          <a:xfrm>
            <a:off x="6095880" y="342900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00" name="Imagem 9" descr=""/>
          <p:cNvPicPr/>
          <p:nvPr/>
        </p:nvPicPr>
        <p:blipFill>
          <a:blip r:embed="rId1"/>
          <a:stretch/>
        </p:blipFill>
        <p:spPr>
          <a:xfrm>
            <a:off x="266040" y="3945960"/>
            <a:ext cx="4183560" cy="225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1" name="Picture 8" descr="AMD Ryzen 5 9600X e Ryzen 7 9700X são até 20% melhores que seus  antecessores - Adrenaline"/>
          <p:cNvPicPr/>
          <p:nvPr/>
        </p:nvPicPr>
        <p:blipFill>
          <a:blip r:embed="rId2"/>
          <a:stretch/>
        </p:blipFill>
        <p:spPr>
          <a:xfrm>
            <a:off x="4610880" y="4019400"/>
            <a:ext cx="3489840" cy="217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2" name="Imagem 11" descr=""/>
          <p:cNvPicPr/>
          <p:nvPr/>
        </p:nvPicPr>
        <p:blipFill>
          <a:blip r:embed="rId3"/>
          <a:stretch/>
        </p:blipFill>
        <p:spPr>
          <a:xfrm>
            <a:off x="8253360" y="1081440"/>
            <a:ext cx="3772080" cy="511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90E1A3-8785-4026-B003-F24FCA09132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Unidade Central de Processamento (CPU)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60105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CPU tem como função principal unificar todo o sistema, controlando as funções realizadas em cada unidade funcional.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responsável pela execução de todos os programas, que obrigatoriamente deverão estar armazenados na memória principal.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unidade central de processamento é dividida em dois componentes básicos: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Unidade de controle (UC);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Unidade lógica e aritmética (ULA);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05" name="Imagem 7" descr=""/>
          <p:cNvPicPr/>
          <p:nvPr/>
        </p:nvPicPr>
        <p:blipFill>
          <a:blip r:embed="rId1"/>
          <a:stretch/>
        </p:blipFill>
        <p:spPr>
          <a:xfrm>
            <a:off x="6171840" y="1825560"/>
            <a:ext cx="5772600" cy="350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139F3-9B71-4730-BEBF-28FB43F37FD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Memórias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memória tem por função armazenar internamente toda informação que é manipulada pelo computador: os programas e os dados.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memória pode ser classificada quanto à sua: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Velocidade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(ou tempo) de acesso,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Capacidade de </a:t>
            </a: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armazenamento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,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Custo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Volatilidade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.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08" name="Imagem 9" descr=""/>
          <p:cNvPicPr/>
          <p:nvPr/>
        </p:nvPicPr>
        <p:blipFill>
          <a:blip r:embed="rId1"/>
          <a:stretch/>
        </p:blipFill>
        <p:spPr>
          <a:xfrm>
            <a:off x="6977160" y="2973600"/>
            <a:ext cx="4953240" cy="303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CaixaDeTexto 6"/>
          <p:cNvSpPr/>
          <p:nvPr/>
        </p:nvSpPr>
        <p:spPr>
          <a:xfrm>
            <a:off x="8193960" y="6130800"/>
            <a:ext cx="37364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Fonte: Adaptado de Machado, 2004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691315-15C8-4B49-BC4C-B0E5F908131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Tipo de Memória: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Registradores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5680" y="1825560"/>
            <a:ext cx="5933880" cy="452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São dispositivos de alta velocidade, localizados fisicamente na unidade central de processamento, para armazenamento temporário de dados. 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número de registradores varia em função da arquitetura de cada processador. 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Existem registradores de uso específico (com propósitos especiais) e de uso geral.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Contador de instruções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Apontador de pilha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Registrador de estado</a:t>
            </a:r>
            <a:endParaRPr b="0" lang="pt-BR" sz="22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12" name="Imagem 7" descr=""/>
          <p:cNvPicPr/>
          <p:nvPr/>
        </p:nvPicPr>
        <p:blipFill>
          <a:blip r:embed="rId1"/>
          <a:stretch/>
        </p:blipFill>
        <p:spPr>
          <a:xfrm>
            <a:off x="6172200" y="1539720"/>
            <a:ext cx="59338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3"/>
          <p:cNvSpPr>
            <a:spLocks noGrp="1"/>
          </p:cNvSpPr>
          <p:nvPr>
            <p:ph type="ftr" idx="34"/>
          </p:nvPr>
        </p:nvSpPr>
        <p:spPr>
          <a:xfrm>
            <a:off x="4038480" y="6610320"/>
            <a:ext cx="41144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r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5"/>
          </p:nvPr>
        </p:nvSpPr>
        <p:spPr>
          <a:xfrm>
            <a:off x="11112120" y="6607800"/>
            <a:ext cx="719640" cy="21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ctr" defTabSz="914400">
              <a:lnSpc>
                <a:spcPct val="90000"/>
              </a:lnSpc>
              <a:spcAft>
                <a:spcPts val="601"/>
              </a:spcAft>
              <a:buNone/>
              <a:def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90000"/>
              </a:lnSpc>
              <a:spcAft>
                <a:spcPts val="601"/>
              </a:spcAft>
              <a:buNone/>
            </a:pPr>
            <a:fld id="{FA7F3406-F41D-4558-BC91-6CC6EE1546F7}" type="slidenum">
              <a:rPr b="1" lang="pt-BR" sz="9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6</a:t>
            </a:fld>
            <a:endParaRPr b="0" lang="pt-BR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Tipo de Memória: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Memória cache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616284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uma memória volátil de alta velocidade.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Quando o processador faz referência a um dado armazenado na memória principal, verifica antes se este dado não está armazenado na memória cache. Ao encontrar o dado armazenado na memória cache, o processador não acessa a memória principal, diminuindo o tempo de processamento.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17" name="Picture 2" descr="AULA 3 - Microprocessadores - Graduação - Wiki do IF-SC"/>
          <p:cNvPicPr/>
          <p:nvPr/>
        </p:nvPicPr>
        <p:blipFill>
          <a:blip r:embed="rId1"/>
          <a:stretch/>
        </p:blipFill>
        <p:spPr>
          <a:xfrm>
            <a:off x="6095880" y="648360"/>
            <a:ext cx="6354000" cy="556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Retângulo 6"/>
          <p:cNvSpPr/>
          <p:nvPr/>
        </p:nvSpPr>
        <p:spPr>
          <a:xfrm>
            <a:off x="8982000" y="4962600"/>
            <a:ext cx="1514160" cy="751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C2F95F-0432-497E-85C6-F4B085C40A67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Tipo de Memória: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Memória principal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186848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a memória responsável pelo armazenamento dos programas que estão sendo executados pela CPU em um certo instante, bem como dos dados utilizados pelos programas em execução.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Para que um programa possa ser executado pela CPU é necessário que ele seja previamente armazenado na memória principal.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Existem ainda dois tipos de memória: </a:t>
            </a: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ROM (read only memory – memória somente leitura).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Um programa armazenado em ROM recebe o nome de firmware.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Na memória ROM do micro há basicamente três programas (firmware) principais: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16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BIOS</a:t>
            </a: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(Basic Input/Output System, Sistema básico de Entrada/Saída); 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16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POST</a:t>
            </a: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(Power On Self Test, Autoteste ao Ligar);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16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Setup</a:t>
            </a: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(programa que permite alterar vários itens da configuração do computador).</a:t>
            </a:r>
            <a:endParaRPr b="0" lang="pt-BR" sz="16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50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RAM (random access memory – memória de acesso randômico).</a:t>
            </a:r>
            <a:endParaRPr b="0" lang="pt-BR" sz="20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uma memória volátil </a:t>
            </a:r>
            <a:endParaRPr b="0" lang="pt-BR" sz="18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21" name="Picture 2" descr="SISTEMAS OPERACIONAIS – Blog do Jhemerson"/>
          <p:cNvPicPr/>
          <p:nvPr/>
        </p:nvPicPr>
        <p:blipFill>
          <a:blip r:embed="rId1"/>
          <a:stretch/>
        </p:blipFill>
        <p:spPr>
          <a:xfrm>
            <a:off x="7353360" y="0"/>
            <a:ext cx="4752720" cy="175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D083C8-733F-4AAD-94EA-9A2AAC77E84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8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Células de memória e seus endereços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760" cy="454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400" strike="noStrike" u="none">
              <a:solidFill>
                <a:srgbClr val="034c8c"/>
              </a:solidFill>
              <a:effectLst/>
              <a:uFillTx/>
              <a:latin typeface="Arial"/>
            </a:endParaRPr>
          </a:p>
        </p:txBody>
      </p:sp>
      <p:pic>
        <p:nvPicPr>
          <p:cNvPr id="224" name="Imagem 7" descr=""/>
          <p:cNvPicPr/>
          <p:nvPr/>
        </p:nvPicPr>
        <p:blipFill>
          <a:blip r:embed="rId1"/>
          <a:stretch/>
        </p:blipFill>
        <p:spPr>
          <a:xfrm>
            <a:off x="2898720" y="1275480"/>
            <a:ext cx="6336360" cy="498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CaixaDeTexto 9"/>
          <p:cNvSpPr/>
          <p:nvPr/>
        </p:nvSpPr>
        <p:spPr>
          <a:xfrm>
            <a:off x="4700160" y="6120720"/>
            <a:ext cx="37364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Fonte: Adaptado de Machado, 2004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CFE35-2655-46B5-9EF9-3B996EE737D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Aems 2024 v,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Aems 2024 v,5</Template>
  <TotalTime>460</TotalTime>
  <Application>LibreOffice/25.2.5.2$Linux_X86_64 LibreOffice_project/520$Build-2</Application>
  <AppVersion>15.0000</AppVersion>
  <Words>1922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2024-07-25T17:17:08Z</dcterms:created>
  <dc:creator>Richard Vieira do Espirito Santo</dc:creator>
  <dc:description/>
  <dc:language>pt-BR</dc:language>
  <cp:lastModifiedBy/>
  <dcterms:modified xsi:type="dcterms:W3CDTF">2025-09-12T19:31:42Z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