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1" r:id="rId3"/>
    <p:sldId id="352" r:id="rId4"/>
    <p:sldId id="353" r:id="rId5"/>
    <p:sldId id="344" r:id="rId6"/>
    <p:sldId id="345" r:id="rId7"/>
    <p:sldId id="346" r:id="rId8"/>
    <p:sldId id="279" r:id="rId9"/>
    <p:sldId id="281" r:id="rId10"/>
    <p:sldId id="282" r:id="rId11"/>
    <p:sldId id="283" r:id="rId12"/>
    <p:sldId id="284" r:id="rId13"/>
    <p:sldId id="382" r:id="rId14"/>
    <p:sldId id="383" r:id="rId15"/>
    <p:sldId id="384" r:id="rId16"/>
    <p:sldId id="379" r:id="rId17"/>
    <p:sldId id="380" r:id="rId18"/>
    <p:sldId id="385" r:id="rId19"/>
    <p:sldId id="386" r:id="rId20"/>
    <p:sldId id="398" r:id="rId21"/>
    <p:sldId id="387" r:id="rId22"/>
    <p:sldId id="286" r:id="rId23"/>
    <p:sldId id="388" r:id="rId24"/>
    <p:sldId id="389" r:id="rId25"/>
    <p:sldId id="390" r:id="rId26"/>
    <p:sldId id="392" r:id="rId27"/>
    <p:sldId id="393" r:id="rId28"/>
    <p:sldId id="394" r:id="rId29"/>
    <p:sldId id="395" r:id="rId30"/>
    <p:sldId id="396" r:id="rId31"/>
    <p:sldId id="39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C2671-AA60-7214-051D-579409E8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0005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8D4140-F917-71C8-C4D3-01ED490F6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A238D-5FA2-47C1-3025-11196A51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860" y="6468051"/>
            <a:ext cx="2743200" cy="355181"/>
          </a:xfrm>
        </p:spPr>
        <p:txBody>
          <a:bodyPr/>
          <a:lstStyle/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B1ED0-6E54-19D9-FF5E-E20DDE93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AC80D00-E948-78D6-A3B4-4D90A5FDBD1F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0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329FE-2174-3466-43E2-6C463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CC4440-1268-3DEB-CE9E-06EAE7B4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47631-817F-30D9-6494-DAF24A47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39324-DF86-816D-265C-ECE45FFA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1DB95D6-6B06-70F8-4159-A68BFFB5714F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28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3498B6-97CA-C236-830E-C3C8C3709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15C45A-D8BB-5CA5-2C30-13C3AC2F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9B2434-CF68-A4C3-BB00-D188799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E5550-E095-FA74-E925-8AB1312E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13F7F18-B5AB-5CD8-1591-F65A957B3BB1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0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D44DA-821D-86D4-DEC3-EB4C04CD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C1495F-5153-ED8E-C96F-DFD8771D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72578-5647-B64E-DB71-221FDAFF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38508-FACB-19F8-1B0E-C1FC9032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E52AE4A-6B50-7670-45CF-039A23720389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014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BAD23-5BE7-109E-417B-034F6579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98EB37-3236-10EC-7E85-42D14F7B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66F97-59D0-097E-A9DF-903EF1D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C7BEE5-2FE5-EEB4-22A7-6D7FFB0D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EEC6940-A131-12BB-7C8A-165F2EB94672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9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2D35-48E0-6173-69BB-F99A2095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5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F76FB-F844-9E4E-73A9-1E367941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432A8B-26BF-2CAF-411A-2EDCB21C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8664BC-2C41-AC92-AA7B-06196725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1B2AD-D674-46FD-5B1C-91B61F18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D0F50E31-98E8-037C-C324-F0D2E1233007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53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300C-6822-AE71-9BA5-95C2BCE4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215B5B-4574-409D-4C90-9A5778C9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DF3352-FFC5-CBCB-0E7A-DA1EB73A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A02EC7-551C-8D9D-4E71-D0378606C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35F63B-5080-386F-94C5-0F96E4928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F73E5A-EA1F-AC0C-0F6A-C91AAAD7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C40F2D-0426-CA2B-9FC5-702433C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4719EFE2-A191-2C77-9923-394824BCE6BC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54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819B6-891B-5A14-8C16-60796E7A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5F7A4F-D388-BFA8-ABF8-1B0A8501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979BA7-42B7-EAC3-885E-366D1DF6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63C2E2-ECE5-8ADD-BE29-CE5788D59A42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7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3C32FA-A5E5-86F5-4F35-953B5295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BF7CC8-DC90-E118-CA09-25A68347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49CD115-BFE1-A043-2D0A-4E00B79C44C4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4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A1875-1E96-826D-E981-06408DE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655FB-E894-3641-F3BA-2981A2F8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44816C-A15E-7347-71DC-C915BC551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F33B9A-74B6-47F9-6014-82405CF8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9A909-C037-7E49-2A56-D3DCD585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3CF4C3F7-31CC-767D-A49B-8852EEA3683C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085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4DDD5-0C98-B614-BFD3-372CED8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E5E310-4838-7271-9A95-E95D642E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05E851-3D9C-DDF3-1C58-03FA6749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3874E-9A4E-4BEC-2D26-4F632CE9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7E401-5FE4-7586-0CDC-4025873E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89A9B124-615A-3D1C-6B46-7FD91A684A94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AF19E0-3771-A309-6ACF-07716C21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11CDFD-EC88-6B28-1395-2C436ED6A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F1AAB-E3BD-4CD9-AE3A-195D3D6A4B9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1295A-A945-D7D4-A67C-C8E8A97C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877615D-1BD9-7477-A6E8-F28379AF211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464800"/>
            <a:ext cx="12192000" cy="393200"/>
            <a:chOff x="0" y="6464800"/>
            <a:chExt cx="12192000" cy="3932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CEE5E23-D60C-C861-BD63-C4913791351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500466"/>
              <a:ext cx="12192000" cy="7200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F1A8198-0828-103D-119B-587D4D14FC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64800"/>
              <a:ext cx="12192000" cy="3600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706E192-614F-E362-69D8-9A287C737D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572466"/>
              <a:ext cx="12192000" cy="285534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454E9-8F5A-C71C-06DA-E578E691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F2A516"/>
                </a:solidFill>
              </a:defRPr>
            </a:lvl1pPr>
          </a:lstStyle>
          <a:p>
            <a:fld id="{9844F738-B79D-4581-87B9-B178B5824D72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764C35-037B-50A3-8E06-B279A9E7D816}"/>
              </a:ext>
            </a:extLst>
          </p:cNvPr>
          <p:cNvSpPr/>
          <p:nvPr/>
        </p:nvSpPr>
        <p:spPr>
          <a:xfrm>
            <a:off x="1262744" y="-435789"/>
            <a:ext cx="377372" cy="377372"/>
          </a:xfrm>
          <a:prstGeom prst="rect">
            <a:avLst/>
          </a:prstGeom>
          <a:solidFill>
            <a:srgbClr val="0367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80368F-A64C-7078-DE3D-15C23224DC43}"/>
              </a:ext>
            </a:extLst>
          </p:cNvPr>
          <p:cNvSpPr/>
          <p:nvPr/>
        </p:nvSpPr>
        <p:spPr>
          <a:xfrm>
            <a:off x="841830" y="-435789"/>
            <a:ext cx="377372" cy="377372"/>
          </a:xfrm>
          <a:prstGeom prst="rect">
            <a:avLst/>
          </a:prstGeom>
          <a:solidFill>
            <a:srgbClr val="034C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A2BD6B7-F4F8-2058-21F2-50821CCA7419}"/>
              </a:ext>
            </a:extLst>
          </p:cNvPr>
          <p:cNvSpPr/>
          <p:nvPr/>
        </p:nvSpPr>
        <p:spPr>
          <a:xfrm>
            <a:off x="420916" y="-435789"/>
            <a:ext cx="377372" cy="377372"/>
          </a:xfrm>
          <a:prstGeom prst="rect">
            <a:avLst/>
          </a:prstGeom>
          <a:solidFill>
            <a:srgbClr val="033E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739155-54B0-DBB0-2A0F-CD60AD5AE1BE}"/>
              </a:ext>
            </a:extLst>
          </p:cNvPr>
          <p:cNvSpPr/>
          <p:nvPr/>
        </p:nvSpPr>
        <p:spPr>
          <a:xfrm>
            <a:off x="2525486" y="-435789"/>
            <a:ext cx="377372" cy="37737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32D5CD-40E1-6A62-1B2C-A195E96B3845}"/>
              </a:ext>
            </a:extLst>
          </p:cNvPr>
          <p:cNvSpPr/>
          <p:nvPr/>
        </p:nvSpPr>
        <p:spPr>
          <a:xfrm>
            <a:off x="2104572" y="-434315"/>
            <a:ext cx="377372" cy="377372"/>
          </a:xfrm>
          <a:prstGeom prst="rect">
            <a:avLst/>
          </a:prstGeom>
          <a:solidFill>
            <a:srgbClr val="F2A5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ED0829-C82A-8DB8-948B-798555281D0A}"/>
              </a:ext>
            </a:extLst>
          </p:cNvPr>
          <p:cNvSpPr/>
          <p:nvPr/>
        </p:nvSpPr>
        <p:spPr>
          <a:xfrm>
            <a:off x="1683658" y="-434315"/>
            <a:ext cx="377372" cy="377372"/>
          </a:xfrm>
          <a:prstGeom prst="rect">
            <a:avLst/>
          </a:prstGeom>
          <a:solidFill>
            <a:srgbClr val="F2B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2B8579A-2ACD-9393-EC44-310E232D5163}"/>
              </a:ext>
            </a:extLst>
          </p:cNvPr>
          <p:cNvSpPr/>
          <p:nvPr/>
        </p:nvSpPr>
        <p:spPr>
          <a:xfrm>
            <a:off x="0" y="-434315"/>
            <a:ext cx="377372" cy="377372"/>
          </a:xfrm>
          <a:prstGeom prst="rect">
            <a:avLst/>
          </a:prstGeom>
          <a:solidFill>
            <a:srgbClr val="000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1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5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 com confiança baixa">
            <a:extLst>
              <a:ext uri="{FF2B5EF4-FFF2-40B4-BE49-F238E27FC236}">
                <a16:creationId xmlns:a16="http://schemas.microsoft.com/office/drawing/2014/main" id="{F073899F-6793-480D-990D-2E29DE2B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2" t="1853" r="64727" b="42836"/>
          <a:stretch/>
        </p:blipFill>
        <p:spPr>
          <a:xfrm>
            <a:off x="268560" y="1469039"/>
            <a:ext cx="3672503" cy="3661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D35525-A079-4ACF-F077-782F4791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68401"/>
            <a:ext cx="9144000" cy="2387600"/>
          </a:xfrm>
        </p:spPr>
        <p:txBody>
          <a:bodyPr/>
          <a:lstStyle/>
          <a:p>
            <a:r>
              <a:rPr lang="pt-BR" dirty="0"/>
              <a:t>Arduino e Raspberry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CE7812-A6A5-413B-141F-EB2750521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648076"/>
            <a:ext cx="9144000" cy="1655762"/>
          </a:xfrm>
        </p:spPr>
        <p:txBody>
          <a:bodyPr/>
          <a:lstStyle/>
          <a:p>
            <a:r>
              <a:rPr lang="pt-BR" dirty="0"/>
              <a:t>Componentes básicos (Led) e Programas</a:t>
            </a:r>
          </a:p>
        </p:txBody>
      </p:sp>
    </p:spTree>
    <p:extLst>
      <p:ext uri="{BB962C8B-B14F-4D97-AF65-F5344CB8AC3E}">
        <p14:creationId xmlns:p14="http://schemas.microsoft.com/office/powerpoint/2010/main" val="391820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Leitura da porta série (Software Arduino)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Possibilita também a leitura e envio de dados utilizando a porta série.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31" y="2382493"/>
            <a:ext cx="8338309" cy="43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6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98" y="1853754"/>
            <a:ext cx="75723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9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i="1" dirty="0"/>
              <a:t>sketch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F0E5FD9-99E7-A91C-47BE-6494DDBFD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52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6196-A643-9A2A-313D-3833FF2A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4432300" cy="1325563"/>
          </a:xfrm>
        </p:spPr>
        <p:txBody>
          <a:bodyPr/>
          <a:lstStyle/>
          <a:p>
            <a:r>
              <a:rPr lang="pt-BR" dirty="0" err="1"/>
              <a:t>Sketh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3A3ED-881F-4FF6-E89F-16D72DE4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65CB7B7-BB43-92B1-3A73-8C489C0C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119" y="1238250"/>
            <a:ext cx="4097734" cy="56197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418A6DD-389F-2BAE-50ED-B4180D391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28" y="1825625"/>
            <a:ext cx="5362081" cy="435133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49A5167-69DE-0DB1-54D3-C9EA43D99EBE}"/>
              </a:ext>
            </a:extLst>
          </p:cNvPr>
          <p:cNvSpPr txBox="1"/>
          <p:nvPr/>
        </p:nvSpPr>
        <p:spPr>
          <a:xfrm>
            <a:off x="9274808" y="801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82243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D2A76-E3B4-E623-7441-7C4DAF5A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importantes (c)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46F56-DAB4-BE39-42CB-2627CD27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, </a:t>
            </a:r>
            <a:r>
              <a:rPr lang="pt-BR" dirty="0" err="1"/>
              <a:t>ifelse</a:t>
            </a:r>
            <a:r>
              <a:rPr lang="pt-BR" dirty="0"/>
              <a:t>;</a:t>
            </a:r>
          </a:p>
          <a:p>
            <a:r>
              <a:rPr lang="pt-BR" dirty="0"/>
              <a:t>for;</a:t>
            </a:r>
          </a:p>
          <a:p>
            <a:r>
              <a:rPr lang="pt-BR" dirty="0" err="1"/>
              <a:t>while</a:t>
            </a:r>
            <a:r>
              <a:rPr lang="pt-BR" dirty="0"/>
              <a:t>, do </a:t>
            </a:r>
            <a:r>
              <a:rPr lang="pt-BR" dirty="0" err="1"/>
              <a:t>while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61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Funções:[</a:t>
            </a:r>
            <a:r>
              <a:rPr lang="pt-BR" dirty="0" err="1">
                <a:solidFill>
                  <a:srgbClr val="FF0000"/>
                </a:solidFill>
              </a:rPr>
              <a:t>pinMode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rgbClr val="FF0000"/>
                </a:solidFill>
              </a:rPr>
              <a:t>digitalWrite</a:t>
            </a:r>
            <a:r>
              <a:rPr lang="pt-BR" dirty="0">
                <a:solidFill>
                  <a:srgbClr val="FF0000"/>
                </a:solidFill>
              </a:rPr>
              <a:t>, delay</a:t>
            </a:r>
            <a:r>
              <a:rPr lang="pt-BR" dirty="0"/>
              <a:t>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716372"/>
          </a:xfrm>
        </p:spPr>
        <p:txBody>
          <a:bodyPr>
            <a:normAutofit/>
          </a:bodyPr>
          <a:lstStyle/>
          <a:p>
            <a:r>
              <a:rPr lang="pt-BR" i="1" dirty="0"/>
              <a:t>Definição do pino “Número do pino” como “</a:t>
            </a:r>
            <a:r>
              <a:rPr lang="pt-BR" i="1" dirty="0">
                <a:solidFill>
                  <a:srgbClr val="FF0000"/>
                </a:solidFill>
              </a:rPr>
              <a:t>INPUT</a:t>
            </a:r>
            <a:r>
              <a:rPr lang="pt-BR" i="1" dirty="0"/>
              <a:t>” ou “</a:t>
            </a:r>
            <a:r>
              <a:rPr lang="pt-BR" i="1" dirty="0">
                <a:solidFill>
                  <a:srgbClr val="FF0000"/>
                </a:solidFill>
              </a:rPr>
              <a:t>OUTPUT</a:t>
            </a:r>
            <a:r>
              <a:rPr lang="pt-BR" i="1" dirty="0"/>
              <a:t>”</a:t>
            </a:r>
            <a:endParaRPr lang="pt-BR" dirty="0"/>
          </a:p>
          <a:p>
            <a:pPr lvl="1"/>
            <a:r>
              <a:rPr lang="pt-BR" dirty="0">
                <a:solidFill>
                  <a:srgbClr val="FF0000"/>
                </a:solidFill>
              </a:rPr>
              <a:t>pinMode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/>
              <a:t>Número do Pino</a:t>
            </a:r>
            <a:r>
              <a:rPr lang="pt-BR" b="1" dirty="0">
                <a:solidFill>
                  <a:srgbClr val="FF0000"/>
                </a:solidFill>
              </a:rPr>
              <a:t>,</a:t>
            </a:r>
            <a:r>
              <a:rPr lang="pt-BR" b="1" dirty="0"/>
              <a:t> Modo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r>
              <a:rPr lang="pt-BR" dirty="0">
                <a:solidFill>
                  <a:srgbClr val="FF0000"/>
                </a:solidFill>
              </a:rPr>
              <a:t>;</a:t>
            </a:r>
          </a:p>
          <a:p>
            <a:pPr lvl="2"/>
            <a:r>
              <a:rPr lang="pt-BR" dirty="0"/>
              <a:t>EX: pinMode(13, OUTPUT);</a:t>
            </a:r>
          </a:p>
          <a:p>
            <a:r>
              <a:rPr lang="pt-BR" i="1" dirty="0"/>
              <a:t>Definição do pino “Número do pino” como “</a:t>
            </a:r>
            <a:r>
              <a:rPr lang="pt-BR" i="1" dirty="0">
                <a:solidFill>
                  <a:srgbClr val="FF0000"/>
                </a:solidFill>
              </a:rPr>
              <a:t>HIGH</a:t>
            </a:r>
            <a:r>
              <a:rPr lang="pt-BR" i="1" dirty="0"/>
              <a:t>” ou “</a:t>
            </a:r>
            <a:r>
              <a:rPr lang="pt-BR" i="1" dirty="0">
                <a:solidFill>
                  <a:srgbClr val="FF0000"/>
                </a:solidFill>
              </a:rPr>
              <a:t>LOW</a:t>
            </a:r>
            <a:r>
              <a:rPr lang="pt-BR" i="1" dirty="0"/>
              <a:t>”</a:t>
            </a:r>
            <a:endParaRPr lang="pt-BR" dirty="0"/>
          </a:p>
          <a:p>
            <a:pPr lvl="1"/>
            <a:r>
              <a:rPr lang="pt-BR" dirty="0">
                <a:solidFill>
                  <a:srgbClr val="FF0000"/>
                </a:solidFill>
              </a:rPr>
              <a:t>digitalWrite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/>
              <a:t>Número do Pino</a:t>
            </a:r>
            <a:r>
              <a:rPr lang="pt-BR" b="1" dirty="0">
                <a:solidFill>
                  <a:srgbClr val="FF0000"/>
                </a:solidFill>
              </a:rPr>
              <a:t>,</a:t>
            </a:r>
            <a:r>
              <a:rPr lang="pt-BR" b="1" dirty="0"/>
              <a:t> Modo</a:t>
            </a:r>
            <a:r>
              <a:rPr lang="pt-BR" b="1" dirty="0">
                <a:solidFill>
                  <a:srgbClr val="FF0000"/>
                </a:solidFill>
              </a:rPr>
              <a:t>);</a:t>
            </a:r>
          </a:p>
          <a:p>
            <a:pPr lvl="2"/>
            <a:r>
              <a:rPr lang="pt-BR" dirty="0"/>
              <a:t>EX: digitalWrite(13, OUTPUT);</a:t>
            </a:r>
          </a:p>
          <a:p>
            <a:r>
              <a:rPr lang="pt-BR" dirty="0"/>
              <a:t>Define um tempo de espera  em milissegundos;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delay(</a:t>
            </a:r>
            <a:r>
              <a:rPr lang="pt-BR" b="1" dirty="0"/>
              <a:t>Tempo</a:t>
            </a:r>
            <a:r>
              <a:rPr lang="pt-BR" dirty="0">
                <a:solidFill>
                  <a:srgbClr val="FF0000"/>
                </a:solidFill>
              </a:rPr>
              <a:t>);</a:t>
            </a:r>
          </a:p>
          <a:p>
            <a:pPr lvl="2"/>
            <a:r>
              <a:rPr lang="pt-BR" dirty="0"/>
              <a:t>EX: delay(1000);</a:t>
            </a:r>
          </a:p>
        </p:txBody>
      </p:sp>
    </p:spTree>
    <p:extLst>
      <p:ext uri="{BB962C8B-B14F-4D97-AF65-F5344CB8AC3E}">
        <p14:creationId xmlns:p14="http://schemas.microsoft.com/office/powerpoint/2010/main" val="44094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8AE564B-F8DA-6CEC-9F1A-F7748FE5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4" y="1826154"/>
            <a:ext cx="4201111" cy="48203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Ex1. Faça um led piscar por intervalos de 1 seg.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1BDC83-DB66-8132-3AAA-352E4A7F167A}"/>
              </a:ext>
            </a:extLst>
          </p:cNvPr>
          <p:cNvSpPr txBox="1"/>
          <p:nvPr/>
        </p:nvSpPr>
        <p:spPr>
          <a:xfrm>
            <a:off x="5475816" y="1979967"/>
            <a:ext cx="3039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Esquema elétrico</a:t>
            </a:r>
          </a:p>
        </p:txBody>
      </p:sp>
    </p:spTree>
    <p:extLst>
      <p:ext uri="{BB962C8B-B14F-4D97-AF65-F5344CB8AC3E}">
        <p14:creationId xmlns:p14="http://schemas.microsoft.com/office/powerpoint/2010/main" val="352445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D45897-884B-5970-EA6F-6B613E4C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Ex1. Faça um led piscar por intervalos de 1 seg.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453467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setup (){</a:t>
            </a: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 err="1"/>
              <a:t>pinMode</a:t>
            </a:r>
            <a:r>
              <a:rPr lang="pt-BR" dirty="0"/>
              <a:t>(13, OUTPUT);</a:t>
            </a:r>
          </a:p>
          <a:p>
            <a:pPr marL="0" indent="0">
              <a:buNone/>
            </a:pPr>
            <a:r>
              <a:rPr lang="pt-BR" dirty="0"/>
              <a:t> }</a:t>
            </a:r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loop() {</a:t>
            </a:r>
          </a:p>
          <a:p>
            <a:pPr marL="0" indent="0">
              <a:buNone/>
            </a:pPr>
            <a:r>
              <a:rPr lang="pt-BR" dirty="0"/>
              <a:t>          </a:t>
            </a:r>
            <a:r>
              <a:rPr lang="pt-BR" dirty="0" err="1"/>
              <a:t>digitalWrite</a:t>
            </a:r>
            <a:r>
              <a:rPr lang="pt-BR" dirty="0"/>
              <a:t>(13, HIGH);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delay</a:t>
            </a:r>
            <a:r>
              <a:rPr lang="pt-BR" dirty="0"/>
              <a:t>(1000);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digitalWrite</a:t>
            </a:r>
            <a:r>
              <a:rPr lang="pt-BR" dirty="0"/>
              <a:t>(13, LOW);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delay</a:t>
            </a:r>
            <a:r>
              <a:rPr lang="pt-BR" dirty="0"/>
              <a:t>(1000);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2BBBE3-04D8-DBC8-C778-8A52F908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52" y="2217145"/>
            <a:ext cx="5791478" cy="35682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985C1ED-5876-12EF-F4F1-8496856131D0}"/>
              </a:ext>
            </a:extLst>
          </p:cNvPr>
          <p:cNvSpPr txBox="1"/>
          <p:nvPr/>
        </p:nvSpPr>
        <p:spPr>
          <a:xfrm>
            <a:off x="4135967" y="1617160"/>
            <a:ext cx="610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Programação (Arduino)</a:t>
            </a:r>
          </a:p>
        </p:txBody>
      </p:sp>
    </p:spTree>
    <p:extLst>
      <p:ext uri="{BB962C8B-B14F-4D97-AF65-F5344CB8AC3E}">
        <p14:creationId xmlns:p14="http://schemas.microsoft.com/office/powerpoint/2010/main" val="400788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B2454-B959-2949-CCBF-95439896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; Faça 2 led se alternarem a cada 1 seg.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CC4F7-5820-8FD3-37B8-00BEFFD2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284C5C-B5DC-DF2F-CAD0-BD42397A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796395"/>
            <a:ext cx="402011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9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D9F7B-27A2-FE56-01DC-65058F88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Ex3. Desenvolva um semáforo.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EF9F32-30EC-3CD3-3470-BDD3809E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35" y="1690688"/>
            <a:ext cx="4629796" cy="4839375"/>
          </a:xfrm>
          <a:prstGeom prst="rect">
            <a:avLst/>
          </a:prstGeo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91AA5095-D009-0A72-9A19-BD2800DE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8" y="2068740"/>
            <a:ext cx="9291215" cy="3450613"/>
          </a:xfrm>
        </p:spPr>
        <p:txBody>
          <a:bodyPr/>
          <a:lstStyle/>
          <a:p>
            <a:r>
              <a:rPr lang="pt-BR" dirty="0"/>
              <a:t>Led é um diodo emissor de luz</a:t>
            </a:r>
          </a:p>
          <a:p>
            <a:r>
              <a:rPr lang="pt-BR" dirty="0"/>
              <a:t>Portanto não é uma lâmpada.</a:t>
            </a:r>
          </a:p>
          <a:p>
            <a:r>
              <a:rPr lang="pt-BR" dirty="0"/>
              <a:t>Operam com tensão de 1,1v a 4.0v</a:t>
            </a:r>
          </a:p>
          <a:p>
            <a:r>
              <a:rPr lang="pt-BR" dirty="0"/>
              <a:t>Possui polaridade</a:t>
            </a:r>
          </a:p>
          <a:p>
            <a:r>
              <a:rPr lang="pt-BR" dirty="0"/>
              <a:t>Lado positivo: ÂNODO</a:t>
            </a:r>
          </a:p>
          <a:p>
            <a:r>
              <a:rPr lang="pt-BR" dirty="0"/>
              <a:t>Lado negativo: CÁTODO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E90415-5367-3327-B295-BED6BD8D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798" y="1897281"/>
            <a:ext cx="3681832" cy="336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37F7-4FC9-0E59-CA87-C6A71EF0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67CD2-91BF-AC7D-110B-EC556003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1) Ligue os led em cascata e vai sempre que chegar ao final deixe o ultimo ligado;</a:t>
            </a:r>
          </a:p>
          <a:p>
            <a:r>
              <a:rPr lang="pt-BR" dirty="0"/>
              <a:t>2) Ligue pisque pares e impares;</a:t>
            </a:r>
          </a:p>
          <a:p>
            <a:r>
              <a:rPr lang="pt-BR" dirty="0"/>
              <a:t>3) Programe dois semáforos de carros;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0CE679F-285B-6758-39CA-596AC7BA9F7C}"/>
              </a:ext>
            </a:extLst>
          </p:cNvPr>
          <p:cNvGrpSpPr/>
          <p:nvPr/>
        </p:nvGrpSpPr>
        <p:grpSpPr>
          <a:xfrm>
            <a:off x="3156307" y="757906"/>
            <a:ext cx="2815966" cy="540000"/>
            <a:chOff x="1108051" y="2725342"/>
            <a:chExt cx="2815966" cy="540000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622B67C-BD00-26CF-65DA-774203EBEECF}"/>
                </a:ext>
              </a:extLst>
            </p:cNvPr>
            <p:cNvGrpSpPr/>
            <p:nvPr/>
          </p:nvGrpSpPr>
          <p:grpSpPr>
            <a:xfrm>
              <a:off x="1108051" y="2725342"/>
              <a:ext cx="1352926" cy="540000"/>
              <a:chOff x="5442307" y="2414446"/>
              <a:chExt cx="1352926" cy="540000"/>
            </a:xfrm>
          </p:grpSpPr>
          <p:pic>
            <p:nvPic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5C26AB45-24E2-CE27-E50D-20EBCEA8D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59502" y="2414446"/>
                <a:ext cx="327860" cy="540000"/>
              </a:xfrm>
              <a:prstGeom prst="rect">
                <a:avLst/>
              </a:prstGeom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16D6B17E-D7B0-8F3F-72B0-AAF0FD2D5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2022" y="2414446"/>
                <a:ext cx="353211" cy="540000"/>
              </a:xfrm>
              <a:prstGeom prst="rect">
                <a:avLst/>
              </a:prstGeom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C8204B96-EC2E-028C-2C3C-E546D14CE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307" y="2414446"/>
                <a:ext cx="362535" cy="540000"/>
              </a:xfrm>
              <a:prstGeom prst="rect">
                <a:avLst/>
              </a:prstGeom>
            </p:spPr>
          </p:pic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CC74800D-6B3C-BED1-5B80-2ACB0E3C006E}"/>
                </a:ext>
              </a:extLst>
            </p:cNvPr>
            <p:cNvGrpSpPr/>
            <p:nvPr/>
          </p:nvGrpSpPr>
          <p:grpSpPr>
            <a:xfrm>
              <a:off x="2571091" y="2725342"/>
              <a:ext cx="1352926" cy="540000"/>
              <a:chOff x="5442307" y="2414446"/>
              <a:chExt cx="1352926" cy="540000"/>
            </a:xfrm>
          </p:grpSpPr>
          <p:pic>
            <p:nvPicPr>
              <p:cNvPr id="7" name="Espaço Reservado para Conteúdo 7">
                <a:extLst>
                  <a:ext uri="{FF2B5EF4-FFF2-40B4-BE49-F238E27FC236}">
                    <a16:creationId xmlns:a16="http://schemas.microsoft.com/office/drawing/2014/main" id="{0E06B9E1-6026-22E6-87FB-903D9B9F5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59502" y="2414446"/>
                <a:ext cx="327860" cy="540000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F9CF8E54-9C7E-35E8-DD4C-212B93EA5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2022" y="2414446"/>
                <a:ext cx="353211" cy="540000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2744A1B5-A7DC-93A0-C5D7-72CA4F2A8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307" y="2414446"/>
                <a:ext cx="362535" cy="540000"/>
              </a:xfrm>
              <a:prstGeom prst="rect">
                <a:avLst/>
              </a:prstGeom>
            </p:spPr>
          </p:pic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EE6ABD9-EC2E-D745-3B7F-DF338CDE071E}"/>
                </a:ext>
              </a:extLst>
            </p:cNvPr>
            <p:cNvSpPr txBox="1"/>
            <p:nvPr/>
          </p:nvSpPr>
          <p:spPr>
            <a:xfrm>
              <a:off x="1108051" y="2725342"/>
              <a:ext cx="2815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1     2     3     4     5     6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49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25069-6806-F376-D67C-45CAE923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#define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F54B0-5E19-F5D7-6B31-042BCC82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6067" cy="4351338"/>
          </a:xfrm>
        </p:spPr>
        <p:txBody>
          <a:bodyPr/>
          <a:lstStyle/>
          <a:p>
            <a:pPr algn="just"/>
            <a:r>
              <a:rPr lang="pt-BR" dirty="0"/>
              <a:t>Ela é utilizada para criar constantes simbólicas, ou seja, para atribuir um valor a um nome que você pode usar ao longo do seu código. Essa constante será substituída pelo seu valor correspondente durante a etapa de pré-processamento, antes da compilação do código.</a:t>
            </a:r>
          </a:p>
          <a:p>
            <a:pPr lvl="1" algn="just"/>
            <a:r>
              <a:rPr lang="pt-BR" dirty="0"/>
              <a:t>A sintaxe básica é a seguinte:</a:t>
            </a:r>
          </a:p>
          <a:p>
            <a:pPr lvl="2" algn="just"/>
            <a:r>
              <a:rPr lang="pt-BR" b="0" i="0" dirty="0">
                <a:solidFill>
                  <a:srgbClr val="FF0000"/>
                </a:solidFill>
                <a:effectLst/>
                <a:latin typeface="Söhne Mono"/>
              </a:rPr>
              <a:t>#define</a:t>
            </a:r>
            <a:r>
              <a:rPr lang="pt-BR" b="0" i="0" dirty="0">
                <a:effectLst/>
                <a:latin typeface="Söhne Mono"/>
              </a:rPr>
              <a:t> </a:t>
            </a:r>
            <a:r>
              <a:rPr lang="pt-BR" b="1" i="0" dirty="0">
                <a:effectLst/>
                <a:latin typeface="Söhne Mono"/>
              </a:rPr>
              <a:t>NOME_DA_CONSTANTE </a:t>
            </a:r>
            <a:r>
              <a:rPr lang="pt-BR" b="0" i="0" u="sng" dirty="0">
                <a:effectLst/>
                <a:latin typeface="Söhne Mono"/>
              </a:rPr>
              <a:t>VALOR</a:t>
            </a:r>
            <a:endParaRPr lang="pt-BR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0D18DB-03C0-1758-6E3C-2BADF6085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553" y="1923368"/>
            <a:ext cx="3420755" cy="33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71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716372"/>
          </a:xfrm>
        </p:spPr>
        <p:txBody>
          <a:bodyPr>
            <a:normAutofit/>
          </a:bodyPr>
          <a:lstStyle/>
          <a:p>
            <a:r>
              <a:rPr lang="pt-BR" i="1" dirty="0"/>
              <a:t>Permite a leitura do valor digital presente no “Número do pino”. </a:t>
            </a:r>
            <a:r>
              <a:rPr lang="pt-BR" dirty="0"/>
              <a:t>Ela é usada para determinar se o pino está em nível lógico alto (HIGH) ou em nível lógico baixo (LOW)</a:t>
            </a:r>
          </a:p>
          <a:p>
            <a:pPr lvl="1"/>
            <a:r>
              <a:rPr lang="pt-BR" b="1" dirty="0"/>
              <a:t>Variável do tipo integer= </a:t>
            </a:r>
            <a:r>
              <a:rPr lang="pt-BR" dirty="0">
                <a:solidFill>
                  <a:srgbClr val="FF0000"/>
                </a:solidFill>
              </a:rPr>
              <a:t>digitalRead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/>
              <a:t>Número do Pino</a:t>
            </a:r>
            <a:r>
              <a:rPr lang="pt-BR" b="1" dirty="0">
                <a:solidFill>
                  <a:srgbClr val="FF0000"/>
                </a:solidFill>
              </a:rPr>
              <a:t>);</a:t>
            </a:r>
          </a:p>
          <a:p>
            <a:pPr lvl="2"/>
            <a:r>
              <a:rPr lang="pt-BR" dirty="0"/>
              <a:t>EX: leitura = digitalRead(5);</a:t>
            </a:r>
          </a:p>
        </p:txBody>
      </p:sp>
    </p:spTree>
    <p:extLst>
      <p:ext uri="{BB962C8B-B14F-4D97-AF65-F5344CB8AC3E}">
        <p14:creationId xmlns:p14="http://schemas.microsoft.com/office/powerpoint/2010/main" val="3048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FEB3-C44A-4CB2-265B-91B19556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Recebendo o estado do botão;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E6F58-9F6C-2951-5726-1CE3B0C7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8A6CB5-0779-3D9F-A7CD-AF395208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761" y="1917852"/>
            <a:ext cx="7372178" cy="41668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823F908-CEFA-BD95-3E76-4D3C1C84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" y="2328619"/>
            <a:ext cx="4337082" cy="24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9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F129D-EA1A-E06C-384F-874D126A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</a:t>
            </a:r>
            <a:r>
              <a:rPr lang="pt-BR" dirty="0"/>
              <a:t> 4. Se o botão estiver pressionado acender o led1, se não acender o led2.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C788F-C98F-2666-F542-9601AA62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33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0DB4F-FBD0-A4D0-03ED-0C100A3C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Ex5. Faça o semáforo funcionar ao  pressionado o botão 1 única vez.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84DCB-9534-E091-1532-0C198736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673577D-ECB5-78CF-5EB0-699AF5650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5" y="1825625"/>
            <a:ext cx="6877616" cy="48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7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2E0BE74-C335-0D9E-1DA7-0DDD4351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setup() {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pinMode</a:t>
            </a:r>
            <a:r>
              <a:rPr lang="pt-BR" dirty="0"/>
              <a:t>(8, OUTPUT);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pinMode</a:t>
            </a:r>
            <a:r>
              <a:rPr lang="pt-BR" dirty="0"/>
              <a:t>(10, OUTPUT);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pinMode</a:t>
            </a:r>
            <a:r>
              <a:rPr lang="pt-BR" dirty="0"/>
              <a:t>(7, INPUT);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void</a:t>
            </a:r>
            <a:r>
              <a:rPr lang="pt-BR" dirty="0"/>
              <a:t> loop() {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estadoBotao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estadoBotao</a:t>
            </a:r>
            <a:r>
              <a:rPr lang="pt-BR" dirty="0"/>
              <a:t> = </a:t>
            </a:r>
            <a:r>
              <a:rPr lang="pt-BR" dirty="0" err="1"/>
              <a:t>digitalRead</a:t>
            </a:r>
            <a:r>
              <a:rPr lang="pt-BR" dirty="0"/>
              <a:t>(7);  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digitalWrite</a:t>
            </a:r>
            <a:r>
              <a:rPr lang="pt-BR" dirty="0"/>
              <a:t>(10, </a:t>
            </a:r>
            <a:r>
              <a:rPr lang="pt-BR" dirty="0" err="1"/>
              <a:t>estadoBotao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digitalWrite</a:t>
            </a:r>
            <a:r>
              <a:rPr lang="pt-BR" dirty="0"/>
              <a:t>(8, !</a:t>
            </a:r>
            <a:r>
              <a:rPr lang="pt-BR" dirty="0" err="1"/>
              <a:t>estadoBotao</a:t>
            </a:r>
            <a:r>
              <a:rPr lang="pt-BR" dirty="0"/>
              <a:t>); 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295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Ex6. Implemente um semáforo de pedestre, e ao ser pressionado o botão, o semáforo de carros fica vermelho e o do pedestre verde.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783180"/>
            <a:ext cx="3812274" cy="4111586"/>
          </a:xfrm>
        </p:spPr>
      </p:pic>
    </p:spTree>
    <p:extLst>
      <p:ext uri="{BB962C8B-B14F-4D97-AF65-F5344CB8AC3E}">
        <p14:creationId xmlns:p14="http://schemas.microsoft.com/office/powerpoint/2010/main" val="3594532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240695" y="533332"/>
            <a:ext cx="47707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pinVermelho</a:t>
            </a:r>
            <a:r>
              <a:rPr lang="pt-BR" dirty="0"/>
              <a:t> = 8;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pinAmarelo</a:t>
            </a:r>
            <a:r>
              <a:rPr lang="pt-BR" dirty="0"/>
              <a:t> = 9;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pinVerde</a:t>
            </a:r>
            <a:r>
              <a:rPr lang="pt-BR" dirty="0"/>
              <a:t> = 10;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pinBotao</a:t>
            </a:r>
            <a:r>
              <a:rPr lang="pt-BR" dirty="0"/>
              <a:t> = 7;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faseSemaforo</a:t>
            </a:r>
            <a:r>
              <a:rPr lang="pt-BR" dirty="0"/>
              <a:t>;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estadoBotao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pinPedestreVerde</a:t>
            </a:r>
            <a:r>
              <a:rPr lang="pt-BR" dirty="0"/>
              <a:t> = 2;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pinPedestreVermelho</a:t>
            </a:r>
            <a:r>
              <a:rPr lang="pt-BR" dirty="0"/>
              <a:t> =3;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setup(){</a:t>
            </a:r>
          </a:p>
          <a:p>
            <a:r>
              <a:rPr lang="pt-BR" dirty="0"/>
              <a:t> </a:t>
            </a:r>
            <a:r>
              <a:rPr lang="pt-BR" dirty="0" err="1"/>
              <a:t>pinMode</a:t>
            </a:r>
            <a:r>
              <a:rPr lang="pt-BR" dirty="0"/>
              <a:t>(</a:t>
            </a:r>
            <a:r>
              <a:rPr lang="pt-BR" dirty="0" err="1"/>
              <a:t>pinVerde</a:t>
            </a:r>
            <a:r>
              <a:rPr lang="pt-BR" dirty="0"/>
              <a:t>, OUTPUT);</a:t>
            </a:r>
          </a:p>
          <a:p>
            <a:r>
              <a:rPr lang="pt-BR" dirty="0"/>
              <a:t> </a:t>
            </a:r>
            <a:r>
              <a:rPr lang="pt-BR" dirty="0" err="1"/>
              <a:t>pinMode</a:t>
            </a:r>
            <a:r>
              <a:rPr lang="pt-BR" dirty="0"/>
              <a:t>(</a:t>
            </a:r>
            <a:r>
              <a:rPr lang="pt-BR" dirty="0" err="1"/>
              <a:t>pinAmarelo</a:t>
            </a:r>
            <a:r>
              <a:rPr lang="pt-BR" dirty="0"/>
              <a:t>, OUTPUT);</a:t>
            </a:r>
          </a:p>
          <a:p>
            <a:r>
              <a:rPr lang="pt-BR" dirty="0"/>
              <a:t> </a:t>
            </a:r>
            <a:r>
              <a:rPr lang="pt-BR" dirty="0" err="1"/>
              <a:t>pinMode</a:t>
            </a:r>
            <a:r>
              <a:rPr lang="pt-BR" dirty="0"/>
              <a:t>(</a:t>
            </a:r>
            <a:r>
              <a:rPr lang="pt-BR" dirty="0" err="1"/>
              <a:t>pinVermelho</a:t>
            </a:r>
            <a:r>
              <a:rPr lang="pt-BR" dirty="0"/>
              <a:t>, OUTPUT);</a:t>
            </a:r>
          </a:p>
          <a:p>
            <a:r>
              <a:rPr lang="pt-BR" dirty="0"/>
              <a:t> </a:t>
            </a:r>
            <a:r>
              <a:rPr lang="pt-BR" dirty="0" err="1"/>
              <a:t>pinMode</a:t>
            </a:r>
            <a:r>
              <a:rPr lang="pt-BR" dirty="0"/>
              <a:t>(</a:t>
            </a:r>
            <a:r>
              <a:rPr lang="pt-BR" dirty="0" err="1"/>
              <a:t>pinBotao</a:t>
            </a:r>
            <a:r>
              <a:rPr lang="pt-BR" dirty="0"/>
              <a:t>, INPUT);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  </a:t>
            </a:r>
            <a:r>
              <a:rPr lang="pt-BR" dirty="0" err="1"/>
              <a:t>faseSemaforo</a:t>
            </a:r>
            <a:r>
              <a:rPr lang="pt-BR" dirty="0"/>
              <a:t> = 1;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363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43339" y="25582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void</a:t>
            </a:r>
            <a:r>
              <a:rPr lang="pt-BR" dirty="0"/>
              <a:t> loop() {</a:t>
            </a:r>
          </a:p>
          <a:p>
            <a:r>
              <a:rPr lang="pt-BR" dirty="0" err="1"/>
              <a:t>estadoBotao</a:t>
            </a:r>
            <a:r>
              <a:rPr lang="pt-BR" dirty="0"/>
              <a:t> = </a:t>
            </a:r>
            <a:r>
              <a:rPr lang="pt-BR" dirty="0" err="1"/>
              <a:t>digitalRead</a:t>
            </a:r>
            <a:r>
              <a:rPr lang="pt-BR" dirty="0"/>
              <a:t>(</a:t>
            </a:r>
            <a:r>
              <a:rPr lang="pt-BR" dirty="0" err="1"/>
              <a:t>pinBotao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estadoBotao</a:t>
            </a:r>
            <a:r>
              <a:rPr lang="pt-BR" dirty="0"/>
              <a:t> == HIGH){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faseSemaforo</a:t>
            </a:r>
            <a:r>
              <a:rPr lang="pt-BR" dirty="0"/>
              <a:t> &lt;3){</a:t>
            </a:r>
          </a:p>
          <a:p>
            <a:r>
              <a:rPr lang="pt-BR" dirty="0"/>
              <a:t>  </a:t>
            </a:r>
            <a:r>
              <a:rPr lang="pt-BR" dirty="0" err="1"/>
              <a:t>faseSemaforo</a:t>
            </a:r>
            <a:r>
              <a:rPr lang="pt-BR" dirty="0"/>
              <a:t>= </a:t>
            </a:r>
            <a:r>
              <a:rPr lang="pt-BR" dirty="0" err="1"/>
              <a:t>faseSemaforo</a:t>
            </a:r>
            <a:r>
              <a:rPr lang="pt-BR" dirty="0"/>
              <a:t> + 1;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r>
              <a:rPr lang="pt-BR" dirty="0"/>
              <a:t>  </a:t>
            </a:r>
            <a:r>
              <a:rPr lang="pt-BR" dirty="0" err="1"/>
              <a:t>faseSemaforo</a:t>
            </a:r>
            <a:r>
              <a:rPr lang="pt-BR" dirty="0"/>
              <a:t> = 1;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344556" y="33951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faseSemaforo</a:t>
            </a:r>
            <a:r>
              <a:rPr lang="pt-BR" dirty="0"/>
              <a:t> ==1){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pinVerde</a:t>
            </a:r>
            <a:r>
              <a:rPr lang="pt-BR" dirty="0"/>
              <a:t>, HIGH);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pinAmarelo</a:t>
            </a:r>
            <a:r>
              <a:rPr lang="pt-BR" dirty="0"/>
              <a:t>, LOW);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pinVermelho</a:t>
            </a:r>
            <a:r>
              <a:rPr lang="pt-BR" dirty="0"/>
              <a:t>, LOW);</a:t>
            </a:r>
          </a:p>
          <a:p>
            <a:r>
              <a:rPr lang="pt-BR" dirty="0"/>
              <a:t>   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pinPedestreVerde</a:t>
            </a:r>
            <a:r>
              <a:rPr lang="pt-BR" dirty="0"/>
              <a:t>, LOW);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pinPedestreVermelho</a:t>
            </a:r>
            <a:r>
              <a:rPr lang="pt-BR" dirty="0"/>
              <a:t>, HIGH);</a:t>
            </a:r>
          </a:p>
          <a:p>
            <a:r>
              <a:rPr lang="pt-BR" dirty="0"/>
              <a:t>   </a:t>
            </a:r>
          </a:p>
          <a:p>
            <a:r>
              <a:rPr lang="pt-BR" dirty="0"/>
              <a:t>   }</a:t>
            </a:r>
          </a:p>
        </p:txBody>
      </p:sp>
      <p:sp>
        <p:nvSpPr>
          <p:cNvPr id="6" name="Retângulo 5"/>
          <p:cNvSpPr/>
          <p:nvPr/>
        </p:nvSpPr>
        <p:spPr>
          <a:xfrm>
            <a:off x="5950226" y="14851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</a:p>
          <a:p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faseSemaforo</a:t>
            </a:r>
            <a:r>
              <a:rPr lang="pt-BR" dirty="0"/>
              <a:t> ==2){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pinVerde</a:t>
            </a:r>
            <a:r>
              <a:rPr lang="pt-BR" dirty="0"/>
              <a:t>, LOW);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pinAmarelo</a:t>
            </a:r>
            <a:r>
              <a:rPr lang="pt-BR" dirty="0"/>
              <a:t>, HIGH);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pinVermelho</a:t>
            </a:r>
            <a:r>
              <a:rPr lang="pt-BR" dirty="0"/>
              <a:t>, LOW);</a:t>
            </a:r>
          </a:p>
          <a:p>
            <a:r>
              <a:rPr lang="pt-BR" dirty="0"/>
              <a:t>   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pinPedestreVerde</a:t>
            </a:r>
            <a:r>
              <a:rPr lang="pt-BR" dirty="0"/>
              <a:t>, LOW);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pinPedestreVermelho</a:t>
            </a:r>
            <a:r>
              <a:rPr lang="pt-BR" dirty="0"/>
              <a:t>, HIGH);</a:t>
            </a:r>
          </a:p>
          <a:p>
            <a:r>
              <a:rPr lang="pt-BR" dirty="0"/>
              <a:t>   }</a:t>
            </a:r>
          </a:p>
        </p:txBody>
      </p:sp>
      <p:sp>
        <p:nvSpPr>
          <p:cNvPr id="7" name="Retângulo 6"/>
          <p:cNvSpPr/>
          <p:nvPr/>
        </p:nvSpPr>
        <p:spPr>
          <a:xfrm>
            <a:off x="6096000" y="287233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faseSemaforo</a:t>
            </a:r>
            <a:r>
              <a:rPr lang="pt-BR" dirty="0"/>
              <a:t> ==3){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pinVerde</a:t>
            </a:r>
            <a:r>
              <a:rPr lang="pt-BR" dirty="0"/>
              <a:t>, LOW);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pinAmarelo</a:t>
            </a:r>
            <a:r>
              <a:rPr lang="pt-BR" dirty="0"/>
              <a:t>, LOW);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pinVermelho</a:t>
            </a:r>
            <a:r>
              <a:rPr lang="pt-BR" dirty="0"/>
              <a:t>, HIGH);</a:t>
            </a:r>
          </a:p>
          <a:p>
            <a:r>
              <a:rPr lang="pt-BR" dirty="0"/>
              <a:t>   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pinPedestreVerde</a:t>
            </a:r>
            <a:r>
              <a:rPr lang="pt-BR" dirty="0"/>
              <a:t>, HIGH);</a:t>
            </a:r>
          </a:p>
          <a:p>
            <a:r>
              <a:rPr lang="pt-BR" dirty="0"/>
              <a:t> 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pinPedestreVermelho</a:t>
            </a:r>
            <a:r>
              <a:rPr lang="pt-BR" dirty="0"/>
              <a:t>, LOW);</a:t>
            </a:r>
          </a:p>
          <a:p>
            <a:r>
              <a:rPr lang="pt-BR" dirty="0"/>
              <a:t>   } </a:t>
            </a:r>
          </a:p>
          <a:p>
            <a:r>
              <a:rPr lang="pt-BR" dirty="0"/>
              <a:t> </a:t>
            </a:r>
          </a:p>
        </p:txBody>
      </p:sp>
      <p:sp>
        <p:nvSpPr>
          <p:cNvPr id="8" name="Retângulo 7"/>
          <p:cNvSpPr/>
          <p:nvPr/>
        </p:nvSpPr>
        <p:spPr>
          <a:xfrm>
            <a:off x="6440556" y="54576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delay</a:t>
            </a:r>
            <a:r>
              <a:rPr lang="pt-BR" dirty="0"/>
              <a:t>(200);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29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Acendendo um Led</a:t>
            </a:r>
            <a:endParaRPr lang="pt-BR" sz="4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58" y="1951384"/>
            <a:ext cx="4927415" cy="40141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90FBDC5-7D67-5346-52F2-C96A53CBF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91" y="4538067"/>
            <a:ext cx="3210373" cy="1371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3F2456-21D8-9F45-6ACF-3819B59A8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72" y="2977666"/>
            <a:ext cx="270547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3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BONUS: Para o semáforo de carros e pedestre, faça eles funcionarem de forma automática e quando pressionar o botão mude para o estado verde para pedestre e vermelho para carros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1981300"/>
            <a:ext cx="3812274" cy="4111586"/>
          </a:xfrm>
        </p:spPr>
      </p:pic>
    </p:spTree>
    <p:extLst>
      <p:ext uri="{BB962C8B-B14F-4D97-AF65-F5344CB8AC3E}">
        <p14:creationId xmlns:p14="http://schemas.microsoft.com/office/powerpoint/2010/main" val="1119858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0DC34-686A-140A-082A-895A58CD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End.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DF781-77A5-E188-A55A-888C1F02A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The End GIFs | Tenor">
            <a:extLst>
              <a:ext uri="{FF2B5EF4-FFF2-40B4-BE49-F238E27FC236}">
                <a16:creationId xmlns:a16="http://schemas.microsoft.com/office/drawing/2014/main" id="{B5C24D8A-702E-60B4-55AC-11EE2FD3E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243138"/>
            <a:ext cx="4627020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9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Disponível para download diretamente do site oficial Arduino (www.arduino.cc);</a:t>
            </a:r>
          </a:p>
          <a:p>
            <a:r>
              <a:rPr lang="pt-BR" i="1" dirty="0">
                <a:solidFill>
                  <a:schemeClr val="accent1"/>
                </a:solidFill>
              </a:rPr>
              <a:t>Open-</a:t>
            </a:r>
            <a:r>
              <a:rPr lang="pt-BR" i="1" dirty="0" err="1">
                <a:solidFill>
                  <a:schemeClr val="accent1"/>
                </a:solidFill>
              </a:rPr>
              <a:t>Source</a:t>
            </a:r>
            <a:r>
              <a:rPr lang="pt-BR" i="1" dirty="0"/>
              <a:t>;</a:t>
            </a:r>
            <a:endParaRPr lang="pt-BR" dirty="0"/>
          </a:p>
          <a:p>
            <a:r>
              <a:rPr lang="pt-BR" i="1" dirty="0">
                <a:solidFill>
                  <a:schemeClr val="accent1"/>
                </a:solidFill>
              </a:rPr>
              <a:t>Cross-platform</a:t>
            </a:r>
            <a:r>
              <a:rPr lang="pt-BR" i="1" dirty="0"/>
              <a:t>;</a:t>
            </a:r>
            <a:endParaRPr lang="pt-BR" dirty="0"/>
          </a:p>
          <a:p>
            <a:r>
              <a:rPr lang="pt-BR" dirty="0"/>
              <a:t>Ambiente de desenvolvimento escrito em java;</a:t>
            </a:r>
          </a:p>
          <a:p>
            <a:r>
              <a:rPr lang="pt-BR" dirty="0"/>
              <a:t>Sintaxe utilizada baseada na linguagem de programação de alto nível C (</a:t>
            </a:r>
            <a:r>
              <a:rPr lang="pt-BR" b="1" dirty="0"/>
              <a:t>Basicamente é C</a:t>
            </a:r>
            <a:r>
              <a:rPr lang="pt-BR" dirty="0"/>
              <a:t>);</a:t>
            </a:r>
          </a:p>
          <a:p>
            <a:r>
              <a:rPr lang="pt-BR" dirty="0"/>
              <a:t>Enorme simplicidade de utilização, devido ao boot loader previamente gravado no microcontrolador.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20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 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Abra a IDE por meio de um ícone na área de trabalho</a:t>
            </a:r>
          </a:p>
          <a:p>
            <a:r>
              <a:rPr lang="pt-BR" dirty="0"/>
              <a:t>ou na barra de tarefas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897" y="2702200"/>
            <a:ext cx="4055373" cy="3265365"/>
          </a:xfrm>
          <a:prstGeom prst="rect">
            <a:avLst/>
          </a:prstGeom>
        </p:spPr>
      </p:pic>
      <p:sp>
        <p:nvSpPr>
          <p:cNvPr id="8" name="Seta: para a Direita 7"/>
          <p:cNvSpPr/>
          <p:nvPr/>
        </p:nvSpPr>
        <p:spPr>
          <a:xfrm>
            <a:off x="3313044" y="4876800"/>
            <a:ext cx="2186608" cy="483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1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 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Verifique se a placa selecionada é a Arduino Mega 2560;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1" y="2397815"/>
            <a:ext cx="8920370" cy="44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7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 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Verifique se a porta selecionada;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85" y="2514466"/>
            <a:ext cx="9635601" cy="38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7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1" y="1680935"/>
            <a:ext cx="4323449" cy="51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86" y="1853754"/>
            <a:ext cx="8440600" cy="48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23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-Aems-2025-v2">
  <a:themeElements>
    <a:clrScheme name="Aems 2024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33E8C"/>
      </a:accent1>
      <a:accent2>
        <a:srgbClr val="034C8C"/>
      </a:accent2>
      <a:accent3>
        <a:srgbClr val="0367A6"/>
      </a:accent3>
      <a:accent4>
        <a:srgbClr val="F2BF27"/>
      </a:accent4>
      <a:accent5>
        <a:srgbClr val="F2A516"/>
      </a:accent5>
      <a:accent6>
        <a:srgbClr val="F2F2F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-Aems-2025-v2" id="{DBF8DCCE-D10B-4807-86F7-A47953175A82}" vid="{56479485-4221-4042-A7E0-5D4B824206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Tema-Aems-2025-v2</Template>
  <TotalTime>37</TotalTime>
  <Words>960</Words>
  <Application>Microsoft Office PowerPoint</Application>
  <PresentationFormat>Widescreen</PresentationFormat>
  <Paragraphs>155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Arial</vt:lpstr>
      <vt:lpstr>Söhne Mono</vt:lpstr>
      <vt:lpstr>Tema-Aems-2025-v2</vt:lpstr>
      <vt:lpstr>Arduino e Raspberry</vt:lpstr>
      <vt:lpstr>Led</vt:lpstr>
      <vt:lpstr>Acendendo um Led</vt:lpstr>
      <vt:lpstr>Software</vt:lpstr>
      <vt:lpstr>Configurando a IDE</vt:lpstr>
      <vt:lpstr>Configurando a IDE</vt:lpstr>
      <vt:lpstr>Configurando a IDE</vt:lpstr>
      <vt:lpstr>Software</vt:lpstr>
      <vt:lpstr>Software</vt:lpstr>
      <vt:lpstr>Leitura da porta série (Software Arduino)</vt:lpstr>
      <vt:lpstr>Ciclo de desenvolvimento</vt:lpstr>
      <vt:lpstr>Estrutura do sketch</vt:lpstr>
      <vt:lpstr>Sketh</vt:lpstr>
      <vt:lpstr>Funções importantes (c)</vt:lpstr>
      <vt:lpstr>Funções:[pinMode, digitalWrite, delay]</vt:lpstr>
      <vt:lpstr>Ex1. Faça um led piscar por intervalos de 1 seg.</vt:lpstr>
      <vt:lpstr>Ex1. Faça um led piscar por intervalos de 1 seg.</vt:lpstr>
      <vt:lpstr>Ex; Faça 2 led se alternarem a cada 1 seg.</vt:lpstr>
      <vt:lpstr>Ex3. Desenvolva um semáforo.</vt:lpstr>
      <vt:lpstr>Desafios</vt:lpstr>
      <vt:lpstr>Função #define</vt:lpstr>
      <vt:lpstr>Funções Digitais</vt:lpstr>
      <vt:lpstr>Recebendo o estado do botão;</vt:lpstr>
      <vt:lpstr>Ex 4. Se o botão estiver pressionado acender o led1, se não acender o led2.</vt:lpstr>
      <vt:lpstr>Ex5. Faça o semáforo funcionar ao  pressionado o botão 1 única vez. </vt:lpstr>
      <vt:lpstr>Apresentação do PowerPoint</vt:lpstr>
      <vt:lpstr>Ex6. Implemente um semáforo de pedestre, e ao ser pressionado o botão, o semáforo de carros fica vermelho e o do pedestre verde.</vt:lpstr>
      <vt:lpstr>Apresentação do PowerPoint</vt:lpstr>
      <vt:lpstr>Apresentação do PowerPoint</vt:lpstr>
      <vt:lpstr>BONUS: Para o semáforo de carros e pedestre, faça eles funcionarem de forma automática e quando pressionar o botão mude para o estado verde para pedestre e vermelho para carros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Vieira do Espirito Santo</dc:creator>
  <cp:lastModifiedBy>Richard Vieira do Espirito Santo</cp:lastModifiedBy>
  <cp:revision>1</cp:revision>
  <dcterms:created xsi:type="dcterms:W3CDTF">2025-08-24T22:46:06Z</dcterms:created>
  <dcterms:modified xsi:type="dcterms:W3CDTF">2025-08-24T23:23:28Z</dcterms:modified>
</cp:coreProperties>
</file>