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7" r:id="rId3"/>
    <p:sldId id="268" r:id="rId4"/>
    <p:sldId id="279" r:id="rId5"/>
    <p:sldId id="377" r:id="rId6"/>
    <p:sldId id="378" r:id="rId7"/>
    <p:sldId id="379" r:id="rId8"/>
    <p:sldId id="390" r:id="rId9"/>
    <p:sldId id="391" r:id="rId10"/>
    <p:sldId id="276" r:id="rId11"/>
    <p:sldId id="277" r:id="rId12"/>
    <p:sldId id="265" r:id="rId13"/>
    <p:sldId id="270" r:id="rId14"/>
    <p:sldId id="271" r:id="rId15"/>
    <p:sldId id="272" r:id="rId16"/>
    <p:sldId id="278" r:id="rId17"/>
    <p:sldId id="27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4660"/>
  </p:normalViewPr>
  <p:slideViewPr>
    <p:cSldViewPr snapToGrid="0">
      <p:cViewPr>
        <p:scale>
          <a:sx n="100" d="100"/>
          <a:sy n="100" d="100"/>
        </p:scale>
        <p:origin x="87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693A2-2AF4-4AA5-A028-1D43643068F0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83164-BB96-4B75-89B3-048DF673C4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565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13552-B0B1-6DE5-142A-19D4DA72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575593-D6BA-5CAD-FA23-AE9073038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6C7F3-6679-110C-F34A-3E7B6145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254F-91F9-4B52-B445-72AD4E1EF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25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0406B-6261-F260-CE7D-653CD03E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66AE93-15ED-B01E-5ABA-4ED9406F9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85C3F-D4AC-C520-3DE7-2EA56F78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254F-91F9-4B52-B445-72AD4E1EF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53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974850-D265-DBE2-10E2-A63377774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480440-9C72-D9D2-FFEA-2D919EBB0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76450" y="365125"/>
            <a:ext cx="649605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8BF092-583F-EFFA-34AC-273814E3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FC254F-91F9-4B52-B445-72AD4E1EF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91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49CB2-D49B-D1B2-A68E-58CBD754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49EB6-096A-EF0F-D8B6-FBD49981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99E243-C8DA-52B8-62FC-477FFB96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254F-91F9-4B52-B445-72AD4E1EF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07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7179C-296C-A8F5-772B-65A1494B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FBF160-6AF8-0EE6-5F91-002C2117F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DE20B-CE27-7A6A-7FF6-5CDBC1F2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254F-91F9-4B52-B445-72AD4E1EF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79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A9ADD-1EB4-7484-AD10-F3CAC146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A2DF8-045B-C776-A06F-8897BF258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72528D-9A27-FC8F-E602-E350A773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7B95BD-FEB1-E794-4823-9D8A54AC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254F-91F9-4B52-B445-72AD4E1EF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84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6C9D9-57D7-D86F-0AA4-7A1A31EC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6" y="365126"/>
            <a:ext cx="9288462" cy="131603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591F2-1498-9821-58A1-928E99892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C20651-F797-50E2-31E2-0B1176032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B5BFB7-C479-F448-8EA9-82C0F3304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368617-568B-96C8-FFE1-03B0D5923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24E6EA-E813-8B8B-C04A-8983FCE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254F-91F9-4B52-B445-72AD4E1EF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57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B3950-5730-FD51-68B6-D133238C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4F8182-CEC3-4DC8-25E5-DB21CA0E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254F-91F9-4B52-B445-72AD4E1EF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10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F33BDB-CE06-CF56-9C26-FA1BBAB3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254F-91F9-4B52-B445-72AD4E1EF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33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A2ECD-168D-7B72-3D34-5DE99013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6800"/>
            <a:ext cx="3932237" cy="9905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2031A0-73B5-B303-FCE6-81137805B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019C75-AD9A-D63E-5274-B8A884CDF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D955F0-0D47-968C-8D86-5269822B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254F-91F9-4B52-B445-72AD4E1EF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90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DA611-BDA6-389D-6254-F7E96E97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57274"/>
            <a:ext cx="3932237" cy="10001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1A2D9A-D759-8C1C-73A2-DAE3F2FE2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57399"/>
            <a:ext cx="6172200" cy="38036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60C4C6-707B-3EF2-4F2F-CFF741796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11123C-203B-2C20-2AD5-4CE4B9E2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254F-91F9-4B52-B445-72AD4E1EFB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9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6934CB1A-D618-09EF-9F78-000244F1F37E}"/>
              </a:ext>
            </a:extLst>
          </p:cNvPr>
          <p:cNvGrpSpPr/>
          <p:nvPr/>
        </p:nvGrpSpPr>
        <p:grpSpPr>
          <a:xfrm>
            <a:off x="-1172" y="6182017"/>
            <a:ext cx="12192000" cy="669563"/>
            <a:chOff x="-1172" y="6182017"/>
            <a:chExt cx="12192000" cy="669563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17E7A4CD-99AF-5B56-05D9-8D0B5A113FDA}"/>
                </a:ext>
              </a:extLst>
            </p:cNvPr>
            <p:cNvGrpSpPr/>
            <p:nvPr/>
          </p:nvGrpSpPr>
          <p:grpSpPr>
            <a:xfrm>
              <a:off x="-1172" y="6182017"/>
              <a:ext cx="12192000" cy="669563"/>
              <a:chOff x="-1172" y="6182017"/>
              <a:chExt cx="12192000" cy="669563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BA5F9987-51B8-4D43-2934-3806534695E1}"/>
                  </a:ext>
                </a:extLst>
              </p:cNvPr>
              <p:cNvGrpSpPr/>
              <p:nvPr/>
            </p:nvGrpSpPr>
            <p:grpSpPr>
              <a:xfrm>
                <a:off x="-1172" y="6182017"/>
                <a:ext cx="12192000" cy="669563"/>
                <a:chOff x="-1172" y="6182017"/>
                <a:chExt cx="12192000" cy="669563"/>
              </a:xfrm>
            </p:grpSpPr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id="{EC1ECC00-2AEE-BAB5-046E-EBA6160BEA03}"/>
                    </a:ext>
                  </a:extLst>
                </p:cNvPr>
                <p:cNvSpPr/>
                <p:nvPr/>
              </p:nvSpPr>
              <p:spPr>
                <a:xfrm>
                  <a:off x="-1172" y="6305479"/>
                  <a:ext cx="12192000" cy="546101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4D60AAA-D810-FE1F-196F-9F2380982CEE}"/>
                    </a:ext>
                  </a:extLst>
                </p:cNvPr>
                <p:cNvSpPr/>
                <p:nvPr/>
              </p:nvSpPr>
              <p:spPr>
                <a:xfrm>
                  <a:off x="-1172" y="6182017"/>
                  <a:ext cx="12192000" cy="123461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A56A825-BEA3-257C-0BFF-2D7B088638D4}"/>
                  </a:ext>
                </a:extLst>
              </p:cNvPr>
              <p:cNvSpPr txBox="1"/>
              <p:nvPr/>
            </p:nvSpPr>
            <p:spPr>
              <a:xfrm>
                <a:off x="837468" y="6368924"/>
                <a:ext cx="26436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600" b="1" dirty="0">
                    <a:solidFill>
                      <a:schemeClr val="bg1"/>
                    </a:solidFill>
                  </a:rPr>
                  <a:t>AEMS 2023 SEMESTRE 2</a:t>
                </a:r>
              </a:p>
            </p:txBody>
          </p:sp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E3388D5-7F73-CED1-7183-086A49A917EC}"/>
                </a:ext>
              </a:extLst>
            </p:cNvPr>
            <p:cNvSpPr txBox="1"/>
            <p:nvPr/>
          </p:nvSpPr>
          <p:spPr>
            <a:xfrm>
              <a:off x="5097961" y="6368017"/>
              <a:ext cx="20103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</a:rPr>
                <a:t>SANTO, R. V. do E.</a:t>
              </a:r>
            </a:p>
          </p:txBody>
        </p:sp>
      </p:grp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ED17DD-7891-A099-2084-7912634E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365125"/>
            <a:ext cx="9258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D03132-2E0F-B6D1-57C2-4FDB8F236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D1EC8B-4908-3BF9-08CC-B057A6C01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FC254F-91F9-4B52-B445-72AD4E1EFBC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A054DF4-E407-B15C-331A-E06B248C67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215"/>
            <a:ext cx="2095500" cy="10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5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3BE97-24A8-4F9C-9831-608B360D8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Arduino e </a:t>
            </a:r>
            <a:r>
              <a:rPr lang="pt-BR" dirty="0" err="1"/>
              <a:t>Raspberry</a:t>
            </a:r>
            <a:r>
              <a:rPr lang="pt-BR" dirty="0"/>
              <a:t> 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915CE4-452E-41AE-823C-CF08F7FD2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Inicial. </a:t>
            </a:r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DF5A2332-0879-4BD5-B8EB-3DBA8BA2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2C1E-01E4-421D-A7AA-16971DAB66C0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6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6D0AE-8E2F-4C76-AAE2-89DC2356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Básica: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9DFC84-EE9F-47F9-8583-D4F9B745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----</a:t>
            </a:r>
            <a:endParaRPr lang="en-US" dirty="0"/>
          </a:p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E6B300-9675-44E8-940D-A71A7995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2C1E-01E4-421D-A7AA-16971DAB66C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88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ED6E8-754A-457C-B5B7-65000182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Complementar: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D2A9AA-98FF-4C91-9D9E-441FCA875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---</a:t>
            </a:r>
          </a:p>
          <a:p>
            <a:r>
              <a:rPr lang="pt-BR" dirty="0"/>
              <a:t>Arduino.cc (documentação)</a:t>
            </a:r>
          </a:p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424323-B92B-4B14-9A7F-2EA0482F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2C1E-01E4-421D-A7AA-16971DAB66C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50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12A5B-04F7-4C31-B6B1-0E8E9B8B7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 da metodologia e sistemas de notas.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238F5B-DFBF-1FD8-7E87-6B9A34D49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F58827-760D-4746-9407-323E10D7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2C1E-01E4-421D-A7AA-16971DAB66C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77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67B5-FCA9-46DE-804B-620FBAEF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notas. </a:t>
            </a:r>
            <a:br>
              <a:rPr lang="pt-BR" dirty="0"/>
            </a:br>
            <a:r>
              <a:rPr lang="pt-BR" sz="2800" dirty="0"/>
              <a:t>Normalmente definidos os pontos dos trabalhos em sala de aula.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5458A-B549-4E63-834D-76C04EAB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Nota 1  = </a:t>
            </a:r>
            <a:r>
              <a:rPr lang="el-GR" dirty="0"/>
              <a:t>Σ</a:t>
            </a:r>
            <a:r>
              <a:rPr lang="pt-BR" dirty="0"/>
              <a:t> trabalhos [0-3]  + Nota da prova p1 [7 -10]</a:t>
            </a:r>
          </a:p>
          <a:p>
            <a:r>
              <a:rPr lang="pt-BR" dirty="0"/>
              <a:t>Nota 2  = </a:t>
            </a:r>
            <a:r>
              <a:rPr lang="el-GR" dirty="0"/>
              <a:t>Σ</a:t>
            </a:r>
            <a:r>
              <a:rPr lang="pt-BR" dirty="0"/>
              <a:t> trabalhos [0-2]  + Nota da prova p2 [2-5]</a:t>
            </a:r>
          </a:p>
          <a:p>
            <a:endParaRPr lang="pt-BR" dirty="0"/>
          </a:p>
          <a:p>
            <a:r>
              <a:rPr lang="pt-BR" dirty="0"/>
              <a:t>Nota 3 (Sub)  = Nota da prova p3 [0-10]</a:t>
            </a:r>
          </a:p>
          <a:p>
            <a:pPr lvl="1"/>
            <a:r>
              <a:rPr lang="pt-BR" dirty="0"/>
              <a:t>Conteúdo do semestre inteiro.</a:t>
            </a:r>
          </a:p>
          <a:p>
            <a:r>
              <a:rPr lang="pt-BR" dirty="0"/>
              <a:t>Nota 4 (exame) = Nota da prova 4 [0-10]</a:t>
            </a:r>
          </a:p>
          <a:p>
            <a:pPr lvl="1"/>
            <a:r>
              <a:rPr lang="pt-BR" dirty="0"/>
              <a:t>Conteúdo do semestre inteiro.</a:t>
            </a:r>
          </a:p>
          <a:p>
            <a:pPr lvl="1"/>
            <a:endParaRPr lang="pt-BR" dirty="0"/>
          </a:p>
          <a:p>
            <a:r>
              <a:rPr lang="pt-BR" dirty="0"/>
              <a:t>Média &gt;= 7   Aprovado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481FB1-E4E8-4DA1-ADE2-867A7EC9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2C1E-01E4-421D-A7AA-16971DAB66C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232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49F17-7693-4559-9650-15B10636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dos trabalhos : “”Normalmente“”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1F44B6-060A-467B-A94D-AF00971C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Trabalho [1 ponto] </a:t>
            </a:r>
          </a:p>
          <a:p>
            <a:pPr lvl="1"/>
            <a:r>
              <a:rPr lang="pt-BR" dirty="0"/>
              <a:t>Revisão bibliográfica.</a:t>
            </a:r>
          </a:p>
          <a:p>
            <a:r>
              <a:rPr lang="pt-BR" dirty="0"/>
              <a:t>Trabalho [2 pontos]</a:t>
            </a:r>
          </a:p>
          <a:p>
            <a:pPr lvl="1"/>
            <a:r>
              <a:rPr lang="pt-BR" dirty="0"/>
              <a:t>Escrita cientifica ou Estudo de caso.</a:t>
            </a:r>
          </a:p>
          <a:p>
            <a:r>
              <a:rPr lang="pt-BR" dirty="0"/>
              <a:t>Trabalho [3pontos]</a:t>
            </a:r>
          </a:p>
          <a:p>
            <a:pPr lvl="1"/>
            <a:r>
              <a:rPr lang="pt-BR" dirty="0"/>
              <a:t>Projeto completo. </a:t>
            </a:r>
          </a:p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B29D61-6095-41AA-8ABA-E18E850F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2C1E-01E4-421D-A7AA-16971DAB66C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405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5A62D-C628-40C0-963D-B06BADF2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Datas de provas.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71FE8-3A3E-4CD7-AE68-D7D8C724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Segundo o calendário de provas fornecido pelo Coordenador do curso.</a:t>
            </a:r>
          </a:p>
          <a:p>
            <a:r>
              <a:rPr lang="pt-BR" dirty="0">
                <a:solidFill>
                  <a:srgbClr val="FF0000"/>
                </a:solidFill>
              </a:rPr>
              <a:t>Datas de PROVAS, não serão alterados sem autorização do COORDENADOR.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916CD71-6900-4F90-9AEE-34A3B7F9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2C1E-01E4-421D-A7AA-16971DAB66C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95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BB5F3-768C-014D-B24A-9D4F0CCA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com o Professor;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915B9-D66A-2ECF-0DB7-E2D39922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Area do aluno;</a:t>
            </a:r>
          </a:p>
          <a:p>
            <a:r>
              <a:rPr lang="pt-BR" dirty="0"/>
              <a:t>E-mail institucional do professor; </a:t>
            </a:r>
            <a:r>
              <a:rPr lang="pt-BR" b="1" dirty="0">
                <a:solidFill>
                  <a:srgbClr val="FF0000"/>
                </a:solidFill>
              </a:rPr>
              <a:t>31440@aems.edu.br</a:t>
            </a:r>
          </a:p>
          <a:p>
            <a:r>
              <a:rPr lang="pt-BR" dirty="0"/>
              <a:t>Pasta online da disciplina;</a:t>
            </a:r>
          </a:p>
          <a:p>
            <a:pPr lvl="1"/>
            <a:r>
              <a:rPr lang="pt-BR" dirty="0"/>
              <a:t>Será encaminhado uma única vez o link da pasta na área do aluno, ficando a responsabilidade do aluno salva-lo e, ou armazena-lo da melhor maneira que lhe caber.</a:t>
            </a:r>
          </a:p>
          <a:p>
            <a:r>
              <a:rPr lang="pt-BR" dirty="0"/>
              <a:t>Whatzapp, fica de uso somente em critério emergencial, qualquer outro uso será encaminhado uma mensagem padrão lhe encaminhando ao Email.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99CF17-3612-3310-0E88-92C58DBD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2C1E-01E4-421D-A7AA-16971DAB66C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865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BB756-3D9B-4CB7-932C-AAA09D68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502B9-5B16-B629-E8E5-AF498CCF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DB7F56-BAF9-43E3-9A58-02FE152F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2C1E-01E4-421D-A7AA-16971DAB66C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5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F30A7-9CD8-460B-97F8-FFDB1A659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Apresentação da disciplina e bibliografia.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0E854C-5168-D5C8-26AA-F243778B8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34205E4-D56B-4DC7-8192-D1FAB124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2C1E-01E4-421D-A7AA-16971DAB66C0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47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40EAD-FE12-4C59-899C-388683DA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Ementa. 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C611596F-0BDD-8E5E-F3B5-BC46464A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32428"/>
            <a:ext cx="5157787" cy="823912"/>
          </a:xfrm>
        </p:spPr>
        <p:txBody>
          <a:bodyPr/>
          <a:lstStyle/>
          <a:p>
            <a:r>
              <a:rPr lang="pt-BR" dirty="0"/>
              <a:t>P1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3C69E8-7E93-8627-647D-AF2B4A74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56339"/>
            <a:ext cx="5157787" cy="4098927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Breve história; </a:t>
            </a:r>
          </a:p>
          <a:p>
            <a:r>
              <a:rPr lang="pt-BR" dirty="0"/>
              <a:t>Site oficial, </a:t>
            </a:r>
          </a:p>
          <a:p>
            <a:pPr lvl="1"/>
            <a:r>
              <a:rPr lang="pt-BR" dirty="0"/>
              <a:t>Fórum, download e instalação; </a:t>
            </a:r>
          </a:p>
          <a:p>
            <a:r>
              <a:rPr lang="pt-BR" dirty="0"/>
              <a:t>Protoboard; </a:t>
            </a:r>
          </a:p>
          <a:p>
            <a:pPr lvl="1"/>
            <a:r>
              <a:rPr lang="pt-BR" dirty="0"/>
              <a:t>Mantendo o padrão de cores dos fios; resistência com o código de cores;</a:t>
            </a:r>
          </a:p>
          <a:p>
            <a:r>
              <a:rPr lang="pt-BR" dirty="0"/>
              <a:t>Multímetro; </a:t>
            </a:r>
          </a:p>
          <a:p>
            <a:pPr lvl="1"/>
            <a:r>
              <a:rPr lang="pt-BR" dirty="0"/>
              <a:t>Resistência, tensão e corrente; </a:t>
            </a:r>
          </a:p>
          <a:p>
            <a:pPr lvl="1"/>
            <a:r>
              <a:rPr lang="pt-BR" dirty="0"/>
              <a:t>Entradas e saídas digitais; saídas digitais do </a:t>
            </a:r>
            <a:r>
              <a:rPr lang="pt-BR" dirty="0" err="1"/>
              <a:t>arduino</a:t>
            </a:r>
            <a:r>
              <a:rPr lang="pt-BR" dirty="0"/>
              <a:t>; utilizando </a:t>
            </a:r>
            <a:r>
              <a:rPr lang="pt-BR" dirty="0" err="1"/>
              <a:t>pwm</a:t>
            </a:r>
            <a:r>
              <a:rPr lang="pt-BR" dirty="0"/>
              <a:t> para controlar cores do led;</a:t>
            </a:r>
          </a:p>
          <a:p>
            <a:r>
              <a:rPr lang="pt-BR" dirty="0"/>
              <a:t>Lógica digital; </a:t>
            </a:r>
          </a:p>
          <a:p>
            <a:pPr lvl="1"/>
            <a:r>
              <a:rPr lang="pt-BR" dirty="0"/>
              <a:t>Fundamentos básicos de eletrônica e lógica digital;</a:t>
            </a:r>
          </a:p>
          <a:p>
            <a:pPr lvl="1"/>
            <a:r>
              <a:rPr lang="pt-BR" dirty="0"/>
              <a:t>Operações básicas; funções lógicas; </a:t>
            </a:r>
            <a:r>
              <a:rPr lang="pt-BR" dirty="0" err="1"/>
              <a:t>lcd</a:t>
            </a:r>
            <a:r>
              <a:rPr lang="pt-BR" dirty="0"/>
              <a:t>; comunicação serial/usb com </a:t>
            </a:r>
            <a:r>
              <a:rPr lang="pt-BR" dirty="0" err="1"/>
              <a:t>pc</a:t>
            </a:r>
            <a:r>
              <a:rPr lang="pt-BR" dirty="0"/>
              <a:t>; </a:t>
            </a:r>
          </a:p>
          <a:p>
            <a:pPr lvl="1"/>
            <a:r>
              <a:rPr lang="pt-BR" dirty="0"/>
              <a:t>Utilização do monitor serial da ide; armazenamento; </a:t>
            </a:r>
            <a:r>
              <a:rPr lang="pt-BR" dirty="0" err="1"/>
              <a:t>eeprom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Tipos de dados; sintaxe básica; controle de fluxo; funções da biblioteca padrão; principais bibliotecas. 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30308217-5E0D-C8F1-7498-EA8927D45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2428"/>
            <a:ext cx="5183188" cy="823912"/>
          </a:xfrm>
        </p:spPr>
        <p:txBody>
          <a:bodyPr/>
          <a:lstStyle/>
          <a:p>
            <a:r>
              <a:rPr lang="pt-BR" dirty="0"/>
              <a:t>P2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39EF939D-D7E6-86AF-964A-D4F144093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56340"/>
            <a:ext cx="5183188" cy="4098926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Introdução a </a:t>
            </a:r>
            <a:r>
              <a:rPr lang="pt-BR" dirty="0" err="1"/>
              <a:t>iot</a:t>
            </a:r>
            <a:r>
              <a:rPr lang="pt-BR" dirty="0"/>
              <a:t>, principais conceitos, características e aplicações. Dispositivos de internet das coisas. Cenários de aplicação.</a:t>
            </a:r>
          </a:p>
          <a:p>
            <a:r>
              <a:rPr lang="pt-BR" dirty="0"/>
              <a:t>Introdução ao </a:t>
            </a:r>
            <a:r>
              <a:rPr lang="pt-BR" dirty="0" err="1"/>
              <a:t>raspberry</a:t>
            </a:r>
            <a:r>
              <a:rPr lang="pt-BR" dirty="0"/>
              <a:t> pi, comunicação serial entre </a:t>
            </a:r>
            <a:r>
              <a:rPr lang="pt-BR" dirty="0" err="1"/>
              <a:t>raspberry</a:t>
            </a:r>
            <a:r>
              <a:rPr lang="pt-BR" dirty="0"/>
              <a:t> pi e </a:t>
            </a:r>
            <a:r>
              <a:rPr lang="pt-BR" dirty="0" err="1"/>
              <a:t>arduino</a:t>
            </a:r>
            <a:r>
              <a:rPr lang="pt-BR" dirty="0"/>
              <a:t>. </a:t>
            </a:r>
          </a:p>
          <a:p>
            <a:r>
              <a:rPr lang="pt-BR" dirty="0"/>
              <a:t>Monitoramento remoto: telemetria, internet das coisas (</a:t>
            </a:r>
            <a:r>
              <a:rPr lang="pt-BR" dirty="0" err="1"/>
              <a:t>iot</a:t>
            </a:r>
            <a:r>
              <a:rPr lang="pt-BR" dirty="0"/>
              <a:t>) e gerenciamento de ativos industriais.</a:t>
            </a:r>
          </a:p>
          <a:p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02FAE18D-96F3-4DA5-B5AE-C897D349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2C1E-01E4-421D-A7AA-16971DAB66C0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1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93E15-A617-F245-6BF2-EF50B7E95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Laboratório De Robótica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5FA93E4B-351A-B128-5B0A-3270E7810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521D51-7035-518D-43F0-D4C9FC2E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254F-91F9-4B52-B445-72AD4E1EFBC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90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Arduino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3002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453092"/>
            <a:ext cx="5801784" cy="4351338"/>
          </a:xfrm>
        </p:spPr>
      </p:pic>
      <p:pic>
        <p:nvPicPr>
          <p:cNvPr id="3" name="Espaço Reservado para Conteúdo 3">
            <a:extLst>
              <a:ext uri="{FF2B5EF4-FFF2-40B4-BE49-F238E27FC236}">
                <a16:creationId xmlns:a16="http://schemas.microsoft.com/office/drawing/2014/main" id="{384A4D8D-580E-2259-00C0-2976BCC853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808" y="1584590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1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Componentes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EF1B2D1-EC71-3698-5A49-7E624DAC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3">
            <a:extLst>
              <a:ext uri="{FF2B5EF4-FFF2-40B4-BE49-F238E27FC236}">
                <a16:creationId xmlns:a16="http://schemas.microsoft.com/office/drawing/2014/main" id="{584ABA97-EAB2-5BC8-DA98-D806D65F75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064" y="1473200"/>
            <a:ext cx="3371056" cy="4494742"/>
          </a:xfrm>
          <a:prstGeom prst="rect">
            <a:avLst/>
          </a:prstGeom>
        </p:spPr>
      </p:pic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398088A0-59D4-C73B-DDD0-B7BE04F11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983" y="610997"/>
            <a:ext cx="4076921" cy="54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4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Robótica (</a:t>
            </a:r>
            <a:r>
              <a:rPr lang="pt-BR" dirty="0" err="1"/>
              <a:t>Arduino</a:t>
            </a:r>
            <a:r>
              <a:rPr lang="pt-BR" dirty="0"/>
              <a:t>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4" y="1558539"/>
            <a:ext cx="7001692" cy="5251270"/>
          </a:xfrm>
        </p:spPr>
      </p:pic>
    </p:spTree>
    <p:extLst>
      <p:ext uri="{BB962C8B-B14F-4D97-AF65-F5344CB8AC3E}">
        <p14:creationId xmlns:p14="http://schemas.microsoft.com/office/powerpoint/2010/main" val="25652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Robótica (</a:t>
            </a:r>
            <a:r>
              <a:rPr lang="pt-BR" dirty="0" err="1"/>
              <a:t>Arduino</a:t>
            </a:r>
            <a:r>
              <a:rPr lang="pt-BR" dirty="0"/>
              <a:t>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72" y="1417750"/>
            <a:ext cx="4049486" cy="5399316"/>
          </a:xfrm>
        </p:spPr>
      </p:pic>
    </p:spTree>
    <p:extLst>
      <p:ext uri="{BB962C8B-B14F-4D97-AF65-F5344CB8AC3E}">
        <p14:creationId xmlns:p14="http://schemas.microsoft.com/office/powerpoint/2010/main" val="1571228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Padrão 2023 S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Do Office Padrão 2023 S2" id="{5DA3FD53-5398-4E06-ADBD-61CE8F0CFD94}" vid="{C15152E1-BA66-4189-AA84-A3FF506D7F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 Padrão 2023 S2</Template>
  <TotalTime>104</TotalTime>
  <Words>460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Do Office Padrão 2023 S2</vt:lpstr>
      <vt:lpstr>Arduino e Raspberry Pi</vt:lpstr>
      <vt:lpstr>Apresentação da disciplina e bibliografia.</vt:lpstr>
      <vt:lpstr>Ementa. </vt:lpstr>
      <vt:lpstr>Laboratório De Robótica</vt:lpstr>
      <vt:lpstr>Arduino</vt:lpstr>
      <vt:lpstr>Componentes</vt:lpstr>
      <vt:lpstr>Mais Componentes</vt:lpstr>
      <vt:lpstr>Robótica (Arduino)</vt:lpstr>
      <vt:lpstr>Robótica (Arduino)</vt:lpstr>
      <vt:lpstr>Bibliografia Básica: </vt:lpstr>
      <vt:lpstr>Bibliografia Complementar: </vt:lpstr>
      <vt:lpstr>Apresentação da metodologia e sistemas de notas.</vt:lpstr>
      <vt:lpstr>Sistemas de notas.  Normalmente definidos os pontos dos trabalhos em sala de aula.</vt:lpstr>
      <vt:lpstr>Conteúdo dos trabalhos : “”Normalmente“”</vt:lpstr>
      <vt:lpstr>Datas de provas.</vt:lpstr>
      <vt:lpstr>Comunicação com o Professor;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Digitais II.</dc:title>
  <dc:creator>Richard Vieira</dc:creator>
  <cp:lastModifiedBy>Richard Vieira</cp:lastModifiedBy>
  <cp:revision>12</cp:revision>
  <dcterms:created xsi:type="dcterms:W3CDTF">2023-03-02T17:30:20Z</dcterms:created>
  <dcterms:modified xsi:type="dcterms:W3CDTF">2023-08-02T18:25:50Z</dcterms:modified>
</cp:coreProperties>
</file>