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1.png" ContentType="image/png"/>
  <Override PartName="/ppt/media/image2.png" ContentType="image/png"/>
  <Override PartName="/ppt/media/image13.png" ContentType="image/png"/>
  <Override PartName="/ppt/media/image4.png" ContentType="image/png"/>
  <Override PartName="/ppt/media/image17.gif" ContentType="image/gif"/>
  <Override PartName="/ppt/media/image16.jpeg" ContentType="image/jpeg"/>
  <Override PartName="/ppt/media/image1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5.jpeg" ContentType="image/jpeg"/>
  <Override PartName="/ppt/media/image7.wmf" ContentType="image/x-wmf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2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3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4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5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6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7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4E927D-93DF-456F-8511-0C8F946E67C5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02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103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104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105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106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07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08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9880" y="1066680"/>
            <a:ext cx="3931920" cy="99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183280" y="2049480"/>
            <a:ext cx="617184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2BC367-3EA3-4A66-B24F-FE241AB0C32C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14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115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116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117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118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19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20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9880" y="1057320"/>
            <a:ext cx="3931920" cy="9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183280" y="2057400"/>
            <a:ext cx="6171840" cy="380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no ícone para adicionar uma imagem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5C791B-5A71-4064-A530-FD8F7EBE87F9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2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13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14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15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16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7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8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4DA6CE-6F18-4C6F-8775-AC902C42C266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23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24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25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26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27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28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29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076480" y="365040"/>
            <a:ext cx="649584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18DAF8-8F72-4E07-A5C1-4FED9175E52D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34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35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36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37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38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39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40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B98178-88B7-4490-9489-F8270811DE23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45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46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47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48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49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50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51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5D7B71-5EB7-46F6-93BA-5BDFFD03EDDB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56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57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58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59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60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61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62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895E0B-250E-4F3E-898B-F05FD3FA1D7D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68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69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70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71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72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73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74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66760" y="365040"/>
            <a:ext cx="9288000" cy="13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6C378E-4657-437F-8019-13DCDF4650EE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82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83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84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85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86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87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88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B82D51-8FEF-4FDD-BCEF-827F4F377B4D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93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94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95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96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97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98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99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1A7BDE-BC5C-47B3-8918-C03858C161A6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7.gif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Arduino e Raspberry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8F9515-6DF1-45B6-9A28-24A8BB63A3A5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Ciclo for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//Ciclo que é utilizado quando se pretende executar um determinado conjunto de instruções um certo número de vezes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for( inicialização; condição; Incremento a efetuar){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1;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2;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(……)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51" name="Imagem 3" descr=""/>
          <p:cNvPicPr/>
          <p:nvPr/>
        </p:nvPicPr>
        <p:blipFill>
          <a:blip r:embed="rId1"/>
          <a:stretch/>
        </p:blipFill>
        <p:spPr>
          <a:xfrm>
            <a:off x="4110120" y="3486960"/>
            <a:ext cx="6093720" cy="262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Ciclo while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Ciclo while</a:t>
            </a: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//Ciclo que é utilizado quando se pretende executar um determinado conjunto de instruções um certo número de vezes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while(condição){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1;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2;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Ciclo do…..while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//Ciclo bastante semelhante ao ciclo while mas a condição apenas é testada no fim do ciclo, sendo sempre executado o ciclo pelo menos uma vez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do{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1;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2;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(……)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while(condição);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Funções Digitais </a:t>
            </a:r>
            <a:br>
              <a:rPr sz="4400"/>
            </a:b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[</a:t>
            </a:r>
            <a:r>
              <a:rPr b="0" lang="pt-BR" sz="44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pinMode, digitalWrite</a:t>
            </a: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]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290880" cy="471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Definição do pino “Número do pino” como “</a:t>
            </a:r>
            <a:r>
              <a:rPr b="0" i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INPUT</a:t>
            </a: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” ou “</a:t>
            </a:r>
            <a:r>
              <a:rPr b="0" i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OUTPUT</a:t>
            </a: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”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pinMode</a:t>
            </a:r>
            <a:r>
              <a:rPr b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(</a:t>
            </a: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Número do Pino</a:t>
            </a:r>
            <a:r>
              <a:rPr b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,</a:t>
            </a: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Modo</a:t>
            </a:r>
            <a:r>
              <a:rPr b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)</a:t>
            </a:r>
            <a:r>
              <a:rPr b="0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EX: pinMode(13, OUTPUT);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Definição do pino “Número do pino” como “</a:t>
            </a:r>
            <a:r>
              <a:rPr b="0" i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HIGH</a:t>
            </a: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” ou “</a:t>
            </a:r>
            <a:r>
              <a:rPr b="0" i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LOW</a:t>
            </a: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”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digitalWrite</a:t>
            </a:r>
            <a:r>
              <a:rPr b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(</a:t>
            </a: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Número do Pino</a:t>
            </a:r>
            <a:r>
              <a:rPr b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,</a:t>
            </a: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Modo</a:t>
            </a:r>
            <a:r>
              <a:rPr b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EX: digitalWrite(13, OUTPUT);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Exercícios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Funções pinMode e digitalWrite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m 8" descr=""/>
          <p:cNvPicPr/>
          <p:nvPr/>
        </p:nvPicPr>
        <p:blipFill>
          <a:blip r:embed="rId1"/>
          <a:stretch/>
        </p:blipFill>
        <p:spPr>
          <a:xfrm>
            <a:off x="3995280" y="1826280"/>
            <a:ext cx="4200840" cy="48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Ex1. Faça um led piscar por intervalos de 1 seg.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2" name="CaixaDeTexto 4"/>
          <p:cNvSpPr/>
          <p:nvPr/>
        </p:nvSpPr>
        <p:spPr>
          <a:xfrm>
            <a:off x="5475960" y="1980000"/>
            <a:ext cx="30391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Esquema elétrico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Ex1. Faça um led piscar por intervalos de 1 seg.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45320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void setup (){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 pinMode(13, OUTPUT);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}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void loop() 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 digitalWrite(13, HIGH);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delay(1000);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digitalWrite(13, LOW);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    delay(1000);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65" name="Imagem 5" descr=""/>
          <p:cNvPicPr/>
          <p:nvPr/>
        </p:nvPicPr>
        <p:blipFill>
          <a:blip r:embed="rId1"/>
          <a:stretch/>
        </p:blipFill>
        <p:spPr>
          <a:xfrm>
            <a:off x="5703120" y="2217240"/>
            <a:ext cx="5790960" cy="356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CaixaDeTexto 7"/>
          <p:cNvSpPr/>
          <p:nvPr/>
        </p:nvSpPr>
        <p:spPr>
          <a:xfrm>
            <a:off x="4136040" y="1617120"/>
            <a:ext cx="6104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Programação (Arduino)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Ex; Faça 2 led se alternarem a cada 1 seg.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69" name="Imagem 6" descr=""/>
          <p:cNvPicPr/>
          <p:nvPr/>
        </p:nvPicPr>
        <p:blipFill>
          <a:blip r:embed="rId1"/>
          <a:stretch/>
        </p:blipFill>
        <p:spPr>
          <a:xfrm>
            <a:off x="1778040" y="1796400"/>
            <a:ext cx="4019760" cy="469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Ex3. Desenvolva um semáforo.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72" name="Imagem 4" descr=""/>
          <p:cNvPicPr/>
          <p:nvPr/>
        </p:nvPicPr>
        <p:blipFill>
          <a:blip r:embed="rId1"/>
          <a:stretch/>
        </p:blipFill>
        <p:spPr>
          <a:xfrm>
            <a:off x="1359720" y="1690560"/>
            <a:ext cx="4629600" cy="4839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Função #define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20568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Ela é utilizada para criar constantes simbólicas, ou seja, para atribuir um valor a um nome que você pode usar ao longo do seu código. Essa constante será substituída pelo seu valor correspondente durante a etapa de pré-processamento, antes da compilação do código.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algn="just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 sintaxe básica é a seguinte: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algn="just" defTabSz="91440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ff0000"/>
                </a:solidFill>
                <a:effectLst/>
                <a:uFillTx/>
                <a:latin typeface="Söhne Mono"/>
              </a:rPr>
              <a:t>#define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Söhne Mono"/>
              </a:rPr>
              <a:t> </a:t>
            </a: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Söhne Mono"/>
              </a:rPr>
              <a:t>NOME_DA_CONSTANTE </a:t>
            </a:r>
            <a:r>
              <a:rPr b="0" lang="pt-BR" sz="2000" strike="noStrike" u="sng">
                <a:solidFill>
                  <a:schemeClr val="dk1"/>
                </a:solidFill>
                <a:effectLst/>
                <a:uFillTx/>
                <a:latin typeface="Söhne Mono"/>
              </a:rPr>
              <a:t>VALOR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75" name="Imagem 4" descr=""/>
          <p:cNvPicPr/>
          <p:nvPr/>
        </p:nvPicPr>
        <p:blipFill>
          <a:blip r:embed="rId1"/>
          <a:stretch/>
        </p:blipFill>
        <p:spPr>
          <a:xfrm>
            <a:off x="7868520" y="1923480"/>
            <a:ext cx="3420360" cy="334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Software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Disponível para download diretamente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do site oficial Arduino (www.arduino.cc);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Open-Source</a:t>
            </a: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4472c4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Cross-platform</a:t>
            </a: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Ambiente de desenvolvimento escrito em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java;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Sintaxe utilizada baseada na linguagem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 programação de alto nível C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(</a:t>
            </a: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Basicamente é C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Enorme simplicidade de utilização,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devido ao boot loader previamente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gravado no microcontrolador.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Funções Digitais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290880" cy="471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Permite a leitura do valor digital presente no “Número do pino”.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Ela é usada para determinar se o pino está em nível lógico alto (HIGH) ou em nível lógico baixo (LOW)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Variável do tipo integer= </a:t>
            </a:r>
            <a:r>
              <a:rPr b="0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digitalRead</a:t>
            </a:r>
            <a:r>
              <a:rPr b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(</a:t>
            </a:r>
            <a:r>
              <a:rPr b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Número do Pino</a:t>
            </a:r>
            <a:r>
              <a:rPr b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EX: leitura = digitalRead(5);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Recebendo o estado do botão;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80" name="Imagem 4" descr=""/>
          <p:cNvPicPr/>
          <p:nvPr/>
        </p:nvPicPr>
        <p:blipFill>
          <a:blip r:embed="rId1"/>
          <a:stretch/>
        </p:blipFill>
        <p:spPr>
          <a:xfrm>
            <a:off x="4737600" y="1917720"/>
            <a:ext cx="7371720" cy="4166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1" name="Imagem 8" descr=""/>
          <p:cNvPicPr/>
          <p:nvPr/>
        </p:nvPicPr>
        <p:blipFill>
          <a:blip r:embed="rId2"/>
          <a:stretch/>
        </p:blipFill>
        <p:spPr>
          <a:xfrm>
            <a:off x="82080" y="2328480"/>
            <a:ext cx="4336560" cy="2494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 4. Se o botão estiver pressionado acender o led1, se não acender o led2.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Ex5. Faça o semáforo funcionar ao  pressionado o botão 1 única vez.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86" name="Espaço Reservado para Conteúdo 3" descr=""/>
          <p:cNvPicPr/>
          <p:nvPr/>
        </p:nvPicPr>
        <p:blipFill>
          <a:blip r:embed="rId1"/>
          <a:stretch/>
        </p:blipFill>
        <p:spPr>
          <a:xfrm>
            <a:off x="583920" y="1825560"/>
            <a:ext cx="6877080" cy="4840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void setup() 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pinMode(8, OUTPUT);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pinMode(10, OUTPUT);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 pinMode(7, INPUT);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void loop() 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int estadoBotao;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estadoBotao = digitalRead(7);  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digitalWrite(10, estadoBotao);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 digitalWrite(8, !estadoBotao);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Ex6. Implemente um semáforo de pedestre, e ao ser pressionado o botão, o semáforo de carros fica vermelho e o do pedestre verde.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90" name="Espaço Reservado para Conteúdo 3" descr=""/>
          <p:cNvPicPr/>
          <p:nvPr/>
        </p:nvPicPr>
        <p:blipFill>
          <a:blip r:embed="rId1"/>
          <a:stretch/>
        </p:blipFill>
        <p:spPr>
          <a:xfrm>
            <a:off x="7467480" y="1783080"/>
            <a:ext cx="3812040" cy="4111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tângulo 6"/>
          <p:cNvSpPr/>
          <p:nvPr/>
        </p:nvSpPr>
        <p:spPr>
          <a:xfrm>
            <a:off x="4240800" y="533160"/>
            <a:ext cx="4770360" cy="563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 pinVermelho = 8;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 pinAmarelo = 9;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 pinVerde = 10;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 pinBotao = 7;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 faseSemaforo;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 estadoBotao;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 pinPedestreVerde = 2;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 pinPedestreVermelho =3;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void setup(){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pinMode(pinVerde, OUTPUT);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pinMode(pinAmarelo, OUTPUT);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pinMode(pinVermelho, OUTPUT);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pinMode(pinBotao, INPUT);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faseSemaforo = 1;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tângulo 3"/>
          <p:cNvSpPr/>
          <p:nvPr/>
        </p:nvSpPr>
        <p:spPr>
          <a:xfrm>
            <a:off x="543240" y="255960"/>
            <a:ext cx="60955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void loop() {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estadoBotao = digitalRead(pinBotao);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if(estadoBotao == HIGH){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if(faseSemaforo &lt;3){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faseSemaforo= faseSemaforo + 1;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}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else{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faseSemaforo = 1;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}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Retângulo 4"/>
          <p:cNvSpPr/>
          <p:nvPr/>
        </p:nvSpPr>
        <p:spPr>
          <a:xfrm>
            <a:off x="344520" y="3395160"/>
            <a:ext cx="6095520" cy="28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if (faseSemaforo ==1){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digitalWrite(pinVerde, HIGH);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digitalWrite(pinAmarelo, LOW);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digitalWrite(pinVermelho, LOW);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digitalWrite(pinPedestreVerde, LOW);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digitalWrite(pinPedestreVermelho, HIGH);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}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Retângulo 5"/>
          <p:cNvSpPr/>
          <p:nvPr/>
        </p:nvSpPr>
        <p:spPr>
          <a:xfrm>
            <a:off x="5950080" y="148680"/>
            <a:ext cx="6095520" cy="25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if (faseSemaforo ==2){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digitalWrite(pinVerde, LOW);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digitalWrite(pinAmarelo, HIGH);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digitalWrite(pinVermelho, LOW);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digitalWrite(pinPedestreVerde, LOW);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digitalWrite(pinPedestreVermelho, HIGH);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}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Retângulo 6"/>
          <p:cNvSpPr/>
          <p:nvPr/>
        </p:nvSpPr>
        <p:spPr>
          <a:xfrm>
            <a:off x="6095880" y="2872440"/>
            <a:ext cx="6095520" cy="25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if (faseSemaforo ==3){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digitalWrite(pinVerde, LOW);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digitalWrite(pinAmarelo, LOW);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digitalWrite(pinVermelho, HIGH);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digitalWrite(pinPedestreVerde, HIGH);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digitalWrite(pinPedestreVermelho, LOW);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  }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Retângulo 7"/>
          <p:cNvSpPr/>
          <p:nvPr/>
        </p:nvSpPr>
        <p:spPr>
          <a:xfrm>
            <a:off x="6440400" y="5457600"/>
            <a:ext cx="609552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delay(200);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BONUS: Para o semáforo de carros e pedestre, faça eles funcionarem de forma automática e quando pressionar o botão mude para o estado verde para pedestre e vermelho para carros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98" name="Espaço Reservado para Conteúdo 3" descr=""/>
          <p:cNvPicPr/>
          <p:nvPr/>
        </p:nvPicPr>
        <p:blipFill>
          <a:blip r:embed="rId1"/>
          <a:stretch/>
        </p:blipFill>
        <p:spPr>
          <a:xfrm>
            <a:off x="5288400" y="1981440"/>
            <a:ext cx="3812040" cy="4111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The End.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01" name="Picture 2" descr="The End GIFs | Tenor"/>
          <p:cNvPicPr/>
          <p:nvPr/>
        </p:nvPicPr>
        <p:blipFill>
          <a:blip r:embed="rId1"/>
          <a:stretch/>
        </p:blipFill>
        <p:spPr>
          <a:xfrm>
            <a:off x="3438360" y="2243160"/>
            <a:ext cx="4626720" cy="3385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Software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31" name="Imagem 3" descr=""/>
          <p:cNvPicPr/>
          <p:nvPr/>
        </p:nvPicPr>
        <p:blipFill>
          <a:blip r:embed="rId1"/>
          <a:stretch/>
        </p:blipFill>
        <p:spPr>
          <a:xfrm>
            <a:off x="1877040" y="1853640"/>
            <a:ext cx="8440200" cy="4805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Ciclo de desenvolvimento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34" name="Imagem 4" descr=""/>
          <p:cNvPicPr/>
          <p:nvPr/>
        </p:nvPicPr>
        <p:blipFill>
          <a:blip r:embed="rId1"/>
          <a:stretch/>
        </p:blipFill>
        <p:spPr>
          <a:xfrm>
            <a:off x="2310840" y="1853640"/>
            <a:ext cx="7571880" cy="490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Funções Importantes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 função void setup() é apenas executada uma vez, sendo utilizada para: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Inicialização de variáveis;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Inicialização das bibliotecas;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Definição dos pinos a utilizar;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Início do uso da comunicação em série.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 função void loop() é uma função executada em loop. Apenas outras funções, cuja chamada é feita ao executar esta função, serão executadas.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44319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Sketh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39" name="Imagem 8" descr=""/>
          <p:cNvPicPr/>
          <p:nvPr/>
        </p:nvPicPr>
        <p:blipFill>
          <a:blip r:embed="rId1"/>
          <a:stretch/>
        </p:blipFill>
        <p:spPr>
          <a:xfrm>
            <a:off x="7247520" y="77040"/>
            <a:ext cx="4944240" cy="678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Imagem 10" descr=""/>
          <p:cNvPicPr/>
          <p:nvPr/>
        </p:nvPicPr>
        <p:blipFill>
          <a:blip r:embed="rId2"/>
          <a:stretch/>
        </p:blipFill>
        <p:spPr>
          <a:xfrm>
            <a:off x="312480" y="1825560"/>
            <a:ext cx="5361840" cy="4350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43" name="Imagem 3" descr=""/>
          <p:cNvPicPr/>
          <p:nvPr/>
        </p:nvPicPr>
        <p:blipFill>
          <a:blip r:embed="rId1"/>
          <a:stretch/>
        </p:blipFill>
        <p:spPr>
          <a:xfrm>
            <a:off x="583200" y="0"/>
            <a:ext cx="10999080" cy="685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Funções importantes (c)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if, else, ifelse;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while, do while;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Ciclo if….else….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290880" cy="411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//Ciclo que é utilizado para descrever uma condição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If(condição){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1;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2;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 else {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3;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Instrução 4;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}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48" name="Imagem 3" descr=""/>
          <p:cNvPicPr/>
          <p:nvPr/>
        </p:nvPicPr>
        <p:blipFill>
          <a:blip r:embed="rId1"/>
          <a:stretch/>
        </p:blipFill>
        <p:spPr>
          <a:xfrm>
            <a:off x="4069080" y="2652120"/>
            <a:ext cx="7743960" cy="3337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 Padrão 2023 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 Padrão 2023 S2</Template>
  <TotalTime>149</TotalTime>
  <Application>LibreOffice/25.2.4.3$Linux_X86_64 LibreOffice_project/520$Build-3</Application>
  <AppVersion>15.0000</AppVersion>
  <Words>1014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2023-07-30T20:06:18Z</dcterms:created>
  <dc:creator>Richard Vieira</dc:creator>
  <dc:description/>
  <dc:language>pt-BR</dc:language>
  <cp:lastModifiedBy/>
  <dcterms:modified xsi:type="dcterms:W3CDTF">2025-08-17T18:54:12Z</dcterms:modified>
  <cp:revision>10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29</vt:i4>
  </property>
</Properties>
</file>