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377" r:id="rId2"/>
    <p:sldId id="257" r:id="rId3"/>
    <p:sldId id="391" r:id="rId4"/>
    <p:sldId id="392" r:id="rId5"/>
    <p:sldId id="393" r:id="rId6"/>
    <p:sldId id="394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6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C13552-B0B1-6DE5-142A-19D4DA72DD8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6F575593-D6BA-5CAD-FA23-AE90730381B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AEE6C7F3-6679-110C-F34A-3E7B61458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40177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120406B-6261-F260-CE7D-653CD03EC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466AE93-15ED-B01E-5ABA-4ED9406F9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C485C3F-D4AC-C520-3DE7-2EA56F78AB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7298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F974850-D265-DBE2-10E2-A633777745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C9480440-9C72-D9D2-FFEA-2D919EBB048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076450" y="365125"/>
            <a:ext cx="649605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A8BF092-583F-EFFA-34AC-273814E308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1931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A49CB2-D49B-D1B2-A68E-58CBD754B9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D649EB6-096A-EF0F-D8B6-FBD49981F4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799E243-C8DA-52B8-62FC-477FFB968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59782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A7179C-296C-A8F5-772B-65A1494B9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2FBF160-6AF8-0EE6-5F91-002C2117FF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ADE20B-CE27-7A6A-7FF6-5CDBC1F283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38895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B1A9ADD-1EB4-7484-AD10-F3CAC14630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28A2DF8-045B-C776-A06F-8897BF2584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F472528D-9A27-FC8F-E602-E350A773D5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287B95BD-FEB1-E794-4823-9D8A54ACB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15335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D26C9D9-57D7-D86F-0AA4-7A1A31ECAE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66926" y="365126"/>
            <a:ext cx="9288462" cy="1316038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65591F2-1498-9821-58A1-928E998924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FC20651-F797-50E2-31E2-0B11760323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AEB5BFB7-C479-F448-8EA9-82C0F33045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9368617-568B-96C8-FFE1-03B0D5923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0424E6EA-E813-8B8B-C04A-8983FCEE32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000591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B3950-5730-FD51-68B6-D133238CF8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F24F8182-CEC3-4DC8-25E5-DB21CA0EF1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3497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15F33BDB-CE06-CF56-9C26-FA1BBAB3BC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6771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7A2ECD-168D-7B72-3D34-5DE99013B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66800"/>
            <a:ext cx="3932237" cy="990599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82031A0-73B5-B303-FCE6-81137805B75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2049462"/>
            <a:ext cx="6172200" cy="3811588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7019C75-AD9A-D63E-5274-B8A884CDFB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3D955F0-0D47-968C-8D86-5269822BA4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95924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E3DA611-BDA6-389D-6254-F7E96E977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1057274"/>
            <a:ext cx="3932237" cy="100012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BR" dirty="0"/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741A2D9A-D759-8C1C-73A2-DAE3F2FE2AA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2057399"/>
            <a:ext cx="6172200" cy="38036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pt-BR" dirty="0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60C4C6-707B-3EF2-4F2F-CFF741796E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911123C-203B-2C20-2AD5-4CE4B9E27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6565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Agrupar 6">
            <a:extLst>
              <a:ext uri="{FF2B5EF4-FFF2-40B4-BE49-F238E27FC236}">
                <a16:creationId xmlns:a16="http://schemas.microsoft.com/office/drawing/2014/main" id="{6934CB1A-D618-09EF-9F78-000244F1F37E}"/>
              </a:ext>
            </a:extLst>
          </p:cNvPr>
          <p:cNvGrpSpPr/>
          <p:nvPr/>
        </p:nvGrpSpPr>
        <p:grpSpPr>
          <a:xfrm>
            <a:off x="-1172" y="6182017"/>
            <a:ext cx="12192000" cy="669563"/>
            <a:chOff x="-1172" y="6182017"/>
            <a:chExt cx="12192000" cy="669563"/>
          </a:xfrm>
        </p:grpSpPr>
        <p:grpSp>
          <p:nvGrpSpPr>
            <p:cNvPr id="5" name="Agrupar 4">
              <a:extLst>
                <a:ext uri="{FF2B5EF4-FFF2-40B4-BE49-F238E27FC236}">
                  <a16:creationId xmlns:a16="http://schemas.microsoft.com/office/drawing/2014/main" id="{17E7A4CD-99AF-5B56-05D9-8D0B5A113FDA}"/>
                </a:ext>
              </a:extLst>
            </p:cNvPr>
            <p:cNvGrpSpPr/>
            <p:nvPr/>
          </p:nvGrpSpPr>
          <p:grpSpPr>
            <a:xfrm>
              <a:off x="-1172" y="6182017"/>
              <a:ext cx="12192000" cy="669563"/>
              <a:chOff x="-1172" y="6182017"/>
              <a:chExt cx="12192000" cy="669563"/>
            </a:xfrm>
          </p:grpSpPr>
          <p:grpSp>
            <p:nvGrpSpPr>
              <p:cNvPr id="4" name="Agrupar 3">
                <a:extLst>
                  <a:ext uri="{FF2B5EF4-FFF2-40B4-BE49-F238E27FC236}">
                    <a16:creationId xmlns:a16="http://schemas.microsoft.com/office/drawing/2014/main" id="{BA5F9987-51B8-4D43-2934-3806534695E1}"/>
                  </a:ext>
                </a:extLst>
              </p:cNvPr>
              <p:cNvGrpSpPr/>
              <p:nvPr/>
            </p:nvGrpSpPr>
            <p:grpSpPr>
              <a:xfrm>
                <a:off x="-1172" y="6182017"/>
                <a:ext cx="12192000" cy="669563"/>
                <a:chOff x="-1172" y="6182017"/>
                <a:chExt cx="12192000" cy="669563"/>
              </a:xfrm>
            </p:grpSpPr>
            <p:sp>
              <p:nvSpPr>
                <p:cNvPr id="15" name="Retângulo 14">
                  <a:extLst>
                    <a:ext uri="{FF2B5EF4-FFF2-40B4-BE49-F238E27FC236}">
                      <a16:creationId xmlns:a16="http://schemas.microsoft.com/office/drawing/2014/main" id="{EC1ECC00-2AEE-BAB5-046E-EBA6160BEA03}"/>
                    </a:ext>
                  </a:extLst>
                </p:cNvPr>
                <p:cNvSpPr/>
                <p:nvPr/>
              </p:nvSpPr>
              <p:spPr>
                <a:xfrm>
                  <a:off x="-1172" y="6305479"/>
                  <a:ext cx="12192000" cy="546101"/>
                </a:xfrm>
                <a:prstGeom prst="rect">
                  <a:avLst/>
                </a:prstGeom>
                <a:solidFill>
                  <a:srgbClr val="000050"/>
                </a:solidFill>
                <a:ln>
                  <a:solidFill>
                    <a:srgbClr val="000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 dirty="0">
                    <a:latin typeface="Arial" panose="020B0604020202020204" pitchFamily="34" charset="0"/>
                    <a:cs typeface="Arial" panose="020B0604020202020204" pitchFamily="34" charset="0"/>
                  </a:endParaRPr>
                </a:p>
              </p:txBody>
            </p:sp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4D60AAA-D810-FE1F-196F-9F2380982CEE}"/>
                    </a:ext>
                  </a:extLst>
                </p:cNvPr>
                <p:cNvSpPr/>
                <p:nvPr/>
              </p:nvSpPr>
              <p:spPr>
                <a:xfrm>
                  <a:off x="-1172" y="6182017"/>
                  <a:ext cx="12192000" cy="123461"/>
                </a:xfrm>
                <a:prstGeom prst="rect">
                  <a:avLst/>
                </a:prstGeom>
                <a:solidFill>
                  <a:srgbClr val="0000FF"/>
                </a:solidFill>
                <a:ln>
                  <a:solidFill>
                    <a:srgbClr val="0000FF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pt-BR"/>
                </a:p>
              </p:txBody>
            </p:sp>
          </p:grpSp>
          <p:sp>
            <p:nvSpPr>
              <p:cNvPr id="17" name="CaixaDeTexto 16">
                <a:extLst>
                  <a:ext uri="{FF2B5EF4-FFF2-40B4-BE49-F238E27FC236}">
                    <a16:creationId xmlns:a16="http://schemas.microsoft.com/office/drawing/2014/main" id="{5A56A825-BEA3-257C-0BFF-2D7B088638D4}"/>
                  </a:ext>
                </a:extLst>
              </p:cNvPr>
              <p:cNvSpPr txBox="1"/>
              <p:nvPr/>
            </p:nvSpPr>
            <p:spPr>
              <a:xfrm>
                <a:off x="837468" y="6368924"/>
                <a:ext cx="2643672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pt-BR" sz="1600" b="1" dirty="0">
                    <a:solidFill>
                      <a:schemeClr val="bg1"/>
                    </a:solidFill>
                  </a:rPr>
                  <a:t>AEMS 2023 SEMESTRE 2</a:t>
                </a:r>
              </a:p>
            </p:txBody>
          </p:sp>
        </p:grp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4E3388D5-7F73-CED1-7183-086A49A917EC}"/>
                </a:ext>
              </a:extLst>
            </p:cNvPr>
            <p:cNvSpPr txBox="1"/>
            <p:nvPr/>
          </p:nvSpPr>
          <p:spPr>
            <a:xfrm>
              <a:off x="5097961" y="6368017"/>
              <a:ext cx="2010359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600" b="1" dirty="0">
                  <a:solidFill>
                    <a:schemeClr val="bg1"/>
                  </a:solidFill>
                </a:rPr>
                <a:t>SANTO, R. V. do E.</a:t>
              </a:r>
            </a:p>
          </p:txBody>
        </p:sp>
      </p:grpSp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88ED17DD-7891-A099-2084-7912634E3E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95500" y="365125"/>
            <a:ext cx="9258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dirty="0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D03132-2E0F-B6D1-57C2-4FDB8F236D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dirty="0"/>
              <a:t>Clique para editar os estilos de texto Mestres</a:t>
            </a:r>
          </a:p>
          <a:p>
            <a:pPr lvl="1"/>
            <a:r>
              <a:rPr lang="pt-BR" dirty="0"/>
              <a:t>Segundo nível</a:t>
            </a:r>
          </a:p>
          <a:p>
            <a:pPr lvl="2"/>
            <a:r>
              <a:rPr lang="pt-BR" dirty="0"/>
              <a:t>Terceiro nível</a:t>
            </a:r>
          </a:p>
          <a:p>
            <a:pPr lvl="3"/>
            <a:r>
              <a:rPr lang="pt-BR" dirty="0"/>
              <a:t>Quarto nível</a:t>
            </a:r>
          </a:p>
          <a:p>
            <a:pPr lvl="4"/>
            <a:r>
              <a:rPr lang="pt-BR" dirty="0"/>
              <a:t>Quinto nível</a:t>
            </a:r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FD1EC8B-4908-3BF9-08CC-B057A6C019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fld id="{A87578E3-E386-402B-B773-4F1CA34B5A55}" type="slidenum">
              <a:rPr lang="pt-BR" smtClean="0"/>
              <a:t>‹nº›</a:t>
            </a:fld>
            <a:endParaRPr lang="pt-BR"/>
          </a:p>
        </p:txBody>
      </p:sp>
      <p:pic>
        <p:nvPicPr>
          <p:cNvPr id="11" name="Imagem 10">
            <a:extLst>
              <a:ext uri="{FF2B5EF4-FFF2-40B4-BE49-F238E27FC236}">
                <a16:creationId xmlns:a16="http://schemas.microsoft.com/office/drawing/2014/main" id="{0A054DF4-E407-B15C-331A-E06B248C6726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0" y="215"/>
            <a:ext cx="2095500" cy="10917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793702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9391B66-83FA-F54A-1434-3572FD2C70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Arduino e </a:t>
            </a:r>
            <a:r>
              <a:rPr lang="pt-BR" dirty="0" err="1"/>
              <a:t>Raspberry</a:t>
            </a:r>
            <a:endParaRPr lang="pt-BR" dirty="0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819612E-CCCB-6865-4840-02CCDB749BA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dirty="0"/>
              <a:t>Atividade Avaliativa</a:t>
            </a: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6EAFF68-EA26-AC71-99F5-F13B668FEF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C58890-BE44-497E-B71A-4E1935C1819C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355113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260634-7E66-9FB0-4CB2-5BAFBCB56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1.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34DF30E-8139-FC86-166C-D3596DF79DD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exercício, você criará um sistema em Arduino que permite controlar o acendimento e o apagamento de um LED pressionando um botão. Quando o botão é pressionado, o LED acende, e quando o botão é liberado, o LED apaga.</a:t>
            </a:r>
          </a:p>
          <a:p>
            <a:r>
              <a:rPr lang="pt-BR" dirty="0"/>
              <a:t>Componentes Necessários:</a:t>
            </a:r>
          </a:p>
          <a:p>
            <a:pPr lvl="1"/>
            <a:r>
              <a:rPr lang="pt-BR" dirty="0"/>
              <a:t>Um LED.</a:t>
            </a:r>
          </a:p>
          <a:p>
            <a:pPr lvl="1"/>
            <a:r>
              <a:rPr lang="pt-BR" dirty="0"/>
              <a:t>Um resistor de 220 ohms (ou similar).</a:t>
            </a:r>
          </a:p>
          <a:p>
            <a:pPr lvl="1"/>
            <a:r>
              <a:rPr lang="pt-BR" dirty="0"/>
              <a:t>Um botão.</a:t>
            </a:r>
          </a:p>
          <a:p>
            <a:endParaRPr lang="pt-BR" dirty="0"/>
          </a:p>
        </p:txBody>
      </p:sp>
      <p:sp>
        <p:nvSpPr>
          <p:cNvPr id="8" name="Espaço Reservado para Conteúdo 7">
            <a:extLst>
              <a:ext uri="{FF2B5EF4-FFF2-40B4-BE49-F238E27FC236}">
                <a16:creationId xmlns:a16="http://schemas.microsoft.com/office/drawing/2014/main" id="{F5A1AEB1-B515-EAA1-63BA-BA5176CA9072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em Arduino que realize as seguintes tarefas:</a:t>
            </a:r>
          </a:p>
          <a:p>
            <a:pPr lvl="1"/>
            <a:r>
              <a:rPr lang="pt-BR" dirty="0"/>
              <a:t>Inicialize o LED como saída (pino 13) e o botão como entrada (pino 2).</a:t>
            </a:r>
          </a:p>
          <a:p>
            <a:pPr lvl="1"/>
            <a:r>
              <a:rPr lang="pt-BR" dirty="0"/>
              <a:t>Dentro do loop, leia o estado do botão.</a:t>
            </a:r>
          </a:p>
          <a:p>
            <a:pPr lvl="1"/>
            <a:r>
              <a:rPr lang="pt-BR" dirty="0"/>
              <a:t>Se o botão estiver pressionado (lido como LOW), acenda o LED.</a:t>
            </a:r>
          </a:p>
          <a:p>
            <a:pPr lvl="1"/>
            <a:r>
              <a:rPr lang="pt-BR" dirty="0"/>
              <a:t>Se o botão estiver liberado (lido como HIGH), apague o LED.</a:t>
            </a:r>
          </a:p>
        </p:txBody>
      </p:sp>
    </p:spTree>
    <p:extLst>
      <p:ext uri="{BB962C8B-B14F-4D97-AF65-F5344CB8AC3E}">
        <p14:creationId xmlns:p14="http://schemas.microsoft.com/office/powerpoint/2010/main" val="225822212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66D325-D6C6-1026-401C-E1720F79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2.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9BF1387-46D2-C78D-E7F6-175050F14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Neste exercício, você criará um semáforo simples usando LEDs e programação em Arduino. O semáforo terá três estados: verde, amarelo e vermelho, e eles serão alternados em intervalos regulares, como um semáforo real.</a:t>
            </a:r>
          </a:p>
          <a:p>
            <a:endParaRPr lang="pt-BR" dirty="0"/>
          </a:p>
          <a:p>
            <a:r>
              <a:rPr lang="pt-BR" dirty="0"/>
              <a:t>Componentes Necessários:</a:t>
            </a:r>
          </a:p>
          <a:p>
            <a:pPr lvl="1"/>
            <a:r>
              <a:rPr lang="pt-BR" dirty="0"/>
              <a:t>3 LEDs (vermelho, amarelo e verde).</a:t>
            </a:r>
          </a:p>
          <a:p>
            <a:pPr lvl="1"/>
            <a:r>
              <a:rPr lang="pt-BR" dirty="0"/>
              <a:t>Resistores de 220 ohms (ou similares) para cada LED.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6F79D6-68D9-B72F-6FFD-8EE8556E3A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pt-BR" dirty="0"/>
              <a:t>Escreva um programa em Arduino que realize as seguintes tarefas:</a:t>
            </a:r>
          </a:p>
          <a:p>
            <a:pPr lvl="1"/>
            <a:r>
              <a:rPr lang="pt-BR" dirty="0"/>
              <a:t>Crie uma sequência de estados para simular o funcionamento de um semáforo: verde aceso, amarelo aceso, vermelho aceso e vice-versa.</a:t>
            </a:r>
          </a:p>
          <a:p>
            <a:pPr lvl="1"/>
            <a:r>
              <a:rPr lang="pt-BR" dirty="0"/>
              <a:t>Use a função </a:t>
            </a:r>
            <a:r>
              <a:rPr lang="pt-BR" dirty="0" err="1"/>
              <a:t>digitalWrite</a:t>
            </a:r>
            <a:r>
              <a:rPr lang="pt-BR" dirty="0"/>
              <a:t>() para acender e apagar os LEDs nos momentos apropriados para cada estado.</a:t>
            </a:r>
          </a:p>
          <a:p>
            <a:pPr lvl="1"/>
            <a:r>
              <a:rPr lang="pt-BR" dirty="0"/>
              <a:t>Inclua intervalos de tempo para cada estado, por exemplo, 3 segundos para o verde, 1 segundo para o amarelo e 3 segundos para o vermelho.</a:t>
            </a:r>
          </a:p>
        </p:txBody>
      </p:sp>
    </p:spTree>
    <p:extLst>
      <p:ext uri="{BB962C8B-B14F-4D97-AF65-F5344CB8AC3E}">
        <p14:creationId xmlns:p14="http://schemas.microsoft.com/office/powerpoint/2010/main" val="157772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66D325-D6C6-1026-401C-E1720F79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3.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9BF1387-46D2-C78D-E7F6-175050F14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exercício, você criará uma animação de luzes piscantes usando LEDs conectados ao Arduino. Os LEDs piscarão em sequência, criando um efeito visual.</a:t>
            </a:r>
          </a:p>
          <a:p>
            <a:r>
              <a:rPr lang="pt-BR" dirty="0"/>
              <a:t>Componentes Necessários:</a:t>
            </a:r>
          </a:p>
          <a:p>
            <a:pPr lvl="1"/>
            <a:r>
              <a:rPr lang="pt-BR" dirty="0"/>
              <a:t>Três LEDs de cores diferentes.</a:t>
            </a:r>
          </a:p>
          <a:p>
            <a:pPr lvl="1"/>
            <a:r>
              <a:rPr lang="pt-BR" dirty="0"/>
              <a:t>Resistores de 220 ohms (ou similares) para cada LED.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6F79D6-68D9-B72F-6FFD-8EE8556E3A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em Arduino que realize as seguintes tarefas:</a:t>
            </a:r>
          </a:p>
          <a:p>
            <a:pPr lvl="1"/>
            <a:r>
              <a:rPr lang="pt-BR" dirty="0"/>
              <a:t>Crie uma sequência de animação em que os LEDs piscam em sequência (um de cada vez) com um pequeno intervalo de tempo entre eles.</a:t>
            </a:r>
          </a:p>
          <a:p>
            <a:pPr lvl="1"/>
            <a:r>
              <a:rPr lang="pt-BR" dirty="0"/>
              <a:t>Use a função </a:t>
            </a:r>
            <a:r>
              <a:rPr lang="pt-BR" dirty="0" err="1"/>
              <a:t>digitalWrite</a:t>
            </a:r>
            <a:r>
              <a:rPr lang="pt-BR" dirty="0"/>
              <a:t>() para acender e apagar os LEDs na sequência.</a:t>
            </a:r>
          </a:p>
          <a:p>
            <a:pPr lvl="1"/>
            <a:r>
              <a:rPr lang="pt-BR" dirty="0"/>
              <a:t>Repita a animação indefinidamente.</a:t>
            </a:r>
          </a:p>
        </p:txBody>
      </p:sp>
    </p:spTree>
    <p:extLst>
      <p:ext uri="{BB962C8B-B14F-4D97-AF65-F5344CB8AC3E}">
        <p14:creationId xmlns:p14="http://schemas.microsoft.com/office/powerpoint/2010/main" val="1507486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66D325-D6C6-1026-401C-E1720F79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4. 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9BF1387-46D2-C78D-E7F6-175050F14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exercício, você criará um contador de botões usando um botão e LEDs. Quando você pressionar o botão, o contador aumentará e os LEDs exibirão o valor do contador em binário.</a:t>
            </a:r>
          </a:p>
          <a:p>
            <a:endParaRPr lang="pt-BR" dirty="0"/>
          </a:p>
          <a:p>
            <a:r>
              <a:rPr lang="pt-BR" dirty="0"/>
              <a:t>Componentes Necessários:</a:t>
            </a:r>
          </a:p>
          <a:p>
            <a:pPr lvl="1"/>
            <a:r>
              <a:rPr lang="pt-BR" dirty="0"/>
              <a:t>3 LEDs.</a:t>
            </a:r>
          </a:p>
          <a:p>
            <a:pPr lvl="1"/>
            <a:r>
              <a:rPr lang="pt-BR" dirty="0"/>
              <a:t>Resistor de 220 ohms (ou similares) para cada LED.</a:t>
            </a:r>
          </a:p>
          <a:p>
            <a:pPr lvl="1"/>
            <a:r>
              <a:rPr lang="pt-BR" dirty="0"/>
              <a:t>1 botão.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6F79D6-68D9-B72F-6FFD-8EE8556E3A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em Arduino que realize as seguintes tarefas:</a:t>
            </a:r>
          </a:p>
          <a:p>
            <a:pPr lvl="1"/>
            <a:r>
              <a:rPr lang="pt-BR" dirty="0"/>
              <a:t>Inicialize o contador em 0.</a:t>
            </a:r>
          </a:p>
          <a:p>
            <a:pPr lvl="1"/>
            <a:r>
              <a:rPr lang="pt-BR" dirty="0"/>
              <a:t>No loop, leia o estado do botão.</a:t>
            </a:r>
          </a:p>
          <a:p>
            <a:pPr lvl="1"/>
            <a:r>
              <a:rPr lang="pt-BR" dirty="0"/>
              <a:t>Se o botão estiver pressionado (lido como LOW), aumente o contador em 1.</a:t>
            </a:r>
          </a:p>
          <a:p>
            <a:pPr lvl="1"/>
            <a:r>
              <a:rPr lang="pt-BR" dirty="0"/>
              <a:t>Atualize os LEDs para mostrar o valor do contador em binário. Por exemplo, se o contador for 5, os LEDs devem exibir 101.</a:t>
            </a:r>
          </a:p>
        </p:txBody>
      </p:sp>
    </p:spTree>
    <p:extLst>
      <p:ext uri="{BB962C8B-B14F-4D97-AF65-F5344CB8AC3E}">
        <p14:creationId xmlns:p14="http://schemas.microsoft.com/office/powerpoint/2010/main" val="1116473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3">
            <a:extLst>
              <a:ext uri="{FF2B5EF4-FFF2-40B4-BE49-F238E27FC236}">
                <a16:creationId xmlns:a16="http://schemas.microsoft.com/office/drawing/2014/main" id="{B366D325-D6C6-1026-401C-E1720F791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Atividade 5.</a:t>
            </a:r>
          </a:p>
        </p:txBody>
      </p:sp>
      <p:sp>
        <p:nvSpPr>
          <p:cNvPr id="5" name="Espaço Reservado para Conteúdo 4">
            <a:extLst>
              <a:ext uri="{FF2B5EF4-FFF2-40B4-BE49-F238E27FC236}">
                <a16:creationId xmlns:a16="http://schemas.microsoft.com/office/drawing/2014/main" id="{79BF1387-46D2-C78D-E7F6-175050F14AF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pt-BR" dirty="0"/>
              <a:t>Neste exercício, você criará um contador binário de 4 bits usando quatro botões (um para cada bit) e LEDs para exibir o valor do contador em binário.</a:t>
            </a:r>
          </a:p>
          <a:p>
            <a:endParaRPr lang="pt-BR" dirty="0"/>
          </a:p>
          <a:p>
            <a:r>
              <a:rPr lang="pt-BR" dirty="0"/>
              <a:t>Componentes Necessários:</a:t>
            </a:r>
          </a:p>
          <a:p>
            <a:pPr lvl="1"/>
            <a:r>
              <a:rPr lang="pt-BR" dirty="0"/>
              <a:t>4 LEDs.</a:t>
            </a:r>
          </a:p>
          <a:p>
            <a:pPr lvl="1"/>
            <a:r>
              <a:rPr lang="pt-BR" dirty="0"/>
              <a:t>Resistor de 220 ohms (ou similares) para cada LED.</a:t>
            </a:r>
          </a:p>
          <a:p>
            <a:pPr lvl="1"/>
            <a:r>
              <a:rPr lang="pt-BR" dirty="0"/>
              <a:t>4 botões.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C96F79D6-68D9-B72F-6FFD-8EE8556E3AE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pt-BR" dirty="0"/>
              <a:t>Escreva um programa em Arduino que realize as seguintes tarefas:</a:t>
            </a:r>
          </a:p>
          <a:p>
            <a:pPr lvl="1"/>
            <a:r>
              <a:rPr lang="pt-BR" dirty="0"/>
              <a:t>Configure os pinos digitais 2, 3, 4 e 5 como saídas para os LEDs.</a:t>
            </a:r>
          </a:p>
          <a:p>
            <a:pPr lvl="1"/>
            <a:r>
              <a:rPr lang="pt-BR" dirty="0"/>
              <a:t>Configure os pinos digitais 6, 7, 8 e 9 como entradas para os botões.</a:t>
            </a:r>
          </a:p>
          <a:p>
            <a:pPr lvl="1"/>
            <a:r>
              <a:rPr lang="pt-BR" dirty="0"/>
              <a:t>Inicialize o contador binário em 0 (todos os LEDs apagados).</a:t>
            </a:r>
          </a:p>
          <a:p>
            <a:pPr lvl="1"/>
            <a:r>
              <a:rPr lang="pt-BR" dirty="0"/>
              <a:t>No loop, leia o estado de cada botão.</a:t>
            </a:r>
          </a:p>
          <a:p>
            <a:pPr lvl="1"/>
            <a:r>
              <a:rPr lang="pt-BR" dirty="0"/>
              <a:t>Se um botão for pressionado, altere o estado do LED correspondente (ligado ou desligado).</a:t>
            </a:r>
          </a:p>
        </p:txBody>
      </p:sp>
    </p:spTree>
    <p:extLst>
      <p:ext uri="{BB962C8B-B14F-4D97-AF65-F5344CB8AC3E}">
        <p14:creationId xmlns:p14="http://schemas.microsoft.com/office/powerpoint/2010/main" val="32411461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 Padrão 2023 S2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ema Do Office Padrão 2023 S2" id="{5DA3FD53-5398-4E06-ADBD-61CE8F0CFD94}" vid="{C15152E1-BA66-4189-AA84-A3FF506D7F45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Tema Do Office Padrão 2023 S2</Template>
  <TotalTime>500</TotalTime>
  <Words>663</Words>
  <Application>Microsoft Office PowerPoint</Application>
  <PresentationFormat>Widescreen</PresentationFormat>
  <Paragraphs>58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1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8" baseType="lpstr">
      <vt:lpstr>Arial</vt:lpstr>
      <vt:lpstr>Tema Do Office Padrão 2023 S2</vt:lpstr>
      <vt:lpstr>Arduino e Raspberry</vt:lpstr>
      <vt:lpstr>Atividade 1. </vt:lpstr>
      <vt:lpstr>Atividade 2. </vt:lpstr>
      <vt:lpstr>Atividade 3. </vt:lpstr>
      <vt:lpstr>Atividade 4. </vt:lpstr>
      <vt:lpstr>Atividade 5.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Richard Vieira</dc:creator>
  <cp:lastModifiedBy>Richard Vieira</cp:lastModifiedBy>
  <cp:revision>15</cp:revision>
  <dcterms:created xsi:type="dcterms:W3CDTF">2023-07-30T20:06:18Z</dcterms:created>
  <dcterms:modified xsi:type="dcterms:W3CDTF">2023-09-21T16:44:53Z</dcterms:modified>
</cp:coreProperties>
</file>