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Slide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5" name="CaixaDeTexto 16"/>
              <p:cNvSpPr/>
              <p:nvPr/>
            </p:nvSpPr>
            <p:spPr>
              <a:xfrm>
                <a:off x="837360" y="6368760"/>
                <a:ext cx="76644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ldNum" idx="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A6B0600-B2C5-4327-9640-7CB3450CE5EA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Second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Third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Fourth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Fifth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Sixth Outline 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9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Seventh Outline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Level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údo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01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02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03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04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05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06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07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839880" y="1066680"/>
            <a:ext cx="3931920" cy="990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5183280" y="2049480"/>
            <a:ext cx="617184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sldNum" idx="10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35AA9BA6-2E29-480F-BBAE-0A6C5D3572F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Imagem com Legenda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1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1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1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1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1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1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1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839880" y="1057320"/>
            <a:ext cx="3931920" cy="999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183280" y="2057400"/>
            <a:ext cx="6171840" cy="380340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pt-BR" sz="32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no ícone para adicionar uma imagem</a:t>
            </a:r>
            <a:endParaRPr b="0" lang="pt-BR" sz="32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839880" y="2057400"/>
            <a:ext cx="3931920" cy="381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16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16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BB53988-B38E-470F-BAA7-FE70C673D044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ítulo e Text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1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1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1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1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1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1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1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x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g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í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v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7122591-263C-456F-9962-F692B4D2A137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Texto e Título Vertical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23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24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25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26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27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28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29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8724960" y="365040"/>
            <a:ext cx="262872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2076480" y="365040"/>
            <a:ext cx="6495840" cy="5811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sldNum" idx="3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B6B1F68F-DE99-44B0-821F-72B238F7AA7D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34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35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36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37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38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39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40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sldNum" idx="4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01770603-2842-4AFF-98E3-3099F76A6BC9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45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46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47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48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49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50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51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831960" y="1709640"/>
            <a:ext cx="10515240" cy="2852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831960" y="4589640"/>
            <a:ext cx="105152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A75530CA-EA3F-4AFB-8B77-8E037E28C2FC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56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57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58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59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60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61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62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sldNum" idx="6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5B1BA661-2168-4C45-9133-221B4BBCBB96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açã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68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69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70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71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72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73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74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066760" y="365040"/>
            <a:ext cx="9288000" cy="13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9880" y="168120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839880" y="2505240"/>
            <a:ext cx="515736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6172200" y="168120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6172200" y="2505240"/>
            <a:ext cx="5182920" cy="3684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os estilos de texto Mestres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2" marL="11430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Terceiro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3" marL="16002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Quarto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4" marL="20574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Quinto nível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sldNum" idx="7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798DD6EE-EBBC-4C93-81CA-1734E247DBF4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Soment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8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8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8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8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8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8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8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Clique para editar o título Mestre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4929F13B-A0F2-492B-A7C0-88C8A0857C7A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Agrupar 6"/>
          <p:cNvGrpSpPr/>
          <p:nvPr/>
        </p:nvGrpSpPr>
        <p:grpSpPr>
          <a:xfrm>
            <a:off x="-1080" y="6181920"/>
            <a:ext cx="12191760" cy="669240"/>
            <a:chOff x="-1080" y="6181920"/>
            <a:chExt cx="12191760" cy="669240"/>
          </a:xfrm>
        </p:grpSpPr>
        <p:grpSp>
          <p:nvGrpSpPr>
            <p:cNvPr id="92" name="Agrupar 4"/>
            <p:cNvGrpSpPr/>
            <p:nvPr/>
          </p:nvGrpSpPr>
          <p:grpSpPr>
            <a:xfrm>
              <a:off x="-1080" y="6181920"/>
              <a:ext cx="12191760" cy="669240"/>
              <a:chOff x="-1080" y="6181920"/>
              <a:chExt cx="12191760" cy="669240"/>
            </a:xfrm>
          </p:grpSpPr>
          <p:grpSp>
            <p:nvGrpSpPr>
              <p:cNvPr id="93" name="Agrupar 3"/>
              <p:cNvGrpSpPr/>
              <p:nvPr/>
            </p:nvGrpSpPr>
            <p:grpSpPr>
              <a:xfrm>
                <a:off x="-1080" y="6181920"/>
                <a:ext cx="12191760" cy="669240"/>
                <a:chOff x="-1080" y="6181920"/>
                <a:chExt cx="12191760" cy="669240"/>
              </a:xfrm>
            </p:grpSpPr>
            <p:sp>
              <p:nvSpPr>
                <p:cNvPr id="94" name="Retângulo 14"/>
                <p:cNvSpPr/>
                <p:nvPr/>
              </p:nvSpPr>
              <p:spPr>
                <a:xfrm>
                  <a:off x="-1080" y="6305400"/>
                  <a:ext cx="12191760" cy="545760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  <p:sp>
              <p:nvSpPr>
                <p:cNvPr id="95" name="Retângulo 15"/>
                <p:cNvSpPr/>
                <p:nvPr/>
              </p:nvSpPr>
              <p:spPr>
                <a:xfrm>
                  <a:off x="-1080" y="6181920"/>
                  <a:ext cx="12191760" cy="123120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/>
              </p:style>
              <p:txBody>
                <a:bodyPr lIns="90000" rIns="90000" tIns="45000" bIns="45000" anchor="ctr">
                  <a:noAutofit/>
                </a:bodyPr>
                <a:p>
                  <a:pPr algn="ctr" defTabSz="914400">
                    <a:lnSpc>
                      <a:spcPct val="100000"/>
                    </a:lnSpc>
                  </a:pPr>
                  <a:endParaRPr b="0" lang="pt-BR" sz="18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endParaRPr>
                </a:p>
              </p:txBody>
            </p:sp>
          </p:grpSp>
          <p:sp>
            <p:nvSpPr>
              <p:cNvPr id="96" name="CaixaDeTexto 16"/>
              <p:cNvSpPr/>
              <p:nvPr/>
            </p:nvSpPr>
            <p:spPr>
              <a:xfrm>
                <a:off x="837360" y="6368760"/>
                <a:ext cx="822600" cy="334080"/>
              </a:xfrm>
              <a:prstGeom prst="rect">
                <a:avLst/>
              </a:prstGeom>
              <a:noFill/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wrap="none" lIns="90000" rIns="90000" tIns="45000" bIns="45000" anchor="t">
                <a:spAutoFit/>
              </a:bodyPr>
              <a:p>
                <a:pPr defTabSz="914400">
                  <a:lnSpc>
                    <a:spcPct val="100000"/>
                  </a:lnSpc>
                  <a:tabLst>
                    <a:tab algn="l" pos="0"/>
                  </a:tabLst>
                </a:pPr>
                <a:r>
                  <a:rPr b="1" lang="pt-BR" sz="1600" strike="noStrike" u="none">
                    <a:solidFill>
                      <a:schemeClr val="lt1"/>
                    </a:solidFill>
                    <a:effectLst/>
                    <a:uFillTx/>
                    <a:latin typeface="Arial"/>
                  </a:rPr>
                  <a:t>AEMS </a:t>
                </a:r>
                <a:endParaRPr b="0" lang="pt-BR" sz="1600" strike="noStrike" u="none">
                  <a:solidFill>
                    <a:srgbClr val="000000"/>
                  </a:solidFill>
                  <a:effectLst/>
                  <a:uFillTx/>
                  <a:latin typeface="Arial"/>
                </a:endParaRPr>
              </a:p>
            </p:txBody>
          </p:sp>
        </p:grpSp>
        <p:sp>
          <p:nvSpPr>
            <p:cNvPr id="97" name="CaixaDeTexto 17"/>
            <p:cNvSpPr/>
            <p:nvPr/>
          </p:nvSpPr>
          <p:spPr>
            <a:xfrm>
              <a:off x="5097960" y="6368040"/>
              <a:ext cx="2009880" cy="338040"/>
            </a:xfrm>
            <a:prstGeom prst="rect">
              <a:avLst/>
            </a:prstGeom>
            <a:noFill/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wrap="none" lIns="90000" rIns="90000" tIns="45000" bIns="45000" anchor="t">
              <a:spAutoFit/>
            </a:bodyPr>
            <a:p>
              <a:pPr defTabSz="914400">
                <a:lnSpc>
                  <a:spcPct val="100000"/>
                </a:lnSpc>
              </a:pPr>
              <a:r>
                <a:rPr b="1" lang="pt-BR" sz="1600" strike="noStrike" u="none">
                  <a:solidFill>
                    <a:schemeClr val="lt1"/>
                  </a:solidFill>
                  <a:effectLst/>
                  <a:uFillTx/>
                  <a:latin typeface="Arial"/>
                </a:rPr>
                <a:t>SANTO, R. V. do E.</a:t>
              </a:r>
              <a:endParaRPr b="0" lang="pt-BR" sz="1600" strike="noStrike" u="none">
                <a:solidFill>
                  <a:srgbClr val="000000"/>
                </a:solidFill>
                <a:effectLst/>
                <a:uFillTx/>
                <a:latin typeface="Arial"/>
              </a:endParaRPr>
            </a:p>
          </p:txBody>
        </p:sp>
      </p:grpSp>
      <p:pic>
        <p:nvPicPr>
          <p:cNvPr id="98" name="Imagem 10" descr=""/>
          <p:cNvPicPr/>
          <p:nvPr/>
        </p:nvPicPr>
        <p:blipFill>
          <a:blip r:embed="rId2"/>
          <a:stretch/>
        </p:blipFill>
        <p:spPr>
          <a:xfrm>
            <a:off x="0" y="360"/>
            <a:ext cx="2095200" cy="109152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9" name="PlaceHolder 1"/>
          <p:cNvSpPr>
            <a:spLocks noGrp="1"/>
          </p:cNvSpPr>
          <p:nvPr>
            <p:ph type="sldNum" idx="9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def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</a:pPr>
            <a:fld id="{6EB20CEB-1BE5-450A-A901-5245AAAB5624}" type="slidenum">
              <a:rPr b="1" lang="pt-BR" sz="1600" strike="noStrike" u="none">
                <a:solidFill>
                  <a:schemeClr val="lt1"/>
                </a:solidFill>
                <a:effectLst/>
                <a:uFillTx/>
                <a:latin typeface="Arial"/>
              </a:rPr>
              <a:t>&lt;number&gt;</a:t>
            </a:fld>
            <a:endParaRPr b="0" lang="pt-BR" sz="16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Arduino e Raspberry Pi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Aula Inicial. </a:t>
            </a:r>
            <a:endParaRPr b="0" lang="pt-BR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B9D911F-DBF3-4B88-83A4-AA0609B68D9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Bibliografia Básica: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----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888DF927-81E9-45E2-9668-53875BDF13AB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Bibliografia Complementar: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---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Arduino.cc (documentação)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3BA2DC7D-4EBD-4253-8BD9-5312902F1DA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lnSpcReduction="9999"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Apresentação da metodologia e sistemas de notas.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3F7C69D-A8B8-4548-8760-BC0D12B0A508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rmAutofit lnSpcReduction="9999"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Sistemas de notas. </a:t>
            </a:r>
            <a:br>
              <a:rPr sz="4400"/>
            </a:br>
            <a:r>
              <a:rPr b="0" lang="pt-BR" sz="28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Normalmente definidos os pontos dos trabalhos em sala de aula.</a:t>
            </a:r>
            <a:endParaRPr b="0" lang="pt-BR" sz="28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Nota 1  = </a:t>
            </a:r>
            <a:r>
              <a:rPr b="0" lang="el-G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Σ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trabalhos [0-3]  + Nota da prova p1 [7 -10]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Nota 2  = </a:t>
            </a:r>
            <a:r>
              <a:rPr b="0" lang="el-G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Σ</a:t>
            </a: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 trabalhos [0-2]  + Nota da prova p2 [2-5]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Nota 3 (Sub)  = Nota da prova p3 [0-10]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Conteúdo do semestre inteiro.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Nota 4 (exame) = Nota da prova 4 [0-10]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Conteúdo do semestre inteiro.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499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Média &gt;= 7   Aprovado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1634C6D4-DA15-4F8B-9EA6-909664BE995F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Conteúdo dos trabalhos : “”Normalmente“”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Trabalho [1 ponto]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Revisão bibliográfica.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Trabalho [2 pontos]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Escrita cientifica ou Estudo de caso.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Trabalho [3pontos]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Projeto completo.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6E46557-24C9-4D11-8AF4-6C2FFD7AE827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Datas de provas.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Segundo o calendário de provas fornecido pelo Coordenador do curso.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ff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Datas de PROVAS, não serão alterados sem autorização do COORDENADOR.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45C1CF18-19C2-416E-9710-288FE5D37397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Comunicação com o Professor;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Area do aluno;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E-mail institucional do professor; </a:t>
            </a:r>
            <a:r>
              <a:rPr b="1" lang="pt-BR" sz="2000" strike="noStrike" u="none">
                <a:solidFill>
                  <a:srgbClr val="ff0000"/>
                </a:solidFill>
                <a:effectLst/>
                <a:uFillTx/>
                <a:latin typeface="Arial"/>
              </a:rPr>
              <a:t>31440@aems.edu.br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Pasta online da disciplina;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Será encaminhado uma única vez o link da pasta na área do aluno, ficando a responsabilidade do aluno salva-lo e, ou armazena-lo da melhor maneira que lhe caber.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Whatzapp, fica de uso somente em critério emergencial, qualquer outro uso será encaminhado uma mensagem padrão lhe encaminhando ao Email.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7BFD8BB-76BB-4778-98C8-21845304A34C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Fim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9B372B3-96C8-431B-AD47-510659B22A57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Apresentação da disciplina e bibliografia.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584FA8C1-82E7-42FA-BF93-DE298B6A3D4B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2066760" y="365040"/>
            <a:ext cx="9288000" cy="1315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Ementa. 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839880" y="1232280"/>
            <a:ext cx="515736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P1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839880" y="2056320"/>
            <a:ext cx="5157360" cy="409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70000" lnSpcReduction="19999"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Breve história;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Site oficial,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Fórum, download e instalação;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Protoboard;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Mantendo o padrão de cores dos fios; resistência com o código de cores;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Multímetro;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Resistência, tensão e corrente;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Entradas e saídas digitais; saídas digitais do arduino; utilizando pwm para controlar cores do led;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Lógica digital;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Fundamentos básicos de eletrônica e lógica digital;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Operações básicas; funções lógicas; lcd; comunicação serial/usb com pc;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Utilização do monitor serial da ide; armazenamento; eeprom.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lvl="1" marL="685800" indent="-228600" defTabSz="91440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Tipos de dados; sintaxe básica; controle de fluxo; funções da biblioteca padrão; principais bibliotecas.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172200" y="1232280"/>
            <a:ext cx="5182920" cy="823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1" lang="pt-BR" sz="2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P2</a:t>
            </a: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172200" y="2056320"/>
            <a:ext cx="5182920" cy="4098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Introdução a iot, principais conceitos, características e aplicações. Dispositivos de internet das coisas. Cenários de aplicação.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Introdução ao raspberry pi, comunicação serial entre raspberry pi e arduino. 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marL="228600" indent="-228600" defTabSz="9144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pt-BR" sz="2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Monitoramento remoto: telemetria, internet das coisas (iot) e gerenciamento de ativos industriais.</a:t>
            </a: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  <a:p>
            <a:pPr indent="0" defTabSz="914400">
              <a:lnSpc>
                <a:spcPct val="90000"/>
              </a:lnSpc>
              <a:spcBef>
                <a:spcPts val="1001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797107D-A039-4A04-B918-E776852F7290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algn="ctr" defTabSz="914400">
              <a:lnSpc>
                <a:spcPct val="90000"/>
              </a:lnSpc>
              <a:buNone/>
            </a:pPr>
            <a:r>
              <a:rPr b="0" lang="pt-BR" sz="60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Laboratório De Robótica</a:t>
            </a:r>
            <a:endParaRPr b="0" lang="pt-BR" sz="6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subTitle"/>
          </p:nvPr>
        </p:nvSpPr>
        <p:spPr>
          <a:xfrm>
            <a:off x="1523880" y="3602160"/>
            <a:ext cx="9143640" cy="1655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>
              <a:buNone/>
            </a:pPr>
            <a:endParaRPr b="0" lang="pt-BR" sz="2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C0E8B3-0E84-457B-BC1F-529D203475B1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Arduino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6" name="Espaço Reservado para Conteúdo 5" descr=""/>
          <p:cNvPicPr/>
          <p:nvPr/>
        </p:nvPicPr>
        <p:blipFill>
          <a:blip r:embed="rId1"/>
          <a:stretch/>
        </p:blipFill>
        <p:spPr>
          <a:xfrm>
            <a:off x="3195000" y="1825560"/>
            <a:ext cx="5801400" cy="435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Componentes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38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94120" y="1452960"/>
            <a:ext cx="5801400" cy="435096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9" name="Espaço Reservado para Conteúdo 3" descr=""/>
          <p:cNvPicPr/>
          <p:nvPr/>
        </p:nvPicPr>
        <p:blipFill>
          <a:blip r:embed="rId2"/>
          <a:stretch/>
        </p:blipFill>
        <p:spPr>
          <a:xfrm>
            <a:off x="6255720" y="1584720"/>
            <a:ext cx="5801400" cy="435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Mais Componentes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90000"/>
              </a:lnSpc>
              <a:spcBef>
                <a:spcPts val="1417"/>
              </a:spcBef>
              <a:buNone/>
            </a:pPr>
            <a:endParaRPr b="0" lang="pt-BR" sz="20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2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531160" y="1473120"/>
            <a:ext cx="3370680" cy="44942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43" name="Espaço Reservado para Conteúdo 3" descr=""/>
          <p:cNvPicPr/>
          <p:nvPr/>
        </p:nvPicPr>
        <p:blipFill>
          <a:blip r:embed="rId2"/>
          <a:stretch/>
        </p:blipFill>
        <p:spPr>
          <a:xfrm>
            <a:off x="7594920" y="610920"/>
            <a:ext cx="4076640" cy="5435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Robótica (Arduino)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5" name="Espaço Reservado para Conteúdo 3" descr=""/>
          <p:cNvPicPr/>
          <p:nvPr/>
        </p:nvPicPr>
        <p:blipFill>
          <a:blip r:embed="rId1"/>
          <a:stretch/>
        </p:blipFill>
        <p:spPr>
          <a:xfrm>
            <a:off x="2351160" y="1558440"/>
            <a:ext cx="7001280" cy="52509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095560" y="365040"/>
            <a:ext cx="9258120" cy="1325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</a:pPr>
            <a:r>
              <a:rPr b="0" lang="pt-BR" sz="4400" strike="noStrike" u="none">
                <a:solidFill>
                  <a:schemeClr val="dk1"/>
                </a:solidFill>
                <a:effectLst/>
                <a:uFillTx/>
                <a:latin typeface="Arial"/>
              </a:rPr>
              <a:t>Robótica (Arduino)</a:t>
            </a:r>
            <a:endParaRPr b="0" lang="pt-BR" sz="4400" strike="noStrike" u="non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47" name="Espaço Reservado para Conteúdo 3" descr=""/>
          <p:cNvPicPr/>
          <p:nvPr/>
        </p:nvPicPr>
        <p:blipFill>
          <a:blip r:embed="rId1"/>
          <a:stretch/>
        </p:blipFill>
        <p:spPr>
          <a:xfrm>
            <a:off x="3984120" y="1417680"/>
            <a:ext cx="4049280" cy="53989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 Padrão 2023 S2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 pitchFamily="0" charset="1"/>
        <a:ea typeface=""/>
        <a:cs typeface=""/>
      </a:majorFont>
      <a:minorFont>
        <a:latin typeface="Arial" panose="020B06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6350" cap="flat" cmpd="sng" algn="ctr">
          <a:prstDash val="solid"/>
          <a:miter lim="800000"/>
        </a:ln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105</TotalTime>
  <Application>LibreOffice/25.2.4.3$Linux_X86_64 LibreOffice_project/520$Build-3</Application>
  <AppVersion>15.0000</AppVersion>
  <Words>460</Words>
  <Paragraphs>73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2023-03-02T17:30:20Z</dcterms:created>
  <dc:creator>Richard Vieira</dc:creator>
  <dc:description/>
  <dc:language>pt-BR</dc:language>
  <cp:lastModifiedBy/>
  <dcterms:modified xsi:type="dcterms:W3CDTF">2025-08-18T21:47:32Z</dcterms:modified>
  <cp:revision>13</cp:revision>
  <dc:subject/>
  <dc:title>Circuitos Digitais II.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17</vt:i4>
  </property>
</Properties>
</file>