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307" r:id="rId2"/>
    <p:sldId id="257" r:id="rId3"/>
    <p:sldId id="261" r:id="rId4"/>
    <p:sldId id="262" r:id="rId5"/>
    <p:sldId id="263" r:id="rId6"/>
    <p:sldId id="264" r:id="rId7"/>
    <p:sldId id="310" r:id="rId8"/>
    <p:sldId id="260" r:id="rId9"/>
    <p:sldId id="258" r:id="rId10"/>
    <p:sldId id="268" r:id="rId11"/>
    <p:sldId id="259" r:id="rId12"/>
    <p:sldId id="309" r:id="rId13"/>
    <p:sldId id="266" r:id="rId14"/>
    <p:sldId id="308" r:id="rId15"/>
    <p:sldId id="269" r:id="rId16"/>
    <p:sldId id="311" r:id="rId17"/>
    <p:sldId id="270" r:id="rId18"/>
    <p:sldId id="272" r:id="rId19"/>
    <p:sldId id="271" r:id="rId20"/>
    <p:sldId id="274" r:id="rId21"/>
    <p:sldId id="312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84" r:id="rId40"/>
    <p:sldId id="301" r:id="rId41"/>
    <p:sldId id="302" r:id="rId42"/>
    <p:sldId id="30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7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89E91A-7F14-4CF7-89BE-BFCC51D59E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B0A76005-C10B-4DB6-A4D2-39E525BBD7B2}">
      <dgm:prSet/>
      <dgm:spPr/>
      <dgm:t>
        <a:bodyPr/>
        <a:lstStyle/>
        <a:p>
          <a:r>
            <a:rPr lang="pt-BR"/>
            <a:t>A corrente elétrica é o movimento ordenado de partículas carregadas, conhecidas como elétrons, através de um condutor, como um fio. Ela é a força vital por trás de todos os dispositivos elétricos e eletrônicos que usamos diariamente, permitindo a transferência de energia e o funcionamento de circuitos.</a:t>
          </a:r>
        </a:p>
      </dgm:t>
    </dgm:pt>
    <dgm:pt modelId="{F4D88B5B-454A-4A19-A2F4-81AB5E257B27}" type="parTrans" cxnId="{035B8F3B-0C74-436D-87CD-80B707A6BE9A}">
      <dgm:prSet/>
      <dgm:spPr/>
      <dgm:t>
        <a:bodyPr/>
        <a:lstStyle/>
        <a:p>
          <a:endParaRPr lang="pt-BR"/>
        </a:p>
      </dgm:t>
    </dgm:pt>
    <dgm:pt modelId="{405FE046-AD8F-4562-B282-FA098DEDCFA7}" type="sibTrans" cxnId="{035B8F3B-0C74-436D-87CD-80B707A6BE9A}">
      <dgm:prSet/>
      <dgm:spPr/>
      <dgm:t>
        <a:bodyPr/>
        <a:lstStyle/>
        <a:p>
          <a:endParaRPr lang="pt-BR"/>
        </a:p>
      </dgm:t>
    </dgm:pt>
    <dgm:pt modelId="{A42B8F40-2561-4667-B20D-0190F5508258}" type="pres">
      <dgm:prSet presAssocID="{B089E91A-7F14-4CF7-89BE-BFCC51D59E2D}" presName="linear" presStyleCnt="0">
        <dgm:presLayoutVars>
          <dgm:animLvl val="lvl"/>
          <dgm:resizeHandles val="exact"/>
        </dgm:presLayoutVars>
      </dgm:prSet>
      <dgm:spPr/>
    </dgm:pt>
    <dgm:pt modelId="{863054FA-7652-40AF-AD08-B08203EFCDC9}" type="pres">
      <dgm:prSet presAssocID="{B0A76005-C10B-4DB6-A4D2-39E525BBD7B2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35B8F3B-0C74-436D-87CD-80B707A6BE9A}" srcId="{B089E91A-7F14-4CF7-89BE-BFCC51D59E2D}" destId="{B0A76005-C10B-4DB6-A4D2-39E525BBD7B2}" srcOrd="0" destOrd="0" parTransId="{F4D88B5B-454A-4A19-A2F4-81AB5E257B27}" sibTransId="{405FE046-AD8F-4562-B282-FA098DEDCFA7}"/>
    <dgm:cxn modelId="{3BD31C9D-AC67-4F4B-B610-22A8EC52002D}" type="presOf" srcId="{B0A76005-C10B-4DB6-A4D2-39E525BBD7B2}" destId="{863054FA-7652-40AF-AD08-B08203EFCDC9}" srcOrd="0" destOrd="0" presId="urn:microsoft.com/office/officeart/2005/8/layout/vList2"/>
    <dgm:cxn modelId="{88A063B4-0197-4B6E-AD28-872D756CAD50}" type="presOf" srcId="{B089E91A-7F14-4CF7-89BE-BFCC51D59E2D}" destId="{A42B8F40-2561-4667-B20D-0190F5508258}" srcOrd="0" destOrd="0" presId="urn:microsoft.com/office/officeart/2005/8/layout/vList2"/>
    <dgm:cxn modelId="{B106D135-E7D9-42D8-960E-606DC0C0F79D}" type="presParOf" srcId="{A42B8F40-2561-4667-B20D-0190F5508258}" destId="{863054FA-7652-40AF-AD08-B08203EFCDC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BE2E4C-7D7B-48E4-AE45-B0375C68164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A4DBE8C-8D3A-4616-BF2D-E02196BFD6D3}">
      <dgm:prSet/>
      <dgm:spPr/>
      <dgm:t>
        <a:bodyPr/>
        <a:lstStyle/>
        <a:p>
          <a:r>
            <a:rPr lang="pt-BR" b="1" dirty="0"/>
            <a:t>O que é: </a:t>
          </a:r>
          <a:r>
            <a:rPr lang="pt-BR" dirty="0"/>
            <a:t>A corrente elétrica é o fluxo contínuo de elétrons em um circuito.</a:t>
          </a:r>
        </a:p>
      </dgm:t>
    </dgm:pt>
    <dgm:pt modelId="{8C52B698-1388-4B2B-A747-37EFF0A31810}" type="parTrans" cxnId="{243E2C50-A137-4AC0-8C5F-87B99A397CDA}">
      <dgm:prSet/>
      <dgm:spPr/>
      <dgm:t>
        <a:bodyPr/>
        <a:lstStyle/>
        <a:p>
          <a:endParaRPr lang="pt-BR"/>
        </a:p>
      </dgm:t>
    </dgm:pt>
    <dgm:pt modelId="{CB35B319-E930-457E-B708-A296FBD276F3}" type="sibTrans" cxnId="{243E2C50-A137-4AC0-8C5F-87B99A397CDA}">
      <dgm:prSet/>
      <dgm:spPr/>
      <dgm:t>
        <a:bodyPr/>
        <a:lstStyle/>
        <a:p>
          <a:endParaRPr lang="pt-BR"/>
        </a:p>
      </dgm:t>
    </dgm:pt>
    <dgm:pt modelId="{BEBFC8B0-0338-47C3-979E-A79B91C163D4}">
      <dgm:prSet/>
      <dgm:spPr/>
      <dgm:t>
        <a:bodyPr/>
        <a:lstStyle/>
        <a:p>
          <a:r>
            <a:rPr lang="pt-BR" b="1"/>
            <a:t>Como funciona</a:t>
          </a:r>
          <a:r>
            <a:rPr lang="pt-BR"/>
            <a:t>: Elétrons carregados negativamente são impulsionados por uma diferença de potencial elétrico, movendo-se de áreas de alta concentração para baixa concentração.</a:t>
          </a:r>
        </a:p>
      </dgm:t>
    </dgm:pt>
    <dgm:pt modelId="{44AA9A35-1443-4362-9F22-3926CF979E6B}" type="parTrans" cxnId="{397B2A03-1B1F-4339-80C3-FC2BFB8222B9}">
      <dgm:prSet/>
      <dgm:spPr/>
      <dgm:t>
        <a:bodyPr/>
        <a:lstStyle/>
        <a:p>
          <a:endParaRPr lang="pt-BR"/>
        </a:p>
      </dgm:t>
    </dgm:pt>
    <dgm:pt modelId="{816EF7FF-6DF6-45A9-82DF-4EA48002D3C3}" type="sibTrans" cxnId="{397B2A03-1B1F-4339-80C3-FC2BFB8222B9}">
      <dgm:prSet/>
      <dgm:spPr/>
      <dgm:t>
        <a:bodyPr/>
        <a:lstStyle/>
        <a:p>
          <a:endParaRPr lang="pt-BR"/>
        </a:p>
      </dgm:t>
    </dgm:pt>
    <dgm:pt modelId="{B34A2221-22D9-4D75-A1C4-3338FD782446}">
      <dgm:prSet/>
      <dgm:spPr/>
      <dgm:t>
        <a:bodyPr/>
        <a:lstStyle/>
        <a:p>
          <a:r>
            <a:rPr lang="pt-BR" b="1"/>
            <a:t>Unidade de Medida: </a:t>
          </a:r>
          <a:r>
            <a:rPr lang="pt-BR"/>
            <a:t>A corrente é medida em Ampères (A), representando a quantidade de elétrons que passam por um ponto em um segundo.</a:t>
          </a:r>
        </a:p>
      </dgm:t>
    </dgm:pt>
    <dgm:pt modelId="{A117822B-4602-4DE4-BA73-E3082E2EF1CD}" type="parTrans" cxnId="{A7D13216-801E-462E-B53A-2883FA54F4AE}">
      <dgm:prSet/>
      <dgm:spPr/>
      <dgm:t>
        <a:bodyPr/>
        <a:lstStyle/>
        <a:p>
          <a:endParaRPr lang="pt-BR"/>
        </a:p>
      </dgm:t>
    </dgm:pt>
    <dgm:pt modelId="{20433C79-208F-492F-9339-E0FDC2B5C75C}" type="sibTrans" cxnId="{A7D13216-801E-462E-B53A-2883FA54F4AE}">
      <dgm:prSet/>
      <dgm:spPr/>
      <dgm:t>
        <a:bodyPr/>
        <a:lstStyle/>
        <a:p>
          <a:endParaRPr lang="pt-BR"/>
        </a:p>
      </dgm:t>
    </dgm:pt>
    <dgm:pt modelId="{1723E16C-E017-43BC-B7CA-72B4BD62C5CF}">
      <dgm:prSet/>
      <dgm:spPr/>
      <dgm:t>
        <a:bodyPr/>
        <a:lstStyle/>
        <a:p>
          <a:r>
            <a:rPr lang="pt-BR" b="1"/>
            <a:t>Importância:</a:t>
          </a:r>
          <a:r>
            <a:rPr lang="pt-BR"/>
            <a:t> A corrente elétrica é essencial para o funcionamento de lâmpadas, aparelhos eletrônicos, motores e muito mais.</a:t>
          </a:r>
        </a:p>
      </dgm:t>
    </dgm:pt>
    <dgm:pt modelId="{22BEA0A6-D7CE-4F38-8E8B-8AEE20A9D980}" type="parTrans" cxnId="{A7978A64-4EA0-4E4E-9577-EB6924BD6BAB}">
      <dgm:prSet/>
      <dgm:spPr/>
      <dgm:t>
        <a:bodyPr/>
        <a:lstStyle/>
        <a:p>
          <a:endParaRPr lang="pt-BR"/>
        </a:p>
      </dgm:t>
    </dgm:pt>
    <dgm:pt modelId="{4DA78EC2-073C-431B-8968-22EB9172D391}" type="sibTrans" cxnId="{A7978A64-4EA0-4E4E-9577-EB6924BD6BAB}">
      <dgm:prSet/>
      <dgm:spPr/>
      <dgm:t>
        <a:bodyPr/>
        <a:lstStyle/>
        <a:p>
          <a:endParaRPr lang="pt-BR"/>
        </a:p>
      </dgm:t>
    </dgm:pt>
    <dgm:pt modelId="{31646DF2-3B75-4242-89A3-032F31D986FF}" type="pres">
      <dgm:prSet presAssocID="{56BE2E4C-7D7B-48E4-AE45-B0375C681643}" presName="vert0" presStyleCnt="0">
        <dgm:presLayoutVars>
          <dgm:dir/>
          <dgm:animOne val="branch"/>
          <dgm:animLvl val="lvl"/>
        </dgm:presLayoutVars>
      </dgm:prSet>
      <dgm:spPr/>
    </dgm:pt>
    <dgm:pt modelId="{39DFF770-53E7-4A69-953B-1721481BEA18}" type="pres">
      <dgm:prSet presAssocID="{FA4DBE8C-8D3A-4616-BF2D-E02196BFD6D3}" presName="thickLine" presStyleLbl="alignNode1" presStyleIdx="0" presStyleCnt="4"/>
      <dgm:spPr/>
    </dgm:pt>
    <dgm:pt modelId="{D5A08C51-76BC-4710-B4E0-8155598DE78D}" type="pres">
      <dgm:prSet presAssocID="{FA4DBE8C-8D3A-4616-BF2D-E02196BFD6D3}" presName="horz1" presStyleCnt="0"/>
      <dgm:spPr/>
    </dgm:pt>
    <dgm:pt modelId="{73171E81-1BB9-487A-8DAE-9C3F24A3F07F}" type="pres">
      <dgm:prSet presAssocID="{FA4DBE8C-8D3A-4616-BF2D-E02196BFD6D3}" presName="tx1" presStyleLbl="revTx" presStyleIdx="0" presStyleCnt="4"/>
      <dgm:spPr/>
    </dgm:pt>
    <dgm:pt modelId="{E396EFB5-EE12-42DB-8106-FE4D0E6D56E8}" type="pres">
      <dgm:prSet presAssocID="{FA4DBE8C-8D3A-4616-BF2D-E02196BFD6D3}" presName="vert1" presStyleCnt="0"/>
      <dgm:spPr/>
    </dgm:pt>
    <dgm:pt modelId="{CF589C19-CD9F-4046-B23C-02F38231A495}" type="pres">
      <dgm:prSet presAssocID="{BEBFC8B0-0338-47C3-979E-A79B91C163D4}" presName="thickLine" presStyleLbl="alignNode1" presStyleIdx="1" presStyleCnt="4"/>
      <dgm:spPr/>
    </dgm:pt>
    <dgm:pt modelId="{15BCDFD0-D9FC-4873-B8C0-406D39F2B94E}" type="pres">
      <dgm:prSet presAssocID="{BEBFC8B0-0338-47C3-979E-A79B91C163D4}" presName="horz1" presStyleCnt="0"/>
      <dgm:spPr/>
    </dgm:pt>
    <dgm:pt modelId="{AFF7B6EA-82C1-49D3-B115-5B3FA4DB4B8B}" type="pres">
      <dgm:prSet presAssocID="{BEBFC8B0-0338-47C3-979E-A79B91C163D4}" presName="tx1" presStyleLbl="revTx" presStyleIdx="1" presStyleCnt="4"/>
      <dgm:spPr/>
    </dgm:pt>
    <dgm:pt modelId="{8DF7807A-075E-4551-B936-E6C915543904}" type="pres">
      <dgm:prSet presAssocID="{BEBFC8B0-0338-47C3-979E-A79B91C163D4}" presName="vert1" presStyleCnt="0"/>
      <dgm:spPr/>
    </dgm:pt>
    <dgm:pt modelId="{9404AAA5-FBD9-4135-937E-76CC5F2271A1}" type="pres">
      <dgm:prSet presAssocID="{B34A2221-22D9-4D75-A1C4-3338FD782446}" presName="thickLine" presStyleLbl="alignNode1" presStyleIdx="2" presStyleCnt="4"/>
      <dgm:spPr/>
    </dgm:pt>
    <dgm:pt modelId="{53B42735-2108-49E5-9893-7E62BA19FC73}" type="pres">
      <dgm:prSet presAssocID="{B34A2221-22D9-4D75-A1C4-3338FD782446}" presName="horz1" presStyleCnt="0"/>
      <dgm:spPr/>
    </dgm:pt>
    <dgm:pt modelId="{3C703508-E45D-44A3-AFE5-37A2F3FB1514}" type="pres">
      <dgm:prSet presAssocID="{B34A2221-22D9-4D75-A1C4-3338FD782446}" presName="tx1" presStyleLbl="revTx" presStyleIdx="2" presStyleCnt="4"/>
      <dgm:spPr/>
    </dgm:pt>
    <dgm:pt modelId="{6012ED10-5CCD-4468-8E9E-101875AD3024}" type="pres">
      <dgm:prSet presAssocID="{B34A2221-22D9-4D75-A1C4-3338FD782446}" presName="vert1" presStyleCnt="0"/>
      <dgm:spPr/>
    </dgm:pt>
    <dgm:pt modelId="{5EC39BE7-5E5B-47C2-828C-B4775BC6612F}" type="pres">
      <dgm:prSet presAssocID="{1723E16C-E017-43BC-B7CA-72B4BD62C5CF}" presName="thickLine" presStyleLbl="alignNode1" presStyleIdx="3" presStyleCnt="4"/>
      <dgm:spPr/>
    </dgm:pt>
    <dgm:pt modelId="{3CE99918-4D64-4283-817E-9DEAE8CF0908}" type="pres">
      <dgm:prSet presAssocID="{1723E16C-E017-43BC-B7CA-72B4BD62C5CF}" presName="horz1" presStyleCnt="0"/>
      <dgm:spPr/>
    </dgm:pt>
    <dgm:pt modelId="{D9862D5E-71A9-4048-9FB7-0A15213A508C}" type="pres">
      <dgm:prSet presAssocID="{1723E16C-E017-43BC-B7CA-72B4BD62C5CF}" presName="tx1" presStyleLbl="revTx" presStyleIdx="3" presStyleCnt="4"/>
      <dgm:spPr/>
    </dgm:pt>
    <dgm:pt modelId="{A798F070-826A-48AA-945F-AAACB44D88DF}" type="pres">
      <dgm:prSet presAssocID="{1723E16C-E017-43BC-B7CA-72B4BD62C5CF}" presName="vert1" presStyleCnt="0"/>
      <dgm:spPr/>
    </dgm:pt>
  </dgm:ptLst>
  <dgm:cxnLst>
    <dgm:cxn modelId="{397B2A03-1B1F-4339-80C3-FC2BFB8222B9}" srcId="{56BE2E4C-7D7B-48E4-AE45-B0375C681643}" destId="{BEBFC8B0-0338-47C3-979E-A79B91C163D4}" srcOrd="1" destOrd="0" parTransId="{44AA9A35-1443-4362-9F22-3926CF979E6B}" sibTransId="{816EF7FF-6DF6-45A9-82DF-4EA48002D3C3}"/>
    <dgm:cxn modelId="{A7D13216-801E-462E-B53A-2883FA54F4AE}" srcId="{56BE2E4C-7D7B-48E4-AE45-B0375C681643}" destId="{B34A2221-22D9-4D75-A1C4-3338FD782446}" srcOrd="2" destOrd="0" parTransId="{A117822B-4602-4DE4-BA73-E3082E2EF1CD}" sibTransId="{20433C79-208F-492F-9339-E0FDC2B5C75C}"/>
    <dgm:cxn modelId="{F6E8BA16-0264-4E5C-A097-D9331A561C9B}" type="presOf" srcId="{FA4DBE8C-8D3A-4616-BF2D-E02196BFD6D3}" destId="{73171E81-1BB9-487A-8DAE-9C3F24A3F07F}" srcOrd="0" destOrd="0" presId="urn:microsoft.com/office/officeart/2008/layout/LinedList"/>
    <dgm:cxn modelId="{66CA6F26-F054-4B23-9BE8-32C03D67942F}" type="presOf" srcId="{B34A2221-22D9-4D75-A1C4-3338FD782446}" destId="{3C703508-E45D-44A3-AFE5-37A2F3FB1514}" srcOrd="0" destOrd="0" presId="urn:microsoft.com/office/officeart/2008/layout/LinedList"/>
    <dgm:cxn modelId="{A7978A64-4EA0-4E4E-9577-EB6924BD6BAB}" srcId="{56BE2E4C-7D7B-48E4-AE45-B0375C681643}" destId="{1723E16C-E017-43BC-B7CA-72B4BD62C5CF}" srcOrd="3" destOrd="0" parTransId="{22BEA0A6-D7CE-4F38-8E8B-8AEE20A9D980}" sibTransId="{4DA78EC2-073C-431B-8968-22EB9172D391}"/>
    <dgm:cxn modelId="{FA92F445-605E-4A26-B8FF-7671D1016D69}" type="presOf" srcId="{BEBFC8B0-0338-47C3-979E-A79B91C163D4}" destId="{AFF7B6EA-82C1-49D3-B115-5B3FA4DB4B8B}" srcOrd="0" destOrd="0" presId="urn:microsoft.com/office/officeart/2008/layout/LinedList"/>
    <dgm:cxn modelId="{243E2C50-A137-4AC0-8C5F-87B99A397CDA}" srcId="{56BE2E4C-7D7B-48E4-AE45-B0375C681643}" destId="{FA4DBE8C-8D3A-4616-BF2D-E02196BFD6D3}" srcOrd="0" destOrd="0" parTransId="{8C52B698-1388-4B2B-A747-37EFF0A31810}" sibTransId="{CB35B319-E930-457E-B708-A296FBD276F3}"/>
    <dgm:cxn modelId="{BA5A028E-93FB-4D40-8283-4E1354C39E24}" type="presOf" srcId="{56BE2E4C-7D7B-48E4-AE45-B0375C681643}" destId="{31646DF2-3B75-4242-89A3-032F31D986FF}" srcOrd="0" destOrd="0" presId="urn:microsoft.com/office/officeart/2008/layout/LinedList"/>
    <dgm:cxn modelId="{91BABCDA-1182-4D32-8FC2-2C894BEF43BE}" type="presOf" srcId="{1723E16C-E017-43BC-B7CA-72B4BD62C5CF}" destId="{D9862D5E-71A9-4048-9FB7-0A15213A508C}" srcOrd="0" destOrd="0" presId="urn:microsoft.com/office/officeart/2008/layout/LinedList"/>
    <dgm:cxn modelId="{B604E6A2-9199-45D3-91D8-43C5F4F4B08B}" type="presParOf" srcId="{31646DF2-3B75-4242-89A3-032F31D986FF}" destId="{39DFF770-53E7-4A69-953B-1721481BEA18}" srcOrd="0" destOrd="0" presId="urn:microsoft.com/office/officeart/2008/layout/LinedList"/>
    <dgm:cxn modelId="{5D6F3BDB-CF63-453B-AB28-D3620075A3B2}" type="presParOf" srcId="{31646DF2-3B75-4242-89A3-032F31D986FF}" destId="{D5A08C51-76BC-4710-B4E0-8155598DE78D}" srcOrd="1" destOrd="0" presId="urn:microsoft.com/office/officeart/2008/layout/LinedList"/>
    <dgm:cxn modelId="{150C49B2-DFF8-40E1-8D96-9815EC1B896A}" type="presParOf" srcId="{D5A08C51-76BC-4710-B4E0-8155598DE78D}" destId="{73171E81-1BB9-487A-8DAE-9C3F24A3F07F}" srcOrd="0" destOrd="0" presId="urn:microsoft.com/office/officeart/2008/layout/LinedList"/>
    <dgm:cxn modelId="{13459373-3939-49AC-B26E-E5F7369B0EA6}" type="presParOf" srcId="{D5A08C51-76BC-4710-B4E0-8155598DE78D}" destId="{E396EFB5-EE12-42DB-8106-FE4D0E6D56E8}" srcOrd="1" destOrd="0" presId="urn:microsoft.com/office/officeart/2008/layout/LinedList"/>
    <dgm:cxn modelId="{55CA917A-5D84-4F02-A333-74119E53D829}" type="presParOf" srcId="{31646DF2-3B75-4242-89A3-032F31D986FF}" destId="{CF589C19-CD9F-4046-B23C-02F38231A495}" srcOrd="2" destOrd="0" presId="urn:microsoft.com/office/officeart/2008/layout/LinedList"/>
    <dgm:cxn modelId="{B0655E65-AFD9-4FA6-89CA-ED82632C2F0D}" type="presParOf" srcId="{31646DF2-3B75-4242-89A3-032F31D986FF}" destId="{15BCDFD0-D9FC-4873-B8C0-406D39F2B94E}" srcOrd="3" destOrd="0" presId="urn:microsoft.com/office/officeart/2008/layout/LinedList"/>
    <dgm:cxn modelId="{41C19546-CAF7-4EB1-9B52-558812904CA4}" type="presParOf" srcId="{15BCDFD0-D9FC-4873-B8C0-406D39F2B94E}" destId="{AFF7B6EA-82C1-49D3-B115-5B3FA4DB4B8B}" srcOrd="0" destOrd="0" presId="urn:microsoft.com/office/officeart/2008/layout/LinedList"/>
    <dgm:cxn modelId="{FC3A9038-0A6E-45A9-B2B3-C419A68E40AA}" type="presParOf" srcId="{15BCDFD0-D9FC-4873-B8C0-406D39F2B94E}" destId="{8DF7807A-075E-4551-B936-E6C915543904}" srcOrd="1" destOrd="0" presId="urn:microsoft.com/office/officeart/2008/layout/LinedList"/>
    <dgm:cxn modelId="{5839365B-6327-4F4E-9E8C-62C49CD1384B}" type="presParOf" srcId="{31646DF2-3B75-4242-89A3-032F31D986FF}" destId="{9404AAA5-FBD9-4135-937E-76CC5F2271A1}" srcOrd="4" destOrd="0" presId="urn:microsoft.com/office/officeart/2008/layout/LinedList"/>
    <dgm:cxn modelId="{3777B9FE-A3A4-4757-99AD-98C0C341F8A2}" type="presParOf" srcId="{31646DF2-3B75-4242-89A3-032F31D986FF}" destId="{53B42735-2108-49E5-9893-7E62BA19FC73}" srcOrd="5" destOrd="0" presId="urn:microsoft.com/office/officeart/2008/layout/LinedList"/>
    <dgm:cxn modelId="{E7A31A87-2055-49C4-963B-F575EFD4D21B}" type="presParOf" srcId="{53B42735-2108-49E5-9893-7E62BA19FC73}" destId="{3C703508-E45D-44A3-AFE5-37A2F3FB1514}" srcOrd="0" destOrd="0" presId="urn:microsoft.com/office/officeart/2008/layout/LinedList"/>
    <dgm:cxn modelId="{749F2D37-C13B-4491-826E-6926245EAC33}" type="presParOf" srcId="{53B42735-2108-49E5-9893-7E62BA19FC73}" destId="{6012ED10-5CCD-4468-8E9E-101875AD3024}" srcOrd="1" destOrd="0" presId="urn:microsoft.com/office/officeart/2008/layout/LinedList"/>
    <dgm:cxn modelId="{FCF5D0AB-E114-453B-B264-42E8AE9D93EA}" type="presParOf" srcId="{31646DF2-3B75-4242-89A3-032F31D986FF}" destId="{5EC39BE7-5E5B-47C2-828C-B4775BC6612F}" srcOrd="6" destOrd="0" presId="urn:microsoft.com/office/officeart/2008/layout/LinedList"/>
    <dgm:cxn modelId="{AA786CC9-85E0-4FA5-9D96-A1DAF9450688}" type="presParOf" srcId="{31646DF2-3B75-4242-89A3-032F31D986FF}" destId="{3CE99918-4D64-4283-817E-9DEAE8CF0908}" srcOrd="7" destOrd="0" presId="urn:microsoft.com/office/officeart/2008/layout/LinedList"/>
    <dgm:cxn modelId="{F37ACDD0-CCC0-44C6-9704-E6A7A3E975D7}" type="presParOf" srcId="{3CE99918-4D64-4283-817E-9DEAE8CF0908}" destId="{D9862D5E-71A9-4048-9FB7-0A15213A508C}" srcOrd="0" destOrd="0" presId="urn:microsoft.com/office/officeart/2008/layout/LinedList"/>
    <dgm:cxn modelId="{7C09A4B0-1E4A-4E76-BAC9-0734FBDFFE06}" type="presParOf" srcId="{3CE99918-4D64-4283-817E-9DEAE8CF0908}" destId="{A798F070-826A-48AA-945F-AAACB44D88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721F6-5D1F-486F-BB5F-3B7BBECEE29F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pt-BR"/>
        </a:p>
      </dgm:t>
    </dgm:pt>
    <dgm:pt modelId="{9054F96C-7BB1-4098-9C87-E7B7C330A010}">
      <dgm:prSet/>
      <dgm:spPr/>
      <dgm:t>
        <a:bodyPr/>
        <a:lstStyle/>
        <a:p>
          <a:r>
            <a:rPr lang="pt-BR" i="0"/>
            <a:t>Compreender a corrente elétrica é fundamental para dominar conceitos básicos de eletricidade e para criar circuitos eficientes e seguros.</a:t>
          </a:r>
          <a:endParaRPr lang="pt-BR"/>
        </a:p>
      </dgm:t>
    </dgm:pt>
    <dgm:pt modelId="{57763843-DEB3-4A49-A7E4-95CDA2774A94}" type="parTrans" cxnId="{A8FA784A-5457-4F85-9322-79E77740D25C}">
      <dgm:prSet/>
      <dgm:spPr/>
      <dgm:t>
        <a:bodyPr/>
        <a:lstStyle/>
        <a:p>
          <a:endParaRPr lang="pt-BR"/>
        </a:p>
      </dgm:t>
    </dgm:pt>
    <dgm:pt modelId="{33099481-60D7-4670-AD23-36C2EFCE92A5}" type="sibTrans" cxnId="{A8FA784A-5457-4F85-9322-79E77740D25C}">
      <dgm:prSet/>
      <dgm:spPr/>
      <dgm:t>
        <a:bodyPr/>
        <a:lstStyle/>
        <a:p>
          <a:endParaRPr lang="pt-BR"/>
        </a:p>
      </dgm:t>
    </dgm:pt>
    <dgm:pt modelId="{A064B40A-C3E2-48E4-A335-5E8EAC2F77F7}" type="pres">
      <dgm:prSet presAssocID="{013721F6-5D1F-486F-BB5F-3B7BBECEE29F}" presName="linear" presStyleCnt="0">
        <dgm:presLayoutVars>
          <dgm:animLvl val="lvl"/>
          <dgm:resizeHandles val="exact"/>
        </dgm:presLayoutVars>
      </dgm:prSet>
      <dgm:spPr/>
    </dgm:pt>
    <dgm:pt modelId="{D0C39CF8-C4CE-4A36-AD70-629AB9CEC388}" type="pres">
      <dgm:prSet presAssocID="{9054F96C-7BB1-4098-9C87-E7B7C330A010}" presName="parentText" presStyleLbl="node1" presStyleIdx="0" presStyleCnt="1" custLinFactNeighborX="-11686" custLinFactNeighborY="10169">
        <dgm:presLayoutVars>
          <dgm:chMax val="0"/>
          <dgm:bulletEnabled val="1"/>
        </dgm:presLayoutVars>
      </dgm:prSet>
      <dgm:spPr/>
    </dgm:pt>
  </dgm:ptLst>
  <dgm:cxnLst>
    <dgm:cxn modelId="{A8FA784A-5457-4F85-9322-79E77740D25C}" srcId="{013721F6-5D1F-486F-BB5F-3B7BBECEE29F}" destId="{9054F96C-7BB1-4098-9C87-E7B7C330A010}" srcOrd="0" destOrd="0" parTransId="{57763843-DEB3-4A49-A7E4-95CDA2774A94}" sibTransId="{33099481-60D7-4670-AD23-36C2EFCE92A5}"/>
    <dgm:cxn modelId="{5F1B5FF0-EF73-4925-A59C-1A52F9DD4B31}" type="presOf" srcId="{013721F6-5D1F-486F-BB5F-3B7BBECEE29F}" destId="{A064B40A-C3E2-48E4-A335-5E8EAC2F77F7}" srcOrd="0" destOrd="0" presId="urn:microsoft.com/office/officeart/2005/8/layout/vList2"/>
    <dgm:cxn modelId="{35AC5FF1-C3F0-4267-B7F7-5E6846910B76}" type="presOf" srcId="{9054F96C-7BB1-4098-9C87-E7B7C330A010}" destId="{D0C39CF8-C4CE-4A36-AD70-629AB9CEC388}" srcOrd="0" destOrd="0" presId="urn:microsoft.com/office/officeart/2005/8/layout/vList2"/>
    <dgm:cxn modelId="{A38C896A-1EFC-4163-B60B-86440FDF6F6E}" type="presParOf" srcId="{A064B40A-C3E2-48E4-A335-5E8EAC2F77F7}" destId="{D0C39CF8-C4CE-4A36-AD70-629AB9CEC38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E471CB-A9EA-4E0E-A13A-E32EBE2599B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7D75448B-7ED6-4608-B6F3-16D8B39C6B13}">
      <dgm:prSet/>
      <dgm:spPr/>
      <dgm:t>
        <a:bodyPr/>
        <a:lstStyle/>
        <a:p>
          <a:r>
            <a:rPr lang="pt-BR"/>
            <a:t>A tensão elétrica, também chamada de diferença de potencial, é o impulso que move elétrons através de um circuito. É a "força motriz" por trás do fluxo de energia elétrica e desempenha um papel crucial na operação de dispositivos eletrônicos.</a:t>
          </a:r>
        </a:p>
      </dgm:t>
    </dgm:pt>
    <dgm:pt modelId="{2C299939-0005-4BA7-8396-F62FCB981CEB}" type="parTrans" cxnId="{6612761F-6D3E-4B0E-B24C-3C5DBEFB9546}">
      <dgm:prSet/>
      <dgm:spPr/>
      <dgm:t>
        <a:bodyPr/>
        <a:lstStyle/>
        <a:p>
          <a:endParaRPr lang="pt-BR"/>
        </a:p>
      </dgm:t>
    </dgm:pt>
    <dgm:pt modelId="{865A65D2-0743-4BB1-A539-0C9A5D078B80}" type="sibTrans" cxnId="{6612761F-6D3E-4B0E-B24C-3C5DBEFB9546}">
      <dgm:prSet/>
      <dgm:spPr/>
      <dgm:t>
        <a:bodyPr/>
        <a:lstStyle/>
        <a:p>
          <a:endParaRPr lang="pt-BR"/>
        </a:p>
      </dgm:t>
    </dgm:pt>
    <dgm:pt modelId="{17240C52-786C-425C-8E58-33BA121E3B2C}" type="pres">
      <dgm:prSet presAssocID="{4DE471CB-A9EA-4E0E-A13A-E32EBE2599B3}" presName="linear" presStyleCnt="0">
        <dgm:presLayoutVars>
          <dgm:animLvl val="lvl"/>
          <dgm:resizeHandles val="exact"/>
        </dgm:presLayoutVars>
      </dgm:prSet>
      <dgm:spPr/>
    </dgm:pt>
    <dgm:pt modelId="{65B06A4F-0A5C-4504-8426-775996E45968}" type="pres">
      <dgm:prSet presAssocID="{7D75448B-7ED6-4608-B6F3-16D8B39C6B13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612761F-6D3E-4B0E-B24C-3C5DBEFB9546}" srcId="{4DE471CB-A9EA-4E0E-A13A-E32EBE2599B3}" destId="{7D75448B-7ED6-4608-B6F3-16D8B39C6B13}" srcOrd="0" destOrd="0" parTransId="{2C299939-0005-4BA7-8396-F62FCB981CEB}" sibTransId="{865A65D2-0743-4BB1-A539-0C9A5D078B80}"/>
    <dgm:cxn modelId="{24038A64-77B1-479A-B735-5C521337BFC3}" type="presOf" srcId="{7D75448B-7ED6-4608-B6F3-16D8B39C6B13}" destId="{65B06A4F-0A5C-4504-8426-775996E45968}" srcOrd="0" destOrd="0" presId="urn:microsoft.com/office/officeart/2005/8/layout/vList2"/>
    <dgm:cxn modelId="{D4D55F48-D3B2-4D02-8602-94184349F03D}" type="presOf" srcId="{4DE471CB-A9EA-4E0E-A13A-E32EBE2599B3}" destId="{17240C52-786C-425C-8E58-33BA121E3B2C}" srcOrd="0" destOrd="0" presId="urn:microsoft.com/office/officeart/2005/8/layout/vList2"/>
    <dgm:cxn modelId="{997D38CF-FEC5-4C58-996B-8A206812FC1E}" type="presParOf" srcId="{17240C52-786C-425C-8E58-33BA121E3B2C}" destId="{65B06A4F-0A5C-4504-8426-775996E4596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24114B-9A06-4DC1-9AB9-46EF0154E53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07F193F8-960B-40E2-8DAE-3CB2224E83E5}">
      <dgm:prSet/>
      <dgm:spPr/>
      <dgm:t>
        <a:bodyPr/>
        <a:lstStyle/>
        <a:p>
          <a:r>
            <a:rPr lang="pt-BR" b="1"/>
            <a:t>O que é</a:t>
          </a:r>
          <a:r>
            <a:rPr lang="pt-BR"/>
            <a:t>: A tensão elétrica é a diferença de carga entre dois pontos em um circuito, que cria um campo elétrico capaz de mover elétrons.</a:t>
          </a:r>
        </a:p>
      </dgm:t>
    </dgm:pt>
    <dgm:pt modelId="{E3A1EFE7-2F4B-4B44-9400-107498726122}" type="parTrans" cxnId="{F2892225-299C-42EC-BFCE-419750A07C1A}">
      <dgm:prSet/>
      <dgm:spPr/>
      <dgm:t>
        <a:bodyPr/>
        <a:lstStyle/>
        <a:p>
          <a:endParaRPr lang="pt-BR"/>
        </a:p>
      </dgm:t>
    </dgm:pt>
    <dgm:pt modelId="{F9CCB97D-0BEC-4FA6-855C-9E8C95D003FB}" type="sibTrans" cxnId="{F2892225-299C-42EC-BFCE-419750A07C1A}">
      <dgm:prSet/>
      <dgm:spPr/>
      <dgm:t>
        <a:bodyPr/>
        <a:lstStyle/>
        <a:p>
          <a:endParaRPr lang="pt-BR"/>
        </a:p>
      </dgm:t>
    </dgm:pt>
    <dgm:pt modelId="{35D15012-3D86-4F35-BD12-F9052966B541}">
      <dgm:prSet/>
      <dgm:spPr/>
      <dgm:t>
        <a:bodyPr/>
        <a:lstStyle/>
        <a:p>
          <a:r>
            <a:rPr lang="pt-BR" b="1"/>
            <a:t>Como funciona: </a:t>
          </a:r>
          <a:r>
            <a:rPr lang="pt-BR"/>
            <a:t>A tensão é medida em Volts (V) e representa a energia potencial disponível para impulsionar os elétrons através de um condutor.</a:t>
          </a:r>
        </a:p>
      </dgm:t>
    </dgm:pt>
    <dgm:pt modelId="{C12C7216-1F46-4F55-8689-8548E2379507}" type="parTrans" cxnId="{3D53DFB7-E8A7-41F2-857C-6310937139E0}">
      <dgm:prSet/>
      <dgm:spPr/>
      <dgm:t>
        <a:bodyPr/>
        <a:lstStyle/>
        <a:p>
          <a:endParaRPr lang="pt-BR"/>
        </a:p>
      </dgm:t>
    </dgm:pt>
    <dgm:pt modelId="{86E97E8D-5AAC-4D41-902E-EB25E3C265F2}" type="sibTrans" cxnId="{3D53DFB7-E8A7-41F2-857C-6310937139E0}">
      <dgm:prSet/>
      <dgm:spPr/>
      <dgm:t>
        <a:bodyPr/>
        <a:lstStyle/>
        <a:p>
          <a:endParaRPr lang="pt-BR"/>
        </a:p>
      </dgm:t>
    </dgm:pt>
    <dgm:pt modelId="{672CF455-5D74-40CD-BE0D-9EF27352573B}">
      <dgm:prSet/>
      <dgm:spPr/>
      <dgm:t>
        <a:bodyPr/>
        <a:lstStyle/>
        <a:p>
          <a:r>
            <a:rPr lang="pt-BR" b="1"/>
            <a:t>Analogia: </a:t>
          </a:r>
          <a:r>
            <a:rPr lang="pt-BR"/>
            <a:t>Pense na tensão como uma "pressão elétrica" que empurra os elétrons ao longo do circuito, assim como a pressão da água move a água através de uma tubulação.</a:t>
          </a:r>
        </a:p>
      </dgm:t>
    </dgm:pt>
    <dgm:pt modelId="{1EF32EB2-F06D-4193-A367-830F4ADF5F0D}" type="parTrans" cxnId="{61E8BBE5-7DD3-4DF8-840B-5235367FC800}">
      <dgm:prSet/>
      <dgm:spPr/>
      <dgm:t>
        <a:bodyPr/>
        <a:lstStyle/>
        <a:p>
          <a:endParaRPr lang="pt-BR"/>
        </a:p>
      </dgm:t>
    </dgm:pt>
    <dgm:pt modelId="{75281825-C4C2-41F6-8829-690B8D496AA9}" type="sibTrans" cxnId="{61E8BBE5-7DD3-4DF8-840B-5235367FC800}">
      <dgm:prSet/>
      <dgm:spPr/>
      <dgm:t>
        <a:bodyPr/>
        <a:lstStyle/>
        <a:p>
          <a:endParaRPr lang="pt-BR"/>
        </a:p>
      </dgm:t>
    </dgm:pt>
    <dgm:pt modelId="{59AD1C48-A6A7-4879-B511-062CE58EC5DE}">
      <dgm:prSet/>
      <dgm:spPr/>
      <dgm:t>
        <a:bodyPr/>
        <a:lstStyle/>
        <a:p>
          <a:r>
            <a:rPr lang="pt-BR" b="1"/>
            <a:t>Importância: </a:t>
          </a:r>
          <a:r>
            <a:rPr lang="pt-BR"/>
            <a:t>A tensão controla a intensidade da corrente elétrica e permite que dispositivos sejam ligados ou desligados.</a:t>
          </a:r>
        </a:p>
      </dgm:t>
    </dgm:pt>
    <dgm:pt modelId="{FC45893B-3BE9-469B-B046-8C91EC28C353}" type="parTrans" cxnId="{1A56FEE4-0ACA-4F0E-9C9A-CFC05A997736}">
      <dgm:prSet/>
      <dgm:spPr/>
      <dgm:t>
        <a:bodyPr/>
        <a:lstStyle/>
        <a:p>
          <a:endParaRPr lang="pt-BR"/>
        </a:p>
      </dgm:t>
    </dgm:pt>
    <dgm:pt modelId="{4091E864-E9D0-442C-968C-AFEB7DE0409A}" type="sibTrans" cxnId="{1A56FEE4-0ACA-4F0E-9C9A-CFC05A997736}">
      <dgm:prSet/>
      <dgm:spPr/>
      <dgm:t>
        <a:bodyPr/>
        <a:lstStyle/>
        <a:p>
          <a:endParaRPr lang="pt-BR"/>
        </a:p>
      </dgm:t>
    </dgm:pt>
    <dgm:pt modelId="{EE899D0F-9CF9-4F3C-8751-BA417E3C5B69}" type="pres">
      <dgm:prSet presAssocID="{B724114B-9A06-4DC1-9AB9-46EF0154E539}" presName="vert0" presStyleCnt="0">
        <dgm:presLayoutVars>
          <dgm:dir/>
          <dgm:animOne val="branch"/>
          <dgm:animLvl val="lvl"/>
        </dgm:presLayoutVars>
      </dgm:prSet>
      <dgm:spPr/>
    </dgm:pt>
    <dgm:pt modelId="{B5A403DB-776A-4CA9-96CE-AEBE9CDA1851}" type="pres">
      <dgm:prSet presAssocID="{07F193F8-960B-40E2-8DAE-3CB2224E83E5}" presName="thickLine" presStyleLbl="alignNode1" presStyleIdx="0" presStyleCnt="4"/>
      <dgm:spPr/>
    </dgm:pt>
    <dgm:pt modelId="{9627CEA7-E925-421B-9AB7-68C882ED2476}" type="pres">
      <dgm:prSet presAssocID="{07F193F8-960B-40E2-8DAE-3CB2224E83E5}" presName="horz1" presStyleCnt="0"/>
      <dgm:spPr/>
    </dgm:pt>
    <dgm:pt modelId="{DB3B69C9-0F9F-49D1-9A7A-BDBA50C57654}" type="pres">
      <dgm:prSet presAssocID="{07F193F8-960B-40E2-8DAE-3CB2224E83E5}" presName="tx1" presStyleLbl="revTx" presStyleIdx="0" presStyleCnt="4"/>
      <dgm:spPr/>
    </dgm:pt>
    <dgm:pt modelId="{43DCC664-5843-47A4-938F-5642C810B12F}" type="pres">
      <dgm:prSet presAssocID="{07F193F8-960B-40E2-8DAE-3CB2224E83E5}" presName="vert1" presStyleCnt="0"/>
      <dgm:spPr/>
    </dgm:pt>
    <dgm:pt modelId="{F2B98F2D-3FB1-4B15-93CD-B57531E0AFB0}" type="pres">
      <dgm:prSet presAssocID="{35D15012-3D86-4F35-BD12-F9052966B541}" presName="thickLine" presStyleLbl="alignNode1" presStyleIdx="1" presStyleCnt="4"/>
      <dgm:spPr/>
    </dgm:pt>
    <dgm:pt modelId="{821FE81A-6F19-4CD6-9120-81B1BD56ED7D}" type="pres">
      <dgm:prSet presAssocID="{35D15012-3D86-4F35-BD12-F9052966B541}" presName="horz1" presStyleCnt="0"/>
      <dgm:spPr/>
    </dgm:pt>
    <dgm:pt modelId="{05575D8C-8393-4247-A353-EE2392C473BA}" type="pres">
      <dgm:prSet presAssocID="{35D15012-3D86-4F35-BD12-F9052966B541}" presName="tx1" presStyleLbl="revTx" presStyleIdx="1" presStyleCnt="4"/>
      <dgm:spPr/>
    </dgm:pt>
    <dgm:pt modelId="{67A36CEE-B701-4A78-B934-308F858D60C8}" type="pres">
      <dgm:prSet presAssocID="{35D15012-3D86-4F35-BD12-F9052966B541}" presName="vert1" presStyleCnt="0"/>
      <dgm:spPr/>
    </dgm:pt>
    <dgm:pt modelId="{7981D0E4-30FF-475E-A692-7CE75E4D0F36}" type="pres">
      <dgm:prSet presAssocID="{672CF455-5D74-40CD-BE0D-9EF27352573B}" presName="thickLine" presStyleLbl="alignNode1" presStyleIdx="2" presStyleCnt="4"/>
      <dgm:spPr/>
    </dgm:pt>
    <dgm:pt modelId="{DE0FEAB7-04E1-44A8-9515-25119D54AEDE}" type="pres">
      <dgm:prSet presAssocID="{672CF455-5D74-40CD-BE0D-9EF27352573B}" presName="horz1" presStyleCnt="0"/>
      <dgm:spPr/>
    </dgm:pt>
    <dgm:pt modelId="{F62436FD-DDF0-462B-8B10-DA5C0FE95A5A}" type="pres">
      <dgm:prSet presAssocID="{672CF455-5D74-40CD-BE0D-9EF27352573B}" presName="tx1" presStyleLbl="revTx" presStyleIdx="2" presStyleCnt="4"/>
      <dgm:spPr/>
    </dgm:pt>
    <dgm:pt modelId="{BE25DC9E-A5C8-400C-B244-2D41A6E505D2}" type="pres">
      <dgm:prSet presAssocID="{672CF455-5D74-40CD-BE0D-9EF27352573B}" presName="vert1" presStyleCnt="0"/>
      <dgm:spPr/>
    </dgm:pt>
    <dgm:pt modelId="{C7DCA483-2332-451F-A332-FB85D8B0D9B0}" type="pres">
      <dgm:prSet presAssocID="{59AD1C48-A6A7-4879-B511-062CE58EC5DE}" presName="thickLine" presStyleLbl="alignNode1" presStyleIdx="3" presStyleCnt="4"/>
      <dgm:spPr/>
    </dgm:pt>
    <dgm:pt modelId="{95F73967-1262-4171-B6A2-9AEF5D86AE52}" type="pres">
      <dgm:prSet presAssocID="{59AD1C48-A6A7-4879-B511-062CE58EC5DE}" presName="horz1" presStyleCnt="0"/>
      <dgm:spPr/>
    </dgm:pt>
    <dgm:pt modelId="{CD2210A7-5DD1-4F98-8BB5-429CEFA77B04}" type="pres">
      <dgm:prSet presAssocID="{59AD1C48-A6A7-4879-B511-062CE58EC5DE}" presName="tx1" presStyleLbl="revTx" presStyleIdx="3" presStyleCnt="4"/>
      <dgm:spPr/>
    </dgm:pt>
    <dgm:pt modelId="{DE798D18-7FD4-455F-8941-58505D77AD4C}" type="pres">
      <dgm:prSet presAssocID="{59AD1C48-A6A7-4879-B511-062CE58EC5DE}" presName="vert1" presStyleCnt="0"/>
      <dgm:spPr/>
    </dgm:pt>
  </dgm:ptLst>
  <dgm:cxnLst>
    <dgm:cxn modelId="{F2892225-299C-42EC-BFCE-419750A07C1A}" srcId="{B724114B-9A06-4DC1-9AB9-46EF0154E539}" destId="{07F193F8-960B-40E2-8DAE-3CB2224E83E5}" srcOrd="0" destOrd="0" parTransId="{E3A1EFE7-2F4B-4B44-9400-107498726122}" sibTransId="{F9CCB97D-0BEC-4FA6-855C-9E8C95D003FB}"/>
    <dgm:cxn modelId="{5D1DA42F-C6A0-4929-8054-65931F76BDC7}" type="presOf" srcId="{672CF455-5D74-40CD-BE0D-9EF27352573B}" destId="{F62436FD-DDF0-462B-8B10-DA5C0FE95A5A}" srcOrd="0" destOrd="0" presId="urn:microsoft.com/office/officeart/2008/layout/LinedList"/>
    <dgm:cxn modelId="{E07E826D-D20C-40DB-BA8C-555166DFBE28}" type="presOf" srcId="{B724114B-9A06-4DC1-9AB9-46EF0154E539}" destId="{EE899D0F-9CF9-4F3C-8751-BA417E3C5B69}" srcOrd="0" destOrd="0" presId="urn:microsoft.com/office/officeart/2008/layout/LinedList"/>
    <dgm:cxn modelId="{738C336F-9E1F-478C-BB40-8D07078588C7}" type="presOf" srcId="{07F193F8-960B-40E2-8DAE-3CB2224E83E5}" destId="{DB3B69C9-0F9F-49D1-9A7A-BDBA50C57654}" srcOrd="0" destOrd="0" presId="urn:microsoft.com/office/officeart/2008/layout/LinedList"/>
    <dgm:cxn modelId="{B19F3E81-9CA3-4CDA-9089-C09D84E19D0E}" type="presOf" srcId="{59AD1C48-A6A7-4879-B511-062CE58EC5DE}" destId="{CD2210A7-5DD1-4F98-8BB5-429CEFA77B04}" srcOrd="0" destOrd="0" presId="urn:microsoft.com/office/officeart/2008/layout/LinedList"/>
    <dgm:cxn modelId="{3D53DFB7-E8A7-41F2-857C-6310937139E0}" srcId="{B724114B-9A06-4DC1-9AB9-46EF0154E539}" destId="{35D15012-3D86-4F35-BD12-F9052966B541}" srcOrd="1" destOrd="0" parTransId="{C12C7216-1F46-4F55-8689-8548E2379507}" sibTransId="{86E97E8D-5AAC-4D41-902E-EB25E3C265F2}"/>
    <dgm:cxn modelId="{D59674DA-B907-4220-9C46-66051037695F}" type="presOf" srcId="{35D15012-3D86-4F35-BD12-F9052966B541}" destId="{05575D8C-8393-4247-A353-EE2392C473BA}" srcOrd="0" destOrd="0" presId="urn:microsoft.com/office/officeart/2008/layout/LinedList"/>
    <dgm:cxn modelId="{1A56FEE4-0ACA-4F0E-9C9A-CFC05A997736}" srcId="{B724114B-9A06-4DC1-9AB9-46EF0154E539}" destId="{59AD1C48-A6A7-4879-B511-062CE58EC5DE}" srcOrd="3" destOrd="0" parTransId="{FC45893B-3BE9-469B-B046-8C91EC28C353}" sibTransId="{4091E864-E9D0-442C-968C-AFEB7DE0409A}"/>
    <dgm:cxn modelId="{61E8BBE5-7DD3-4DF8-840B-5235367FC800}" srcId="{B724114B-9A06-4DC1-9AB9-46EF0154E539}" destId="{672CF455-5D74-40CD-BE0D-9EF27352573B}" srcOrd="2" destOrd="0" parTransId="{1EF32EB2-F06D-4193-A367-830F4ADF5F0D}" sibTransId="{75281825-C4C2-41F6-8829-690B8D496AA9}"/>
    <dgm:cxn modelId="{E86FDC33-59AE-460F-A916-A9048E916C57}" type="presParOf" srcId="{EE899D0F-9CF9-4F3C-8751-BA417E3C5B69}" destId="{B5A403DB-776A-4CA9-96CE-AEBE9CDA1851}" srcOrd="0" destOrd="0" presId="urn:microsoft.com/office/officeart/2008/layout/LinedList"/>
    <dgm:cxn modelId="{8B26B6C1-C8C4-4D8A-AA30-AFB47A6C78CE}" type="presParOf" srcId="{EE899D0F-9CF9-4F3C-8751-BA417E3C5B69}" destId="{9627CEA7-E925-421B-9AB7-68C882ED2476}" srcOrd="1" destOrd="0" presId="urn:microsoft.com/office/officeart/2008/layout/LinedList"/>
    <dgm:cxn modelId="{4960FFD0-6E9D-4F4E-8FA2-45854AEAAF57}" type="presParOf" srcId="{9627CEA7-E925-421B-9AB7-68C882ED2476}" destId="{DB3B69C9-0F9F-49D1-9A7A-BDBA50C57654}" srcOrd="0" destOrd="0" presId="urn:microsoft.com/office/officeart/2008/layout/LinedList"/>
    <dgm:cxn modelId="{74C09F2E-464E-42F6-BFD8-CE967CB513D1}" type="presParOf" srcId="{9627CEA7-E925-421B-9AB7-68C882ED2476}" destId="{43DCC664-5843-47A4-938F-5642C810B12F}" srcOrd="1" destOrd="0" presId="urn:microsoft.com/office/officeart/2008/layout/LinedList"/>
    <dgm:cxn modelId="{41D23A0C-1753-4DF3-B6E8-6C40D4456E1C}" type="presParOf" srcId="{EE899D0F-9CF9-4F3C-8751-BA417E3C5B69}" destId="{F2B98F2D-3FB1-4B15-93CD-B57531E0AFB0}" srcOrd="2" destOrd="0" presId="urn:microsoft.com/office/officeart/2008/layout/LinedList"/>
    <dgm:cxn modelId="{9A2D3E6A-3E6C-4426-ABFC-BD393E263DE6}" type="presParOf" srcId="{EE899D0F-9CF9-4F3C-8751-BA417E3C5B69}" destId="{821FE81A-6F19-4CD6-9120-81B1BD56ED7D}" srcOrd="3" destOrd="0" presId="urn:microsoft.com/office/officeart/2008/layout/LinedList"/>
    <dgm:cxn modelId="{6C0A116A-2D8E-448A-AAF9-2A56597357D2}" type="presParOf" srcId="{821FE81A-6F19-4CD6-9120-81B1BD56ED7D}" destId="{05575D8C-8393-4247-A353-EE2392C473BA}" srcOrd="0" destOrd="0" presId="urn:microsoft.com/office/officeart/2008/layout/LinedList"/>
    <dgm:cxn modelId="{14B3CF60-FBF9-4C55-9280-3D6C76D35439}" type="presParOf" srcId="{821FE81A-6F19-4CD6-9120-81B1BD56ED7D}" destId="{67A36CEE-B701-4A78-B934-308F858D60C8}" srcOrd="1" destOrd="0" presId="urn:microsoft.com/office/officeart/2008/layout/LinedList"/>
    <dgm:cxn modelId="{56B424B5-F3EF-4E7C-A69B-BAD848CE7352}" type="presParOf" srcId="{EE899D0F-9CF9-4F3C-8751-BA417E3C5B69}" destId="{7981D0E4-30FF-475E-A692-7CE75E4D0F36}" srcOrd="4" destOrd="0" presId="urn:microsoft.com/office/officeart/2008/layout/LinedList"/>
    <dgm:cxn modelId="{9A77E39F-A40C-4BED-98E1-303DAF80C0F9}" type="presParOf" srcId="{EE899D0F-9CF9-4F3C-8751-BA417E3C5B69}" destId="{DE0FEAB7-04E1-44A8-9515-25119D54AEDE}" srcOrd="5" destOrd="0" presId="urn:microsoft.com/office/officeart/2008/layout/LinedList"/>
    <dgm:cxn modelId="{AD1D3EA7-65B5-4EBA-B7DA-AAAA9A69A2FC}" type="presParOf" srcId="{DE0FEAB7-04E1-44A8-9515-25119D54AEDE}" destId="{F62436FD-DDF0-462B-8B10-DA5C0FE95A5A}" srcOrd="0" destOrd="0" presId="urn:microsoft.com/office/officeart/2008/layout/LinedList"/>
    <dgm:cxn modelId="{CD17FB89-4CCB-49C9-9957-EBB46FD23B95}" type="presParOf" srcId="{DE0FEAB7-04E1-44A8-9515-25119D54AEDE}" destId="{BE25DC9E-A5C8-400C-B244-2D41A6E505D2}" srcOrd="1" destOrd="0" presId="urn:microsoft.com/office/officeart/2008/layout/LinedList"/>
    <dgm:cxn modelId="{199AF8AC-8E7A-4BA5-9667-EA555C95B97B}" type="presParOf" srcId="{EE899D0F-9CF9-4F3C-8751-BA417E3C5B69}" destId="{C7DCA483-2332-451F-A332-FB85D8B0D9B0}" srcOrd="6" destOrd="0" presId="urn:microsoft.com/office/officeart/2008/layout/LinedList"/>
    <dgm:cxn modelId="{659F7C1B-2AC7-4FE2-94C6-12ECD5478CF4}" type="presParOf" srcId="{EE899D0F-9CF9-4F3C-8751-BA417E3C5B69}" destId="{95F73967-1262-4171-B6A2-9AEF5D86AE52}" srcOrd="7" destOrd="0" presId="urn:microsoft.com/office/officeart/2008/layout/LinedList"/>
    <dgm:cxn modelId="{F4ED2B6A-9003-48C8-B7CB-1DDDC5901770}" type="presParOf" srcId="{95F73967-1262-4171-B6A2-9AEF5D86AE52}" destId="{CD2210A7-5DD1-4F98-8BB5-429CEFA77B04}" srcOrd="0" destOrd="0" presId="urn:microsoft.com/office/officeart/2008/layout/LinedList"/>
    <dgm:cxn modelId="{F66675D1-31AC-412F-B553-7DE0442088A3}" type="presParOf" srcId="{95F73967-1262-4171-B6A2-9AEF5D86AE52}" destId="{DE798D18-7FD4-455F-8941-58505D77AD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3F0E434-41E6-4EAA-9D53-53F31E12E692}" type="doc">
      <dgm:prSet loTypeId="urn:microsoft.com/office/officeart/2005/8/layout/vList2" loCatId="list" qsTypeId="urn:microsoft.com/office/officeart/2005/8/quickstyle/simple2" qsCatId="simple" csTypeId="urn:microsoft.com/office/officeart/2005/8/colors/accent1_4" csCatId="accent1"/>
      <dgm:spPr/>
      <dgm:t>
        <a:bodyPr/>
        <a:lstStyle/>
        <a:p>
          <a:endParaRPr lang="pt-BR"/>
        </a:p>
      </dgm:t>
    </dgm:pt>
    <dgm:pt modelId="{6525FBE9-5C8D-4438-9DFD-B0FECBAE8589}">
      <dgm:prSet/>
      <dgm:spPr/>
      <dgm:t>
        <a:bodyPr/>
        <a:lstStyle/>
        <a:p>
          <a:r>
            <a:rPr lang="pt-BR" b="0" i="0" dirty="0"/>
            <a:t>Compreender a tensão elétrica é essencial para projetar e operar circuitos de forma segura e eficiente. Ela nos ajuda a controlar o fluxo de energia e a utilizar a eletricidade de maneira inteligente em aparelhos, sistemas de iluminação e muito mais.</a:t>
          </a:r>
          <a:endParaRPr lang="pt-BR" dirty="0"/>
        </a:p>
      </dgm:t>
    </dgm:pt>
    <dgm:pt modelId="{CECCDC4D-A430-45E7-8213-1AEF1FCE457A}" type="parTrans" cxnId="{9FD89D97-0383-4841-AFBF-745D8F1A35C8}">
      <dgm:prSet/>
      <dgm:spPr/>
      <dgm:t>
        <a:bodyPr/>
        <a:lstStyle/>
        <a:p>
          <a:endParaRPr lang="pt-BR"/>
        </a:p>
      </dgm:t>
    </dgm:pt>
    <dgm:pt modelId="{FD92ED71-1474-4820-840F-F3D4D74E9CED}" type="sibTrans" cxnId="{9FD89D97-0383-4841-AFBF-745D8F1A35C8}">
      <dgm:prSet/>
      <dgm:spPr/>
      <dgm:t>
        <a:bodyPr/>
        <a:lstStyle/>
        <a:p>
          <a:endParaRPr lang="pt-BR"/>
        </a:p>
      </dgm:t>
    </dgm:pt>
    <dgm:pt modelId="{2D7ED388-9431-4FAF-B110-447F258A6D50}" type="pres">
      <dgm:prSet presAssocID="{23F0E434-41E6-4EAA-9D53-53F31E12E692}" presName="linear" presStyleCnt="0">
        <dgm:presLayoutVars>
          <dgm:animLvl val="lvl"/>
          <dgm:resizeHandles val="exact"/>
        </dgm:presLayoutVars>
      </dgm:prSet>
      <dgm:spPr/>
    </dgm:pt>
    <dgm:pt modelId="{78EC81D7-4864-46E1-932C-AD9E12578993}" type="pres">
      <dgm:prSet presAssocID="{6525FBE9-5C8D-4438-9DFD-B0FECBAE8589}" presName="parentText" presStyleLbl="node1" presStyleIdx="0" presStyleCnt="1" custLinFactNeighborX="-5583" custLinFactNeighborY="1834">
        <dgm:presLayoutVars>
          <dgm:chMax val="0"/>
          <dgm:bulletEnabled val="1"/>
        </dgm:presLayoutVars>
      </dgm:prSet>
      <dgm:spPr/>
    </dgm:pt>
  </dgm:ptLst>
  <dgm:cxnLst>
    <dgm:cxn modelId="{71D68A0D-8764-467E-AEAA-D22E9CA4A94F}" type="presOf" srcId="{23F0E434-41E6-4EAA-9D53-53F31E12E692}" destId="{2D7ED388-9431-4FAF-B110-447F258A6D50}" srcOrd="0" destOrd="0" presId="urn:microsoft.com/office/officeart/2005/8/layout/vList2"/>
    <dgm:cxn modelId="{80A5B536-B6AB-48CB-A792-276C81F1991E}" type="presOf" srcId="{6525FBE9-5C8D-4438-9DFD-B0FECBAE8589}" destId="{78EC81D7-4864-46E1-932C-AD9E12578993}" srcOrd="0" destOrd="0" presId="urn:microsoft.com/office/officeart/2005/8/layout/vList2"/>
    <dgm:cxn modelId="{9FD89D97-0383-4841-AFBF-745D8F1A35C8}" srcId="{23F0E434-41E6-4EAA-9D53-53F31E12E692}" destId="{6525FBE9-5C8D-4438-9DFD-B0FECBAE8589}" srcOrd="0" destOrd="0" parTransId="{CECCDC4D-A430-45E7-8213-1AEF1FCE457A}" sibTransId="{FD92ED71-1474-4820-840F-F3D4D74E9CED}"/>
    <dgm:cxn modelId="{21002E31-AA06-4040-A922-D914234CEE42}" type="presParOf" srcId="{2D7ED388-9431-4FAF-B110-447F258A6D50}" destId="{78EC81D7-4864-46E1-932C-AD9E1257899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064C436-B214-4FBC-AE64-6BE80B7B320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05838502-6837-42DC-91A8-DE94D9767E0C}">
      <dgm:prSet/>
      <dgm:spPr>
        <a:solidFill>
          <a:schemeClr val="accent5">
            <a:lumMod val="20000"/>
            <a:lumOff val="80000"/>
          </a:schemeClr>
        </a:solidFill>
      </dgm:spPr>
      <dgm:t>
        <a:bodyPr/>
        <a:lstStyle/>
        <a:p>
          <a:pPr algn="just"/>
          <a:r>
            <a:rPr lang="pt-BR" dirty="0"/>
            <a:t>A potência elétrica é o indicador da taxa na qual a energia elétrica é usada ou transformada em um circuito. É o que determina quão rápido um dispositivo consome ou fornece energia.</a:t>
          </a:r>
        </a:p>
      </dgm:t>
    </dgm:pt>
    <dgm:pt modelId="{A9B781F3-9F58-4B6B-985F-EB5723A09F4F}" type="parTrans" cxnId="{8007D024-1B2F-4A1D-A8F5-DAAE80FF14BD}">
      <dgm:prSet/>
      <dgm:spPr/>
      <dgm:t>
        <a:bodyPr/>
        <a:lstStyle/>
        <a:p>
          <a:endParaRPr lang="pt-BR"/>
        </a:p>
      </dgm:t>
    </dgm:pt>
    <dgm:pt modelId="{1FF923EF-7CB1-41DD-93FB-5CAFE4E4367E}" type="sibTrans" cxnId="{8007D024-1B2F-4A1D-A8F5-DAAE80FF14BD}">
      <dgm:prSet/>
      <dgm:spPr/>
      <dgm:t>
        <a:bodyPr/>
        <a:lstStyle/>
        <a:p>
          <a:endParaRPr lang="pt-BR"/>
        </a:p>
      </dgm:t>
    </dgm:pt>
    <dgm:pt modelId="{74F5261B-7EAF-4128-BEEF-78FADE2AFDE9}">
      <dgm:prSet/>
      <dgm:spPr>
        <a:ln>
          <a:solidFill>
            <a:schemeClr val="accent1"/>
          </a:solidFill>
        </a:ln>
      </dgm:spPr>
      <dgm:t>
        <a:bodyPr/>
        <a:lstStyle/>
        <a:p>
          <a:r>
            <a:rPr lang="pt-BR" b="1" dirty="0"/>
            <a:t>O que é: </a:t>
          </a:r>
          <a:r>
            <a:rPr lang="pt-BR" dirty="0"/>
            <a:t>A potência elétrica é a quantidade de trabalho realizado ou a energia transferida por unidade de tempo.</a:t>
          </a:r>
        </a:p>
      </dgm:t>
    </dgm:pt>
    <dgm:pt modelId="{E7A5E6C5-274B-4128-9585-B0CF738D92D5}" type="parTrans" cxnId="{C6308450-7711-4D9C-8691-DD5962139882}">
      <dgm:prSet/>
      <dgm:spPr/>
      <dgm:t>
        <a:bodyPr/>
        <a:lstStyle/>
        <a:p>
          <a:endParaRPr lang="pt-BR"/>
        </a:p>
      </dgm:t>
    </dgm:pt>
    <dgm:pt modelId="{E404921E-333C-46D8-8CA0-2F9C68319500}" type="sibTrans" cxnId="{C6308450-7711-4D9C-8691-DD5962139882}">
      <dgm:prSet/>
      <dgm:spPr/>
      <dgm:t>
        <a:bodyPr/>
        <a:lstStyle/>
        <a:p>
          <a:endParaRPr lang="pt-BR"/>
        </a:p>
      </dgm:t>
    </dgm:pt>
    <dgm:pt modelId="{D0D99BF0-0849-464A-A88E-538D4C2A0840}">
      <dgm:prSet/>
      <dgm:spPr/>
      <dgm:t>
        <a:bodyPr/>
        <a:lstStyle/>
        <a:p>
          <a:r>
            <a:rPr lang="pt-BR" b="1" dirty="0"/>
            <a:t>Como funciona: </a:t>
          </a:r>
          <a:r>
            <a:rPr lang="pt-BR" dirty="0"/>
            <a:t>A potência é medida em Watts (W) e pode ser calculada multiplicando a corrente elétrica pela tensão elétrica (P = I × V).</a:t>
          </a:r>
        </a:p>
      </dgm:t>
    </dgm:pt>
    <dgm:pt modelId="{40994A85-2C61-4616-B6BC-A99F14E367F0}" type="parTrans" cxnId="{C9F62E64-7001-4D75-AA9E-B4CBA1F47D2D}">
      <dgm:prSet/>
      <dgm:spPr/>
      <dgm:t>
        <a:bodyPr/>
        <a:lstStyle/>
        <a:p>
          <a:endParaRPr lang="pt-BR"/>
        </a:p>
      </dgm:t>
    </dgm:pt>
    <dgm:pt modelId="{DCF1F3C1-A024-4E85-9DFA-D2ACB5A07B8E}" type="sibTrans" cxnId="{C9F62E64-7001-4D75-AA9E-B4CBA1F47D2D}">
      <dgm:prSet/>
      <dgm:spPr/>
      <dgm:t>
        <a:bodyPr/>
        <a:lstStyle/>
        <a:p>
          <a:endParaRPr lang="pt-BR"/>
        </a:p>
      </dgm:t>
    </dgm:pt>
    <dgm:pt modelId="{C1DBDE91-AA74-4001-B390-ED4DA521B7A3}">
      <dgm:prSet/>
      <dgm:spPr/>
      <dgm:t>
        <a:bodyPr/>
        <a:lstStyle/>
        <a:p>
          <a:r>
            <a:rPr lang="pt-BR" b="1"/>
            <a:t>Analogia:</a:t>
          </a:r>
          <a:r>
            <a:rPr lang="pt-BR"/>
            <a:t> Pense na potência como a velocidade em que você realiza uma tarefa - quanto mais rápido, mais trabalho é feito em um período curto.</a:t>
          </a:r>
        </a:p>
      </dgm:t>
    </dgm:pt>
    <dgm:pt modelId="{3D23A4E3-7DB0-40B9-935B-77EBEE952693}" type="parTrans" cxnId="{F3F9AC75-603B-4152-BFCB-D34C3477847F}">
      <dgm:prSet/>
      <dgm:spPr/>
      <dgm:t>
        <a:bodyPr/>
        <a:lstStyle/>
        <a:p>
          <a:endParaRPr lang="pt-BR"/>
        </a:p>
      </dgm:t>
    </dgm:pt>
    <dgm:pt modelId="{DC06E243-305B-42E6-92D0-90E8394C9F1F}" type="sibTrans" cxnId="{F3F9AC75-603B-4152-BFCB-D34C3477847F}">
      <dgm:prSet/>
      <dgm:spPr/>
      <dgm:t>
        <a:bodyPr/>
        <a:lstStyle/>
        <a:p>
          <a:endParaRPr lang="pt-BR"/>
        </a:p>
      </dgm:t>
    </dgm:pt>
    <dgm:pt modelId="{50E60902-A85E-41C8-8CD1-E8B5F22DF064}">
      <dgm:prSet/>
      <dgm:spPr/>
      <dgm:t>
        <a:bodyPr/>
        <a:lstStyle/>
        <a:p>
          <a:r>
            <a:rPr lang="pt-BR" b="1"/>
            <a:t>Importância:</a:t>
          </a:r>
          <a:r>
            <a:rPr lang="pt-BR"/>
            <a:t> A potência determina o desempenho e a eficiência dos dispositivos elétricos, ajudando a escolher componentes adequados.</a:t>
          </a:r>
        </a:p>
      </dgm:t>
    </dgm:pt>
    <dgm:pt modelId="{82DA9F56-6BCC-4D13-8D71-1D818DEF30E9}" type="parTrans" cxnId="{459E6B91-0648-4173-8B50-EC3D353741B2}">
      <dgm:prSet/>
      <dgm:spPr/>
      <dgm:t>
        <a:bodyPr/>
        <a:lstStyle/>
        <a:p>
          <a:endParaRPr lang="pt-BR"/>
        </a:p>
      </dgm:t>
    </dgm:pt>
    <dgm:pt modelId="{87F03988-6245-4B7C-8381-685E041A409D}" type="sibTrans" cxnId="{459E6B91-0648-4173-8B50-EC3D353741B2}">
      <dgm:prSet/>
      <dgm:spPr/>
      <dgm:t>
        <a:bodyPr/>
        <a:lstStyle/>
        <a:p>
          <a:endParaRPr lang="pt-BR"/>
        </a:p>
      </dgm:t>
    </dgm:pt>
    <dgm:pt modelId="{1BAE2EC8-0ABC-46CC-B61B-22B7073315FB}" type="pres">
      <dgm:prSet presAssocID="{E064C436-B214-4FBC-AE64-6BE80B7B3209}" presName="vert0" presStyleCnt="0">
        <dgm:presLayoutVars>
          <dgm:dir/>
          <dgm:animOne val="branch"/>
          <dgm:animLvl val="lvl"/>
        </dgm:presLayoutVars>
      </dgm:prSet>
      <dgm:spPr/>
    </dgm:pt>
    <dgm:pt modelId="{78BD9FDA-F3C3-4C37-A1EB-BB1D05E05463}" type="pres">
      <dgm:prSet presAssocID="{05838502-6837-42DC-91A8-DE94D9767E0C}" presName="thickLine" presStyleLbl="alignNode1" presStyleIdx="0" presStyleCnt="5"/>
      <dgm:spPr/>
    </dgm:pt>
    <dgm:pt modelId="{76FD9CE0-1866-4956-B680-FF7EBFB001E2}" type="pres">
      <dgm:prSet presAssocID="{05838502-6837-42DC-91A8-DE94D9767E0C}" presName="horz1" presStyleCnt="0"/>
      <dgm:spPr/>
    </dgm:pt>
    <dgm:pt modelId="{D42D9AEE-F0A3-4955-94ED-DCC99D2207FC}" type="pres">
      <dgm:prSet presAssocID="{05838502-6837-42DC-91A8-DE94D9767E0C}" presName="tx1" presStyleLbl="revTx" presStyleIdx="0" presStyleCnt="5"/>
      <dgm:spPr/>
    </dgm:pt>
    <dgm:pt modelId="{70D82227-FFAF-4A6E-A605-3C62B780C4EF}" type="pres">
      <dgm:prSet presAssocID="{05838502-6837-42DC-91A8-DE94D9767E0C}" presName="vert1" presStyleCnt="0"/>
      <dgm:spPr/>
    </dgm:pt>
    <dgm:pt modelId="{7D46BC2C-0056-4FF3-B1F7-50DE91D29283}" type="pres">
      <dgm:prSet presAssocID="{74F5261B-7EAF-4128-BEEF-78FADE2AFDE9}" presName="thickLine" presStyleLbl="alignNode1" presStyleIdx="1" presStyleCnt="5"/>
      <dgm:spPr/>
    </dgm:pt>
    <dgm:pt modelId="{F08DC0AA-6ADE-470F-AA85-B37BFECC6083}" type="pres">
      <dgm:prSet presAssocID="{74F5261B-7EAF-4128-BEEF-78FADE2AFDE9}" presName="horz1" presStyleCnt="0"/>
      <dgm:spPr/>
    </dgm:pt>
    <dgm:pt modelId="{055ADC57-FF70-42EA-98BF-7E26035B886A}" type="pres">
      <dgm:prSet presAssocID="{74F5261B-7EAF-4128-BEEF-78FADE2AFDE9}" presName="tx1" presStyleLbl="revTx" presStyleIdx="1" presStyleCnt="5"/>
      <dgm:spPr/>
    </dgm:pt>
    <dgm:pt modelId="{792C3CA2-6E5A-4E92-812C-BDB6C3AD462C}" type="pres">
      <dgm:prSet presAssocID="{74F5261B-7EAF-4128-BEEF-78FADE2AFDE9}" presName="vert1" presStyleCnt="0"/>
      <dgm:spPr/>
    </dgm:pt>
    <dgm:pt modelId="{B62248AF-3D49-4B31-929C-A67B44DD5B26}" type="pres">
      <dgm:prSet presAssocID="{D0D99BF0-0849-464A-A88E-538D4C2A0840}" presName="thickLine" presStyleLbl="alignNode1" presStyleIdx="2" presStyleCnt="5"/>
      <dgm:spPr/>
    </dgm:pt>
    <dgm:pt modelId="{1973471D-C47C-4607-9A9A-0371521B7AA7}" type="pres">
      <dgm:prSet presAssocID="{D0D99BF0-0849-464A-A88E-538D4C2A0840}" presName="horz1" presStyleCnt="0"/>
      <dgm:spPr/>
    </dgm:pt>
    <dgm:pt modelId="{FE51B6D1-4161-482D-BCCC-6DE0D4E7E444}" type="pres">
      <dgm:prSet presAssocID="{D0D99BF0-0849-464A-A88E-538D4C2A0840}" presName="tx1" presStyleLbl="revTx" presStyleIdx="2" presStyleCnt="5"/>
      <dgm:spPr/>
    </dgm:pt>
    <dgm:pt modelId="{57636812-A410-4ECC-8184-F6D973608778}" type="pres">
      <dgm:prSet presAssocID="{D0D99BF0-0849-464A-A88E-538D4C2A0840}" presName="vert1" presStyleCnt="0"/>
      <dgm:spPr/>
    </dgm:pt>
    <dgm:pt modelId="{B3630BF8-EED0-4276-96BE-066424ABEC7E}" type="pres">
      <dgm:prSet presAssocID="{C1DBDE91-AA74-4001-B390-ED4DA521B7A3}" presName="thickLine" presStyleLbl="alignNode1" presStyleIdx="3" presStyleCnt="5"/>
      <dgm:spPr/>
    </dgm:pt>
    <dgm:pt modelId="{11E2BD72-E87E-40A7-B641-8CF309623F06}" type="pres">
      <dgm:prSet presAssocID="{C1DBDE91-AA74-4001-B390-ED4DA521B7A3}" presName="horz1" presStyleCnt="0"/>
      <dgm:spPr/>
    </dgm:pt>
    <dgm:pt modelId="{516CC848-E896-4A28-A139-5A512D384AD3}" type="pres">
      <dgm:prSet presAssocID="{C1DBDE91-AA74-4001-B390-ED4DA521B7A3}" presName="tx1" presStyleLbl="revTx" presStyleIdx="3" presStyleCnt="5"/>
      <dgm:spPr/>
    </dgm:pt>
    <dgm:pt modelId="{24D8F8FE-EE39-4A42-905D-494271671A65}" type="pres">
      <dgm:prSet presAssocID="{C1DBDE91-AA74-4001-B390-ED4DA521B7A3}" presName="vert1" presStyleCnt="0"/>
      <dgm:spPr/>
    </dgm:pt>
    <dgm:pt modelId="{410AC0F1-2187-4F6D-8476-0F9CF0116EF1}" type="pres">
      <dgm:prSet presAssocID="{50E60902-A85E-41C8-8CD1-E8B5F22DF064}" presName="thickLine" presStyleLbl="alignNode1" presStyleIdx="4" presStyleCnt="5"/>
      <dgm:spPr/>
    </dgm:pt>
    <dgm:pt modelId="{3483132A-49B7-4282-B880-E195F9CE9F2D}" type="pres">
      <dgm:prSet presAssocID="{50E60902-A85E-41C8-8CD1-E8B5F22DF064}" presName="horz1" presStyleCnt="0"/>
      <dgm:spPr/>
    </dgm:pt>
    <dgm:pt modelId="{F17F2E3F-07FA-43F3-A7FF-56F3C62EE9FE}" type="pres">
      <dgm:prSet presAssocID="{50E60902-A85E-41C8-8CD1-E8B5F22DF064}" presName="tx1" presStyleLbl="revTx" presStyleIdx="4" presStyleCnt="5"/>
      <dgm:spPr/>
    </dgm:pt>
    <dgm:pt modelId="{FDB42471-2D14-4DD9-A2B9-0B2D6336556F}" type="pres">
      <dgm:prSet presAssocID="{50E60902-A85E-41C8-8CD1-E8B5F22DF064}" presName="vert1" presStyleCnt="0"/>
      <dgm:spPr/>
    </dgm:pt>
  </dgm:ptLst>
  <dgm:cxnLst>
    <dgm:cxn modelId="{45495924-9A53-41AD-ACA2-30DA3F919CAC}" type="presOf" srcId="{74F5261B-7EAF-4128-BEEF-78FADE2AFDE9}" destId="{055ADC57-FF70-42EA-98BF-7E26035B886A}" srcOrd="0" destOrd="0" presId="urn:microsoft.com/office/officeart/2008/layout/LinedList"/>
    <dgm:cxn modelId="{8007D024-1B2F-4A1D-A8F5-DAAE80FF14BD}" srcId="{E064C436-B214-4FBC-AE64-6BE80B7B3209}" destId="{05838502-6837-42DC-91A8-DE94D9767E0C}" srcOrd="0" destOrd="0" parTransId="{A9B781F3-9F58-4B6B-985F-EB5723A09F4F}" sibTransId="{1FF923EF-7CB1-41DD-93FB-5CAFE4E4367E}"/>
    <dgm:cxn modelId="{C9F62E64-7001-4D75-AA9E-B4CBA1F47D2D}" srcId="{E064C436-B214-4FBC-AE64-6BE80B7B3209}" destId="{D0D99BF0-0849-464A-A88E-538D4C2A0840}" srcOrd="2" destOrd="0" parTransId="{40994A85-2C61-4616-B6BC-A99F14E367F0}" sibTransId="{DCF1F3C1-A024-4E85-9DFA-D2ACB5A07B8E}"/>
    <dgm:cxn modelId="{C6308450-7711-4D9C-8691-DD5962139882}" srcId="{E064C436-B214-4FBC-AE64-6BE80B7B3209}" destId="{74F5261B-7EAF-4128-BEEF-78FADE2AFDE9}" srcOrd="1" destOrd="0" parTransId="{E7A5E6C5-274B-4128-9585-B0CF738D92D5}" sibTransId="{E404921E-333C-46D8-8CA0-2F9C68319500}"/>
    <dgm:cxn modelId="{F3F9AC75-603B-4152-BFCB-D34C3477847F}" srcId="{E064C436-B214-4FBC-AE64-6BE80B7B3209}" destId="{C1DBDE91-AA74-4001-B390-ED4DA521B7A3}" srcOrd="3" destOrd="0" parTransId="{3D23A4E3-7DB0-40B9-935B-77EBEE952693}" sibTransId="{DC06E243-305B-42E6-92D0-90E8394C9F1F}"/>
    <dgm:cxn modelId="{459E6B91-0648-4173-8B50-EC3D353741B2}" srcId="{E064C436-B214-4FBC-AE64-6BE80B7B3209}" destId="{50E60902-A85E-41C8-8CD1-E8B5F22DF064}" srcOrd="4" destOrd="0" parTransId="{82DA9F56-6BCC-4D13-8D71-1D818DEF30E9}" sibTransId="{87F03988-6245-4B7C-8381-685E041A409D}"/>
    <dgm:cxn modelId="{A72EB099-FEB5-412A-B484-70DBBF897205}" type="presOf" srcId="{05838502-6837-42DC-91A8-DE94D9767E0C}" destId="{D42D9AEE-F0A3-4955-94ED-DCC99D2207FC}" srcOrd="0" destOrd="0" presId="urn:microsoft.com/office/officeart/2008/layout/LinedList"/>
    <dgm:cxn modelId="{343B4D9A-1410-4036-BFA3-68A22675354B}" type="presOf" srcId="{D0D99BF0-0849-464A-A88E-538D4C2A0840}" destId="{FE51B6D1-4161-482D-BCCC-6DE0D4E7E444}" srcOrd="0" destOrd="0" presId="urn:microsoft.com/office/officeart/2008/layout/LinedList"/>
    <dgm:cxn modelId="{ADBD8C9D-70B6-4CD3-92D6-B95674748DBF}" type="presOf" srcId="{50E60902-A85E-41C8-8CD1-E8B5F22DF064}" destId="{F17F2E3F-07FA-43F3-A7FF-56F3C62EE9FE}" srcOrd="0" destOrd="0" presId="urn:microsoft.com/office/officeart/2008/layout/LinedList"/>
    <dgm:cxn modelId="{B2DE13BC-58DB-4BAC-AEE7-F4E29D771FEB}" type="presOf" srcId="{E064C436-B214-4FBC-AE64-6BE80B7B3209}" destId="{1BAE2EC8-0ABC-46CC-B61B-22B7073315FB}" srcOrd="0" destOrd="0" presId="urn:microsoft.com/office/officeart/2008/layout/LinedList"/>
    <dgm:cxn modelId="{C21D5DBC-C0D5-4045-9C8D-4308574CA553}" type="presOf" srcId="{C1DBDE91-AA74-4001-B390-ED4DA521B7A3}" destId="{516CC848-E896-4A28-A139-5A512D384AD3}" srcOrd="0" destOrd="0" presId="urn:microsoft.com/office/officeart/2008/layout/LinedList"/>
    <dgm:cxn modelId="{F753928F-49D2-4269-ADC5-0500D6BD7AA0}" type="presParOf" srcId="{1BAE2EC8-0ABC-46CC-B61B-22B7073315FB}" destId="{78BD9FDA-F3C3-4C37-A1EB-BB1D05E05463}" srcOrd="0" destOrd="0" presId="urn:microsoft.com/office/officeart/2008/layout/LinedList"/>
    <dgm:cxn modelId="{FD6D7EA3-6FA1-43FD-9B75-6CE2E4FA13E6}" type="presParOf" srcId="{1BAE2EC8-0ABC-46CC-B61B-22B7073315FB}" destId="{76FD9CE0-1866-4956-B680-FF7EBFB001E2}" srcOrd="1" destOrd="0" presId="urn:microsoft.com/office/officeart/2008/layout/LinedList"/>
    <dgm:cxn modelId="{3A7C5F98-5099-4E14-B5AE-41C61E24ECFB}" type="presParOf" srcId="{76FD9CE0-1866-4956-B680-FF7EBFB001E2}" destId="{D42D9AEE-F0A3-4955-94ED-DCC99D2207FC}" srcOrd="0" destOrd="0" presId="urn:microsoft.com/office/officeart/2008/layout/LinedList"/>
    <dgm:cxn modelId="{9A0088DA-F9A9-4CA9-8C31-90C27621C4E2}" type="presParOf" srcId="{76FD9CE0-1866-4956-B680-FF7EBFB001E2}" destId="{70D82227-FFAF-4A6E-A605-3C62B780C4EF}" srcOrd="1" destOrd="0" presId="urn:microsoft.com/office/officeart/2008/layout/LinedList"/>
    <dgm:cxn modelId="{7E1227E2-ED90-4041-95A2-35B411CA1118}" type="presParOf" srcId="{1BAE2EC8-0ABC-46CC-B61B-22B7073315FB}" destId="{7D46BC2C-0056-4FF3-B1F7-50DE91D29283}" srcOrd="2" destOrd="0" presId="urn:microsoft.com/office/officeart/2008/layout/LinedList"/>
    <dgm:cxn modelId="{7A239CAE-B3B0-45D3-BE36-5C41658010CD}" type="presParOf" srcId="{1BAE2EC8-0ABC-46CC-B61B-22B7073315FB}" destId="{F08DC0AA-6ADE-470F-AA85-B37BFECC6083}" srcOrd="3" destOrd="0" presId="urn:microsoft.com/office/officeart/2008/layout/LinedList"/>
    <dgm:cxn modelId="{BD537EFD-E5CB-4AD9-80E6-855566FFDDFA}" type="presParOf" srcId="{F08DC0AA-6ADE-470F-AA85-B37BFECC6083}" destId="{055ADC57-FF70-42EA-98BF-7E26035B886A}" srcOrd="0" destOrd="0" presId="urn:microsoft.com/office/officeart/2008/layout/LinedList"/>
    <dgm:cxn modelId="{B2189E0D-59CB-4C04-AE48-4EB641E7B44E}" type="presParOf" srcId="{F08DC0AA-6ADE-470F-AA85-B37BFECC6083}" destId="{792C3CA2-6E5A-4E92-812C-BDB6C3AD462C}" srcOrd="1" destOrd="0" presId="urn:microsoft.com/office/officeart/2008/layout/LinedList"/>
    <dgm:cxn modelId="{FB3B010F-600A-4588-BBD5-65CDFBD976D9}" type="presParOf" srcId="{1BAE2EC8-0ABC-46CC-B61B-22B7073315FB}" destId="{B62248AF-3D49-4B31-929C-A67B44DD5B26}" srcOrd="4" destOrd="0" presId="urn:microsoft.com/office/officeart/2008/layout/LinedList"/>
    <dgm:cxn modelId="{DA8E3E60-1A7D-4B10-BDD3-504E31E0E182}" type="presParOf" srcId="{1BAE2EC8-0ABC-46CC-B61B-22B7073315FB}" destId="{1973471D-C47C-4607-9A9A-0371521B7AA7}" srcOrd="5" destOrd="0" presId="urn:microsoft.com/office/officeart/2008/layout/LinedList"/>
    <dgm:cxn modelId="{2DFE68D8-60C4-4460-852C-B58C2478AC1B}" type="presParOf" srcId="{1973471D-C47C-4607-9A9A-0371521B7AA7}" destId="{FE51B6D1-4161-482D-BCCC-6DE0D4E7E444}" srcOrd="0" destOrd="0" presId="urn:microsoft.com/office/officeart/2008/layout/LinedList"/>
    <dgm:cxn modelId="{10C4A905-973D-4743-925E-5D103BDCEFDC}" type="presParOf" srcId="{1973471D-C47C-4607-9A9A-0371521B7AA7}" destId="{57636812-A410-4ECC-8184-F6D973608778}" srcOrd="1" destOrd="0" presId="urn:microsoft.com/office/officeart/2008/layout/LinedList"/>
    <dgm:cxn modelId="{9201D2A0-CF49-4C35-8C9F-444AF8495245}" type="presParOf" srcId="{1BAE2EC8-0ABC-46CC-B61B-22B7073315FB}" destId="{B3630BF8-EED0-4276-96BE-066424ABEC7E}" srcOrd="6" destOrd="0" presId="urn:microsoft.com/office/officeart/2008/layout/LinedList"/>
    <dgm:cxn modelId="{6CE91F8E-7585-4992-BD96-A9BB16A8B28A}" type="presParOf" srcId="{1BAE2EC8-0ABC-46CC-B61B-22B7073315FB}" destId="{11E2BD72-E87E-40A7-B641-8CF309623F06}" srcOrd="7" destOrd="0" presId="urn:microsoft.com/office/officeart/2008/layout/LinedList"/>
    <dgm:cxn modelId="{099CF321-4EFA-4C9A-A7C4-06C7DBB71E35}" type="presParOf" srcId="{11E2BD72-E87E-40A7-B641-8CF309623F06}" destId="{516CC848-E896-4A28-A139-5A512D384AD3}" srcOrd="0" destOrd="0" presId="urn:microsoft.com/office/officeart/2008/layout/LinedList"/>
    <dgm:cxn modelId="{08C4590D-20D9-406B-BA94-72ACA68F8E0E}" type="presParOf" srcId="{11E2BD72-E87E-40A7-B641-8CF309623F06}" destId="{24D8F8FE-EE39-4A42-905D-494271671A65}" srcOrd="1" destOrd="0" presId="urn:microsoft.com/office/officeart/2008/layout/LinedList"/>
    <dgm:cxn modelId="{DE0A9144-01FC-42FF-9505-52B1ABA54860}" type="presParOf" srcId="{1BAE2EC8-0ABC-46CC-B61B-22B7073315FB}" destId="{410AC0F1-2187-4F6D-8476-0F9CF0116EF1}" srcOrd="8" destOrd="0" presId="urn:microsoft.com/office/officeart/2008/layout/LinedList"/>
    <dgm:cxn modelId="{F1E81692-92CB-4943-8D0D-9A9769E4EB16}" type="presParOf" srcId="{1BAE2EC8-0ABC-46CC-B61B-22B7073315FB}" destId="{3483132A-49B7-4282-B880-E195F9CE9F2D}" srcOrd="9" destOrd="0" presId="urn:microsoft.com/office/officeart/2008/layout/LinedList"/>
    <dgm:cxn modelId="{51AEAF2C-7AB3-4189-9E08-A5BBF0E3702B}" type="presParOf" srcId="{3483132A-49B7-4282-B880-E195F9CE9F2D}" destId="{F17F2E3F-07FA-43F3-A7FF-56F3C62EE9FE}" srcOrd="0" destOrd="0" presId="urn:microsoft.com/office/officeart/2008/layout/LinedList"/>
    <dgm:cxn modelId="{57DAE35D-3680-47BA-9395-FAFF0208FDF9}" type="presParOf" srcId="{3483132A-49B7-4282-B880-E195F9CE9F2D}" destId="{FDB42471-2D14-4DD9-A2B9-0B2D6336556F}" srcOrd="1" destOrd="0" presId="urn:microsoft.com/office/officeart/2008/layout/LinedList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054FA-7652-40AF-AD08-B08203EFCDC9}">
      <dsp:nvSpPr>
        <dsp:cNvPr id="0" name=""/>
        <dsp:cNvSpPr/>
      </dsp:nvSpPr>
      <dsp:spPr>
        <a:xfrm>
          <a:off x="0" y="134028"/>
          <a:ext cx="10515600" cy="895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A corrente elétrica é o movimento ordenado de partículas carregadas, conhecidas como elétrons, através de um condutor, como um fio. Ela é a força vital por trás de todos os dispositivos elétricos e eletrônicos que usamos diariamente, permitindo a transferência de energia e o funcionamento de circuitos.</a:t>
          </a:r>
        </a:p>
      </dsp:txBody>
      <dsp:txXfrm>
        <a:off x="43693" y="177721"/>
        <a:ext cx="10428214" cy="807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FF770-53E7-4A69-953B-1721481BEA18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171E81-1BB9-487A-8DAE-9C3F24A3F07F}">
      <dsp:nvSpPr>
        <dsp:cNvPr id="0" name=""/>
        <dsp:cNvSpPr/>
      </dsp:nvSpPr>
      <dsp:spPr>
        <a:xfrm>
          <a:off x="0" y="0"/>
          <a:ext cx="10515600" cy="73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O que é: </a:t>
          </a:r>
          <a:r>
            <a:rPr lang="pt-BR" sz="2000" kern="1200" dirty="0"/>
            <a:t>A corrente elétrica é o fluxo contínuo de elétrons em um circuito.</a:t>
          </a:r>
        </a:p>
      </dsp:txBody>
      <dsp:txXfrm>
        <a:off x="0" y="0"/>
        <a:ext cx="10515600" cy="733160"/>
      </dsp:txXfrm>
    </dsp:sp>
    <dsp:sp modelId="{CF589C19-CD9F-4046-B23C-02F38231A495}">
      <dsp:nvSpPr>
        <dsp:cNvPr id="0" name=""/>
        <dsp:cNvSpPr/>
      </dsp:nvSpPr>
      <dsp:spPr>
        <a:xfrm>
          <a:off x="0" y="73316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7B6EA-82C1-49D3-B115-5B3FA4DB4B8B}">
      <dsp:nvSpPr>
        <dsp:cNvPr id="0" name=""/>
        <dsp:cNvSpPr/>
      </dsp:nvSpPr>
      <dsp:spPr>
        <a:xfrm>
          <a:off x="0" y="733160"/>
          <a:ext cx="10515600" cy="73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Como funciona</a:t>
          </a:r>
          <a:r>
            <a:rPr lang="pt-BR" sz="2000" kern="1200"/>
            <a:t>: Elétrons carregados negativamente são impulsionados por uma diferença de potencial elétrico, movendo-se de áreas de alta concentração para baixa concentração.</a:t>
          </a:r>
        </a:p>
      </dsp:txBody>
      <dsp:txXfrm>
        <a:off x="0" y="733160"/>
        <a:ext cx="10515600" cy="733160"/>
      </dsp:txXfrm>
    </dsp:sp>
    <dsp:sp modelId="{9404AAA5-FBD9-4135-937E-76CC5F2271A1}">
      <dsp:nvSpPr>
        <dsp:cNvPr id="0" name=""/>
        <dsp:cNvSpPr/>
      </dsp:nvSpPr>
      <dsp:spPr>
        <a:xfrm>
          <a:off x="0" y="146632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03508-E45D-44A3-AFE5-37A2F3FB1514}">
      <dsp:nvSpPr>
        <dsp:cNvPr id="0" name=""/>
        <dsp:cNvSpPr/>
      </dsp:nvSpPr>
      <dsp:spPr>
        <a:xfrm>
          <a:off x="0" y="1466320"/>
          <a:ext cx="10515600" cy="73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Unidade de Medida: </a:t>
          </a:r>
          <a:r>
            <a:rPr lang="pt-BR" sz="2000" kern="1200"/>
            <a:t>A corrente é medida em Ampères (A), representando a quantidade de elétrons que passam por um ponto em um segundo.</a:t>
          </a:r>
        </a:p>
      </dsp:txBody>
      <dsp:txXfrm>
        <a:off x="0" y="1466320"/>
        <a:ext cx="10515600" cy="733160"/>
      </dsp:txXfrm>
    </dsp:sp>
    <dsp:sp modelId="{5EC39BE7-5E5B-47C2-828C-B4775BC6612F}">
      <dsp:nvSpPr>
        <dsp:cNvPr id="0" name=""/>
        <dsp:cNvSpPr/>
      </dsp:nvSpPr>
      <dsp:spPr>
        <a:xfrm>
          <a:off x="0" y="219948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2D5E-71A9-4048-9FB7-0A15213A508C}">
      <dsp:nvSpPr>
        <dsp:cNvPr id="0" name=""/>
        <dsp:cNvSpPr/>
      </dsp:nvSpPr>
      <dsp:spPr>
        <a:xfrm>
          <a:off x="0" y="2199481"/>
          <a:ext cx="10515600" cy="733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Importância:</a:t>
          </a:r>
          <a:r>
            <a:rPr lang="pt-BR" sz="2000" kern="1200"/>
            <a:t> A corrente elétrica é essencial para o funcionamento de lâmpadas, aparelhos eletrônicos, motores e muito mais.</a:t>
          </a:r>
        </a:p>
      </dsp:txBody>
      <dsp:txXfrm>
        <a:off x="0" y="2199481"/>
        <a:ext cx="10515600" cy="733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39CF8-C4CE-4A36-AD70-629AB9CEC388}">
      <dsp:nvSpPr>
        <dsp:cNvPr id="0" name=""/>
        <dsp:cNvSpPr/>
      </dsp:nvSpPr>
      <dsp:spPr>
        <a:xfrm>
          <a:off x="0" y="151129"/>
          <a:ext cx="8427347" cy="77220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i="0" kern="1200"/>
            <a:t>Compreender a corrente elétrica é fundamental para dominar conceitos básicos de eletricidade e para criar circuitos eficientes e seguros.</a:t>
          </a:r>
          <a:endParaRPr lang="pt-BR" sz="2000" kern="1200"/>
        </a:p>
      </dsp:txBody>
      <dsp:txXfrm>
        <a:off x="37696" y="188825"/>
        <a:ext cx="8351955" cy="696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06A4F-0A5C-4504-8426-775996E45968}">
      <dsp:nvSpPr>
        <dsp:cNvPr id="0" name=""/>
        <dsp:cNvSpPr/>
      </dsp:nvSpPr>
      <dsp:spPr>
        <a:xfrm>
          <a:off x="0" y="54910"/>
          <a:ext cx="10515600" cy="1832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A tensão elétrica, também chamada de diferença de potencial, é o impulso que move elétrons através de um circuito. É a "força motriz" por trás do fluxo de energia elétrica e desempenha um papel crucial na operação de dispositivos eletrônicos.</a:t>
          </a:r>
        </a:p>
      </dsp:txBody>
      <dsp:txXfrm>
        <a:off x="89442" y="144352"/>
        <a:ext cx="10336716" cy="16533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403DB-776A-4CA9-96CE-AEBE9CDA1851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B69C9-0F9F-49D1-9A7A-BDBA50C57654}">
      <dsp:nvSpPr>
        <dsp:cNvPr id="0" name=""/>
        <dsp:cNvSpPr/>
      </dsp:nvSpPr>
      <dsp:spPr>
        <a:xfrm>
          <a:off x="0" y="0"/>
          <a:ext cx="10515600" cy="71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O que é</a:t>
          </a:r>
          <a:r>
            <a:rPr lang="pt-BR" sz="2000" kern="1200"/>
            <a:t>: A tensão elétrica é a diferença de carga entre dois pontos em um circuito, que cria um campo elétrico capaz de mover elétrons.</a:t>
          </a:r>
        </a:p>
      </dsp:txBody>
      <dsp:txXfrm>
        <a:off x="0" y="0"/>
        <a:ext cx="10515600" cy="718502"/>
      </dsp:txXfrm>
    </dsp:sp>
    <dsp:sp modelId="{F2B98F2D-3FB1-4B15-93CD-B57531E0AFB0}">
      <dsp:nvSpPr>
        <dsp:cNvPr id="0" name=""/>
        <dsp:cNvSpPr/>
      </dsp:nvSpPr>
      <dsp:spPr>
        <a:xfrm>
          <a:off x="0" y="71850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75D8C-8393-4247-A353-EE2392C473BA}">
      <dsp:nvSpPr>
        <dsp:cNvPr id="0" name=""/>
        <dsp:cNvSpPr/>
      </dsp:nvSpPr>
      <dsp:spPr>
        <a:xfrm>
          <a:off x="0" y="718502"/>
          <a:ext cx="10515600" cy="71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Como funciona: </a:t>
          </a:r>
          <a:r>
            <a:rPr lang="pt-BR" sz="2000" kern="1200"/>
            <a:t>A tensão é medida em Volts (V) e representa a energia potencial disponível para impulsionar os elétrons através de um condutor.</a:t>
          </a:r>
        </a:p>
      </dsp:txBody>
      <dsp:txXfrm>
        <a:off x="0" y="718502"/>
        <a:ext cx="10515600" cy="718502"/>
      </dsp:txXfrm>
    </dsp:sp>
    <dsp:sp modelId="{7981D0E4-30FF-475E-A692-7CE75E4D0F36}">
      <dsp:nvSpPr>
        <dsp:cNvPr id="0" name=""/>
        <dsp:cNvSpPr/>
      </dsp:nvSpPr>
      <dsp:spPr>
        <a:xfrm>
          <a:off x="0" y="1437005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436FD-DDF0-462B-8B10-DA5C0FE95A5A}">
      <dsp:nvSpPr>
        <dsp:cNvPr id="0" name=""/>
        <dsp:cNvSpPr/>
      </dsp:nvSpPr>
      <dsp:spPr>
        <a:xfrm>
          <a:off x="0" y="1437005"/>
          <a:ext cx="10515600" cy="71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Analogia: </a:t>
          </a:r>
          <a:r>
            <a:rPr lang="pt-BR" sz="2000" kern="1200"/>
            <a:t>Pense na tensão como uma "pressão elétrica" que empurra os elétrons ao longo do circuito, assim como a pressão da água move a água através de uma tubulação.</a:t>
          </a:r>
        </a:p>
      </dsp:txBody>
      <dsp:txXfrm>
        <a:off x="0" y="1437005"/>
        <a:ext cx="10515600" cy="718502"/>
      </dsp:txXfrm>
    </dsp:sp>
    <dsp:sp modelId="{C7DCA483-2332-451F-A332-FB85D8B0D9B0}">
      <dsp:nvSpPr>
        <dsp:cNvPr id="0" name=""/>
        <dsp:cNvSpPr/>
      </dsp:nvSpPr>
      <dsp:spPr>
        <a:xfrm>
          <a:off x="0" y="215550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210A7-5DD1-4F98-8BB5-429CEFA77B04}">
      <dsp:nvSpPr>
        <dsp:cNvPr id="0" name=""/>
        <dsp:cNvSpPr/>
      </dsp:nvSpPr>
      <dsp:spPr>
        <a:xfrm>
          <a:off x="0" y="2155507"/>
          <a:ext cx="10515600" cy="718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/>
            <a:t>Importância: </a:t>
          </a:r>
          <a:r>
            <a:rPr lang="pt-BR" sz="2000" kern="1200"/>
            <a:t>A tensão controla a intensidade da corrente elétrica e permite que dispositivos sejam ligados ou desligados.</a:t>
          </a:r>
        </a:p>
      </dsp:txBody>
      <dsp:txXfrm>
        <a:off x="0" y="2155507"/>
        <a:ext cx="10515600" cy="7185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C81D7-4864-46E1-932C-AD9E12578993}">
      <dsp:nvSpPr>
        <dsp:cNvPr id="0" name=""/>
        <dsp:cNvSpPr/>
      </dsp:nvSpPr>
      <dsp:spPr>
        <a:xfrm>
          <a:off x="0" y="52268"/>
          <a:ext cx="8998631" cy="1425059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0" i="0" kern="1200" dirty="0"/>
            <a:t>Compreender a tensão elétrica é essencial para projetar e operar circuitos de forma segura e eficiente. Ela nos ajuda a controlar o fluxo de energia e a utilizar a eletricidade de maneira inteligente em aparelhos, sistemas de iluminação e muito mais.</a:t>
          </a:r>
          <a:endParaRPr lang="pt-BR" sz="2100" kern="1200" dirty="0"/>
        </a:p>
      </dsp:txBody>
      <dsp:txXfrm>
        <a:off x="69566" y="121834"/>
        <a:ext cx="8859499" cy="12859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BD9FDA-F3C3-4C37-A1EB-BB1D05E05463}">
      <dsp:nvSpPr>
        <dsp:cNvPr id="0" name=""/>
        <dsp:cNvSpPr/>
      </dsp:nvSpPr>
      <dsp:spPr>
        <a:xfrm>
          <a:off x="0" y="531"/>
          <a:ext cx="7247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D9AEE-F0A3-4955-94ED-DCC99D2207FC}">
      <dsp:nvSpPr>
        <dsp:cNvPr id="0" name=""/>
        <dsp:cNvSpPr/>
      </dsp:nvSpPr>
      <dsp:spPr>
        <a:xfrm>
          <a:off x="0" y="531"/>
          <a:ext cx="7247467" cy="870055"/>
        </a:xfrm>
        <a:prstGeom prst="rect">
          <a:avLst/>
        </a:prstGeom>
        <a:solidFill>
          <a:schemeClr val="accent5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 potência elétrica é o indicador da taxa na qual a energia elétrica é usada ou transformada em um circuito. É o que determina quão rápido um dispositivo consome ou fornece energia.</a:t>
          </a:r>
        </a:p>
      </dsp:txBody>
      <dsp:txXfrm>
        <a:off x="0" y="531"/>
        <a:ext cx="7247467" cy="870055"/>
      </dsp:txXfrm>
    </dsp:sp>
    <dsp:sp modelId="{7D46BC2C-0056-4FF3-B1F7-50DE91D29283}">
      <dsp:nvSpPr>
        <dsp:cNvPr id="0" name=""/>
        <dsp:cNvSpPr/>
      </dsp:nvSpPr>
      <dsp:spPr>
        <a:xfrm>
          <a:off x="0" y="870586"/>
          <a:ext cx="7247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5ADC57-FF70-42EA-98BF-7E26035B886A}">
      <dsp:nvSpPr>
        <dsp:cNvPr id="0" name=""/>
        <dsp:cNvSpPr/>
      </dsp:nvSpPr>
      <dsp:spPr>
        <a:xfrm>
          <a:off x="0" y="870586"/>
          <a:ext cx="7247467" cy="870055"/>
        </a:xfrm>
        <a:prstGeom prst="rect">
          <a:avLst/>
        </a:prstGeom>
        <a:noFill/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O que é: </a:t>
          </a:r>
          <a:r>
            <a:rPr lang="pt-BR" sz="1800" kern="1200" dirty="0"/>
            <a:t>A potência elétrica é a quantidade de trabalho realizado ou a energia transferida por unidade de tempo.</a:t>
          </a:r>
        </a:p>
      </dsp:txBody>
      <dsp:txXfrm>
        <a:off x="0" y="870586"/>
        <a:ext cx="7247467" cy="870055"/>
      </dsp:txXfrm>
    </dsp:sp>
    <dsp:sp modelId="{B62248AF-3D49-4B31-929C-A67B44DD5B26}">
      <dsp:nvSpPr>
        <dsp:cNvPr id="0" name=""/>
        <dsp:cNvSpPr/>
      </dsp:nvSpPr>
      <dsp:spPr>
        <a:xfrm>
          <a:off x="0" y="1740641"/>
          <a:ext cx="7247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1B6D1-4161-482D-BCCC-6DE0D4E7E444}">
      <dsp:nvSpPr>
        <dsp:cNvPr id="0" name=""/>
        <dsp:cNvSpPr/>
      </dsp:nvSpPr>
      <dsp:spPr>
        <a:xfrm>
          <a:off x="0" y="1740641"/>
          <a:ext cx="724746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Como funciona: </a:t>
          </a:r>
          <a:r>
            <a:rPr lang="pt-BR" sz="1800" kern="1200" dirty="0"/>
            <a:t>A potência é medida em Watts (W) e pode ser calculada multiplicando a corrente elétrica pela tensão elétrica (P = I × V).</a:t>
          </a:r>
        </a:p>
      </dsp:txBody>
      <dsp:txXfrm>
        <a:off x="0" y="1740641"/>
        <a:ext cx="7247467" cy="870055"/>
      </dsp:txXfrm>
    </dsp:sp>
    <dsp:sp modelId="{B3630BF8-EED0-4276-96BE-066424ABEC7E}">
      <dsp:nvSpPr>
        <dsp:cNvPr id="0" name=""/>
        <dsp:cNvSpPr/>
      </dsp:nvSpPr>
      <dsp:spPr>
        <a:xfrm>
          <a:off x="0" y="2610696"/>
          <a:ext cx="7247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CC848-E896-4A28-A139-5A512D384AD3}">
      <dsp:nvSpPr>
        <dsp:cNvPr id="0" name=""/>
        <dsp:cNvSpPr/>
      </dsp:nvSpPr>
      <dsp:spPr>
        <a:xfrm>
          <a:off x="0" y="2610696"/>
          <a:ext cx="724746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Analogia:</a:t>
          </a:r>
          <a:r>
            <a:rPr lang="pt-BR" sz="1800" kern="1200"/>
            <a:t> Pense na potência como a velocidade em que você realiza uma tarefa - quanto mais rápido, mais trabalho é feito em um período curto.</a:t>
          </a:r>
        </a:p>
      </dsp:txBody>
      <dsp:txXfrm>
        <a:off x="0" y="2610696"/>
        <a:ext cx="7247467" cy="870055"/>
      </dsp:txXfrm>
    </dsp:sp>
    <dsp:sp modelId="{410AC0F1-2187-4F6D-8476-0F9CF0116EF1}">
      <dsp:nvSpPr>
        <dsp:cNvPr id="0" name=""/>
        <dsp:cNvSpPr/>
      </dsp:nvSpPr>
      <dsp:spPr>
        <a:xfrm>
          <a:off x="0" y="3480751"/>
          <a:ext cx="72474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F2E3F-07FA-43F3-A7FF-56F3C62EE9FE}">
      <dsp:nvSpPr>
        <dsp:cNvPr id="0" name=""/>
        <dsp:cNvSpPr/>
      </dsp:nvSpPr>
      <dsp:spPr>
        <a:xfrm>
          <a:off x="0" y="3480751"/>
          <a:ext cx="7247467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/>
            <a:t>Importância:</a:t>
          </a:r>
          <a:r>
            <a:rPr lang="pt-BR" sz="1800" kern="1200"/>
            <a:t> A potência determina o desempenho e a eficiência dos dispositivos elétricos, ajudando a escolher componentes adequados.</a:t>
          </a:r>
        </a:p>
      </dsp:txBody>
      <dsp:txXfrm>
        <a:off x="0" y="3480751"/>
        <a:ext cx="7247467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EACD-04E4-4060-8E29-DF0DE683EC66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2312-B6EE-4316-AF16-C235C4E907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05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3552-B0B1-6DE5-142A-19D4DA7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75593-D6BA-5CAD-FA23-AE907303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6C7F3-6679-110C-F34A-3E7B6145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406B-6261-F260-CE7D-653CD03E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AE93-15ED-B01E-5ABA-4ED9406F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5C3F-D4AC-C520-3DE7-2EA56F7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912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74850-D265-DBE2-10E2-A63377774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80440-9C72-D9D2-FFEA-2D919EBB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6450" y="365125"/>
            <a:ext cx="649605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BF092-583F-EFFA-34AC-273814E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37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9CB2-D49B-D1B2-A68E-58CBD75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49EB6-096A-EF0F-D8B6-FBD49981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9E243-C8DA-52B8-62FC-477FFB9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4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179C-296C-A8F5-772B-65A1494B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BF160-6AF8-0EE6-5F91-002C2117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DE20B-CE27-7A6A-7FF6-5CDBC1F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315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9ADD-1EB4-7484-AD10-F3CAC14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A2DF8-045B-C776-A06F-8897BF258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2528D-9A27-FC8F-E602-E350A773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B95BD-FEB1-E794-4823-9D8A54A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505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6C9D9-57D7-D86F-0AA4-7A1A31E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6" y="365126"/>
            <a:ext cx="9288462" cy="13160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591F2-1498-9821-58A1-928E9989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20651-F797-50E2-31E2-0B117603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B5BFB7-C479-F448-8EA9-82C0F330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368617-568B-96C8-FFE1-03B0D592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4E6EA-E813-8B8B-C04A-8983FCE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485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3950-5730-FD51-68B6-D133238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F8182-CEC3-4DC8-25E5-DB21CA0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549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F33BDB-CE06-CF56-9C26-FA1BBAB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35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2ECD-168D-7B72-3D34-5DE9901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6800"/>
            <a:ext cx="3932237" cy="9905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31A0-73B5-B303-FCE6-81137805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19C75-AD9A-D63E-5274-B8A884CD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955F0-0D47-968C-8D86-5269822B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691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A611-BDA6-389D-6254-F7E96E97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57274"/>
            <a:ext cx="3932237" cy="1000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A2D9A-D759-8C1C-73A2-DAE3F2FE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399"/>
            <a:ext cx="6172200" cy="3803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0C4C6-707B-3EF2-4F2F-CFF74179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1123C-203B-2C20-2AD5-4CE4B9E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03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934CB1A-D618-09EF-9F78-000244F1F37E}"/>
              </a:ext>
            </a:extLst>
          </p:cNvPr>
          <p:cNvGrpSpPr/>
          <p:nvPr/>
        </p:nvGrpSpPr>
        <p:grpSpPr>
          <a:xfrm>
            <a:off x="0" y="6188437"/>
            <a:ext cx="12192000" cy="669563"/>
            <a:chOff x="-1172" y="6182017"/>
            <a:chExt cx="12192000" cy="66956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E7A4CD-99AF-5B56-05D9-8D0B5A113FDA}"/>
                </a:ext>
              </a:extLst>
            </p:cNvPr>
            <p:cNvGrpSpPr/>
            <p:nvPr/>
          </p:nvGrpSpPr>
          <p:grpSpPr>
            <a:xfrm>
              <a:off x="-1172" y="6182017"/>
              <a:ext cx="12192000" cy="669563"/>
              <a:chOff x="-1172" y="6182017"/>
              <a:chExt cx="12192000" cy="669563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BA5F9987-51B8-4D43-2934-3806534695E1}"/>
                  </a:ext>
                </a:extLst>
              </p:cNvPr>
              <p:cNvGrpSpPr/>
              <p:nvPr/>
            </p:nvGrpSpPr>
            <p:grpSpPr>
              <a:xfrm>
                <a:off x="-1172" y="6182017"/>
                <a:ext cx="12192000" cy="669563"/>
                <a:chOff x="-1172" y="6182017"/>
                <a:chExt cx="12192000" cy="669563"/>
              </a:xfrm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EC1ECC00-2AEE-BAB5-046E-EBA6160BEA03}"/>
                    </a:ext>
                  </a:extLst>
                </p:cNvPr>
                <p:cNvSpPr/>
                <p:nvPr/>
              </p:nvSpPr>
              <p:spPr>
                <a:xfrm>
                  <a:off x="-1172" y="6305479"/>
                  <a:ext cx="12192000" cy="546101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4D60AAA-D810-FE1F-196F-9F2380982CEE}"/>
                    </a:ext>
                  </a:extLst>
                </p:cNvPr>
                <p:cNvSpPr/>
                <p:nvPr/>
              </p:nvSpPr>
              <p:spPr>
                <a:xfrm>
                  <a:off x="-1172" y="6182017"/>
                  <a:ext cx="12192000" cy="12346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56A825-BEA3-257C-0BFF-2D7B088638D4}"/>
                  </a:ext>
                </a:extLst>
              </p:cNvPr>
              <p:cNvSpPr txBox="1"/>
              <p:nvPr/>
            </p:nvSpPr>
            <p:spPr>
              <a:xfrm>
                <a:off x="837468" y="6368924"/>
                <a:ext cx="7761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600" b="1" dirty="0">
                    <a:solidFill>
                      <a:schemeClr val="bg1"/>
                    </a:solidFill>
                  </a:rPr>
                  <a:t>AEMS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E3388D5-7F73-CED1-7183-086A49A917EC}"/>
                </a:ext>
              </a:extLst>
            </p:cNvPr>
            <p:cNvSpPr txBox="1"/>
            <p:nvPr/>
          </p:nvSpPr>
          <p:spPr>
            <a:xfrm>
              <a:off x="5097961" y="6368017"/>
              <a:ext cx="2010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SANTO, R. V. do E.</a:t>
              </a:r>
            </a:p>
          </p:txBody>
        </p: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D17DD-7891-A099-2084-7912634E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03132-2E0F-B6D1-57C2-4FDB8F23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1EC8B-4908-3BF9-08CC-B057A6C0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044E61E-60CF-41A9-A2EA-08ED92DE0872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054DF4-E407-B15C-331A-E06B248C67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15"/>
            <a:ext cx="2095500" cy="10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9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3BE97-24A8-4F9C-9831-608B360D8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e </a:t>
            </a:r>
            <a:r>
              <a:rPr lang="pt-BR" dirty="0" err="1"/>
              <a:t>Raspberry</a:t>
            </a:r>
            <a:r>
              <a:rPr lang="pt-BR" dirty="0"/>
              <a:t> 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915CE4-452E-41AE-823C-CF08F7FD2B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Aula 01. </a:t>
            </a:r>
          </a:p>
        </p:txBody>
      </p:sp>
    </p:spTree>
    <p:extLst>
      <p:ext uri="{BB962C8B-B14F-4D97-AF65-F5344CB8AC3E}">
        <p14:creationId xmlns:p14="http://schemas.microsoft.com/office/powerpoint/2010/main" val="24866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5F19-AD74-D983-0367-B0086065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CA5B24-F2B7-8BEB-17BC-AFF39DF7C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pPr/>
              <a:t>10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1CB259-2D0B-E5E4-384B-57E72BF4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266" y="2278155"/>
            <a:ext cx="4004085" cy="27587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8DA41A-4E0E-4EF4-26D9-F2EA9DB4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131" y="2723808"/>
            <a:ext cx="3431495" cy="255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8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895AE-91B3-87E9-0600-7D6B1CE1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cores resistores 4 faixas.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0E0CC-34A3-7FE0-D3BF-1C48807A1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2" name="Picture 4" descr="Código de cores 4 faixas.">
            <a:extLst>
              <a:ext uri="{FF2B5EF4-FFF2-40B4-BE49-F238E27FC236}">
                <a16:creationId xmlns:a16="http://schemas.microsoft.com/office/drawing/2014/main" id="{175939F3-93EE-97E4-6109-2609E355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375187"/>
            <a:ext cx="8001000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5B0EC6-35F4-CEFE-1A26-DDBED9F1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931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895AE-91B3-87E9-0600-7D6B1CE1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cores resistores 4 faixas.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60E0CC-34A3-7FE0-D3BF-1C48807A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4" y="1825625"/>
            <a:ext cx="4902200" cy="4351338"/>
          </a:xfrm>
        </p:spPr>
        <p:txBody>
          <a:bodyPr/>
          <a:lstStyle/>
          <a:p>
            <a:pPr marL="0" indent="0">
              <a:buNone/>
            </a:pP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1ª Faixa: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Vermelho = 2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2ª Faixa: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Violeta = 7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3ª Faixa Nº de zeros: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Marrom = 1 = 0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Valor obtido: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270 Ω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4ª Faixa Tolerância: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Dourado = ± 5% = 13,5 Ω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Então o resistor pode variar de 256,5 Ω a 283,5 Ω de acordo com a tolerância.</a:t>
            </a:r>
            <a:endParaRPr lang="pt-BR" dirty="0"/>
          </a:p>
          <a:p>
            <a:endParaRPr lang="pt-BR" dirty="0"/>
          </a:p>
        </p:txBody>
      </p:sp>
      <p:pic>
        <p:nvPicPr>
          <p:cNvPr id="2052" name="Picture 4" descr="Código de cores 4 faixas.">
            <a:extLst>
              <a:ext uri="{FF2B5EF4-FFF2-40B4-BE49-F238E27FC236}">
                <a16:creationId xmlns:a16="http://schemas.microsoft.com/office/drawing/2014/main" id="{175939F3-93EE-97E4-6109-2609E3559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33" y="1375187"/>
            <a:ext cx="6760634" cy="468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A2F882-CC05-CA3C-E1BD-E26E1761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02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7063-BFBD-1E15-3025-9E7683A5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cores resistores 6 faixas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19D81-E158-97F0-5E67-CA5C5FCB1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Código de cores 6 faixas.">
            <a:extLst>
              <a:ext uri="{FF2B5EF4-FFF2-40B4-BE49-F238E27FC236}">
                <a16:creationId xmlns:a16="http://schemas.microsoft.com/office/drawing/2014/main" id="{19FC0FBD-E978-F6EB-1425-292A8527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27" y="1332357"/>
            <a:ext cx="11354545" cy="48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B19E70-6C04-8269-58D7-83708B26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224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7063-BFBD-1E15-3025-9E7683A5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de cores resistores 6 faixas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6C519D81-E158-97F0-5E67-CA5C5FCB1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331364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1ª Faixa: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Amarelo = 4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2ª Faixa: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Verde = 5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3ª Faixa: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Cinza = 8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4ª Faixa Multiplicadora: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Prata = x 0,01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Valor obtido: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4,58 Ω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5ª Faixa Tolerância: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Marrom = ± 1% = 0,0458 Ω</a:t>
            </a:r>
            <a:br>
              <a:rPr lang="pt-BR" dirty="0"/>
            </a:b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Então o resistor pode variar de 4,53 Ω a 4,63 Ω de acordo com a tolerância.</a:t>
            </a:r>
            <a:br>
              <a:rPr lang="pt-BR" dirty="0"/>
            </a:b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6ª Faixa Coeficiente de temperatura</a:t>
            </a:r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= Vermelho = 50 PPM/°C</a:t>
            </a:r>
            <a:endParaRPr lang="pt-BR" dirty="0"/>
          </a:p>
          <a:p>
            <a:endParaRPr lang="pt-BR" dirty="0"/>
          </a:p>
        </p:txBody>
      </p:sp>
      <p:pic>
        <p:nvPicPr>
          <p:cNvPr id="3074" name="Picture 2" descr="Código de cores 6 faixas.">
            <a:extLst>
              <a:ext uri="{FF2B5EF4-FFF2-40B4-BE49-F238E27FC236}">
                <a16:creationId xmlns:a16="http://schemas.microsoft.com/office/drawing/2014/main" id="{19FC0FBD-E978-F6EB-1425-292A8527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967" y="1332357"/>
            <a:ext cx="5891033" cy="48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DCCF4D8-4932-2691-798B-CD420FE3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86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9838C-3066-1AAD-F177-A03B526B3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Lei de OHM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61DACC-2137-4970-3C26-1C8EB343C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878470"/>
          </a:xfrm>
        </p:spPr>
        <p:txBody>
          <a:bodyPr/>
          <a:lstStyle/>
          <a:p>
            <a:r>
              <a:rPr lang="pt-BR" dirty="0"/>
              <a:t>Mantida a temperatura constante, nos resistores ôhmicos, a ddp u é diretamente proporcional à intensidade de corrente i, a constante de proporcionalidade é a resistência elétrica r do resistor.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B7A606B-FD1E-5901-D240-9B5849A45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0" y="1688746"/>
            <a:ext cx="5055860" cy="2822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08EA-7DB2-4F07-5DC3-C03126244DB3}"/>
                  </a:ext>
                </a:extLst>
              </p:cNvPr>
              <p:cNvSpPr txBox="1"/>
              <p:nvPr/>
            </p:nvSpPr>
            <p:spPr>
              <a:xfrm>
                <a:off x="8748307" y="4658855"/>
                <a:ext cx="1008546" cy="971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4400" dirty="0"/>
                  <a:t>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4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pt-BR" sz="4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pt-BR" sz="4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63D08EA-7DB2-4F07-5DC3-C03126244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307" y="4658855"/>
                <a:ext cx="1008546" cy="971613"/>
              </a:xfrm>
              <a:prstGeom prst="rect">
                <a:avLst/>
              </a:prstGeom>
              <a:blipFill>
                <a:blip r:embed="rId3"/>
                <a:stretch>
                  <a:fillRect l="-33133" t="-3750" r="-6024" b="-17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m 11">
            <a:extLst>
              <a:ext uri="{FF2B5EF4-FFF2-40B4-BE49-F238E27FC236}">
                <a16:creationId xmlns:a16="http://schemas.microsoft.com/office/drawing/2014/main" id="{63B2A378-E53F-9323-8215-E1A78A2C9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117" y="3610947"/>
            <a:ext cx="2765374" cy="2393424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C0FE069-A1A1-D0D8-5395-556D72D1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783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6F575-807D-4D09-A583-9C55F1F8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ASSOCIAÇÃO DE RESISTORES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E471CD12-3348-FCA4-4C43-C4D683E8B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EM SÉRIE: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61B00E1-2A99-544D-1F9F-7473DCA79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2295525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pt-BR" dirty="0"/>
              <a:t>Na associação em série, os resistores são ligados um em seguida do outro, de modo a serem percorridos pela mesma corrente elétrica. As lâmpadas de árvore de natal são um exemplo de associação em série</a:t>
            </a:r>
          </a:p>
          <a:p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CD6E7EB-313E-1CA6-C890-DFCC2334C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EM PARALELO: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D1236BF6-98ED-188D-8247-B2A74C03B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2295525"/>
          </a:xfrm>
          <a:ln>
            <a:solidFill>
              <a:srgbClr val="0070C0"/>
            </a:solidFill>
          </a:ln>
        </p:spPr>
        <p:txBody>
          <a:bodyPr/>
          <a:lstStyle/>
          <a:p>
            <a:r>
              <a:rPr lang="pt-BR" dirty="0"/>
              <a:t>Na associação em paralelo, os resistores são ligados de tal maneira, que todos ficam submetidos à mesma diferença de potencial. A corrente total fornecida pelo gerador é a soma das correntes em cada um dos resistores. A instalação residencial é um exemplo de associação em paralelo.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1AD415-9AF9-0E04-A4F9-68EB652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16</a:t>
            </a:fld>
            <a:endParaRPr lang="pt-BR"/>
          </a:p>
        </p:txBody>
      </p:sp>
      <p:pic>
        <p:nvPicPr>
          <p:cNvPr id="5122" name="Picture 2" descr="Associação de Resistores: em série, em paralelo e mista com exercícios -  Toda Matéria">
            <a:extLst>
              <a:ext uri="{FF2B5EF4-FFF2-40B4-BE49-F238E27FC236}">
                <a16:creationId xmlns:a16="http://schemas.microsoft.com/office/drawing/2014/main" id="{A9EFAF63-5DD6-993A-DB18-D0539D65E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183" y="4960406"/>
            <a:ext cx="3009900" cy="115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ssociação de resistores em paralelo - Mundo Educação">
            <a:extLst>
              <a:ext uri="{FF2B5EF4-FFF2-40B4-BE49-F238E27FC236}">
                <a16:creationId xmlns:a16="http://schemas.microsoft.com/office/drawing/2014/main" id="{83D4E025-E959-81AA-140C-7B8C00F6A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679" y="4951394"/>
            <a:ext cx="2304521" cy="117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920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FD0A9-2B2C-C446-590E-071A0379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EM SÉRIE: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843BAD78-81FE-FE9C-3D5B-1EC2890B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17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164966C-0085-59FC-C0F0-26DD01727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90" y="1813761"/>
            <a:ext cx="8700616" cy="20217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1912A62-A70E-0528-B950-44B57BA70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051" y="3958555"/>
            <a:ext cx="2821895" cy="161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19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7B900-C993-66F9-B357-61FD448E3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circuito anterior temos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940D5A3-9B51-5414-D4DC-72995DC74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 Todos os resistores são percorridos pela mesma corrente i.</a:t>
                </a:r>
              </a:p>
              <a:p>
                <a:pPr lvl="1"/>
                <a:r>
                  <a:rPr lang="pt-BR" dirty="0"/>
                  <a:t>i = i1 = i2 = i3</a:t>
                </a:r>
              </a:p>
              <a:p>
                <a:r>
                  <a:rPr lang="pt-BR" dirty="0"/>
                  <a:t>A tensão total (ddp) U aplicada a associação é a soma das tensões em cada resistor.</a:t>
                </a:r>
              </a:p>
              <a:p>
                <a:pPr lvl="1"/>
                <a:r>
                  <a:rPr lang="pt-BR" dirty="0"/>
                  <a:t>U = U1 + U2 + U3</a:t>
                </a:r>
              </a:p>
              <a:p>
                <a:r>
                  <a:rPr lang="pt-BR" dirty="0"/>
                  <a:t>Para obter a resistência do resistor equivalente, somam-se as resistências de cada resistor</a:t>
                </a:r>
              </a:p>
              <a:p>
                <a:pPr lvl="1"/>
                <a:r>
                  <a:rPr lang="pt-BR" dirty="0"/>
                  <a:t>RS = R1 + R2 + R3</a:t>
                </a:r>
              </a:p>
              <a:p>
                <a:r>
                  <a:rPr lang="pt-BR" dirty="0"/>
                  <a:t> As potências dissipadas são diretamente proporcionais às respectivas resistências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t-BR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pt-BR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940D5A3-9B51-5414-D4DC-72995DC74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E43BC7-B019-C27D-8E93-B6EFF33E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462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2513E-C7D3-01DE-0463-ADFC285D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PARALELO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1EC7AF-BAF2-23C8-2C6C-010E7398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19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C47A681-E081-C951-B0C2-3A55223E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773" y="2650067"/>
            <a:ext cx="5587227" cy="1905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61C42BB-4E6F-DB82-0725-6B66F637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4" y="1512888"/>
            <a:ext cx="6173429" cy="28881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2099F99-9D3B-7515-97A8-7641F6D07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007" y="4394359"/>
            <a:ext cx="3534905" cy="160480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09C2B01-AA69-7720-4597-2006CF5EE5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0" y="5999163"/>
            <a:ext cx="2381582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6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6D1D-8D9A-FBB7-EB27-335939E0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Eletricidade Básica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54EB35-FCDB-591B-8C05-14624E7D2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eletricidade é uma das forças fundamentais que moldam o nosso mundo moderno, impulsionando uma infinidade de dispositivos, sistemas e tecnologias essenciais para a nossa vida diária. Desde a descoberta dos primeiros fenômenos elétricos até as complexas redes de distribuição de energia que alimentam nossas casas e indústrias, a eletricidade básica é um campo crucial de conhecimento que nos permite compreender e aproveitar o poder do fluxo de elétrons.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190A52-F40A-E0F7-65CC-12DFDBD1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62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53658C-D06B-7A3F-1135-A4D5A615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PARALELO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E14C36-A2FB-BA23-D454-293218140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3453"/>
          </a:xfrm>
        </p:spPr>
        <p:txBody>
          <a:bodyPr/>
          <a:lstStyle/>
          <a:p>
            <a:r>
              <a:rPr lang="pt-BR" dirty="0"/>
              <a:t>Todos os resistores são submetidos a ddp V.</a:t>
            </a:r>
          </a:p>
          <a:p>
            <a:pPr lvl="1"/>
            <a:r>
              <a:rPr lang="pt-BR" dirty="0"/>
              <a:t>V = V1 = V2 = V3 </a:t>
            </a:r>
          </a:p>
          <a:p>
            <a:r>
              <a:rPr lang="pt-BR" dirty="0"/>
              <a:t> A corrente total de intensidade i é a soma das correntes em cada resistor associado.</a:t>
            </a:r>
          </a:p>
          <a:p>
            <a:pPr lvl="1"/>
            <a:r>
              <a:rPr lang="pt-BR" dirty="0"/>
              <a:t> i = i1 + i2 + i3</a:t>
            </a:r>
          </a:p>
          <a:p>
            <a:r>
              <a:rPr lang="pt-BR" dirty="0"/>
              <a:t> O inverso da resistência equivalente é a soma dos inversos das resistências associadas: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1687EB-9F13-5E35-AE76-E28EAF2C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217" y="4696737"/>
            <a:ext cx="1638529" cy="79068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71285E-E9A6-AEE3-1812-413E13AB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646" y="4792000"/>
            <a:ext cx="924054" cy="69542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A9C4C3-CD48-0E3C-94B6-EE8D84805C9D}"/>
              </a:ext>
            </a:extLst>
          </p:cNvPr>
          <p:cNvSpPr txBox="1"/>
          <p:nvPr/>
        </p:nvSpPr>
        <p:spPr>
          <a:xfrm>
            <a:off x="2095500" y="4174145"/>
            <a:ext cx="2327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Para dois resistores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A80FD1-4693-0C63-284D-3897F37C0C9C}"/>
              </a:ext>
            </a:extLst>
          </p:cNvPr>
          <p:cNvSpPr txBox="1"/>
          <p:nvPr/>
        </p:nvSpPr>
        <p:spPr>
          <a:xfrm>
            <a:off x="5315789" y="4174145"/>
            <a:ext cx="2769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Para resistores iguais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1DBAAB-245C-A15B-2A26-A5CDFE2E8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20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9D71731-68C3-D5BF-3617-26FDA786AC02}"/>
                  </a:ext>
                </a:extLst>
              </p:cNvPr>
              <p:cNvSpPr txBox="1"/>
              <p:nvPr/>
            </p:nvSpPr>
            <p:spPr>
              <a:xfrm>
                <a:off x="897467" y="5487422"/>
                <a:ext cx="10007600" cy="522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As potências dissipadas são inversamente proporcionais às respectivas resistências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9D71731-68C3-D5BF-3617-26FDA786A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67" y="5487422"/>
                <a:ext cx="10007600" cy="522707"/>
              </a:xfrm>
              <a:prstGeom prst="rect">
                <a:avLst/>
              </a:prstGeom>
              <a:blipFill>
                <a:blip r:embed="rId4"/>
                <a:stretch>
                  <a:fillRect l="-365" b="-5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313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98B9E-186D-5CD9-14B6-36AD413A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1E3B1E2-4D32-7F70-1316-E2C341E06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A99049-01CC-D595-A2D3-3DDBCE15F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042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42868-A4E7-8F97-84DA-39277ADE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305CE-3198-483A-1440-F1FE2C254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68694"/>
          </a:xfrm>
        </p:spPr>
        <p:txBody>
          <a:bodyPr/>
          <a:lstStyle/>
          <a:p>
            <a:r>
              <a:rPr lang="pt-BR" dirty="0"/>
              <a:t>É dada a associação de resistores abaixo, submetida à ddp de 60 V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867BAE-7687-D55E-89AD-7A46D96B0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681" y="2263680"/>
            <a:ext cx="6040637" cy="233063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DC24D6D-EB60-D0B9-6CD5-5A9AF32B54E9}"/>
              </a:ext>
            </a:extLst>
          </p:cNvPr>
          <p:cNvSpPr txBox="1"/>
          <p:nvPr/>
        </p:nvSpPr>
        <p:spPr>
          <a:xfrm>
            <a:off x="649314" y="4594319"/>
            <a:ext cx="102459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Determine </a:t>
            </a:r>
          </a:p>
          <a:p>
            <a:r>
              <a:rPr lang="pt-BR" dirty="0"/>
              <a:t>a) a resistência elétrica do resistor equivalente.</a:t>
            </a:r>
          </a:p>
          <a:p>
            <a:r>
              <a:rPr lang="pt-BR" dirty="0"/>
              <a:t> b) a intensidade da corrente através dos resistores. </a:t>
            </a:r>
          </a:p>
          <a:p>
            <a:r>
              <a:rPr lang="pt-BR" dirty="0"/>
              <a:t>c) as </a:t>
            </a:r>
            <a:r>
              <a:rPr lang="pt-BR" dirty="0" err="1"/>
              <a:t>ddps</a:t>
            </a:r>
            <a:r>
              <a:rPr lang="pt-BR" dirty="0"/>
              <a:t> dos resistores da associação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DBFA7A-F6D9-0BF0-B9A9-A454641F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6234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0557-0A8B-DB5D-42AB-E18DA559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AEE83-C059-7FA5-4495-0ECD859CF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5533" cy="4351338"/>
          </a:xfrm>
        </p:spPr>
        <p:txBody>
          <a:bodyPr/>
          <a:lstStyle/>
          <a:p>
            <a:r>
              <a:rPr lang="pt-BR" dirty="0"/>
              <a:t>Considere a associação de resistores esquematizados a seguir, submetida à ddp U = 24 V </a:t>
            </a:r>
          </a:p>
          <a:p>
            <a:r>
              <a:rPr lang="pt-BR" dirty="0"/>
              <a:t>Determine:</a:t>
            </a:r>
          </a:p>
          <a:p>
            <a:pPr marL="0" indent="0">
              <a:buNone/>
            </a:pPr>
            <a:r>
              <a:rPr lang="pt-BR" dirty="0"/>
              <a:t>a) a corrente em cada resistor. </a:t>
            </a:r>
          </a:p>
          <a:p>
            <a:pPr marL="0" indent="0">
              <a:buNone/>
            </a:pPr>
            <a:r>
              <a:rPr lang="pt-BR" dirty="0"/>
              <a:t>b) a corrente total.</a:t>
            </a:r>
          </a:p>
          <a:p>
            <a:pPr marL="0" indent="0">
              <a:buNone/>
            </a:pPr>
            <a:r>
              <a:rPr lang="pt-BR" dirty="0"/>
              <a:t>c) a resistência equivalente.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63541D-2C4D-B6C6-7655-4F342D9E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017" y="1891493"/>
            <a:ext cx="3871271" cy="370535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B94E1B-4901-3D7A-D3A9-F9E41CC5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6509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05418-8442-45A2-9FAD-66A0891E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CC659-E007-0547-B31F-5C69B823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9515" cy="4351338"/>
          </a:xfrm>
        </p:spPr>
        <p:txBody>
          <a:bodyPr/>
          <a:lstStyle/>
          <a:p>
            <a:r>
              <a:rPr lang="pt-BR" dirty="0"/>
              <a:t>(UFPEL) No circuito esquematizado na figura abaixo, as lâmpadas são idênticas e a resistência de cada uma vale 120 . A diferença de potencial mantida entre os pontos A e B é igual a 270 V.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D58CAE-4F20-C043-FAD9-5BF591E6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003" y="2705927"/>
            <a:ext cx="5519386" cy="259073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1FE8B5-8606-4D9F-50B5-56AE6A1F306B}"/>
              </a:ext>
            </a:extLst>
          </p:cNvPr>
          <p:cNvSpPr txBox="1"/>
          <p:nvPr/>
        </p:nvSpPr>
        <p:spPr>
          <a:xfrm>
            <a:off x="186624" y="2985629"/>
            <a:ext cx="61063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Analisando o circuito, responda às seguintes questões:</a:t>
            </a:r>
          </a:p>
          <a:p>
            <a:r>
              <a:rPr lang="pt-BR" dirty="0"/>
              <a:t>	a) Qual a resistência equivalente à associação de resistores formada pelas quatro lâmpadas? </a:t>
            </a:r>
          </a:p>
          <a:p>
            <a:r>
              <a:rPr lang="pt-BR" dirty="0"/>
              <a:t>	b) Qual a corrente elétrica que passa na lâmpada L3?</a:t>
            </a:r>
          </a:p>
          <a:p>
            <a:r>
              <a:rPr lang="pt-BR" dirty="0"/>
              <a:t>	c) Se a lâmpada L3 for retirada da associação, o brilho de L4 aumenta, diminui ou não se altera? Justifique sua resposta.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7DE005-6943-D4F5-B8B7-E89E7FAC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840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8F52D-68B2-48EA-53BE-E78500CE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372FD8-C313-6725-A63D-940CB80C7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(FURG) Para o circuito da figura Determine: </a:t>
            </a:r>
          </a:p>
          <a:p>
            <a:pPr marL="0" indent="0">
              <a:buNone/>
            </a:pPr>
            <a:r>
              <a:rPr lang="pt-BR" dirty="0"/>
              <a:t>	a) a corrente que passa no resistor de 10 Ohm. </a:t>
            </a:r>
          </a:p>
          <a:p>
            <a:pPr marL="0" indent="0">
              <a:buNone/>
            </a:pPr>
            <a:r>
              <a:rPr lang="pt-BR" dirty="0"/>
              <a:t>	b) a potência total dissipada pelos três resistores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0BD572E-6113-1337-FDD8-AA13F145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95" y="3316831"/>
            <a:ext cx="5321231" cy="248480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DB7E6A-98EB-27FD-AF8C-91BB1171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520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6FB63-BC05-A6C8-8620-2C7F2D4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63449A-19C4-3058-63EE-1E0BD341C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(PUC)O esquema abaixo representa um circuito elétrico, composto de uma fonte de tensão, resistores e medidores ideais. As medidas indicadas pelos medidores são </a:t>
            </a:r>
          </a:p>
          <a:p>
            <a:pPr marL="0" indent="0">
              <a:buNone/>
            </a:pPr>
            <a:r>
              <a:rPr lang="pt-BR" dirty="0"/>
              <a:t>a) 2A e 20V </a:t>
            </a:r>
          </a:p>
          <a:p>
            <a:pPr marL="0" indent="0">
              <a:buNone/>
            </a:pPr>
            <a:r>
              <a:rPr lang="pt-BR" dirty="0"/>
              <a:t>b) 2A e 40V </a:t>
            </a:r>
          </a:p>
          <a:p>
            <a:pPr marL="0" indent="0">
              <a:buNone/>
            </a:pPr>
            <a:r>
              <a:rPr lang="pt-BR" dirty="0"/>
              <a:t>c) 4A e 16V </a:t>
            </a:r>
          </a:p>
          <a:p>
            <a:pPr marL="0" indent="0">
              <a:buNone/>
            </a:pPr>
            <a:r>
              <a:rPr lang="pt-BR" dirty="0"/>
              <a:t>d) 4A e 20V </a:t>
            </a:r>
          </a:p>
          <a:p>
            <a:pPr marL="0" indent="0">
              <a:buNone/>
            </a:pPr>
            <a:r>
              <a:rPr lang="pt-BR" dirty="0"/>
              <a:t>e) 6,6A e 15V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A70466-6509-6FA8-FA74-F7FC34FC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523" y="2812205"/>
            <a:ext cx="4617199" cy="2038764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EEB015-2A7E-5E8C-3C74-66BFD6F0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5868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7B36B-03A5-11F8-7422-5194C48C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0FF11DD-3CE4-6D10-5AE6-C2CBCE8C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27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1B6C54F-1298-60FE-FD06-C0A9C7BE7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212" y="1682221"/>
            <a:ext cx="8327576" cy="421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421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178D0-5A65-036C-484A-AB61FC62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A55CAFD-D7B6-C4BB-88F0-4767B5108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6655" y="1690688"/>
            <a:ext cx="7298689" cy="4371119"/>
          </a:xfr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A6A93D0-F99D-FB58-E17C-2E29CDFCB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65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61B24-1172-3DF8-92E2-186481C2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7A06C9-E270-0E3C-B9E0-16AC3E7B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29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D6FD4F5-C476-AE6C-B5E0-4A7CB30C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562" y="1690688"/>
            <a:ext cx="8484876" cy="322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DB06B-F512-EADB-3E6D-CEF26A75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Corrente Elétrica: O Fluxo de Energia em Movimento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19AA3380-8F6A-B2C5-3D86-351121D03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232446"/>
              </p:ext>
            </p:extLst>
          </p:nvPr>
        </p:nvGraphicFramePr>
        <p:xfrm>
          <a:off x="838200" y="1825625"/>
          <a:ext cx="10515600" cy="1163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Corrente elétrica: o que é, tipos, fórmula, efeitos">
            <a:extLst>
              <a:ext uri="{FF2B5EF4-FFF2-40B4-BE49-F238E27FC236}">
                <a16:creationId xmlns:a16="http://schemas.microsoft.com/office/drawing/2014/main" id="{6882FDF3-8B21-EE6C-6C11-D0D7122B3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6" y="3429000"/>
            <a:ext cx="3345205" cy="222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rente Elétrica | Veja os Tipos e Sentido da Corrente">
            <a:extLst>
              <a:ext uri="{FF2B5EF4-FFF2-40B4-BE49-F238E27FC236}">
                <a16:creationId xmlns:a16="http://schemas.microsoft.com/office/drawing/2014/main" id="{7879714B-6DBC-58BC-3D9E-102DAA31D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483" y="3610909"/>
            <a:ext cx="3746630" cy="1994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E95D11B-EA99-D6E4-ECC2-691EDB9AED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6812" y="3130637"/>
            <a:ext cx="3524742" cy="2295845"/>
          </a:xfrm>
          <a:prstGeom prst="rect">
            <a:avLst/>
          </a:prstGeom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41F1B8-8804-0BF2-C61B-9F474C78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477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FA783-063C-84BF-B630-7C85EDA1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CFAE8BB-FC81-FF48-785F-A971F0B8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053A73-AEC4-69FA-BAD3-EDF8A10A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074" y="1447800"/>
            <a:ext cx="7625852" cy="44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3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D31CD-37A4-D4B0-A3C1-B5178AD1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D35ACA-950D-BA9B-9F48-A1E9C145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A65BCEB-9BAF-C610-805D-9339D9FA1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34" y="1244625"/>
            <a:ext cx="7078132" cy="489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90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6115-94F3-A1A0-A288-7527FD69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9AC16F9-0CFA-856C-AF8A-BF587B2F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3198D26-2CC4-8DE6-73FA-FB3BDE8A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1426468"/>
            <a:ext cx="8058394" cy="365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08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01D9A-8681-BFD1-6B78-4EABF32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81409-A6FF-95A9-7BE7-AFBF3B253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(UFRS)Três resistores de 10, 20 e 30 Ohm, são ligados em série. Aplicando-se uma diferença de potenciômetros extremos dessa associação, qual a diferença de potencial entre os extremos do resistor de 10 Ohm ? </a:t>
            </a:r>
          </a:p>
          <a:p>
            <a:pPr marL="0" indent="0">
              <a:buNone/>
            </a:pPr>
            <a:r>
              <a:rPr lang="pt-BR" dirty="0"/>
              <a:t>a) 10V </a:t>
            </a:r>
          </a:p>
          <a:p>
            <a:pPr marL="0" indent="0">
              <a:buNone/>
            </a:pPr>
            <a:r>
              <a:rPr lang="pt-BR" dirty="0"/>
              <a:t>b) 12V</a:t>
            </a:r>
          </a:p>
          <a:p>
            <a:pPr marL="0" indent="0">
              <a:buNone/>
            </a:pPr>
            <a:r>
              <a:rPr lang="pt-BR" dirty="0"/>
              <a:t> c) 20V </a:t>
            </a:r>
          </a:p>
          <a:p>
            <a:pPr marL="0" indent="0">
              <a:buNone/>
            </a:pPr>
            <a:r>
              <a:rPr lang="pt-BR" dirty="0"/>
              <a:t>d) 120V </a:t>
            </a:r>
          </a:p>
          <a:p>
            <a:pPr marL="0" indent="0">
              <a:buNone/>
            </a:pPr>
            <a:r>
              <a:rPr lang="pt-BR" dirty="0"/>
              <a:t>e) 1200Vial de 120 V aos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DD9570-6B4C-D39A-7EC8-4F3B5690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7164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F650-29F0-D170-7DF3-3DB79C3AE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8BCF9E-A1DD-9DD3-3C88-7626891B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56" y="1690688"/>
            <a:ext cx="7963256" cy="337249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9A263F-0DB5-E008-6487-9CCE857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186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7F229-5D0E-B77F-2BCD-7E88BD7A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25053C-8D97-04AD-43A5-00A360B39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BEC1E8-7D78-014A-95A6-82957126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148" y="1388824"/>
            <a:ext cx="6927703" cy="458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7253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5E37E-365D-312C-D2C5-96C971D9B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03819B-34C5-26A8-1173-40E37956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(UFOP) Três lâmpadas idênticas e de resistência conhecida foram projetadas e construídas para operar associadas de maneiras diferentes. Para se ter a maior luminosidade, as lâmpadas devem ser associadas da maneira apresentada em: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2C4A2E-4BBB-06D4-68D8-F6145AA3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733" y="3033451"/>
            <a:ext cx="2353003" cy="264832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587231-D61E-2C97-1013-2FAEA98E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3872"/>
            <a:ext cx="2381582" cy="285789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62E367-8DB9-5F0C-31FD-6F12EB0A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93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3906B-6B48-72B8-A340-53DACEFC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40A0093-CC97-AEE2-D668-64870E67B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10" y="1325350"/>
            <a:ext cx="6968380" cy="470956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ABB9B6-A984-7525-C003-E27C76D7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97479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89162-B134-E597-6ED6-D5FEFC93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1FED3A-92D0-FCAA-1D28-75E329411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(UFRGS) No circuito abaixo, todos os resistores têm resistências idênticas, de valor 10Ohm. A corrente elétrica i, através de R2, é de 500mA. A fonte, os fios e os resistores são todos ideais. Selecione a alternativa que indica o valor correto da diferença de potencial a que está submetido o resistor R1. </a:t>
            </a:r>
          </a:p>
          <a:p>
            <a:pPr marL="0" indent="0">
              <a:buNone/>
            </a:pPr>
            <a:r>
              <a:rPr lang="pt-BR" dirty="0"/>
              <a:t>a) 5 V. </a:t>
            </a:r>
          </a:p>
          <a:p>
            <a:pPr marL="0" indent="0">
              <a:buNone/>
            </a:pPr>
            <a:r>
              <a:rPr lang="pt-BR" dirty="0"/>
              <a:t>b) 7,5 V. </a:t>
            </a:r>
          </a:p>
          <a:p>
            <a:pPr marL="0" indent="0">
              <a:buNone/>
            </a:pPr>
            <a:r>
              <a:rPr lang="pt-BR" dirty="0"/>
              <a:t>c) 10 V. </a:t>
            </a:r>
          </a:p>
          <a:p>
            <a:pPr marL="0" indent="0">
              <a:buNone/>
            </a:pPr>
            <a:r>
              <a:rPr lang="pt-BR" dirty="0"/>
              <a:t>d) 15 V. </a:t>
            </a:r>
          </a:p>
          <a:p>
            <a:pPr marL="0" indent="0">
              <a:buNone/>
            </a:pPr>
            <a:r>
              <a:rPr lang="pt-BR" dirty="0"/>
              <a:t>e) 20 V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B147734-2E35-6DE0-7C09-097A939F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19" y="3156183"/>
            <a:ext cx="4597958" cy="241057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C92F10-C447-8FCD-5CF2-CE18AE59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788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A562D-1BA4-4FDC-214E-C800925F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248B43-C5FD-7328-6967-DDDEFAC8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pPr/>
              <a:t>39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ABE992D-04B7-0EAD-9D6E-D9DBEE5AF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56795"/>
            <a:ext cx="68580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47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68CDC85-62F7-0D00-3554-441739CC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Corrente Elétrica: O Fluxo de Energia em Movimento</a:t>
            </a:r>
          </a:p>
        </p:txBody>
      </p:sp>
      <p:graphicFrame>
        <p:nvGraphicFramePr>
          <p:cNvPr id="2" name="Espaço Reservado para Conteúdo 1">
            <a:extLst>
              <a:ext uri="{FF2B5EF4-FFF2-40B4-BE49-F238E27FC236}">
                <a16:creationId xmlns:a16="http://schemas.microsoft.com/office/drawing/2014/main" id="{689B465F-550A-C357-928A-086B4051B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4553429"/>
              </p:ext>
            </p:extLst>
          </p:nvPr>
        </p:nvGraphicFramePr>
        <p:xfrm>
          <a:off x="838200" y="1825625"/>
          <a:ext cx="10515600" cy="2932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01C2EC4B-882D-BB94-A4CA-D972F6ADDF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8970069"/>
              </p:ext>
            </p:extLst>
          </p:nvPr>
        </p:nvGraphicFramePr>
        <p:xfrm>
          <a:off x="2867185" y="4985989"/>
          <a:ext cx="8427347" cy="9233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C399B3-50A5-89F2-349E-451C5990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8222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5DD7B-C68C-6019-5FD7-44DD5196A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Extras 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74DFFC7-2EE5-952F-DEBD-C49C8F67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575" y="1690688"/>
            <a:ext cx="3939849" cy="3439869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2E4EA81-C45F-EB15-20DB-6F3DE168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33" y="1841389"/>
            <a:ext cx="3776445" cy="31752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B6091EE-8C4F-8E4A-EF60-15873C76B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980" y="1690688"/>
            <a:ext cx="3776445" cy="386530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64FA60A-0683-847E-519D-DE52F156F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0821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CE4DE-8A67-C8AF-D3E2-196924B0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Extras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1D3B23-8877-BD32-482A-AD1AE7AC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F13764-CFB0-61C2-86DC-E2A4A6E0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81" y="1690688"/>
            <a:ext cx="3290731" cy="25800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4293912-AB31-F0E0-980D-0A70D76C2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12" y="1279842"/>
            <a:ext cx="4615403" cy="299090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A733BB-AD51-F82F-1F08-93A3AFB0C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616" y="1532323"/>
            <a:ext cx="2680011" cy="426196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BD5C71-64B7-075C-0A1A-EB7A94D6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3076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67E46-9A4C-D239-0D8E-AE30E1F9D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Extras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1CE063-D9EA-DE9F-7468-A998BD2F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A12170-CD3F-B7A5-D1F1-8EF721EA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277" y="2185452"/>
            <a:ext cx="5792563" cy="3440432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A843AA-883D-D0A6-BD03-81E6764F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4912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0005C-6BAE-C4B0-40B0-DBEFA41D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 DE CONTATOS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1813D9-9AB7-180E-4F5C-9B085B8E4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240407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A “matriz de contato”, também denominada </a:t>
            </a:r>
            <a:r>
              <a:rPr lang="pt-BR" sz="2400" dirty="0" err="1"/>
              <a:t>proto-board</a:t>
            </a:r>
            <a:r>
              <a:rPr lang="pt-BR" sz="2400" dirty="0"/>
              <a:t> (placa de protótipos), é um elemento importante numa bancada de testes de circuitos eletrônicos. Sua função é permitir a montagem rápida de protótipos, possibilitando ao usuário avaliar a performance de circuitos sem perder tempo com projeto e confecção de placas de circuito impresso e com soldagem de componentes. Abaixo, temos um exemplo de matriz disponível nos laboratórios do IF-SC. Observe com atenção as ligações entre os pinos.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15F04F-4AF8-6E8F-E5EA-97069805E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606" y="3981006"/>
            <a:ext cx="8587778" cy="2740469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795488-A5E5-73E7-9FCD-687E5F76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49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CDDCE-6359-CAB8-52B6-7526BFF5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circuito montado em matriz de contato.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961284-D7FE-9EC7-6CB6-BE6AC286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580F306-CBCA-7F9E-CD7E-860F4E43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39" y="2101938"/>
            <a:ext cx="5558582" cy="103313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1F95566-FB43-9F73-CF9E-AAE237978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39" y="3135077"/>
            <a:ext cx="7993479" cy="304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25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4AED9-F25E-6E09-276F-55B355DB1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A)Sabendo que todos os resistores têm 10Ω. Qual o valor da resistência equivalente RAB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22C9C64-8BB2-8F00-A4A4-986EBF11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45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D715B4-DF4D-46D6-2579-C3E74713F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229459"/>
            <a:ext cx="8013983" cy="30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024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0AEFA-2FAC-0A98-93FE-EA368C960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B)Sabendo que todos os resistores têm 10Ω. Qual o valor da resistência equivalente RAB?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45978C2-C1B1-8767-6A6D-605E77CD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46</a:t>
            </a:fld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F23C4A3-70CB-BA2B-2813-120480B19C0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85925" y="2156355"/>
            <a:ext cx="8820150" cy="3359150"/>
          </a:xfrm>
        </p:spPr>
      </p:pic>
    </p:spTree>
    <p:extLst>
      <p:ext uri="{BB962C8B-B14F-4D97-AF65-F5344CB8AC3E}">
        <p14:creationId xmlns:p14="http://schemas.microsoft.com/office/powerpoint/2010/main" val="29237531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229FC-22DC-9B84-4B4E-B836EB0D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Sabendo que todos os resistores têm 10Ω. Qual o valor da resistência equivalente RAB: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5C8562-F969-DE2E-01A1-47A2603F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47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907C8A-E224-915A-6AFC-BDF55E8B0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36" y="2060186"/>
            <a:ext cx="8962606" cy="34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18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5880F-E0F0-5111-9B06-75B532A9B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C)Sabendo que todos os resistores têm10Ω. Na “matriz de contato”, desenhada abaixo qual o valor das seguintes resistências: RAB=________; RBC=________; RCD=________; RDE=________; RFG=________; RHI=_________ 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E9DD01-CB11-29FB-B556-1405B2DE2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48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D69CD4-6FA5-2874-B3DF-558C04771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98" y="2560198"/>
            <a:ext cx="8903803" cy="29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56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59F2CD-4399-7B4F-CC76-C872FCE4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dirty="0"/>
              <a:t>D)Sabendo que todos os resistores têm 10Ω. Na “matriz de contato”, desenhada abaixo qual o valor das seguintes resistências: RAB=________; RBC=________; RCD=________; RDE=________; RFG=________; RHI=_________; Indique o caminho da corrente HI. </a:t>
            </a:r>
            <a:br>
              <a:rPr lang="pt-BR" sz="2000" dirty="0"/>
            </a:b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42A7F1-8A55-DB3F-BF4C-27F23B2F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49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47B4367-BD64-961D-4AF5-DFCF3AB1B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402" y="2321592"/>
            <a:ext cx="9713195" cy="306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92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D46CD-7F64-AE68-CD67-7857796F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Tensão Elétrica: A Força que Impulsiona os Elétrons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4701AB1-C8CA-3DD3-A7C1-61AB035754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065528"/>
              </p:ext>
            </p:extLst>
          </p:nvPr>
        </p:nvGraphicFramePr>
        <p:xfrm>
          <a:off x="838200" y="1825625"/>
          <a:ext cx="10515600" cy="1942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E509BB79-4B9F-03D0-BF2F-A01810484E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30" y="4196501"/>
            <a:ext cx="3033800" cy="1836424"/>
          </a:xfrm>
          <a:prstGeom prst="rect">
            <a:avLst/>
          </a:prstGeom>
        </p:spPr>
      </p:pic>
      <p:pic>
        <p:nvPicPr>
          <p:cNvPr id="2052" name="Picture 4" descr="O que é Tensão Elétrica? Descubra o conceito e mais neste artigo">
            <a:extLst>
              <a:ext uri="{FF2B5EF4-FFF2-40B4-BE49-F238E27FC236}">
                <a16:creationId xmlns:a16="http://schemas.microsoft.com/office/drawing/2014/main" id="{F36F678E-419A-E4BF-0E6F-19457260F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1192" y="4090883"/>
            <a:ext cx="3884083" cy="194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ensão elétrica – Definição e características!">
            <a:extLst>
              <a:ext uri="{FF2B5EF4-FFF2-40B4-BE49-F238E27FC236}">
                <a16:creationId xmlns:a16="http://schemas.microsoft.com/office/drawing/2014/main" id="{BEFB677A-BDBC-9F53-C180-29462C427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784773"/>
            <a:ext cx="4216400" cy="2361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3AFECA-8F45-DB21-D2A8-B5F3BD3B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85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67893C-CA89-9D17-EF1D-DC891B11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Tensão Elétrica: A Força que Impulsiona os Elétrons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EAED67F-DC37-D7D3-1697-4986133DC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7167546"/>
              </p:ext>
            </p:extLst>
          </p:nvPr>
        </p:nvGraphicFramePr>
        <p:xfrm>
          <a:off x="838200" y="1825625"/>
          <a:ext cx="10515600" cy="2874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1576A4B5-D93B-B24D-DD44-33B87DFA4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154549"/>
              </p:ext>
            </p:extLst>
          </p:nvPr>
        </p:nvGraphicFramePr>
        <p:xfrm>
          <a:off x="1596684" y="4699635"/>
          <a:ext cx="8998631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BEC720F-8EDF-A89B-5163-4EC22F773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757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0D545-B013-FA99-ABF8-F1AE4FAC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Potencia Elétrica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35817B5-4E1A-FEDD-9D0C-48F54699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2160415"/>
              </p:ext>
            </p:extLst>
          </p:nvPr>
        </p:nvGraphicFramePr>
        <p:xfrm>
          <a:off x="372534" y="1774825"/>
          <a:ext cx="724746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>
            <a:extLst>
              <a:ext uri="{FF2B5EF4-FFF2-40B4-BE49-F238E27FC236}">
                <a16:creationId xmlns:a16="http://schemas.microsoft.com/office/drawing/2014/main" id="{8EBA4F48-E672-D4E5-FB22-9C0DD697A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534" y="2197970"/>
            <a:ext cx="4188354" cy="350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A161C1D-22E6-4B59-6C74-9BC2541C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90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ACE86-64B0-13E9-ABF6-AC95A0FA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Dissipação de Potência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4D0F6A-426F-B49E-3CB3-307E9696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Dissipação de potência é a capacidade que um resistor possui em dissipar (ou escoar) o calor gerado pela passagem da corrente elétrica para o meio ambiente que o rodeia. São fabricados comercialmente nas potências de 1/32 W, 1/16 W, 1/8 W, 1/4 W, 1/3 W, 1/2 W, 1 W, 2 W, 3 W, 5 W, 10 W, 15 W, 20 W, 25 W, 50 W etc.. </a:t>
            </a:r>
          </a:p>
          <a:p>
            <a:r>
              <a:rPr lang="pt-BR" dirty="0"/>
              <a:t>Normalmente o tamanho do resistor cresce com o aumento da capacidade de dissipar potência, todavia, o surgimento de novas tecnologias de fabricação têm contrariado esta regra. Atualmente há resistores capazes de dissipar 2 W cujas dimensões são muito próximas daquelas de resistores de 1/4 W construídos com tecnologias mais antigas. </a:t>
            </a:r>
          </a:p>
        </p:txBody>
      </p:sp>
      <p:pic>
        <p:nvPicPr>
          <p:cNvPr id="3076" name="Picture 4" descr="Equação da Aleta: Resumo e Exercícios Resolvidos | Responde Aí">
            <a:extLst>
              <a:ext uri="{FF2B5EF4-FFF2-40B4-BE49-F238E27FC236}">
                <a16:creationId xmlns:a16="http://schemas.microsoft.com/office/drawing/2014/main" id="{2B65057E-FEF5-C3FF-23B2-1F459C1BB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10" y="4362499"/>
            <a:ext cx="4235979" cy="23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A8436-C12E-8032-09CF-AA8031565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68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2834A-1566-16D6-905B-3DAA9703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Resistores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A13FD9-545C-E2A5-5E90-777CFFA5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resistor, em sua essência, é um dispositivo projetado especificamente para oferecer resistência ao fluxo livre de elétrons. Em outras palavras, ele limita a quantidade de corrente que pode passar através de um circuito, transformando parte da energia elétrica em calor no processo. Essa capacidade de ajustar a intensidade da corrente é fundamental para inúmeras aplicações, desde circuitos simples de iluminação até sistemas eletrônicos mais complexos.</a:t>
            </a:r>
          </a:p>
        </p:txBody>
      </p:sp>
      <p:pic>
        <p:nvPicPr>
          <p:cNvPr id="1026" name="Picture 2" descr="Resistor 1M 1/4W (10 Unidades) - Eletrogate | Arduino, Robótica, IoT,  Apostilas e Kits">
            <a:extLst>
              <a:ext uri="{FF2B5EF4-FFF2-40B4-BE49-F238E27FC236}">
                <a16:creationId xmlns:a16="http://schemas.microsoft.com/office/drawing/2014/main" id="{12B7A9F6-87CB-C49B-9EC4-D96C69679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344" y="356630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istor filme metálico 3W 5% - 15K">
            <a:extLst>
              <a:ext uri="{FF2B5EF4-FFF2-40B4-BE49-F238E27FC236}">
                <a16:creationId xmlns:a16="http://schemas.microsoft.com/office/drawing/2014/main" id="{69A9386E-420D-6A50-60CB-C39BA7B39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56" y="3710768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0 Resistor 220 Ohms 1/4 W 5% de Tolerância / Casa da Robótica / Resistor /  Casa da Robótica | Loja de Robotica - Robotica Educacional">
            <a:extLst>
              <a:ext uri="{FF2B5EF4-FFF2-40B4-BE49-F238E27FC236}">
                <a16:creationId xmlns:a16="http://schemas.microsoft.com/office/drawing/2014/main" id="{7A665935-D415-2E36-02F1-747F29CD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818" y="3924690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etor e ilustração do resistor com símbolo. componente eletronico. ciência  do ensino de física. | Vetor Premium">
            <a:extLst>
              <a:ext uri="{FF2B5EF4-FFF2-40B4-BE49-F238E27FC236}">
                <a16:creationId xmlns:a16="http://schemas.microsoft.com/office/drawing/2014/main" id="{1A631AC0-2B1E-CEB9-4293-F010C6E5A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311" y="370124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FDDA99-5107-9D09-7452-26952912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E61E-60CF-41A9-A2EA-08ED92DE087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405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Padrão 2023 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Do Office Padrão 2023 S2" id="{5DA3FD53-5398-4E06-ADBD-61CE8F0CFD94}" vid="{C15152E1-BA66-4189-AA84-A3FF506D7F4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109</TotalTime>
  <Words>2065</Words>
  <Application>Microsoft Office PowerPoint</Application>
  <PresentationFormat>Widescreen</PresentationFormat>
  <Paragraphs>181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Cambria Math</vt:lpstr>
      <vt:lpstr>Tema Do Office Padrão 2023 S2</vt:lpstr>
      <vt:lpstr>Arduino e Raspberry Pi</vt:lpstr>
      <vt:lpstr>Eletricidade Básica</vt:lpstr>
      <vt:lpstr>Corrente Elétrica: O Fluxo de Energia em Movimento</vt:lpstr>
      <vt:lpstr>Corrente Elétrica: O Fluxo de Energia em Movimento</vt:lpstr>
      <vt:lpstr>Tensão Elétrica: A Força que Impulsiona os Elétrons</vt:lpstr>
      <vt:lpstr>Tensão Elétrica: A Força que Impulsiona os Elétrons</vt:lpstr>
      <vt:lpstr>Potencia Elétrica</vt:lpstr>
      <vt:lpstr>Dissipação de Potência</vt:lpstr>
      <vt:lpstr>Resistores</vt:lpstr>
      <vt:lpstr>Resistores</vt:lpstr>
      <vt:lpstr>Código de cores resistores 4 faixas.</vt:lpstr>
      <vt:lpstr>Código de cores resistores 4 faixas.</vt:lpstr>
      <vt:lpstr>Código de cores resistores 6 faixas</vt:lpstr>
      <vt:lpstr>Código de cores resistores 6 faixas</vt:lpstr>
      <vt:lpstr>Lei de OHM</vt:lpstr>
      <vt:lpstr>ASSOCIAÇÃO DE RESISTORES</vt:lpstr>
      <vt:lpstr>EM SÉRIE:</vt:lpstr>
      <vt:lpstr>No circuito anterior temos</vt:lpstr>
      <vt:lpstr>EM PARALELO</vt:lpstr>
      <vt:lpstr>EM PARALELO</vt:lpstr>
      <vt:lpstr>EXERCÍCIOS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</vt:lpstr>
      <vt:lpstr>Exercícios Extras </vt:lpstr>
      <vt:lpstr>Exercícios Extras </vt:lpstr>
      <vt:lpstr>Exercícios Extras </vt:lpstr>
      <vt:lpstr>MATRIZ DE CONTATOS</vt:lpstr>
      <vt:lpstr>Exemplo de circuito montado em matriz de contato. </vt:lpstr>
      <vt:lpstr>A)Sabendo que todos os resistores têm 10Ω. Qual o valor da resistência equivalente RAB</vt:lpstr>
      <vt:lpstr>B)Sabendo que todos os resistores têm 10Ω. Qual o valor da resistência equivalente RAB?</vt:lpstr>
      <vt:lpstr>Sabendo que todos os resistores têm 10Ω. Qual o valor da resistência equivalente RAB: </vt:lpstr>
      <vt:lpstr>C)Sabendo que todos os resistores têm10Ω. Na “matriz de contato”, desenhada abaixo qual o valor das seguintes resistências: RAB=________; RBC=________; RCD=________; RDE=________; RFG=________; RHI=_________ </vt:lpstr>
      <vt:lpstr>D)Sabendo que todos os resistores têm 10Ω. Na “matriz de contato”, desenhada abaixo qual o valor das seguintes resistências: RAB=________; RBC=________; RCD=________; RDE=________; RFG=________; RHI=_________; Indique o caminho da corrente HI.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 Vieira</dc:creator>
  <cp:lastModifiedBy>Richard Vieira do Espirito Santo</cp:lastModifiedBy>
  <cp:revision>9</cp:revision>
  <dcterms:created xsi:type="dcterms:W3CDTF">2023-08-10T12:41:22Z</dcterms:created>
  <dcterms:modified xsi:type="dcterms:W3CDTF">2025-08-11T16:29:35Z</dcterms:modified>
</cp:coreProperties>
</file>