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_rels/presentation.xml.rels" ContentType="application/vnd.openxmlformats-package.relationships+xml"/>
  <Override PartName="/ppt/media/image29.png" ContentType="image/png"/>
  <Override PartName="/ppt/media/image1.png" ContentType="image/png"/>
  <Override PartName="/ppt/media/image10.png" ContentType="image/png"/>
  <Override PartName="/ppt/media/image16.png" ContentType="image/png"/>
  <Override PartName="/ppt/media/image7.png" ContentType="image/png"/>
  <Override PartName="/ppt/media/image11.png" ContentType="image/png"/>
  <Override PartName="/ppt/media/image3.png" ContentType="image/png"/>
  <Override PartName="/ppt/media/image12.png" ContentType="image/png"/>
  <Override PartName="/ppt/media/image8.png" ContentType="image/png"/>
  <Override PartName="/ppt/media/image4.png" ContentType="image/png"/>
  <Override PartName="/ppt/media/image13.png" ContentType="image/png"/>
  <Override PartName="/ppt/media/image9.png" ContentType="image/png"/>
  <Override PartName="/ppt/media/image6.png" ContentType="image/png"/>
  <Override PartName="/ppt/media/image15.png" ContentType="image/png"/>
  <Override PartName="/ppt/media/image30.jpeg" ContentType="image/jpeg"/>
  <Override PartName="/ppt/media/image17.wmf" ContentType="image/x-wmf"/>
  <Override PartName="/ppt/media/image5.png" ContentType="image/png"/>
  <Override PartName="/ppt/media/image14.png" ContentType="image/png"/>
  <Override PartName="/ppt/media/image25.wmf" ContentType="image/x-wmf"/>
  <Override PartName="/ppt/media/image2.jpeg" ContentType="image/jpeg"/>
  <Override PartName="/ppt/media/image18.wmf" ContentType="image/x-wmf"/>
  <Override PartName="/ppt/media/image20.wmf" ContentType="image/x-wmf"/>
  <Override PartName="/ppt/media/image19.wmf" ContentType="image/x-wmf"/>
  <Override PartName="/ppt/media/image21.png" ContentType="image/png"/>
  <Override PartName="/ppt/media/image22.png" ContentType="image/png"/>
  <Override PartName="/ppt/media/image23.png" ContentType="image/png"/>
  <Override PartName="/ppt/media/image24.wmf" ContentType="image/x-wmf"/>
  <Override PartName="/ppt/media/image26.png" ContentType="image/png"/>
  <Override PartName="/ppt/media/image27.png" ContentType="image/png"/>
  <Override PartName="/ppt/media/image28.png" ContentType="image/png"/>
  <Override PartName="/ppt/slides/_rels/slide7.xml.rels" ContentType="application/vnd.openxmlformats-package.relationships+xml"/>
  <Override PartName="/ppt/slides/_rels/slide24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2.xml.rels" ContentType="application/vnd.openxmlformats-package.relationships+xml"/>
  <Override PartName="/ppt/slides/_rels/slide22.xml.rels" ContentType="application/vnd.openxmlformats-package.relationships+xml"/>
  <Override PartName="/ppt/slides/_rels/slide5.xml.rels" ContentType="application/vnd.openxmlformats-package.relationships+xml"/>
  <Override PartName="/ppt/slides/_rels/slide31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28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27.xml.rels" ContentType="application/vnd.openxmlformats-package.relationships+xml"/>
  <Override PartName="/ppt/slides/_rels/slide6.xml.rels" ContentType="application/vnd.openxmlformats-package.relationships+xml"/>
  <Override PartName="/ppt/slides/_rels/slide23.xml.rels" ContentType="application/vnd.openxmlformats-package.relationships+xml"/>
  <Override PartName="/ppt/slides/_rels/slide35.xml.rels" ContentType="application/vnd.openxmlformats-package.relationships+xml"/>
  <Override PartName="/ppt/slides/_rels/slide36.xml.rels" ContentType="application/vnd.openxmlformats-package.relationships+xml"/>
  <Override PartName="/ppt/slides/_rels/slide1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25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22.xml" ContentType="application/vnd.openxmlformats-officedocument.presentationml.slide+xml"/>
  <Override PartName="/ppt/slides/slide34.xml" ContentType="application/vnd.openxmlformats-officedocument.presentationml.slide+xml"/>
  <Override PartName="/ppt/slides/slide23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35.xml" ContentType="application/vnd.openxmlformats-officedocument.presentationml.slide+xml"/>
  <Override PartName="/ppt/slides/slide24.xml" ContentType="application/vnd.openxmlformats-officedocument.presentationml.slide+xml"/>
  <Override PartName="/ppt/slides/slide36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6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Slide de Títul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Agrupar 6"/>
          <p:cNvGrpSpPr/>
          <p:nvPr/>
        </p:nvGrpSpPr>
        <p:grpSpPr>
          <a:xfrm>
            <a:off x="-1080" y="6181920"/>
            <a:ext cx="12191760" cy="669240"/>
            <a:chOff x="-1080" y="6181920"/>
            <a:chExt cx="12191760" cy="669240"/>
          </a:xfrm>
        </p:grpSpPr>
        <p:grpSp>
          <p:nvGrpSpPr>
            <p:cNvPr id="1" name="Agrupar 4"/>
            <p:cNvGrpSpPr/>
            <p:nvPr/>
          </p:nvGrpSpPr>
          <p:grpSpPr>
            <a:xfrm>
              <a:off x="-1080" y="6181920"/>
              <a:ext cx="12191760" cy="669240"/>
              <a:chOff x="-1080" y="6181920"/>
              <a:chExt cx="12191760" cy="669240"/>
            </a:xfrm>
          </p:grpSpPr>
          <p:grpSp>
            <p:nvGrpSpPr>
              <p:cNvPr id="2" name="Agrupar 3"/>
              <p:cNvGrpSpPr/>
              <p:nvPr/>
            </p:nvGrpSpPr>
            <p:grpSpPr>
              <a:xfrm>
                <a:off x="-1080" y="6181920"/>
                <a:ext cx="12191760" cy="669240"/>
                <a:chOff x="-1080" y="6181920"/>
                <a:chExt cx="12191760" cy="669240"/>
              </a:xfrm>
            </p:grpSpPr>
            <p:sp>
              <p:nvSpPr>
                <p:cNvPr id="3" name="Retângulo 14"/>
                <p:cNvSpPr/>
                <p:nvPr/>
              </p:nvSpPr>
              <p:spPr>
                <a:xfrm>
                  <a:off x="-1080" y="6305400"/>
                  <a:ext cx="12191760" cy="545760"/>
                </a:xfrm>
                <a:prstGeom prst="rect">
                  <a:avLst/>
                </a:prstGeom>
                <a:solidFill>
                  <a:srgbClr val="000050"/>
                </a:solidFill>
                <a:ln>
                  <a:solidFill>
                    <a:srgbClr val="000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pt-BR" sz="1800" strike="noStrike" u="none">
                    <a:solidFill>
                      <a:schemeClr val="lt1"/>
                    </a:solidFill>
                    <a:effectLst/>
                    <a:uFillTx/>
                    <a:latin typeface="Arial"/>
                  </a:endParaRPr>
                </a:p>
              </p:txBody>
            </p:sp>
            <p:sp>
              <p:nvSpPr>
                <p:cNvPr id="4" name="Retângulo 15"/>
                <p:cNvSpPr/>
                <p:nvPr/>
              </p:nvSpPr>
              <p:spPr>
                <a:xfrm>
                  <a:off x="-1080" y="6181920"/>
                  <a:ext cx="12191760" cy="123120"/>
                </a:xfrm>
                <a:prstGeom prst="rect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pt-BR" sz="1800" strike="noStrike" u="none">
                    <a:solidFill>
                      <a:schemeClr val="lt1"/>
                    </a:solidFill>
                    <a:effectLst/>
                    <a:uFillTx/>
                    <a:latin typeface="Arial"/>
                  </a:endParaRPr>
                </a:p>
              </p:txBody>
            </p:sp>
          </p:grpSp>
          <p:sp>
            <p:nvSpPr>
              <p:cNvPr id="5" name="CaixaDeTexto 16"/>
              <p:cNvSpPr/>
              <p:nvPr/>
            </p:nvSpPr>
            <p:spPr>
              <a:xfrm>
                <a:off x="837360" y="6368760"/>
                <a:ext cx="766440" cy="3340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1" lang="pt-BR" sz="1600" strike="noStrike" u="none">
                    <a:solidFill>
                      <a:schemeClr val="lt1"/>
                    </a:solidFill>
                    <a:effectLst/>
                    <a:uFillTx/>
                    <a:latin typeface="Arial"/>
                  </a:rPr>
                  <a:t>AEMS</a:t>
                </a:r>
                <a:endParaRPr b="0" lang="pt-BR" sz="16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sp>
          <p:nvSpPr>
            <p:cNvPr id="6" name="CaixaDeTexto 17"/>
            <p:cNvSpPr/>
            <p:nvPr/>
          </p:nvSpPr>
          <p:spPr>
            <a:xfrm>
              <a:off x="5097960" y="6368040"/>
              <a:ext cx="2009880" cy="338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1" lang="pt-BR" sz="1600" strike="noStrike" u="none">
                  <a:solidFill>
                    <a:schemeClr val="lt1"/>
                  </a:solidFill>
                  <a:effectLst/>
                  <a:uFillTx/>
                  <a:latin typeface="Arial"/>
                </a:rPr>
                <a:t>SANTO, R. V. do E.</a:t>
              </a:r>
              <a:endParaRPr b="0" lang="pt-BR" sz="1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pic>
        <p:nvPicPr>
          <p:cNvPr id="7" name="Imagem 10" descr=""/>
          <p:cNvPicPr/>
          <p:nvPr/>
        </p:nvPicPr>
        <p:blipFill>
          <a:blip r:embed="rId2"/>
          <a:stretch/>
        </p:blipFill>
        <p:spPr>
          <a:xfrm>
            <a:off x="0" y="360"/>
            <a:ext cx="2095200" cy="1091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pt-BR" sz="6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Clique para editar o título Mestre</a:t>
            </a:r>
            <a:endParaRPr b="0" lang="pt-BR" sz="6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ldNum" idx="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pt-BR" sz="16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D1EEC53-6C1A-40AE-9CF9-2CCD6D6C9868}" type="slidenum">
              <a:rPr b="1" lang="pt-BR" sz="16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pt-BR" sz="1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údo com Legenda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Agrupar 6"/>
          <p:cNvGrpSpPr/>
          <p:nvPr/>
        </p:nvGrpSpPr>
        <p:grpSpPr>
          <a:xfrm>
            <a:off x="-1080" y="6181920"/>
            <a:ext cx="12191760" cy="669240"/>
            <a:chOff x="-1080" y="6181920"/>
            <a:chExt cx="12191760" cy="669240"/>
          </a:xfrm>
        </p:grpSpPr>
        <p:grpSp>
          <p:nvGrpSpPr>
            <p:cNvPr id="102" name="Agrupar 4"/>
            <p:cNvGrpSpPr/>
            <p:nvPr/>
          </p:nvGrpSpPr>
          <p:grpSpPr>
            <a:xfrm>
              <a:off x="-1080" y="6181920"/>
              <a:ext cx="12191760" cy="669240"/>
              <a:chOff x="-1080" y="6181920"/>
              <a:chExt cx="12191760" cy="669240"/>
            </a:xfrm>
          </p:grpSpPr>
          <p:grpSp>
            <p:nvGrpSpPr>
              <p:cNvPr id="103" name="Agrupar 3"/>
              <p:cNvGrpSpPr/>
              <p:nvPr/>
            </p:nvGrpSpPr>
            <p:grpSpPr>
              <a:xfrm>
                <a:off x="-1080" y="6181920"/>
                <a:ext cx="12191760" cy="669240"/>
                <a:chOff x="-1080" y="6181920"/>
                <a:chExt cx="12191760" cy="669240"/>
              </a:xfrm>
            </p:grpSpPr>
            <p:sp>
              <p:nvSpPr>
                <p:cNvPr id="104" name="Retângulo 14"/>
                <p:cNvSpPr/>
                <p:nvPr/>
              </p:nvSpPr>
              <p:spPr>
                <a:xfrm>
                  <a:off x="-1080" y="6305400"/>
                  <a:ext cx="12191760" cy="545760"/>
                </a:xfrm>
                <a:prstGeom prst="rect">
                  <a:avLst/>
                </a:prstGeom>
                <a:solidFill>
                  <a:srgbClr val="000050"/>
                </a:solidFill>
                <a:ln>
                  <a:solidFill>
                    <a:srgbClr val="000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pt-BR" sz="1800" strike="noStrike" u="none">
                    <a:solidFill>
                      <a:schemeClr val="lt1"/>
                    </a:solidFill>
                    <a:effectLst/>
                    <a:uFillTx/>
                    <a:latin typeface="Arial"/>
                  </a:endParaRPr>
                </a:p>
              </p:txBody>
            </p:sp>
            <p:sp>
              <p:nvSpPr>
                <p:cNvPr id="105" name="Retângulo 15"/>
                <p:cNvSpPr/>
                <p:nvPr/>
              </p:nvSpPr>
              <p:spPr>
                <a:xfrm>
                  <a:off x="-1080" y="6181920"/>
                  <a:ext cx="12191760" cy="123120"/>
                </a:xfrm>
                <a:prstGeom prst="rect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pt-BR" sz="1800" strike="noStrike" u="none">
                    <a:solidFill>
                      <a:schemeClr val="lt1"/>
                    </a:solidFill>
                    <a:effectLst/>
                    <a:uFillTx/>
                    <a:latin typeface="Arial"/>
                  </a:endParaRPr>
                </a:p>
              </p:txBody>
            </p:sp>
          </p:grpSp>
          <p:sp>
            <p:nvSpPr>
              <p:cNvPr id="106" name="CaixaDeTexto 16"/>
              <p:cNvSpPr/>
              <p:nvPr/>
            </p:nvSpPr>
            <p:spPr>
              <a:xfrm>
                <a:off x="837360" y="6368760"/>
                <a:ext cx="2643480" cy="338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1" lang="pt-BR" sz="1600" strike="noStrike" u="none">
                    <a:solidFill>
                      <a:schemeClr val="lt1"/>
                    </a:solidFill>
                    <a:effectLst/>
                    <a:uFillTx/>
                    <a:latin typeface="Arial"/>
                  </a:rPr>
                  <a:t>AEMS 2023 SEMESTRE 2</a:t>
                </a:r>
                <a:endParaRPr b="0" lang="pt-BR" sz="16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sp>
          <p:nvSpPr>
            <p:cNvPr id="107" name="CaixaDeTexto 17"/>
            <p:cNvSpPr/>
            <p:nvPr/>
          </p:nvSpPr>
          <p:spPr>
            <a:xfrm>
              <a:off x="5097960" y="6368040"/>
              <a:ext cx="2009880" cy="338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1" lang="pt-BR" sz="1600" strike="noStrike" u="none">
                  <a:solidFill>
                    <a:schemeClr val="lt1"/>
                  </a:solidFill>
                  <a:effectLst/>
                  <a:uFillTx/>
                  <a:latin typeface="Arial"/>
                </a:rPr>
                <a:t>SANTO, R. V. do E.</a:t>
              </a:r>
              <a:endParaRPr b="0" lang="pt-BR" sz="1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pic>
        <p:nvPicPr>
          <p:cNvPr id="108" name="Imagem 10" descr=""/>
          <p:cNvPicPr/>
          <p:nvPr/>
        </p:nvPicPr>
        <p:blipFill>
          <a:blip r:embed="rId2"/>
          <a:stretch/>
        </p:blipFill>
        <p:spPr>
          <a:xfrm>
            <a:off x="0" y="360"/>
            <a:ext cx="2095200" cy="1091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9880" y="1066680"/>
            <a:ext cx="3931920" cy="99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3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Clique para editar o título Mestre</a:t>
            </a:r>
            <a:endParaRPr b="0" lang="pt-BR" sz="3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183280" y="2049480"/>
            <a:ext cx="617184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Clique para editar os estilos de texto Mestres</a:t>
            </a:r>
            <a:endParaRPr b="0" lang="pt-BR" sz="3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Segundo nível</a:t>
            </a:r>
            <a:endParaRPr b="0" lang="pt-BR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Terceiro nível</a:t>
            </a:r>
            <a:endParaRPr b="0" lang="pt-BR" sz="2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Quarto nível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Quinto nível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16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Clique para editar os estilos de texto Mestres</a:t>
            </a:r>
            <a:endParaRPr b="0" lang="pt-BR" sz="1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sldNum" idx="1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pt-BR" sz="16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7E9C0FF-972F-46EF-A704-6EFABF429EB2}" type="slidenum">
              <a:rPr b="1" lang="pt-BR" sz="16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pt-BR" sz="1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agem com Legenda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Agrupar 6"/>
          <p:cNvGrpSpPr/>
          <p:nvPr/>
        </p:nvGrpSpPr>
        <p:grpSpPr>
          <a:xfrm>
            <a:off x="-1080" y="6181920"/>
            <a:ext cx="12191760" cy="669240"/>
            <a:chOff x="-1080" y="6181920"/>
            <a:chExt cx="12191760" cy="669240"/>
          </a:xfrm>
        </p:grpSpPr>
        <p:grpSp>
          <p:nvGrpSpPr>
            <p:cNvPr id="114" name="Agrupar 4"/>
            <p:cNvGrpSpPr/>
            <p:nvPr/>
          </p:nvGrpSpPr>
          <p:grpSpPr>
            <a:xfrm>
              <a:off x="-1080" y="6181920"/>
              <a:ext cx="12191760" cy="669240"/>
              <a:chOff x="-1080" y="6181920"/>
              <a:chExt cx="12191760" cy="669240"/>
            </a:xfrm>
          </p:grpSpPr>
          <p:grpSp>
            <p:nvGrpSpPr>
              <p:cNvPr id="115" name="Agrupar 3"/>
              <p:cNvGrpSpPr/>
              <p:nvPr/>
            </p:nvGrpSpPr>
            <p:grpSpPr>
              <a:xfrm>
                <a:off x="-1080" y="6181920"/>
                <a:ext cx="12191760" cy="669240"/>
                <a:chOff x="-1080" y="6181920"/>
                <a:chExt cx="12191760" cy="669240"/>
              </a:xfrm>
            </p:grpSpPr>
            <p:sp>
              <p:nvSpPr>
                <p:cNvPr id="116" name="Retângulo 14"/>
                <p:cNvSpPr/>
                <p:nvPr/>
              </p:nvSpPr>
              <p:spPr>
                <a:xfrm>
                  <a:off x="-1080" y="6305400"/>
                  <a:ext cx="12191760" cy="545760"/>
                </a:xfrm>
                <a:prstGeom prst="rect">
                  <a:avLst/>
                </a:prstGeom>
                <a:solidFill>
                  <a:srgbClr val="000050"/>
                </a:solidFill>
                <a:ln>
                  <a:solidFill>
                    <a:srgbClr val="000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pt-BR" sz="1800" strike="noStrike" u="none">
                    <a:solidFill>
                      <a:schemeClr val="lt1"/>
                    </a:solidFill>
                    <a:effectLst/>
                    <a:uFillTx/>
                    <a:latin typeface="Arial"/>
                  </a:endParaRPr>
                </a:p>
              </p:txBody>
            </p:sp>
            <p:sp>
              <p:nvSpPr>
                <p:cNvPr id="117" name="Retângulo 15"/>
                <p:cNvSpPr/>
                <p:nvPr/>
              </p:nvSpPr>
              <p:spPr>
                <a:xfrm>
                  <a:off x="-1080" y="6181920"/>
                  <a:ext cx="12191760" cy="123120"/>
                </a:xfrm>
                <a:prstGeom prst="rect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pt-BR" sz="1800" strike="noStrike" u="none">
                    <a:solidFill>
                      <a:schemeClr val="lt1"/>
                    </a:solidFill>
                    <a:effectLst/>
                    <a:uFillTx/>
                    <a:latin typeface="Arial"/>
                  </a:endParaRPr>
                </a:p>
              </p:txBody>
            </p:sp>
          </p:grpSp>
          <p:sp>
            <p:nvSpPr>
              <p:cNvPr id="118" name="CaixaDeTexto 16"/>
              <p:cNvSpPr/>
              <p:nvPr/>
            </p:nvSpPr>
            <p:spPr>
              <a:xfrm>
                <a:off x="837360" y="6368760"/>
                <a:ext cx="2643480" cy="338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1" lang="pt-BR" sz="1600" strike="noStrike" u="none">
                    <a:solidFill>
                      <a:schemeClr val="lt1"/>
                    </a:solidFill>
                    <a:effectLst/>
                    <a:uFillTx/>
                    <a:latin typeface="Arial"/>
                  </a:rPr>
                  <a:t>AEMS 2023 SEMESTRE 2</a:t>
                </a:r>
                <a:endParaRPr b="0" lang="pt-BR" sz="16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sp>
          <p:nvSpPr>
            <p:cNvPr id="119" name="CaixaDeTexto 17"/>
            <p:cNvSpPr/>
            <p:nvPr/>
          </p:nvSpPr>
          <p:spPr>
            <a:xfrm>
              <a:off x="5097960" y="6368040"/>
              <a:ext cx="2009880" cy="338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1" lang="pt-BR" sz="1600" strike="noStrike" u="none">
                  <a:solidFill>
                    <a:schemeClr val="lt1"/>
                  </a:solidFill>
                  <a:effectLst/>
                  <a:uFillTx/>
                  <a:latin typeface="Arial"/>
                </a:rPr>
                <a:t>SANTO, R. V. do E.</a:t>
              </a:r>
              <a:endParaRPr b="0" lang="pt-BR" sz="1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pic>
        <p:nvPicPr>
          <p:cNvPr id="120" name="Imagem 10" descr=""/>
          <p:cNvPicPr/>
          <p:nvPr/>
        </p:nvPicPr>
        <p:blipFill>
          <a:blip r:embed="rId2"/>
          <a:stretch/>
        </p:blipFill>
        <p:spPr>
          <a:xfrm>
            <a:off x="0" y="360"/>
            <a:ext cx="2095200" cy="1091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839880" y="1057320"/>
            <a:ext cx="3931920" cy="99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3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Clique para editar o título Mestre</a:t>
            </a:r>
            <a:endParaRPr b="0" lang="pt-BR" sz="3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183280" y="2057400"/>
            <a:ext cx="6171840" cy="3803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3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Clique no ícone para adicionar uma imagem</a:t>
            </a:r>
            <a:endParaRPr b="0" lang="pt-BR" sz="3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16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Clique para editar os estilos de texto Mestres</a:t>
            </a:r>
            <a:endParaRPr b="0" lang="pt-BR" sz="1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pt-BR" sz="16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A51FFE7-9C81-4686-AE2B-7B99081EAA05}" type="slidenum">
              <a:rPr b="1" lang="pt-BR" sz="16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pt-BR" sz="1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ítulo e Texto Vertical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6"/>
          <p:cNvGrpSpPr/>
          <p:nvPr/>
        </p:nvGrpSpPr>
        <p:grpSpPr>
          <a:xfrm>
            <a:off x="-1080" y="6181920"/>
            <a:ext cx="12191760" cy="669240"/>
            <a:chOff x="-1080" y="6181920"/>
            <a:chExt cx="12191760" cy="669240"/>
          </a:xfrm>
        </p:grpSpPr>
        <p:grpSp>
          <p:nvGrpSpPr>
            <p:cNvPr id="12" name="Agrupar 4"/>
            <p:cNvGrpSpPr/>
            <p:nvPr/>
          </p:nvGrpSpPr>
          <p:grpSpPr>
            <a:xfrm>
              <a:off x="-1080" y="6181920"/>
              <a:ext cx="12191760" cy="669240"/>
              <a:chOff x="-1080" y="6181920"/>
              <a:chExt cx="12191760" cy="669240"/>
            </a:xfrm>
          </p:grpSpPr>
          <p:grpSp>
            <p:nvGrpSpPr>
              <p:cNvPr id="13" name="Agrupar 3"/>
              <p:cNvGrpSpPr/>
              <p:nvPr/>
            </p:nvGrpSpPr>
            <p:grpSpPr>
              <a:xfrm>
                <a:off x="-1080" y="6181920"/>
                <a:ext cx="12191760" cy="669240"/>
                <a:chOff x="-1080" y="6181920"/>
                <a:chExt cx="12191760" cy="669240"/>
              </a:xfrm>
            </p:grpSpPr>
            <p:sp>
              <p:nvSpPr>
                <p:cNvPr id="14" name="Retângulo 14"/>
                <p:cNvSpPr/>
                <p:nvPr/>
              </p:nvSpPr>
              <p:spPr>
                <a:xfrm>
                  <a:off x="-1080" y="6305400"/>
                  <a:ext cx="12191760" cy="545760"/>
                </a:xfrm>
                <a:prstGeom prst="rect">
                  <a:avLst/>
                </a:prstGeom>
                <a:solidFill>
                  <a:srgbClr val="000050"/>
                </a:solidFill>
                <a:ln>
                  <a:solidFill>
                    <a:srgbClr val="000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pt-BR" sz="1800" strike="noStrike" u="none">
                    <a:solidFill>
                      <a:schemeClr val="lt1"/>
                    </a:solidFill>
                    <a:effectLst/>
                    <a:uFillTx/>
                    <a:latin typeface="Arial"/>
                  </a:endParaRPr>
                </a:p>
              </p:txBody>
            </p:sp>
            <p:sp>
              <p:nvSpPr>
                <p:cNvPr id="15" name="Retângulo 15"/>
                <p:cNvSpPr/>
                <p:nvPr/>
              </p:nvSpPr>
              <p:spPr>
                <a:xfrm>
                  <a:off x="-1080" y="6181920"/>
                  <a:ext cx="12191760" cy="123120"/>
                </a:xfrm>
                <a:prstGeom prst="rect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pt-BR" sz="1800" strike="noStrike" u="none">
                    <a:solidFill>
                      <a:schemeClr val="lt1"/>
                    </a:solidFill>
                    <a:effectLst/>
                    <a:uFillTx/>
                    <a:latin typeface="Arial"/>
                  </a:endParaRPr>
                </a:p>
              </p:txBody>
            </p:sp>
          </p:grpSp>
          <p:sp>
            <p:nvSpPr>
              <p:cNvPr id="16" name="CaixaDeTexto 16"/>
              <p:cNvSpPr/>
              <p:nvPr/>
            </p:nvSpPr>
            <p:spPr>
              <a:xfrm>
                <a:off x="837360" y="6368760"/>
                <a:ext cx="766440" cy="3340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1" lang="pt-BR" sz="1600" strike="noStrike" u="none">
                    <a:solidFill>
                      <a:schemeClr val="lt1"/>
                    </a:solidFill>
                    <a:effectLst/>
                    <a:uFillTx/>
                    <a:latin typeface="Arial"/>
                  </a:rPr>
                  <a:t>AEMS</a:t>
                </a:r>
                <a:endParaRPr b="0" lang="pt-BR" sz="16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sp>
          <p:nvSpPr>
            <p:cNvPr id="17" name="CaixaDeTexto 17"/>
            <p:cNvSpPr/>
            <p:nvPr/>
          </p:nvSpPr>
          <p:spPr>
            <a:xfrm>
              <a:off x="5097960" y="6368040"/>
              <a:ext cx="2009880" cy="338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1" lang="pt-BR" sz="1600" strike="noStrike" u="none">
                  <a:solidFill>
                    <a:schemeClr val="lt1"/>
                  </a:solidFill>
                  <a:effectLst/>
                  <a:uFillTx/>
                  <a:latin typeface="Arial"/>
                </a:rPr>
                <a:t>SANTO, R. V. do E.</a:t>
              </a:r>
              <a:endParaRPr b="0" lang="pt-BR" sz="1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pic>
        <p:nvPicPr>
          <p:cNvPr id="18" name="Imagem 10" descr=""/>
          <p:cNvPicPr/>
          <p:nvPr/>
        </p:nvPicPr>
        <p:blipFill>
          <a:blip r:embed="rId2"/>
          <a:stretch/>
        </p:blipFill>
        <p:spPr>
          <a:xfrm>
            <a:off x="0" y="360"/>
            <a:ext cx="2095200" cy="1091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095560" y="365040"/>
            <a:ext cx="92581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Clique para editar o título Mestre</a:t>
            </a:r>
            <a:endParaRPr b="0" lang="pt-BR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que 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par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 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edit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ar 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os 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esti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los 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de 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text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o 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Me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stre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g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u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n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o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n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í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v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r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i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r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o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n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í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v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Q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u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r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o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n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í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v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Q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u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i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n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o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n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í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v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pt-BR" sz="16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50FAB3C-B549-4CED-B44D-6DC029F4D82B}" type="slidenum">
              <a:rPr b="1" lang="pt-BR" sz="16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pt-BR" sz="1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exto e Título Vertical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Agrupar 6"/>
          <p:cNvGrpSpPr/>
          <p:nvPr/>
        </p:nvGrpSpPr>
        <p:grpSpPr>
          <a:xfrm>
            <a:off x="-1080" y="6181920"/>
            <a:ext cx="12191760" cy="669240"/>
            <a:chOff x="-1080" y="6181920"/>
            <a:chExt cx="12191760" cy="669240"/>
          </a:xfrm>
        </p:grpSpPr>
        <p:grpSp>
          <p:nvGrpSpPr>
            <p:cNvPr id="23" name="Agrupar 4"/>
            <p:cNvGrpSpPr/>
            <p:nvPr/>
          </p:nvGrpSpPr>
          <p:grpSpPr>
            <a:xfrm>
              <a:off x="-1080" y="6181920"/>
              <a:ext cx="12191760" cy="669240"/>
              <a:chOff x="-1080" y="6181920"/>
              <a:chExt cx="12191760" cy="669240"/>
            </a:xfrm>
          </p:grpSpPr>
          <p:grpSp>
            <p:nvGrpSpPr>
              <p:cNvPr id="24" name="Agrupar 3"/>
              <p:cNvGrpSpPr/>
              <p:nvPr/>
            </p:nvGrpSpPr>
            <p:grpSpPr>
              <a:xfrm>
                <a:off x="-1080" y="6181920"/>
                <a:ext cx="12191760" cy="669240"/>
                <a:chOff x="-1080" y="6181920"/>
                <a:chExt cx="12191760" cy="669240"/>
              </a:xfrm>
            </p:grpSpPr>
            <p:sp>
              <p:nvSpPr>
                <p:cNvPr id="25" name="Retângulo 14"/>
                <p:cNvSpPr/>
                <p:nvPr/>
              </p:nvSpPr>
              <p:spPr>
                <a:xfrm>
                  <a:off x="-1080" y="6305400"/>
                  <a:ext cx="12191760" cy="545760"/>
                </a:xfrm>
                <a:prstGeom prst="rect">
                  <a:avLst/>
                </a:prstGeom>
                <a:solidFill>
                  <a:srgbClr val="000050"/>
                </a:solidFill>
                <a:ln>
                  <a:solidFill>
                    <a:srgbClr val="000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pt-BR" sz="1800" strike="noStrike" u="none">
                    <a:solidFill>
                      <a:schemeClr val="lt1"/>
                    </a:solidFill>
                    <a:effectLst/>
                    <a:uFillTx/>
                    <a:latin typeface="Arial"/>
                  </a:endParaRPr>
                </a:p>
              </p:txBody>
            </p:sp>
            <p:sp>
              <p:nvSpPr>
                <p:cNvPr id="26" name="Retângulo 15"/>
                <p:cNvSpPr/>
                <p:nvPr/>
              </p:nvSpPr>
              <p:spPr>
                <a:xfrm>
                  <a:off x="-1080" y="6181920"/>
                  <a:ext cx="12191760" cy="123120"/>
                </a:xfrm>
                <a:prstGeom prst="rect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pt-BR" sz="1800" strike="noStrike" u="none">
                    <a:solidFill>
                      <a:schemeClr val="lt1"/>
                    </a:solidFill>
                    <a:effectLst/>
                    <a:uFillTx/>
                    <a:latin typeface="Arial"/>
                  </a:endParaRPr>
                </a:p>
              </p:txBody>
            </p:sp>
          </p:grpSp>
          <p:sp>
            <p:nvSpPr>
              <p:cNvPr id="27" name="CaixaDeTexto 16"/>
              <p:cNvSpPr/>
              <p:nvPr/>
            </p:nvSpPr>
            <p:spPr>
              <a:xfrm>
                <a:off x="837360" y="6368760"/>
                <a:ext cx="822600" cy="3340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1" lang="pt-BR" sz="1600" strike="noStrike" u="none">
                    <a:solidFill>
                      <a:schemeClr val="lt1"/>
                    </a:solidFill>
                    <a:effectLst/>
                    <a:uFillTx/>
                    <a:latin typeface="Arial"/>
                  </a:rPr>
                  <a:t>AEMS </a:t>
                </a:r>
                <a:endParaRPr b="0" lang="pt-BR" sz="16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sp>
          <p:nvSpPr>
            <p:cNvPr id="28" name="CaixaDeTexto 17"/>
            <p:cNvSpPr/>
            <p:nvPr/>
          </p:nvSpPr>
          <p:spPr>
            <a:xfrm>
              <a:off x="5097960" y="6368040"/>
              <a:ext cx="2009880" cy="338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1" lang="pt-BR" sz="1600" strike="noStrike" u="none">
                  <a:solidFill>
                    <a:schemeClr val="lt1"/>
                  </a:solidFill>
                  <a:effectLst/>
                  <a:uFillTx/>
                  <a:latin typeface="Arial"/>
                </a:rPr>
                <a:t>SANTO, R. V. do E.</a:t>
              </a:r>
              <a:endParaRPr b="0" lang="pt-BR" sz="1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pic>
        <p:nvPicPr>
          <p:cNvPr id="29" name="Imagem 10" descr=""/>
          <p:cNvPicPr/>
          <p:nvPr/>
        </p:nvPicPr>
        <p:blipFill>
          <a:blip r:embed="rId2"/>
          <a:stretch/>
        </p:blipFill>
        <p:spPr>
          <a:xfrm>
            <a:off x="0" y="360"/>
            <a:ext cx="2095200" cy="1091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Clique para editar o título Mestre</a:t>
            </a:r>
            <a:endParaRPr b="0" lang="pt-BR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2076480" y="365040"/>
            <a:ext cx="649584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Clique para 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editar os 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estilos de 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texto Mestres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Segundo 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nível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Tercei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ro 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nível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Q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ua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rt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o 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ní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ve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Q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u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i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n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o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n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í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v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pt-BR" sz="16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5DF739B-732C-4884-86ED-22D50DC7CD0A}" type="slidenum">
              <a:rPr b="1" lang="pt-BR" sz="16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pt-BR" sz="1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ítulo e Conteúd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Agrupar 6"/>
          <p:cNvGrpSpPr/>
          <p:nvPr/>
        </p:nvGrpSpPr>
        <p:grpSpPr>
          <a:xfrm>
            <a:off x="-1080" y="6181920"/>
            <a:ext cx="12191760" cy="669240"/>
            <a:chOff x="-1080" y="6181920"/>
            <a:chExt cx="12191760" cy="669240"/>
          </a:xfrm>
        </p:grpSpPr>
        <p:grpSp>
          <p:nvGrpSpPr>
            <p:cNvPr id="34" name="Agrupar 4"/>
            <p:cNvGrpSpPr/>
            <p:nvPr/>
          </p:nvGrpSpPr>
          <p:grpSpPr>
            <a:xfrm>
              <a:off x="-1080" y="6181920"/>
              <a:ext cx="12191760" cy="669240"/>
              <a:chOff x="-1080" y="6181920"/>
              <a:chExt cx="12191760" cy="669240"/>
            </a:xfrm>
          </p:grpSpPr>
          <p:grpSp>
            <p:nvGrpSpPr>
              <p:cNvPr id="35" name="Agrupar 3"/>
              <p:cNvGrpSpPr/>
              <p:nvPr/>
            </p:nvGrpSpPr>
            <p:grpSpPr>
              <a:xfrm>
                <a:off x="-1080" y="6181920"/>
                <a:ext cx="12191760" cy="669240"/>
                <a:chOff x="-1080" y="6181920"/>
                <a:chExt cx="12191760" cy="669240"/>
              </a:xfrm>
            </p:grpSpPr>
            <p:sp>
              <p:nvSpPr>
                <p:cNvPr id="36" name="Retângulo 14"/>
                <p:cNvSpPr/>
                <p:nvPr/>
              </p:nvSpPr>
              <p:spPr>
                <a:xfrm>
                  <a:off x="-1080" y="6305400"/>
                  <a:ext cx="12191760" cy="545760"/>
                </a:xfrm>
                <a:prstGeom prst="rect">
                  <a:avLst/>
                </a:prstGeom>
                <a:solidFill>
                  <a:srgbClr val="000050"/>
                </a:solidFill>
                <a:ln>
                  <a:solidFill>
                    <a:srgbClr val="000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pt-BR" sz="1800" strike="noStrike" u="none">
                    <a:solidFill>
                      <a:schemeClr val="lt1"/>
                    </a:solidFill>
                    <a:effectLst/>
                    <a:uFillTx/>
                    <a:latin typeface="Arial"/>
                  </a:endParaRPr>
                </a:p>
              </p:txBody>
            </p:sp>
            <p:sp>
              <p:nvSpPr>
                <p:cNvPr id="37" name="Retângulo 15"/>
                <p:cNvSpPr/>
                <p:nvPr/>
              </p:nvSpPr>
              <p:spPr>
                <a:xfrm>
                  <a:off x="-1080" y="6181920"/>
                  <a:ext cx="12191760" cy="123120"/>
                </a:xfrm>
                <a:prstGeom prst="rect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pt-BR" sz="1800" strike="noStrike" u="none">
                    <a:solidFill>
                      <a:schemeClr val="lt1"/>
                    </a:solidFill>
                    <a:effectLst/>
                    <a:uFillTx/>
                    <a:latin typeface="Arial"/>
                  </a:endParaRPr>
                </a:p>
              </p:txBody>
            </p:sp>
          </p:grpSp>
          <p:sp>
            <p:nvSpPr>
              <p:cNvPr id="38" name="CaixaDeTexto 16"/>
              <p:cNvSpPr/>
              <p:nvPr/>
            </p:nvSpPr>
            <p:spPr>
              <a:xfrm>
                <a:off x="837360" y="6368760"/>
                <a:ext cx="822600" cy="3340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1" lang="pt-BR" sz="1600" strike="noStrike" u="none">
                    <a:solidFill>
                      <a:schemeClr val="lt1"/>
                    </a:solidFill>
                    <a:effectLst/>
                    <a:uFillTx/>
                    <a:latin typeface="Arial"/>
                  </a:rPr>
                  <a:t>AEMS </a:t>
                </a:r>
                <a:endParaRPr b="0" lang="pt-BR" sz="16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sp>
          <p:nvSpPr>
            <p:cNvPr id="39" name="CaixaDeTexto 17"/>
            <p:cNvSpPr/>
            <p:nvPr/>
          </p:nvSpPr>
          <p:spPr>
            <a:xfrm>
              <a:off x="5097960" y="6368040"/>
              <a:ext cx="2009880" cy="338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1" lang="pt-BR" sz="1600" strike="noStrike" u="none">
                  <a:solidFill>
                    <a:schemeClr val="lt1"/>
                  </a:solidFill>
                  <a:effectLst/>
                  <a:uFillTx/>
                  <a:latin typeface="Arial"/>
                </a:rPr>
                <a:t>SANTO, R. V. do E.</a:t>
              </a:r>
              <a:endParaRPr b="0" lang="pt-BR" sz="1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pic>
        <p:nvPicPr>
          <p:cNvPr id="40" name="Imagem 10" descr=""/>
          <p:cNvPicPr/>
          <p:nvPr/>
        </p:nvPicPr>
        <p:blipFill>
          <a:blip r:embed="rId2"/>
          <a:stretch/>
        </p:blipFill>
        <p:spPr>
          <a:xfrm>
            <a:off x="0" y="360"/>
            <a:ext cx="2095200" cy="1091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095560" y="365040"/>
            <a:ext cx="92581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Clique para editar o título Mestre</a:t>
            </a:r>
            <a:endParaRPr b="0" lang="pt-BR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Clique para editar os estilos de texto 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Mestres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Segundo nível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Terceiro nível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Quarto nível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Quinto nível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 idx="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pt-BR" sz="16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71BDCFA-D91A-4838-878D-13F5BA765F43}" type="slidenum">
              <a:rPr b="1" lang="pt-BR" sz="16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pt-BR" sz="1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beçalho da Seçã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Agrupar 6"/>
          <p:cNvGrpSpPr/>
          <p:nvPr/>
        </p:nvGrpSpPr>
        <p:grpSpPr>
          <a:xfrm>
            <a:off x="-1080" y="6181920"/>
            <a:ext cx="12191760" cy="669240"/>
            <a:chOff x="-1080" y="6181920"/>
            <a:chExt cx="12191760" cy="669240"/>
          </a:xfrm>
        </p:grpSpPr>
        <p:grpSp>
          <p:nvGrpSpPr>
            <p:cNvPr id="45" name="Agrupar 4"/>
            <p:cNvGrpSpPr/>
            <p:nvPr/>
          </p:nvGrpSpPr>
          <p:grpSpPr>
            <a:xfrm>
              <a:off x="-1080" y="6181920"/>
              <a:ext cx="12191760" cy="669240"/>
              <a:chOff x="-1080" y="6181920"/>
              <a:chExt cx="12191760" cy="669240"/>
            </a:xfrm>
          </p:grpSpPr>
          <p:grpSp>
            <p:nvGrpSpPr>
              <p:cNvPr id="46" name="Agrupar 3"/>
              <p:cNvGrpSpPr/>
              <p:nvPr/>
            </p:nvGrpSpPr>
            <p:grpSpPr>
              <a:xfrm>
                <a:off x="-1080" y="6181920"/>
                <a:ext cx="12191760" cy="669240"/>
                <a:chOff x="-1080" y="6181920"/>
                <a:chExt cx="12191760" cy="669240"/>
              </a:xfrm>
            </p:grpSpPr>
            <p:sp>
              <p:nvSpPr>
                <p:cNvPr id="47" name="Retângulo 14"/>
                <p:cNvSpPr/>
                <p:nvPr/>
              </p:nvSpPr>
              <p:spPr>
                <a:xfrm>
                  <a:off x="-1080" y="6305400"/>
                  <a:ext cx="12191760" cy="545760"/>
                </a:xfrm>
                <a:prstGeom prst="rect">
                  <a:avLst/>
                </a:prstGeom>
                <a:solidFill>
                  <a:srgbClr val="000050"/>
                </a:solidFill>
                <a:ln>
                  <a:solidFill>
                    <a:srgbClr val="000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pt-BR" sz="1800" strike="noStrike" u="none">
                    <a:solidFill>
                      <a:schemeClr val="lt1"/>
                    </a:solidFill>
                    <a:effectLst/>
                    <a:uFillTx/>
                    <a:latin typeface="Arial"/>
                  </a:endParaRPr>
                </a:p>
              </p:txBody>
            </p:sp>
            <p:sp>
              <p:nvSpPr>
                <p:cNvPr id="48" name="Retângulo 15"/>
                <p:cNvSpPr/>
                <p:nvPr/>
              </p:nvSpPr>
              <p:spPr>
                <a:xfrm>
                  <a:off x="-1080" y="6181920"/>
                  <a:ext cx="12191760" cy="123120"/>
                </a:xfrm>
                <a:prstGeom prst="rect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pt-BR" sz="1800" strike="noStrike" u="none">
                    <a:solidFill>
                      <a:schemeClr val="lt1"/>
                    </a:solidFill>
                    <a:effectLst/>
                    <a:uFillTx/>
                    <a:latin typeface="Arial"/>
                  </a:endParaRPr>
                </a:p>
              </p:txBody>
            </p:sp>
          </p:grpSp>
          <p:sp>
            <p:nvSpPr>
              <p:cNvPr id="49" name="CaixaDeTexto 16"/>
              <p:cNvSpPr/>
              <p:nvPr/>
            </p:nvSpPr>
            <p:spPr>
              <a:xfrm>
                <a:off x="837360" y="6368760"/>
                <a:ext cx="822600" cy="3340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1" lang="pt-BR" sz="1600" strike="noStrike" u="none">
                    <a:solidFill>
                      <a:schemeClr val="lt1"/>
                    </a:solidFill>
                    <a:effectLst/>
                    <a:uFillTx/>
                    <a:latin typeface="Arial"/>
                  </a:rPr>
                  <a:t>AEMS </a:t>
                </a:r>
                <a:endParaRPr b="0" lang="pt-BR" sz="16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sp>
          <p:nvSpPr>
            <p:cNvPr id="50" name="CaixaDeTexto 17"/>
            <p:cNvSpPr/>
            <p:nvPr/>
          </p:nvSpPr>
          <p:spPr>
            <a:xfrm>
              <a:off x="5097960" y="6368040"/>
              <a:ext cx="2009880" cy="338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1" lang="pt-BR" sz="1600" strike="noStrike" u="none">
                  <a:solidFill>
                    <a:schemeClr val="lt1"/>
                  </a:solidFill>
                  <a:effectLst/>
                  <a:uFillTx/>
                  <a:latin typeface="Arial"/>
                </a:rPr>
                <a:t>SANTO, R. V. do E.</a:t>
              </a:r>
              <a:endParaRPr b="0" lang="pt-BR" sz="1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pic>
        <p:nvPicPr>
          <p:cNvPr id="51" name="Imagem 10" descr=""/>
          <p:cNvPicPr/>
          <p:nvPr/>
        </p:nvPicPr>
        <p:blipFill>
          <a:blip r:embed="rId2"/>
          <a:stretch/>
        </p:blipFill>
        <p:spPr>
          <a:xfrm>
            <a:off x="0" y="360"/>
            <a:ext cx="2095200" cy="1091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6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Clique para editar o título Mestre</a:t>
            </a:r>
            <a:endParaRPr b="0" lang="pt-BR" sz="6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Clique para editar os estilos de texto Mestres</a:t>
            </a:r>
            <a:endParaRPr b="0" lang="pt-BR" sz="2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pt-BR" sz="16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2CC5353-AD23-4F6F-9647-1F42DD7AC987}" type="slidenum">
              <a:rPr b="1" lang="pt-BR" sz="16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pt-BR" sz="1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uas Partes de Conteúd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Agrupar 6"/>
          <p:cNvGrpSpPr/>
          <p:nvPr/>
        </p:nvGrpSpPr>
        <p:grpSpPr>
          <a:xfrm>
            <a:off x="-1080" y="6181920"/>
            <a:ext cx="12191760" cy="669240"/>
            <a:chOff x="-1080" y="6181920"/>
            <a:chExt cx="12191760" cy="669240"/>
          </a:xfrm>
        </p:grpSpPr>
        <p:grpSp>
          <p:nvGrpSpPr>
            <p:cNvPr id="56" name="Agrupar 4"/>
            <p:cNvGrpSpPr/>
            <p:nvPr/>
          </p:nvGrpSpPr>
          <p:grpSpPr>
            <a:xfrm>
              <a:off x="-1080" y="6181920"/>
              <a:ext cx="12191760" cy="669240"/>
              <a:chOff x="-1080" y="6181920"/>
              <a:chExt cx="12191760" cy="669240"/>
            </a:xfrm>
          </p:grpSpPr>
          <p:grpSp>
            <p:nvGrpSpPr>
              <p:cNvPr id="57" name="Agrupar 3"/>
              <p:cNvGrpSpPr/>
              <p:nvPr/>
            </p:nvGrpSpPr>
            <p:grpSpPr>
              <a:xfrm>
                <a:off x="-1080" y="6181920"/>
                <a:ext cx="12191760" cy="669240"/>
                <a:chOff x="-1080" y="6181920"/>
                <a:chExt cx="12191760" cy="669240"/>
              </a:xfrm>
            </p:grpSpPr>
            <p:sp>
              <p:nvSpPr>
                <p:cNvPr id="58" name="Retângulo 14"/>
                <p:cNvSpPr/>
                <p:nvPr/>
              </p:nvSpPr>
              <p:spPr>
                <a:xfrm>
                  <a:off x="-1080" y="6305400"/>
                  <a:ext cx="12191760" cy="545760"/>
                </a:xfrm>
                <a:prstGeom prst="rect">
                  <a:avLst/>
                </a:prstGeom>
                <a:solidFill>
                  <a:srgbClr val="000050"/>
                </a:solidFill>
                <a:ln>
                  <a:solidFill>
                    <a:srgbClr val="000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pt-BR" sz="1800" strike="noStrike" u="none">
                    <a:solidFill>
                      <a:schemeClr val="lt1"/>
                    </a:solidFill>
                    <a:effectLst/>
                    <a:uFillTx/>
                    <a:latin typeface="Arial"/>
                  </a:endParaRPr>
                </a:p>
              </p:txBody>
            </p:sp>
            <p:sp>
              <p:nvSpPr>
                <p:cNvPr id="59" name="Retângulo 15"/>
                <p:cNvSpPr/>
                <p:nvPr/>
              </p:nvSpPr>
              <p:spPr>
                <a:xfrm>
                  <a:off x="-1080" y="6181920"/>
                  <a:ext cx="12191760" cy="123120"/>
                </a:xfrm>
                <a:prstGeom prst="rect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pt-BR" sz="1800" strike="noStrike" u="none">
                    <a:solidFill>
                      <a:schemeClr val="lt1"/>
                    </a:solidFill>
                    <a:effectLst/>
                    <a:uFillTx/>
                    <a:latin typeface="Arial"/>
                  </a:endParaRPr>
                </a:p>
              </p:txBody>
            </p:sp>
          </p:grpSp>
          <p:sp>
            <p:nvSpPr>
              <p:cNvPr id="60" name="CaixaDeTexto 16"/>
              <p:cNvSpPr/>
              <p:nvPr/>
            </p:nvSpPr>
            <p:spPr>
              <a:xfrm>
                <a:off x="837360" y="6368760"/>
                <a:ext cx="822600" cy="3340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1" lang="pt-BR" sz="1600" strike="noStrike" u="none">
                    <a:solidFill>
                      <a:schemeClr val="lt1"/>
                    </a:solidFill>
                    <a:effectLst/>
                    <a:uFillTx/>
                    <a:latin typeface="Arial"/>
                  </a:rPr>
                  <a:t>AEMS </a:t>
                </a:r>
                <a:endParaRPr b="0" lang="pt-BR" sz="16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sp>
          <p:nvSpPr>
            <p:cNvPr id="61" name="CaixaDeTexto 17"/>
            <p:cNvSpPr/>
            <p:nvPr/>
          </p:nvSpPr>
          <p:spPr>
            <a:xfrm>
              <a:off x="5097960" y="6368040"/>
              <a:ext cx="2009880" cy="338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1" lang="pt-BR" sz="1600" strike="noStrike" u="none">
                  <a:solidFill>
                    <a:schemeClr val="lt1"/>
                  </a:solidFill>
                  <a:effectLst/>
                  <a:uFillTx/>
                  <a:latin typeface="Arial"/>
                </a:rPr>
                <a:t>SANTO, R. V. do E.</a:t>
              </a:r>
              <a:endParaRPr b="0" lang="pt-BR" sz="1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pic>
        <p:nvPicPr>
          <p:cNvPr id="62" name="Imagem 10" descr=""/>
          <p:cNvPicPr/>
          <p:nvPr/>
        </p:nvPicPr>
        <p:blipFill>
          <a:blip r:embed="rId2"/>
          <a:stretch/>
        </p:blipFill>
        <p:spPr>
          <a:xfrm>
            <a:off x="0" y="360"/>
            <a:ext cx="2095200" cy="1091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095560" y="365040"/>
            <a:ext cx="92581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Clique para editar o título Mestre</a:t>
            </a:r>
            <a:endParaRPr b="0" lang="pt-BR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Clique para editar os estilos de texto Mestres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Segundo nível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Terceiro nível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Quarto nível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Quinto nível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Clique para editar os estilos de texto Mestres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Segundo nível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Terceiro nível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Quarto nível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Quinto nível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pt-BR" sz="16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A17BBA2-110D-4651-98EB-BFC61FDF1CE0}" type="slidenum">
              <a:rPr b="1" lang="pt-BR" sz="16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pt-BR" sz="1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açã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Agrupar 6"/>
          <p:cNvGrpSpPr/>
          <p:nvPr/>
        </p:nvGrpSpPr>
        <p:grpSpPr>
          <a:xfrm>
            <a:off x="-1080" y="6181920"/>
            <a:ext cx="12191760" cy="669240"/>
            <a:chOff x="-1080" y="6181920"/>
            <a:chExt cx="12191760" cy="669240"/>
          </a:xfrm>
        </p:grpSpPr>
        <p:grpSp>
          <p:nvGrpSpPr>
            <p:cNvPr id="68" name="Agrupar 4"/>
            <p:cNvGrpSpPr/>
            <p:nvPr/>
          </p:nvGrpSpPr>
          <p:grpSpPr>
            <a:xfrm>
              <a:off x="-1080" y="6181920"/>
              <a:ext cx="12191760" cy="669240"/>
              <a:chOff x="-1080" y="6181920"/>
              <a:chExt cx="12191760" cy="669240"/>
            </a:xfrm>
          </p:grpSpPr>
          <p:grpSp>
            <p:nvGrpSpPr>
              <p:cNvPr id="69" name="Agrupar 3"/>
              <p:cNvGrpSpPr/>
              <p:nvPr/>
            </p:nvGrpSpPr>
            <p:grpSpPr>
              <a:xfrm>
                <a:off x="-1080" y="6181920"/>
                <a:ext cx="12191760" cy="669240"/>
                <a:chOff x="-1080" y="6181920"/>
                <a:chExt cx="12191760" cy="669240"/>
              </a:xfrm>
            </p:grpSpPr>
            <p:sp>
              <p:nvSpPr>
                <p:cNvPr id="70" name="Retângulo 14"/>
                <p:cNvSpPr/>
                <p:nvPr/>
              </p:nvSpPr>
              <p:spPr>
                <a:xfrm>
                  <a:off x="-1080" y="6305400"/>
                  <a:ext cx="12191760" cy="545760"/>
                </a:xfrm>
                <a:prstGeom prst="rect">
                  <a:avLst/>
                </a:prstGeom>
                <a:solidFill>
                  <a:srgbClr val="000050"/>
                </a:solidFill>
                <a:ln>
                  <a:solidFill>
                    <a:srgbClr val="000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pt-BR" sz="1800" strike="noStrike" u="none">
                    <a:solidFill>
                      <a:schemeClr val="lt1"/>
                    </a:solidFill>
                    <a:effectLst/>
                    <a:uFillTx/>
                    <a:latin typeface="Arial"/>
                  </a:endParaRPr>
                </a:p>
              </p:txBody>
            </p:sp>
            <p:sp>
              <p:nvSpPr>
                <p:cNvPr id="71" name="Retângulo 15"/>
                <p:cNvSpPr/>
                <p:nvPr/>
              </p:nvSpPr>
              <p:spPr>
                <a:xfrm>
                  <a:off x="-1080" y="6181920"/>
                  <a:ext cx="12191760" cy="123120"/>
                </a:xfrm>
                <a:prstGeom prst="rect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pt-BR" sz="1800" strike="noStrike" u="none">
                    <a:solidFill>
                      <a:schemeClr val="lt1"/>
                    </a:solidFill>
                    <a:effectLst/>
                    <a:uFillTx/>
                    <a:latin typeface="Arial"/>
                  </a:endParaRPr>
                </a:p>
              </p:txBody>
            </p:sp>
          </p:grpSp>
          <p:sp>
            <p:nvSpPr>
              <p:cNvPr id="72" name="CaixaDeTexto 16"/>
              <p:cNvSpPr/>
              <p:nvPr/>
            </p:nvSpPr>
            <p:spPr>
              <a:xfrm>
                <a:off x="837360" y="6368760"/>
                <a:ext cx="822600" cy="3340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1" lang="pt-BR" sz="1600" strike="noStrike" u="none">
                    <a:solidFill>
                      <a:schemeClr val="lt1"/>
                    </a:solidFill>
                    <a:effectLst/>
                    <a:uFillTx/>
                    <a:latin typeface="Arial"/>
                  </a:rPr>
                  <a:t>AEMS </a:t>
                </a:r>
                <a:endParaRPr b="0" lang="pt-BR" sz="16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sp>
          <p:nvSpPr>
            <p:cNvPr id="73" name="CaixaDeTexto 17"/>
            <p:cNvSpPr/>
            <p:nvPr/>
          </p:nvSpPr>
          <p:spPr>
            <a:xfrm>
              <a:off x="5097960" y="6368040"/>
              <a:ext cx="2009880" cy="338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1" lang="pt-BR" sz="1600" strike="noStrike" u="none">
                  <a:solidFill>
                    <a:schemeClr val="lt1"/>
                  </a:solidFill>
                  <a:effectLst/>
                  <a:uFillTx/>
                  <a:latin typeface="Arial"/>
                </a:rPr>
                <a:t>SANTO, R. V. do E.</a:t>
              </a:r>
              <a:endParaRPr b="0" lang="pt-BR" sz="1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pic>
        <p:nvPicPr>
          <p:cNvPr id="74" name="Imagem 10" descr=""/>
          <p:cNvPicPr/>
          <p:nvPr/>
        </p:nvPicPr>
        <p:blipFill>
          <a:blip r:embed="rId2"/>
          <a:stretch/>
        </p:blipFill>
        <p:spPr>
          <a:xfrm>
            <a:off x="0" y="360"/>
            <a:ext cx="2095200" cy="1091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066760" y="365040"/>
            <a:ext cx="9288000" cy="1315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Clique para editar o título Mestre</a:t>
            </a:r>
            <a:endParaRPr b="0" lang="pt-BR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pt-BR" sz="2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Clique para editar os estilos de texto Mestres</a:t>
            </a:r>
            <a:endParaRPr b="0" lang="pt-BR" sz="2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Clique para editar os estilos de texto Mestres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Segundo nível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Terceiro nível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Quarto nível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Quinto nível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pt-BR" sz="2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Clique para editar os estilos de texto Mestres</a:t>
            </a:r>
            <a:endParaRPr b="0" lang="pt-BR" sz="2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Clique para editar os estilos de texto Mestres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Segundo nível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Terceiro nível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Quarto nível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Quinto nível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sldNum" idx="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pt-BR" sz="16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B779738-18A7-4E09-859D-6E7C2E8F14A2}" type="slidenum">
              <a:rPr b="1" lang="pt-BR" sz="16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pt-BR" sz="1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omente Títul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Agrupar 6"/>
          <p:cNvGrpSpPr/>
          <p:nvPr/>
        </p:nvGrpSpPr>
        <p:grpSpPr>
          <a:xfrm>
            <a:off x="-1080" y="6181920"/>
            <a:ext cx="12191760" cy="669240"/>
            <a:chOff x="-1080" y="6181920"/>
            <a:chExt cx="12191760" cy="669240"/>
          </a:xfrm>
        </p:grpSpPr>
        <p:grpSp>
          <p:nvGrpSpPr>
            <p:cNvPr id="82" name="Agrupar 4"/>
            <p:cNvGrpSpPr/>
            <p:nvPr/>
          </p:nvGrpSpPr>
          <p:grpSpPr>
            <a:xfrm>
              <a:off x="-1080" y="6181920"/>
              <a:ext cx="12191760" cy="669240"/>
              <a:chOff x="-1080" y="6181920"/>
              <a:chExt cx="12191760" cy="669240"/>
            </a:xfrm>
          </p:grpSpPr>
          <p:grpSp>
            <p:nvGrpSpPr>
              <p:cNvPr id="83" name="Agrupar 3"/>
              <p:cNvGrpSpPr/>
              <p:nvPr/>
            </p:nvGrpSpPr>
            <p:grpSpPr>
              <a:xfrm>
                <a:off x="-1080" y="6181920"/>
                <a:ext cx="12191760" cy="669240"/>
                <a:chOff x="-1080" y="6181920"/>
                <a:chExt cx="12191760" cy="669240"/>
              </a:xfrm>
            </p:grpSpPr>
            <p:sp>
              <p:nvSpPr>
                <p:cNvPr id="84" name="Retângulo 14"/>
                <p:cNvSpPr/>
                <p:nvPr/>
              </p:nvSpPr>
              <p:spPr>
                <a:xfrm>
                  <a:off x="-1080" y="6305400"/>
                  <a:ext cx="12191760" cy="545760"/>
                </a:xfrm>
                <a:prstGeom prst="rect">
                  <a:avLst/>
                </a:prstGeom>
                <a:solidFill>
                  <a:srgbClr val="000050"/>
                </a:solidFill>
                <a:ln>
                  <a:solidFill>
                    <a:srgbClr val="000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pt-BR" sz="1800" strike="noStrike" u="none">
                    <a:solidFill>
                      <a:schemeClr val="lt1"/>
                    </a:solidFill>
                    <a:effectLst/>
                    <a:uFillTx/>
                    <a:latin typeface="Arial"/>
                  </a:endParaRPr>
                </a:p>
              </p:txBody>
            </p:sp>
            <p:sp>
              <p:nvSpPr>
                <p:cNvPr id="85" name="Retângulo 15"/>
                <p:cNvSpPr/>
                <p:nvPr/>
              </p:nvSpPr>
              <p:spPr>
                <a:xfrm>
                  <a:off x="-1080" y="6181920"/>
                  <a:ext cx="12191760" cy="123120"/>
                </a:xfrm>
                <a:prstGeom prst="rect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pt-BR" sz="1800" strike="noStrike" u="none">
                    <a:solidFill>
                      <a:schemeClr val="lt1"/>
                    </a:solidFill>
                    <a:effectLst/>
                    <a:uFillTx/>
                    <a:latin typeface="Arial"/>
                  </a:endParaRPr>
                </a:p>
              </p:txBody>
            </p:sp>
          </p:grpSp>
          <p:sp>
            <p:nvSpPr>
              <p:cNvPr id="86" name="CaixaDeTexto 16"/>
              <p:cNvSpPr/>
              <p:nvPr/>
            </p:nvSpPr>
            <p:spPr>
              <a:xfrm>
                <a:off x="837360" y="6368760"/>
                <a:ext cx="822600" cy="3340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1" lang="pt-BR" sz="1600" strike="noStrike" u="none">
                    <a:solidFill>
                      <a:schemeClr val="lt1"/>
                    </a:solidFill>
                    <a:effectLst/>
                    <a:uFillTx/>
                    <a:latin typeface="Arial"/>
                  </a:rPr>
                  <a:t>AEMS </a:t>
                </a:r>
                <a:endParaRPr b="0" lang="pt-BR" sz="16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sp>
          <p:nvSpPr>
            <p:cNvPr id="87" name="CaixaDeTexto 17"/>
            <p:cNvSpPr/>
            <p:nvPr/>
          </p:nvSpPr>
          <p:spPr>
            <a:xfrm>
              <a:off x="5097960" y="6368040"/>
              <a:ext cx="2009880" cy="338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1" lang="pt-BR" sz="1600" strike="noStrike" u="none">
                  <a:solidFill>
                    <a:schemeClr val="lt1"/>
                  </a:solidFill>
                  <a:effectLst/>
                  <a:uFillTx/>
                  <a:latin typeface="Arial"/>
                </a:rPr>
                <a:t>SANTO, R. V. do E.</a:t>
              </a:r>
              <a:endParaRPr b="0" lang="pt-BR" sz="1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pic>
        <p:nvPicPr>
          <p:cNvPr id="88" name="Imagem 10" descr=""/>
          <p:cNvPicPr/>
          <p:nvPr/>
        </p:nvPicPr>
        <p:blipFill>
          <a:blip r:embed="rId2"/>
          <a:stretch/>
        </p:blipFill>
        <p:spPr>
          <a:xfrm>
            <a:off x="0" y="360"/>
            <a:ext cx="2095200" cy="1091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095560" y="365040"/>
            <a:ext cx="92581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Clique para editar o título Mestre</a:t>
            </a:r>
            <a:endParaRPr b="0" lang="pt-BR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pt-BR" sz="16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0DD3CA6-CAB7-42B8-8387-FE78B3E958A6}" type="slidenum">
              <a:rPr b="1" lang="pt-BR" sz="16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pt-BR" sz="1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m Branc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Agrupar 6"/>
          <p:cNvGrpSpPr/>
          <p:nvPr/>
        </p:nvGrpSpPr>
        <p:grpSpPr>
          <a:xfrm>
            <a:off x="-1080" y="6181920"/>
            <a:ext cx="12191760" cy="669240"/>
            <a:chOff x="-1080" y="6181920"/>
            <a:chExt cx="12191760" cy="669240"/>
          </a:xfrm>
        </p:grpSpPr>
        <p:grpSp>
          <p:nvGrpSpPr>
            <p:cNvPr id="93" name="Agrupar 4"/>
            <p:cNvGrpSpPr/>
            <p:nvPr/>
          </p:nvGrpSpPr>
          <p:grpSpPr>
            <a:xfrm>
              <a:off x="-1080" y="6181920"/>
              <a:ext cx="12191760" cy="669240"/>
              <a:chOff x="-1080" y="6181920"/>
              <a:chExt cx="12191760" cy="669240"/>
            </a:xfrm>
          </p:grpSpPr>
          <p:grpSp>
            <p:nvGrpSpPr>
              <p:cNvPr id="94" name="Agrupar 3"/>
              <p:cNvGrpSpPr/>
              <p:nvPr/>
            </p:nvGrpSpPr>
            <p:grpSpPr>
              <a:xfrm>
                <a:off x="-1080" y="6181920"/>
                <a:ext cx="12191760" cy="669240"/>
                <a:chOff x="-1080" y="6181920"/>
                <a:chExt cx="12191760" cy="669240"/>
              </a:xfrm>
            </p:grpSpPr>
            <p:sp>
              <p:nvSpPr>
                <p:cNvPr id="95" name="Retângulo 14"/>
                <p:cNvSpPr/>
                <p:nvPr/>
              </p:nvSpPr>
              <p:spPr>
                <a:xfrm>
                  <a:off x="-1080" y="6305400"/>
                  <a:ext cx="12191760" cy="545760"/>
                </a:xfrm>
                <a:prstGeom prst="rect">
                  <a:avLst/>
                </a:prstGeom>
                <a:solidFill>
                  <a:srgbClr val="000050"/>
                </a:solidFill>
                <a:ln>
                  <a:solidFill>
                    <a:srgbClr val="000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pt-BR" sz="1800" strike="noStrike" u="none">
                    <a:solidFill>
                      <a:schemeClr val="lt1"/>
                    </a:solidFill>
                    <a:effectLst/>
                    <a:uFillTx/>
                    <a:latin typeface="Arial"/>
                  </a:endParaRPr>
                </a:p>
              </p:txBody>
            </p:sp>
            <p:sp>
              <p:nvSpPr>
                <p:cNvPr id="96" name="Retângulo 15"/>
                <p:cNvSpPr/>
                <p:nvPr/>
              </p:nvSpPr>
              <p:spPr>
                <a:xfrm>
                  <a:off x="-1080" y="6181920"/>
                  <a:ext cx="12191760" cy="123120"/>
                </a:xfrm>
                <a:prstGeom prst="rect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pt-BR" sz="1800" strike="noStrike" u="none">
                    <a:solidFill>
                      <a:schemeClr val="lt1"/>
                    </a:solidFill>
                    <a:effectLst/>
                    <a:uFillTx/>
                    <a:latin typeface="Arial"/>
                  </a:endParaRPr>
                </a:p>
              </p:txBody>
            </p:sp>
          </p:grpSp>
          <p:sp>
            <p:nvSpPr>
              <p:cNvPr id="97" name="CaixaDeTexto 16"/>
              <p:cNvSpPr/>
              <p:nvPr/>
            </p:nvSpPr>
            <p:spPr>
              <a:xfrm>
                <a:off x="837360" y="6368760"/>
                <a:ext cx="822600" cy="3340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1" lang="pt-BR" sz="1600" strike="noStrike" u="none">
                    <a:solidFill>
                      <a:schemeClr val="lt1"/>
                    </a:solidFill>
                    <a:effectLst/>
                    <a:uFillTx/>
                    <a:latin typeface="Arial"/>
                  </a:rPr>
                  <a:t>AEMS </a:t>
                </a:r>
                <a:endParaRPr b="0" lang="pt-BR" sz="16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sp>
          <p:nvSpPr>
            <p:cNvPr id="98" name="CaixaDeTexto 17"/>
            <p:cNvSpPr/>
            <p:nvPr/>
          </p:nvSpPr>
          <p:spPr>
            <a:xfrm>
              <a:off x="5097960" y="6368040"/>
              <a:ext cx="2009880" cy="338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1" lang="pt-BR" sz="1600" strike="noStrike" u="none">
                  <a:solidFill>
                    <a:schemeClr val="lt1"/>
                  </a:solidFill>
                  <a:effectLst/>
                  <a:uFillTx/>
                  <a:latin typeface="Arial"/>
                </a:rPr>
                <a:t>SANTO, R. V. do E.</a:t>
              </a:r>
              <a:endParaRPr b="0" lang="pt-BR" sz="1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pic>
        <p:nvPicPr>
          <p:cNvPr id="99" name="Imagem 10" descr=""/>
          <p:cNvPicPr/>
          <p:nvPr/>
        </p:nvPicPr>
        <p:blipFill>
          <a:blip r:embed="rId2"/>
          <a:stretch/>
        </p:blipFill>
        <p:spPr>
          <a:xfrm>
            <a:off x="0" y="360"/>
            <a:ext cx="2095200" cy="1091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0" name="PlaceHolder 1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pt-BR" sz="16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B3D62BE-3D95-4621-932E-78FBA74CAAA6}" type="slidenum">
              <a:rPr b="1" lang="pt-BR" sz="16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pt-BR" sz="1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8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8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8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8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8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4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slideLayout" Target="../slideLayouts/slideLayout4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image" Target="../media/image19.wmf"/><Relationship Id="rId3" Type="http://schemas.openxmlformats.org/officeDocument/2006/relationships/slideLayout" Target="../slideLayouts/slideLayout4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0.wmf"/><Relationship Id="rId2" Type="http://schemas.openxmlformats.org/officeDocument/2006/relationships/slideLayout" Target="../slideLayouts/slideLayout4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4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4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4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4.wmf"/><Relationship Id="rId2" Type="http://schemas.openxmlformats.org/officeDocument/2006/relationships/slideLayout" Target="../slideLayouts/slideLayout4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5.wmf"/><Relationship Id="rId2" Type="http://schemas.openxmlformats.org/officeDocument/2006/relationships/slideLayout" Target="../slideLayouts/slideLayout4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4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4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4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slideLayout" Target="../slideLayouts/slideLayout4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slideLayout" Target="../slideLayouts/slideLayout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pt-BR" sz="6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Arduino e Raspberry</a:t>
            </a:r>
            <a:endParaRPr b="0" lang="pt-BR" sz="6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Lab 02 ( Resistor equivalente)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D946A48-CCC6-43EF-8867-E31A19C94661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2097360" y="337320"/>
            <a:ext cx="92581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2500" lnSpcReduction="9999"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Exercício, encontre os valores dos resistores equivalentes dos exercícios. </a:t>
            </a:r>
            <a:endParaRPr b="0" lang="pt-BR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cxnSp>
        <p:nvCxnSpPr>
          <p:cNvPr id="386" name="Conector reto 41"/>
          <p:cNvCxnSpPr/>
          <p:nvPr/>
        </p:nvCxnSpPr>
        <p:spPr>
          <a:xfrm>
            <a:off x="4577400" y="1544400"/>
            <a:ext cx="360" cy="4444920"/>
          </a:xfrm>
          <a:prstGeom prst="straightConnector1">
            <a:avLst/>
          </a:prstGeom>
          <a:ln w="57150">
            <a:solidFill>
              <a:srgbClr val="4472c4"/>
            </a:solidFill>
            <a:prstDash val="lgDashDot"/>
          </a:ln>
        </p:spPr>
      </p:cxnSp>
      <p:cxnSp>
        <p:nvCxnSpPr>
          <p:cNvPr id="387" name="Conector reto 86"/>
          <p:cNvCxnSpPr/>
          <p:nvPr/>
        </p:nvCxnSpPr>
        <p:spPr>
          <a:xfrm flipH="1">
            <a:off x="988920" y="2401920"/>
            <a:ext cx="749880" cy="36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388" name="Conector reto 19"/>
          <p:cNvCxnSpPr/>
          <p:nvPr/>
        </p:nvCxnSpPr>
        <p:spPr>
          <a:xfrm flipH="1">
            <a:off x="1731240" y="2403720"/>
            <a:ext cx="749880" cy="36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389" name="Conector reto 20"/>
          <p:cNvCxnSpPr/>
          <p:nvPr/>
        </p:nvCxnSpPr>
        <p:spPr>
          <a:xfrm flipH="1">
            <a:off x="3041280" y="2393640"/>
            <a:ext cx="749880" cy="36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390" name="Conector reto 21"/>
          <p:cNvCxnSpPr/>
          <p:nvPr/>
        </p:nvCxnSpPr>
        <p:spPr>
          <a:xfrm>
            <a:off x="3791880" y="2393640"/>
            <a:ext cx="360" cy="7124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391" name="Conector reto 23"/>
          <p:cNvCxnSpPr/>
          <p:nvPr/>
        </p:nvCxnSpPr>
        <p:spPr>
          <a:xfrm>
            <a:off x="3814920" y="3665880"/>
            <a:ext cx="360" cy="7124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392" name="Conector reto 25"/>
          <p:cNvCxnSpPr/>
          <p:nvPr/>
        </p:nvCxnSpPr>
        <p:spPr>
          <a:xfrm flipH="1">
            <a:off x="1755360" y="4388400"/>
            <a:ext cx="749880" cy="36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393" name="Conector reto 26"/>
          <p:cNvCxnSpPr/>
          <p:nvPr/>
        </p:nvCxnSpPr>
        <p:spPr>
          <a:xfrm flipH="1">
            <a:off x="3065400" y="4377960"/>
            <a:ext cx="749880" cy="36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394" name="Conector reto 28"/>
          <p:cNvCxnSpPr/>
          <p:nvPr/>
        </p:nvCxnSpPr>
        <p:spPr>
          <a:xfrm>
            <a:off x="1746720" y="2393640"/>
            <a:ext cx="360" cy="7124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395" name="Conector reto 29"/>
          <p:cNvCxnSpPr/>
          <p:nvPr/>
        </p:nvCxnSpPr>
        <p:spPr>
          <a:xfrm>
            <a:off x="1769760" y="3665880"/>
            <a:ext cx="360" cy="7124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396" name="Conector reto 30"/>
          <p:cNvCxnSpPr/>
          <p:nvPr/>
        </p:nvCxnSpPr>
        <p:spPr>
          <a:xfrm flipH="1">
            <a:off x="1020240" y="4388400"/>
            <a:ext cx="749880" cy="36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sp>
        <p:nvSpPr>
          <p:cNvPr id="397" name="CaixaDeTexto 31"/>
          <p:cNvSpPr/>
          <p:nvPr/>
        </p:nvSpPr>
        <p:spPr>
          <a:xfrm flipH="1">
            <a:off x="601560" y="2150280"/>
            <a:ext cx="37908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98" name="CaixaDeTexto 32"/>
          <p:cNvSpPr/>
          <p:nvPr/>
        </p:nvSpPr>
        <p:spPr>
          <a:xfrm flipH="1">
            <a:off x="575280" y="4193640"/>
            <a:ext cx="37908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B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99" name="Retângulo 33"/>
          <p:cNvSpPr/>
          <p:nvPr/>
        </p:nvSpPr>
        <p:spPr>
          <a:xfrm>
            <a:off x="2393280" y="2267640"/>
            <a:ext cx="849240" cy="251640"/>
          </a:xfrm>
          <a:prstGeom prst="rect">
            <a:avLst/>
          </a:prstGeom>
          <a:solidFill>
            <a:srgbClr val="ed7d31"/>
          </a:solidFill>
          <a:ln w="28575"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pt-BR" sz="1800" strike="noStrike" u="none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FillTx/>
                <a:latin typeface="Arial"/>
              </a:rPr>
              <a:t>125</a:t>
            </a:r>
            <a:r>
              <a:rPr b="0" lang="el-GR" sz="18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 Ω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00" name="Retângulo 34"/>
          <p:cNvSpPr/>
          <p:nvPr/>
        </p:nvSpPr>
        <p:spPr>
          <a:xfrm>
            <a:off x="2391480" y="4262400"/>
            <a:ext cx="860400" cy="251640"/>
          </a:xfrm>
          <a:prstGeom prst="rect">
            <a:avLst/>
          </a:prstGeom>
          <a:solidFill>
            <a:srgbClr val="ed7d31"/>
          </a:solidFill>
          <a:ln w="28575"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pt-BR" sz="1800" strike="noStrike" u="none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FillTx/>
                <a:latin typeface="Arial"/>
              </a:rPr>
              <a:t>334</a:t>
            </a:r>
            <a:r>
              <a:rPr b="0" lang="el-GR" sz="18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 Ω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01" name="Retângulo 35"/>
          <p:cNvSpPr/>
          <p:nvPr/>
        </p:nvSpPr>
        <p:spPr>
          <a:xfrm rot="5400000">
            <a:off x="1379880" y="3272400"/>
            <a:ext cx="752040" cy="251640"/>
          </a:xfrm>
          <a:prstGeom prst="rect">
            <a:avLst/>
          </a:prstGeom>
          <a:solidFill>
            <a:srgbClr val="ed7d31"/>
          </a:solidFill>
          <a:ln w="28575"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45000" rIns="45000" tIns="90000" bIns="90000" anchor="ctr" vert="vert270">
            <a:noAutofit/>
          </a:bodyPr>
          <a:p>
            <a:pPr algn="ctr" defTabSz="914400">
              <a:lnSpc>
                <a:spcPct val="100000"/>
              </a:lnSpc>
            </a:pPr>
            <a:r>
              <a:rPr b="0" lang="pt-BR" sz="1800" strike="noStrike" u="none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FillTx/>
                <a:latin typeface="Arial"/>
              </a:rPr>
              <a:t>24</a:t>
            </a:r>
            <a:r>
              <a:rPr b="0" lang="el-GR" sz="18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 Ω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02" name="Retângulo 36"/>
          <p:cNvSpPr/>
          <p:nvPr/>
        </p:nvSpPr>
        <p:spPr>
          <a:xfrm rot="5400000">
            <a:off x="3422520" y="3264480"/>
            <a:ext cx="752040" cy="251640"/>
          </a:xfrm>
          <a:prstGeom prst="rect">
            <a:avLst/>
          </a:prstGeom>
          <a:solidFill>
            <a:srgbClr val="ed7d31"/>
          </a:solidFill>
          <a:ln w="28575"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45000" rIns="45000" tIns="90000" bIns="90000" anchor="ctr" vert="vert270">
            <a:noAutofit/>
          </a:bodyPr>
          <a:p>
            <a:pPr algn="ctr" defTabSz="914400">
              <a:lnSpc>
                <a:spcPct val="100000"/>
              </a:lnSpc>
            </a:pPr>
            <a:r>
              <a:rPr b="0" lang="pt-BR" sz="1800" strike="noStrike" u="none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FillTx/>
                <a:latin typeface="Arial"/>
              </a:rPr>
              <a:t>16</a:t>
            </a:r>
            <a:r>
              <a:rPr b="0" lang="el-GR" sz="18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 Ω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403" name="Conector reto 37"/>
          <p:cNvCxnSpPr/>
          <p:nvPr/>
        </p:nvCxnSpPr>
        <p:spPr>
          <a:xfrm flipH="1">
            <a:off x="8194680" y="2325960"/>
            <a:ext cx="749880" cy="36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404" name="Conector reto 38"/>
          <p:cNvCxnSpPr/>
          <p:nvPr/>
        </p:nvCxnSpPr>
        <p:spPr>
          <a:xfrm flipH="1">
            <a:off x="8937360" y="2327760"/>
            <a:ext cx="749880" cy="36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405" name="Conector reto 39"/>
          <p:cNvCxnSpPr/>
          <p:nvPr/>
        </p:nvCxnSpPr>
        <p:spPr>
          <a:xfrm flipH="1">
            <a:off x="10247040" y="2317320"/>
            <a:ext cx="749880" cy="36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406" name="Conector reto 40"/>
          <p:cNvCxnSpPr/>
          <p:nvPr/>
        </p:nvCxnSpPr>
        <p:spPr>
          <a:xfrm>
            <a:off x="10998000" y="2317320"/>
            <a:ext cx="360" cy="7124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407" name="Conector reto 42"/>
          <p:cNvCxnSpPr/>
          <p:nvPr/>
        </p:nvCxnSpPr>
        <p:spPr>
          <a:xfrm>
            <a:off x="11020680" y="3589920"/>
            <a:ext cx="360" cy="7124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408" name="Conector reto 43"/>
          <p:cNvCxnSpPr/>
          <p:nvPr/>
        </p:nvCxnSpPr>
        <p:spPr>
          <a:xfrm flipH="1">
            <a:off x="8961480" y="4312440"/>
            <a:ext cx="749880" cy="36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409" name="Conector reto 47"/>
          <p:cNvCxnSpPr/>
          <p:nvPr/>
        </p:nvCxnSpPr>
        <p:spPr>
          <a:xfrm flipH="1">
            <a:off x="10271160" y="4302000"/>
            <a:ext cx="749880" cy="36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410" name="Conector reto 52"/>
          <p:cNvCxnSpPr/>
          <p:nvPr/>
        </p:nvCxnSpPr>
        <p:spPr>
          <a:xfrm>
            <a:off x="8952840" y="2317320"/>
            <a:ext cx="360" cy="7124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411" name="Conector reto 53"/>
          <p:cNvCxnSpPr/>
          <p:nvPr/>
        </p:nvCxnSpPr>
        <p:spPr>
          <a:xfrm>
            <a:off x="8975520" y="3589920"/>
            <a:ext cx="360" cy="7124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412" name="Conector reto 54"/>
          <p:cNvCxnSpPr/>
          <p:nvPr/>
        </p:nvCxnSpPr>
        <p:spPr>
          <a:xfrm flipH="1">
            <a:off x="8226000" y="4312440"/>
            <a:ext cx="749880" cy="36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sp>
        <p:nvSpPr>
          <p:cNvPr id="413" name="Retângulo 59"/>
          <p:cNvSpPr/>
          <p:nvPr/>
        </p:nvSpPr>
        <p:spPr>
          <a:xfrm>
            <a:off x="9599400" y="2191680"/>
            <a:ext cx="752040" cy="251640"/>
          </a:xfrm>
          <a:prstGeom prst="rect">
            <a:avLst/>
          </a:prstGeom>
          <a:solidFill>
            <a:srgbClr val="ed7d31"/>
          </a:solidFill>
          <a:ln w="28575"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pt-BR" sz="1800" strike="noStrike" u="none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FillTx/>
                <a:latin typeface="Arial"/>
              </a:rPr>
              <a:t>10</a:t>
            </a:r>
            <a:r>
              <a:rPr b="0" lang="el-GR" sz="18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 Ω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14" name="Retângulo 60"/>
          <p:cNvSpPr/>
          <p:nvPr/>
        </p:nvSpPr>
        <p:spPr>
          <a:xfrm>
            <a:off x="9597240" y="4186440"/>
            <a:ext cx="752040" cy="251640"/>
          </a:xfrm>
          <a:prstGeom prst="rect">
            <a:avLst/>
          </a:prstGeom>
          <a:solidFill>
            <a:srgbClr val="ed7d31"/>
          </a:solidFill>
          <a:ln w="28575"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pt-BR" sz="1800" strike="noStrike" u="none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FillTx/>
                <a:latin typeface="Arial"/>
              </a:rPr>
              <a:t>1</a:t>
            </a:r>
            <a:r>
              <a:rPr b="0" lang="el-GR" sz="18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 Ω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15" name="Retângulo 61"/>
          <p:cNvSpPr/>
          <p:nvPr/>
        </p:nvSpPr>
        <p:spPr>
          <a:xfrm rot="5400000">
            <a:off x="8445240" y="3336840"/>
            <a:ext cx="1032840" cy="251640"/>
          </a:xfrm>
          <a:prstGeom prst="rect">
            <a:avLst/>
          </a:prstGeom>
          <a:solidFill>
            <a:srgbClr val="ed7d31"/>
          </a:solidFill>
          <a:ln w="28575"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45000" rIns="45000" tIns="90000" bIns="90000" anchor="ctr" vert="vert270">
            <a:noAutofit/>
          </a:bodyPr>
          <a:p>
            <a:pPr algn="ctr" defTabSz="914400">
              <a:lnSpc>
                <a:spcPct val="100000"/>
              </a:lnSpc>
            </a:pPr>
            <a:r>
              <a:rPr b="0" lang="pt-BR" sz="1800" strike="noStrike" u="none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FillTx/>
                <a:latin typeface="Arial"/>
              </a:rPr>
              <a:t>500</a:t>
            </a:r>
            <a:r>
              <a:rPr b="0" lang="el-GR" sz="18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Ω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16" name="Retângulo 62"/>
          <p:cNvSpPr/>
          <p:nvPr/>
        </p:nvSpPr>
        <p:spPr>
          <a:xfrm rot="5400000">
            <a:off x="10628280" y="3188520"/>
            <a:ext cx="752040" cy="251640"/>
          </a:xfrm>
          <a:prstGeom prst="rect">
            <a:avLst/>
          </a:prstGeom>
          <a:solidFill>
            <a:srgbClr val="ed7d31"/>
          </a:solidFill>
          <a:ln w="28575"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45000" rIns="45000" tIns="90000" bIns="90000" anchor="ctr" vert="vert270">
            <a:noAutofit/>
          </a:bodyPr>
          <a:p>
            <a:pPr algn="ctr" defTabSz="914400">
              <a:lnSpc>
                <a:spcPct val="100000"/>
              </a:lnSpc>
            </a:pPr>
            <a:r>
              <a:rPr b="0" lang="pt-BR" sz="1800" strike="noStrike" u="none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FillTx/>
                <a:latin typeface="Arial"/>
              </a:rPr>
              <a:t>1k</a:t>
            </a:r>
            <a:r>
              <a:rPr b="0" lang="el-GR" sz="18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 Ω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417" name="Conector reto 63"/>
          <p:cNvCxnSpPr/>
          <p:nvPr/>
        </p:nvCxnSpPr>
        <p:spPr>
          <a:xfrm flipH="1">
            <a:off x="6188400" y="2336040"/>
            <a:ext cx="749880" cy="36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418" name="Conector reto 64"/>
          <p:cNvCxnSpPr/>
          <p:nvPr/>
        </p:nvCxnSpPr>
        <p:spPr>
          <a:xfrm flipH="1">
            <a:off x="7498440" y="2325960"/>
            <a:ext cx="749520" cy="36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419" name="Conector reto 65"/>
          <p:cNvCxnSpPr/>
          <p:nvPr/>
        </p:nvCxnSpPr>
        <p:spPr>
          <a:xfrm flipH="1">
            <a:off x="6212520" y="4320720"/>
            <a:ext cx="749880" cy="36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420" name="Conector reto 66"/>
          <p:cNvCxnSpPr/>
          <p:nvPr/>
        </p:nvCxnSpPr>
        <p:spPr>
          <a:xfrm flipH="1">
            <a:off x="7522200" y="4310640"/>
            <a:ext cx="749880" cy="36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421" name="Conector reto 67"/>
          <p:cNvCxnSpPr/>
          <p:nvPr/>
        </p:nvCxnSpPr>
        <p:spPr>
          <a:xfrm>
            <a:off x="6203880" y="2325960"/>
            <a:ext cx="360" cy="7124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422" name="Conector reto 68"/>
          <p:cNvCxnSpPr/>
          <p:nvPr/>
        </p:nvCxnSpPr>
        <p:spPr>
          <a:xfrm>
            <a:off x="6226560" y="3598560"/>
            <a:ext cx="360" cy="7124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sp>
        <p:nvSpPr>
          <p:cNvPr id="423" name="Retângulo 69"/>
          <p:cNvSpPr/>
          <p:nvPr/>
        </p:nvSpPr>
        <p:spPr>
          <a:xfrm>
            <a:off x="6850440" y="2199960"/>
            <a:ext cx="979560" cy="251640"/>
          </a:xfrm>
          <a:prstGeom prst="rect">
            <a:avLst/>
          </a:prstGeom>
          <a:solidFill>
            <a:srgbClr val="ed7d31"/>
          </a:solidFill>
          <a:ln w="28575"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pt-BR" sz="1800" strike="noStrike" u="none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FillTx/>
                <a:latin typeface="Arial"/>
              </a:rPr>
              <a:t>100</a:t>
            </a:r>
            <a:r>
              <a:rPr b="0" lang="el-GR" sz="18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 Ω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24" name="Retângulo 71"/>
          <p:cNvSpPr/>
          <p:nvPr/>
        </p:nvSpPr>
        <p:spPr>
          <a:xfrm>
            <a:off x="6848280" y="4194720"/>
            <a:ext cx="752040" cy="251640"/>
          </a:xfrm>
          <a:prstGeom prst="rect">
            <a:avLst/>
          </a:prstGeom>
          <a:solidFill>
            <a:srgbClr val="ed7d31"/>
          </a:solidFill>
          <a:ln w="28575"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pt-BR" sz="1800" strike="noStrike" u="none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FillTx/>
                <a:latin typeface="Arial"/>
              </a:rPr>
              <a:t>5</a:t>
            </a:r>
            <a:r>
              <a:rPr b="0" lang="el-GR" sz="18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 Ω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25" name="Retângulo 73"/>
          <p:cNvSpPr/>
          <p:nvPr/>
        </p:nvSpPr>
        <p:spPr>
          <a:xfrm rot="5400000">
            <a:off x="5837040" y="3204720"/>
            <a:ext cx="752040" cy="251640"/>
          </a:xfrm>
          <a:prstGeom prst="rect">
            <a:avLst/>
          </a:prstGeom>
          <a:solidFill>
            <a:srgbClr val="ed7d31"/>
          </a:solidFill>
          <a:ln w="28575"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45000" rIns="45000" tIns="90000" bIns="90000" anchor="ctr" vert="vert270">
            <a:noAutofit/>
          </a:bodyPr>
          <a:p>
            <a:pPr algn="ctr" defTabSz="914400">
              <a:lnSpc>
                <a:spcPct val="100000"/>
              </a:lnSpc>
            </a:pPr>
            <a:r>
              <a:rPr b="0" lang="pt-BR" sz="1800" strike="noStrike" u="none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FillTx/>
                <a:latin typeface="Arial"/>
              </a:rPr>
              <a:t>10</a:t>
            </a:r>
            <a:r>
              <a:rPr b="0" lang="el-GR" sz="18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 Ω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426" name="Conector reto 74"/>
          <p:cNvCxnSpPr/>
          <p:nvPr/>
        </p:nvCxnSpPr>
        <p:spPr>
          <a:xfrm flipH="1">
            <a:off x="5477760" y="2325960"/>
            <a:ext cx="749880" cy="36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427" name="Conector reto 75"/>
          <p:cNvCxnSpPr/>
          <p:nvPr/>
        </p:nvCxnSpPr>
        <p:spPr>
          <a:xfrm flipH="1">
            <a:off x="5509080" y="4312440"/>
            <a:ext cx="749880" cy="36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sp>
        <p:nvSpPr>
          <p:cNvPr id="428" name="CaixaDeTexto 76"/>
          <p:cNvSpPr/>
          <p:nvPr/>
        </p:nvSpPr>
        <p:spPr>
          <a:xfrm flipH="1">
            <a:off x="5090400" y="2074320"/>
            <a:ext cx="37908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29" name="CaixaDeTexto 77"/>
          <p:cNvSpPr/>
          <p:nvPr/>
        </p:nvSpPr>
        <p:spPr>
          <a:xfrm flipH="1">
            <a:off x="5063760" y="4117680"/>
            <a:ext cx="37908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B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AA44387-42D4-45E7-8227-639829F9644A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2097360" y="337320"/>
            <a:ext cx="92581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2500" lnSpcReduction="9999"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Exercício, encontre os valores dos resistores equivalentes dos exercícios. </a:t>
            </a:r>
            <a:endParaRPr b="0" lang="pt-BR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cxnSp>
        <p:nvCxnSpPr>
          <p:cNvPr id="431" name="Conector reto 41"/>
          <p:cNvCxnSpPr/>
          <p:nvPr/>
        </p:nvCxnSpPr>
        <p:spPr>
          <a:xfrm>
            <a:off x="4577400" y="1544400"/>
            <a:ext cx="360" cy="4444920"/>
          </a:xfrm>
          <a:prstGeom prst="straightConnector1">
            <a:avLst/>
          </a:prstGeom>
          <a:ln w="57150">
            <a:solidFill>
              <a:srgbClr val="4472c4"/>
            </a:solidFill>
            <a:prstDash val="lgDashDot"/>
          </a:ln>
        </p:spPr>
      </p:cxnSp>
      <p:cxnSp>
        <p:nvCxnSpPr>
          <p:cNvPr id="432" name="Conector reto 86"/>
          <p:cNvCxnSpPr/>
          <p:nvPr/>
        </p:nvCxnSpPr>
        <p:spPr>
          <a:xfrm flipH="1">
            <a:off x="988920" y="2401920"/>
            <a:ext cx="749880" cy="36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433" name="Conector reto 19"/>
          <p:cNvCxnSpPr/>
          <p:nvPr/>
        </p:nvCxnSpPr>
        <p:spPr>
          <a:xfrm flipH="1">
            <a:off x="1731240" y="2403720"/>
            <a:ext cx="749880" cy="36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434" name="Conector reto 20"/>
          <p:cNvCxnSpPr/>
          <p:nvPr/>
        </p:nvCxnSpPr>
        <p:spPr>
          <a:xfrm flipH="1">
            <a:off x="3041280" y="2393640"/>
            <a:ext cx="749880" cy="36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435" name="Conector reto 21"/>
          <p:cNvCxnSpPr/>
          <p:nvPr/>
        </p:nvCxnSpPr>
        <p:spPr>
          <a:xfrm>
            <a:off x="3791880" y="2393640"/>
            <a:ext cx="360" cy="7124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436" name="Conector reto 23"/>
          <p:cNvCxnSpPr/>
          <p:nvPr/>
        </p:nvCxnSpPr>
        <p:spPr>
          <a:xfrm>
            <a:off x="3814920" y="3665880"/>
            <a:ext cx="360" cy="7124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437" name="Conector reto 25"/>
          <p:cNvCxnSpPr/>
          <p:nvPr/>
        </p:nvCxnSpPr>
        <p:spPr>
          <a:xfrm flipH="1">
            <a:off x="1755360" y="4388400"/>
            <a:ext cx="749880" cy="36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438" name="Conector reto 26"/>
          <p:cNvCxnSpPr/>
          <p:nvPr/>
        </p:nvCxnSpPr>
        <p:spPr>
          <a:xfrm flipH="1">
            <a:off x="3065400" y="4377960"/>
            <a:ext cx="749880" cy="36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439" name="Conector reto 28"/>
          <p:cNvCxnSpPr/>
          <p:nvPr/>
        </p:nvCxnSpPr>
        <p:spPr>
          <a:xfrm>
            <a:off x="1746720" y="2393640"/>
            <a:ext cx="360" cy="7124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440" name="Conector reto 29"/>
          <p:cNvCxnSpPr/>
          <p:nvPr/>
        </p:nvCxnSpPr>
        <p:spPr>
          <a:xfrm>
            <a:off x="1769760" y="3665880"/>
            <a:ext cx="360" cy="7124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441" name="Conector reto 30"/>
          <p:cNvCxnSpPr/>
          <p:nvPr/>
        </p:nvCxnSpPr>
        <p:spPr>
          <a:xfrm flipH="1">
            <a:off x="1020240" y="4388400"/>
            <a:ext cx="749880" cy="36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sp>
        <p:nvSpPr>
          <p:cNvPr id="442" name="CaixaDeTexto 31"/>
          <p:cNvSpPr/>
          <p:nvPr/>
        </p:nvSpPr>
        <p:spPr>
          <a:xfrm flipH="1">
            <a:off x="601560" y="2150280"/>
            <a:ext cx="37908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43" name="CaixaDeTexto 32"/>
          <p:cNvSpPr/>
          <p:nvPr/>
        </p:nvSpPr>
        <p:spPr>
          <a:xfrm flipH="1">
            <a:off x="575280" y="4193640"/>
            <a:ext cx="37908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B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44" name="Retângulo 33"/>
          <p:cNvSpPr/>
          <p:nvPr/>
        </p:nvSpPr>
        <p:spPr>
          <a:xfrm>
            <a:off x="2393280" y="2267640"/>
            <a:ext cx="905400" cy="251640"/>
          </a:xfrm>
          <a:prstGeom prst="rect">
            <a:avLst/>
          </a:prstGeom>
          <a:solidFill>
            <a:srgbClr val="ed7d31"/>
          </a:solidFill>
          <a:ln w="28575"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pt-BR" sz="1800" strike="noStrike" u="none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FillTx/>
                <a:latin typeface="Arial"/>
              </a:rPr>
              <a:t>10k</a:t>
            </a:r>
            <a:r>
              <a:rPr b="0" lang="el-GR" sz="18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 Ω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45" name="Retângulo 34"/>
          <p:cNvSpPr/>
          <p:nvPr/>
        </p:nvSpPr>
        <p:spPr>
          <a:xfrm>
            <a:off x="2391480" y="4262400"/>
            <a:ext cx="848520" cy="251640"/>
          </a:xfrm>
          <a:prstGeom prst="rect">
            <a:avLst/>
          </a:prstGeom>
          <a:solidFill>
            <a:srgbClr val="ed7d31"/>
          </a:solidFill>
          <a:ln w="28575"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pt-BR" sz="1800" strike="noStrike" u="none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FillTx/>
                <a:latin typeface="Arial"/>
              </a:rPr>
              <a:t>35k</a:t>
            </a:r>
            <a:r>
              <a:rPr b="0" lang="el-GR" sz="18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 Ω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46" name="Retângulo 35"/>
          <p:cNvSpPr/>
          <p:nvPr/>
        </p:nvSpPr>
        <p:spPr>
          <a:xfrm rot="5400000">
            <a:off x="1379880" y="3272400"/>
            <a:ext cx="752040" cy="251640"/>
          </a:xfrm>
          <a:prstGeom prst="rect">
            <a:avLst/>
          </a:prstGeom>
          <a:solidFill>
            <a:srgbClr val="ed7d31"/>
          </a:solidFill>
          <a:ln w="28575"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45000" rIns="45000" tIns="90000" bIns="90000" anchor="ctr" vert="vert270">
            <a:noAutofit/>
          </a:bodyPr>
          <a:p>
            <a:pPr algn="ctr" defTabSz="914400">
              <a:lnSpc>
                <a:spcPct val="100000"/>
              </a:lnSpc>
            </a:pPr>
            <a:r>
              <a:rPr b="0" lang="pt-BR" sz="1800" strike="noStrike" u="none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FillTx/>
                <a:latin typeface="Arial"/>
              </a:rPr>
              <a:t>10</a:t>
            </a:r>
            <a:r>
              <a:rPr b="0" lang="el-GR" sz="18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 Ω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47" name="Retângulo 36"/>
          <p:cNvSpPr/>
          <p:nvPr/>
        </p:nvSpPr>
        <p:spPr>
          <a:xfrm rot="5400000">
            <a:off x="3346560" y="3340080"/>
            <a:ext cx="903600" cy="251640"/>
          </a:xfrm>
          <a:prstGeom prst="rect">
            <a:avLst/>
          </a:prstGeom>
          <a:solidFill>
            <a:srgbClr val="ed7d31"/>
          </a:solidFill>
          <a:ln w="28575"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45000" rIns="45000" tIns="90000" bIns="90000" anchor="ctr" vert="vert270">
            <a:noAutofit/>
          </a:bodyPr>
          <a:p>
            <a:pPr algn="ctr" defTabSz="914400">
              <a:lnSpc>
                <a:spcPct val="100000"/>
              </a:lnSpc>
            </a:pPr>
            <a:r>
              <a:rPr b="0" lang="pt-BR" sz="1800" strike="noStrike" u="none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FillTx/>
                <a:latin typeface="Arial"/>
              </a:rPr>
              <a:t>20k</a:t>
            </a:r>
            <a:r>
              <a:rPr b="0" lang="el-GR" sz="18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 Ω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448" name="Conector reto 37"/>
          <p:cNvCxnSpPr/>
          <p:nvPr/>
        </p:nvCxnSpPr>
        <p:spPr>
          <a:xfrm flipH="1">
            <a:off x="7970040" y="1805760"/>
            <a:ext cx="749520" cy="36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449" name="Conector reto 38"/>
          <p:cNvCxnSpPr/>
          <p:nvPr/>
        </p:nvCxnSpPr>
        <p:spPr>
          <a:xfrm flipH="1">
            <a:off x="8712360" y="1807560"/>
            <a:ext cx="749880" cy="36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450" name="Conector reto 39"/>
          <p:cNvCxnSpPr/>
          <p:nvPr/>
        </p:nvCxnSpPr>
        <p:spPr>
          <a:xfrm flipH="1">
            <a:off x="10022400" y="1797120"/>
            <a:ext cx="749880" cy="36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451" name="Conector reto 40"/>
          <p:cNvCxnSpPr/>
          <p:nvPr/>
        </p:nvCxnSpPr>
        <p:spPr>
          <a:xfrm>
            <a:off x="10773000" y="1797120"/>
            <a:ext cx="360" cy="7124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452" name="Conector reto 42"/>
          <p:cNvCxnSpPr/>
          <p:nvPr/>
        </p:nvCxnSpPr>
        <p:spPr>
          <a:xfrm>
            <a:off x="10796040" y="3069720"/>
            <a:ext cx="360" cy="7124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453" name="Conector reto 43"/>
          <p:cNvCxnSpPr/>
          <p:nvPr/>
        </p:nvCxnSpPr>
        <p:spPr>
          <a:xfrm flipH="1">
            <a:off x="8736480" y="3792240"/>
            <a:ext cx="749880" cy="36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454" name="Conector reto 47"/>
          <p:cNvCxnSpPr/>
          <p:nvPr/>
        </p:nvCxnSpPr>
        <p:spPr>
          <a:xfrm flipH="1">
            <a:off x="10046520" y="3781800"/>
            <a:ext cx="749880" cy="36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455" name="Conector reto 52"/>
          <p:cNvCxnSpPr/>
          <p:nvPr/>
        </p:nvCxnSpPr>
        <p:spPr>
          <a:xfrm>
            <a:off x="8727840" y="1797120"/>
            <a:ext cx="360" cy="7124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456" name="Conector reto 53"/>
          <p:cNvCxnSpPr/>
          <p:nvPr/>
        </p:nvCxnSpPr>
        <p:spPr>
          <a:xfrm>
            <a:off x="8750880" y="3069720"/>
            <a:ext cx="360" cy="7124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457" name="Conector reto 54"/>
          <p:cNvCxnSpPr/>
          <p:nvPr/>
        </p:nvCxnSpPr>
        <p:spPr>
          <a:xfrm flipH="1">
            <a:off x="8001360" y="3792240"/>
            <a:ext cx="749880" cy="36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sp>
        <p:nvSpPr>
          <p:cNvPr id="458" name="Retângulo 59"/>
          <p:cNvSpPr/>
          <p:nvPr/>
        </p:nvSpPr>
        <p:spPr>
          <a:xfrm>
            <a:off x="9374400" y="1671480"/>
            <a:ext cx="752040" cy="251640"/>
          </a:xfrm>
          <a:prstGeom prst="rect">
            <a:avLst/>
          </a:prstGeom>
          <a:solidFill>
            <a:srgbClr val="ed7d31"/>
          </a:solidFill>
          <a:ln w="28575"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pt-BR" sz="1800" strike="noStrike" u="none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FillTx/>
                <a:latin typeface="Arial"/>
              </a:rPr>
              <a:t>46</a:t>
            </a:r>
            <a:r>
              <a:rPr b="0" lang="el-GR" sz="18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 Ω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59" name="Retângulo 60"/>
          <p:cNvSpPr/>
          <p:nvPr/>
        </p:nvSpPr>
        <p:spPr>
          <a:xfrm>
            <a:off x="9372600" y="3666240"/>
            <a:ext cx="752040" cy="251640"/>
          </a:xfrm>
          <a:prstGeom prst="rect">
            <a:avLst/>
          </a:prstGeom>
          <a:solidFill>
            <a:srgbClr val="ed7d31"/>
          </a:solidFill>
          <a:ln w="28575"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pt-BR" sz="1800" strike="noStrike" u="none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FillTx/>
                <a:latin typeface="Arial"/>
              </a:rPr>
              <a:t>5</a:t>
            </a:r>
            <a:r>
              <a:rPr b="0" lang="el-GR" sz="18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 Ω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60" name="Retângulo 61"/>
          <p:cNvSpPr/>
          <p:nvPr/>
        </p:nvSpPr>
        <p:spPr>
          <a:xfrm rot="5400000">
            <a:off x="8223120" y="2538720"/>
            <a:ext cx="1027800" cy="251640"/>
          </a:xfrm>
          <a:prstGeom prst="rect">
            <a:avLst/>
          </a:prstGeom>
          <a:solidFill>
            <a:srgbClr val="ed7d31"/>
          </a:solidFill>
          <a:ln w="28575"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45000" rIns="45000" tIns="90000" bIns="90000" anchor="ctr" vert="vert270">
            <a:noAutofit/>
          </a:bodyPr>
          <a:p>
            <a:pPr algn="ctr" defTabSz="914400">
              <a:lnSpc>
                <a:spcPct val="100000"/>
              </a:lnSpc>
            </a:pPr>
            <a:r>
              <a:rPr b="0" lang="pt-BR" sz="1800" strike="noStrike" u="none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FillTx/>
                <a:latin typeface="Arial"/>
              </a:rPr>
              <a:t>153</a:t>
            </a:r>
            <a:r>
              <a:rPr b="0" lang="el-GR" sz="18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 Ω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61" name="Retângulo 62"/>
          <p:cNvSpPr/>
          <p:nvPr/>
        </p:nvSpPr>
        <p:spPr>
          <a:xfrm rot="5400000">
            <a:off x="10274040" y="2797560"/>
            <a:ext cx="1010520" cy="251640"/>
          </a:xfrm>
          <a:prstGeom prst="rect">
            <a:avLst/>
          </a:prstGeom>
          <a:solidFill>
            <a:srgbClr val="ed7d31"/>
          </a:solidFill>
          <a:ln w="28575"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45000" rIns="45000" tIns="90000" bIns="90000" anchor="ctr" vert="vert270">
            <a:noAutofit/>
          </a:bodyPr>
          <a:p>
            <a:pPr algn="ctr" defTabSz="914400">
              <a:lnSpc>
                <a:spcPct val="100000"/>
              </a:lnSpc>
            </a:pPr>
            <a:r>
              <a:rPr b="0" lang="pt-BR" sz="1800" strike="noStrike" u="none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FillTx/>
                <a:latin typeface="Arial"/>
              </a:rPr>
              <a:t>635</a:t>
            </a:r>
            <a:r>
              <a:rPr b="0" lang="el-GR" sz="18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 Ω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62" name="CaixaDeTexto 76"/>
          <p:cNvSpPr/>
          <p:nvPr/>
        </p:nvSpPr>
        <p:spPr>
          <a:xfrm flipH="1">
            <a:off x="7530120" y="1621080"/>
            <a:ext cx="37908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63" name="CaixaDeTexto 77"/>
          <p:cNvSpPr/>
          <p:nvPr/>
        </p:nvSpPr>
        <p:spPr>
          <a:xfrm flipH="1">
            <a:off x="7594200" y="3640320"/>
            <a:ext cx="37908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B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464" name="Conector reto 11"/>
          <p:cNvCxnSpPr/>
          <p:nvPr/>
        </p:nvCxnSpPr>
        <p:spPr>
          <a:xfrm>
            <a:off x="10804320" y="3783600"/>
            <a:ext cx="360" cy="7124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465" name="Conector reto 12"/>
          <p:cNvCxnSpPr/>
          <p:nvPr/>
        </p:nvCxnSpPr>
        <p:spPr>
          <a:xfrm>
            <a:off x="10827000" y="5056200"/>
            <a:ext cx="360" cy="7124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466" name="Conector reto 13"/>
          <p:cNvCxnSpPr/>
          <p:nvPr/>
        </p:nvCxnSpPr>
        <p:spPr>
          <a:xfrm flipH="1">
            <a:off x="8767800" y="5778720"/>
            <a:ext cx="749520" cy="36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467" name="Conector reto 14"/>
          <p:cNvCxnSpPr/>
          <p:nvPr/>
        </p:nvCxnSpPr>
        <p:spPr>
          <a:xfrm flipH="1">
            <a:off x="10077480" y="5768280"/>
            <a:ext cx="749880" cy="36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468" name="Conector reto 15"/>
          <p:cNvCxnSpPr/>
          <p:nvPr/>
        </p:nvCxnSpPr>
        <p:spPr>
          <a:xfrm>
            <a:off x="8759160" y="3783600"/>
            <a:ext cx="360" cy="7124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469" name="Conector reto 16"/>
          <p:cNvCxnSpPr/>
          <p:nvPr/>
        </p:nvCxnSpPr>
        <p:spPr>
          <a:xfrm>
            <a:off x="8781840" y="5056200"/>
            <a:ext cx="360" cy="7124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sp>
        <p:nvSpPr>
          <p:cNvPr id="470" name="Retângulo 17"/>
          <p:cNvSpPr/>
          <p:nvPr/>
        </p:nvSpPr>
        <p:spPr>
          <a:xfrm>
            <a:off x="9403560" y="5652720"/>
            <a:ext cx="752040" cy="251640"/>
          </a:xfrm>
          <a:prstGeom prst="rect">
            <a:avLst/>
          </a:prstGeom>
          <a:solidFill>
            <a:srgbClr val="ed7d31"/>
          </a:solidFill>
          <a:ln w="28575"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pt-BR" sz="1800" strike="noStrike" u="none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FillTx/>
                <a:latin typeface="Arial"/>
              </a:rPr>
              <a:t>10</a:t>
            </a:r>
            <a:r>
              <a:rPr b="0" lang="el-GR" sz="18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 Ω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71" name="Retângulo 18"/>
          <p:cNvSpPr/>
          <p:nvPr/>
        </p:nvSpPr>
        <p:spPr>
          <a:xfrm rot="5400000">
            <a:off x="8231040" y="4823280"/>
            <a:ext cx="1073520" cy="251640"/>
          </a:xfrm>
          <a:prstGeom prst="rect">
            <a:avLst/>
          </a:prstGeom>
          <a:solidFill>
            <a:srgbClr val="ed7d31"/>
          </a:solidFill>
          <a:ln w="28575"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45000" rIns="45000" tIns="90000" bIns="90000" anchor="ctr" vert="vert270">
            <a:noAutofit/>
          </a:bodyPr>
          <a:p>
            <a:pPr algn="ctr" defTabSz="914400">
              <a:lnSpc>
                <a:spcPct val="100000"/>
              </a:lnSpc>
            </a:pPr>
            <a:r>
              <a:rPr b="0" lang="pt-BR" sz="1800" strike="noStrike" u="none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FillTx/>
                <a:latin typeface="Arial"/>
              </a:rPr>
              <a:t>463</a:t>
            </a:r>
            <a:r>
              <a:rPr b="0" lang="el-GR" sz="18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 Ω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72" name="Retângulo 22"/>
          <p:cNvSpPr/>
          <p:nvPr/>
        </p:nvSpPr>
        <p:spPr>
          <a:xfrm rot="5400000">
            <a:off x="10341720" y="4747320"/>
            <a:ext cx="937440" cy="251640"/>
          </a:xfrm>
          <a:prstGeom prst="rect">
            <a:avLst/>
          </a:prstGeom>
          <a:solidFill>
            <a:srgbClr val="ed7d31"/>
          </a:solidFill>
          <a:ln w="28575"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45000" rIns="45000" tIns="90000" bIns="90000" anchor="ctr" vert="vert270">
            <a:noAutofit/>
          </a:bodyPr>
          <a:p>
            <a:pPr algn="ctr"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34</a:t>
            </a:r>
            <a:r>
              <a:rPr b="0" lang="el-GR" sz="18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 Ω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E112775-24B0-478D-9A52-E500C752CD22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2095560" y="365040"/>
            <a:ext cx="92581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MATRIZ DE CONTATOS</a:t>
            </a:r>
            <a:endParaRPr b="0" lang="pt-BR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23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9999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 “matriz de contato”, também denominada proto-board (placa de protótipos), é um elemento importante numa bancada de testes de circuitos eletrônicos. Sua função é permitir a montagem rápida de protótipos, possibilitando ao usuário avaliar a performance de circuitos sem perder tempo com projeto e confecção de placas de circuito impresso e com soldagem de componentes. Abaixo, temos um exemplo de matriz disponível nos laboratórios do IF-SC. Observe com atenção as ligações entre os pinos. </a:t>
            </a:r>
            <a:endParaRPr b="0" lang="pt-BR" sz="2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475" name="Imagem 4" descr=""/>
          <p:cNvPicPr/>
          <p:nvPr/>
        </p:nvPicPr>
        <p:blipFill>
          <a:blip r:embed="rId1"/>
          <a:stretch/>
        </p:blipFill>
        <p:spPr>
          <a:xfrm>
            <a:off x="1550520" y="3980880"/>
            <a:ext cx="8587440" cy="2739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A7DACE8-A5B6-4DCD-B8D1-06F399B8559A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2095560" y="365040"/>
            <a:ext cx="92581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Exemplo de circuito montado em matriz de contato. </a:t>
            </a:r>
            <a:endParaRPr b="0" lang="pt-BR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477" name="Imagem 4" descr=""/>
          <p:cNvPicPr/>
          <p:nvPr/>
        </p:nvPicPr>
        <p:blipFill>
          <a:blip r:embed="rId1"/>
          <a:stretch/>
        </p:blipFill>
        <p:spPr>
          <a:xfrm>
            <a:off x="1894320" y="2102040"/>
            <a:ext cx="5558400" cy="1032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78" name="Imagem 6" descr=""/>
          <p:cNvPicPr/>
          <p:nvPr/>
        </p:nvPicPr>
        <p:blipFill>
          <a:blip r:embed="rId2"/>
          <a:stretch/>
        </p:blipFill>
        <p:spPr>
          <a:xfrm>
            <a:off x="1894320" y="3135240"/>
            <a:ext cx="7993080" cy="3041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BCFD14F-C5C5-4C57-A3FF-0DD6FBE3CF81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title"/>
          </p:nvPr>
        </p:nvSpPr>
        <p:spPr>
          <a:xfrm>
            <a:off x="2095560" y="365040"/>
            <a:ext cx="92581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85000" lnSpcReduction="19999"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A)Sabendo que todos os resistores têm 10Ω. Qual o valor da resistência equivalente RAB</a:t>
            </a:r>
            <a:endParaRPr b="0" lang="pt-BR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480" name="Imagem 4" descr=""/>
          <p:cNvPicPr/>
          <p:nvPr/>
        </p:nvPicPr>
        <p:blipFill>
          <a:blip r:embed="rId1"/>
          <a:stretch/>
        </p:blipFill>
        <p:spPr>
          <a:xfrm>
            <a:off x="2095560" y="2229480"/>
            <a:ext cx="8013600" cy="3024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8A56D9A-4278-4197-B14D-D77915EA07B7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2095560" y="365040"/>
            <a:ext cx="92581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85000" lnSpcReduction="19999"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B)Sabendo que todos os resistores têm 10Ω. Qual o valor da resistência equivalente RAB?</a:t>
            </a:r>
            <a:endParaRPr b="0" lang="pt-BR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482" name="Espaço Reservado para Conteúdo 4" descr=""/>
          <p:cNvPicPr/>
          <p:nvPr/>
        </p:nvPicPr>
        <p:blipFill>
          <a:blip r:embed="rId1"/>
          <a:stretch/>
        </p:blipFill>
        <p:spPr>
          <a:xfrm>
            <a:off x="1685880" y="2156400"/>
            <a:ext cx="8819640" cy="3358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E1AAA57-318D-4D6B-93D2-8CA063EF337E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title"/>
          </p:nvPr>
        </p:nvSpPr>
        <p:spPr>
          <a:xfrm>
            <a:off x="2095560" y="365040"/>
            <a:ext cx="92581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85000" lnSpcReduction="19999"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Sabendo que todos os resistores têm 10Ω. Qual o valor da resistência equivalente RAB: </a:t>
            </a:r>
            <a:endParaRPr b="0" lang="pt-BR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484" name="Imagem 4" descr=""/>
          <p:cNvPicPr/>
          <p:nvPr/>
        </p:nvPicPr>
        <p:blipFill>
          <a:blip r:embed="rId1"/>
          <a:stretch/>
        </p:blipFill>
        <p:spPr>
          <a:xfrm>
            <a:off x="1890360" y="2060280"/>
            <a:ext cx="8962200" cy="3410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931AE6B-E5DC-44F8-B4A1-BA2C451FBD55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title"/>
          </p:nvPr>
        </p:nvSpPr>
        <p:spPr>
          <a:xfrm>
            <a:off x="2095560" y="365040"/>
            <a:ext cx="92581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C)Sabendo que todos os resistores têm10Ω. Na “matriz de contato”, desenhada abaixo qual o valor das seguintes resistências: RAB=________; RBC=________; RCD=________; RDE=________; RFG=________; RHI=_________ </a:t>
            </a:r>
            <a:endParaRPr b="0" lang="pt-BR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486" name="Imagem 4" descr=""/>
          <p:cNvPicPr/>
          <p:nvPr/>
        </p:nvPicPr>
        <p:blipFill>
          <a:blip r:embed="rId1"/>
          <a:stretch/>
        </p:blipFill>
        <p:spPr>
          <a:xfrm>
            <a:off x="1644120" y="2560320"/>
            <a:ext cx="8903520" cy="2926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3F93F0D-FC83-4BE4-8DD5-4F4A7B26630D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title"/>
          </p:nvPr>
        </p:nvSpPr>
        <p:spPr>
          <a:xfrm>
            <a:off x="2095560" y="365040"/>
            <a:ext cx="92581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D)Sabendo que todos os resistores têm 10Ω. Na “matriz de contato”, desenhada abaixo qual o valor das seguintes resistências: RAB=________; RBC=________; RCD=________; RDE=________; RFG=________; RHI=_________; Indique o caminho da corrente HI. </a:t>
            </a:r>
            <a:br>
              <a:rPr sz="2000"/>
            </a:b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488" name="Imagem 4" descr=""/>
          <p:cNvPicPr/>
          <p:nvPr/>
        </p:nvPicPr>
        <p:blipFill>
          <a:blip r:embed="rId1"/>
          <a:stretch/>
        </p:blipFill>
        <p:spPr>
          <a:xfrm>
            <a:off x="1239480" y="2321640"/>
            <a:ext cx="9712800" cy="3063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412A16F-EADC-49B4-A859-B2AEF155A7E9}" type="slidenum">
              <a:t>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title"/>
          </p:nvPr>
        </p:nvSpPr>
        <p:spPr>
          <a:xfrm>
            <a:off x="2095560" y="365040"/>
            <a:ext cx="92581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Principais Componentes que usaremos nas aulas.</a:t>
            </a:r>
            <a:endParaRPr b="0" lang="pt-BR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8AF0187-27EE-452A-9308-7E78552DE724}" type="slidenum">
              <a:t>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994040" y="365040"/>
            <a:ext cx="92581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Relembrar é viver!</a:t>
            </a:r>
            <a:endParaRPr b="0" lang="pt-BR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129" name="Picture 2" descr="SUPERNATURAL 15X20 - A ESTRADA ATE AQUI (DUBLADO) - YouTube"/>
          <p:cNvPicPr/>
          <p:nvPr/>
        </p:nvPicPr>
        <p:blipFill>
          <a:blip r:embed="rId1"/>
          <a:stretch/>
        </p:blipFill>
        <p:spPr>
          <a:xfrm>
            <a:off x="1796760" y="1600920"/>
            <a:ext cx="8331120" cy="4665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BEB7016-72D9-4F0C-8E83-470CD86A5DAD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2095560" y="365040"/>
            <a:ext cx="92581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Acendendo um Led</a:t>
            </a:r>
            <a:endParaRPr b="0" lang="pt-BR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91" name="PlaceHolder 2"/>
          <p:cNvSpPr>
            <a:spLocks noGrp="1"/>
          </p:cNvSpPr>
          <p:nvPr>
            <p:ph/>
          </p:nvPr>
        </p:nvSpPr>
        <p:spPr>
          <a:xfrm>
            <a:off x="1451520" y="2068920"/>
            <a:ext cx="9290880" cy="345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Led é um diodo emissor de luz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Portanto não é uma lâmpada.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Operam com tensão de 1,1v a 4.0v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Possui polaridade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Lado positivo: ÂNODO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Lado negativo: CÁTODO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492" name="Imagem 5" descr=""/>
          <p:cNvPicPr/>
          <p:nvPr/>
        </p:nvPicPr>
        <p:blipFill>
          <a:blip r:embed="rId1"/>
          <a:stretch/>
        </p:blipFill>
        <p:spPr>
          <a:xfrm>
            <a:off x="6870960" y="2207520"/>
            <a:ext cx="2692440" cy="2456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title"/>
          </p:nvPr>
        </p:nvSpPr>
        <p:spPr>
          <a:xfrm>
            <a:off x="2095560" y="365040"/>
            <a:ext cx="92581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Led</a:t>
            </a:r>
            <a:endParaRPr b="0" lang="pt-BR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494" name="Imagem 3" descr=""/>
          <p:cNvPicPr/>
          <p:nvPr/>
        </p:nvPicPr>
        <p:blipFill>
          <a:blip r:embed="rId1"/>
          <a:stretch/>
        </p:blipFill>
        <p:spPr>
          <a:xfrm>
            <a:off x="667800" y="2216520"/>
            <a:ext cx="5929560" cy="3837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95" name="Imagem 4" descr=""/>
          <p:cNvPicPr/>
          <p:nvPr/>
        </p:nvPicPr>
        <p:blipFill>
          <a:blip r:embed="rId2"/>
          <a:stretch/>
        </p:blipFill>
        <p:spPr>
          <a:xfrm>
            <a:off x="6854760" y="1951560"/>
            <a:ext cx="4926960" cy="4013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title"/>
          </p:nvPr>
        </p:nvSpPr>
        <p:spPr>
          <a:xfrm>
            <a:off x="2095560" y="365040"/>
            <a:ext cx="92581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Lendo sensor LDR (luminosidade)</a:t>
            </a:r>
            <a:endParaRPr b="0" lang="pt-BR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9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É um tipo de resistor variável.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Valor de resistência varia conforme a intensidade da luz que incide sobre ele.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4472c4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accent1"/>
                </a:solidFill>
                <a:effectLst/>
                <a:uFillTx/>
                <a:latin typeface="Arial"/>
              </a:rPr>
              <a:t>Não tem polaridade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498" name="Imagem 3" descr=""/>
          <p:cNvPicPr/>
          <p:nvPr/>
        </p:nvPicPr>
        <p:blipFill>
          <a:blip r:embed="rId1"/>
          <a:stretch/>
        </p:blipFill>
        <p:spPr>
          <a:xfrm>
            <a:off x="4616640" y="3741120"/>
            <a:ext cx="3798000" cy="20376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 type="title"/>
          </p:nvPr>
        </p:nvSpPr>
        <p:spPr>
          <a:xfrm>
            <a:off x="2095560" y="365040"/>
            <a:ext cx="92581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Lendo Potenciômetro</a:t>
            </a:r>
            <a:endParaRPr b="0" lang="pt-BR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0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Resistor de valor regulável.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4472c4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accent1"/>
                </a:solidFill>
                <a:effectLst/>
                <a:uFillTx/>
                <a:latin typeface="Arial"/>
              </a:rPr>
              <a:t>Utilização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</a:t>
            </a:r>
            <a:r>
              <a:rPr b="0" lang="pt-BR" sz="2000" strike="noStrike" u="none">
                <a:solidFill>
                  <a:schemeClr val="accent1"/>
                </a:solidFill>
                <a:effectLst/>
                <a:uFillTx/>
                <a:latin typeface="Arial"/>
              </a:rPr>
              <a:t>mais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</a:t>
            </a:r>
            <a:r>
              <a:rPr b="0" lang="pt-BR" sz="2000" strike="noStrike" u="none">
                <a:solidFill>
                  <a:schemeClr val="accent1"/>
                </a:solidFill>
                <a:effectLst/>
                <a:uFillTx/>
                <a:latin typeface="Arial"/>
              </a:rPr>
              <a:t>comum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: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Regulagem de volume de aparelhos de som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Divisor de tensão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501" name="Imagem 3" descr=""/>
          <p:cNvPicPr/>
          <p:nvPr/>
        </p:nvPicPr>
        <p:blipFill>
          <a:blip r:embed="rId1"/>
          <a:stretch/>
        </p:blipFill>
        <p:spPr>
          <a:xfrm>
            <a:off x="7628040" y="2336040"/>
            <a:ext cx="2580840" cy="2609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2095560" y="365040"/>
            <a:ext cx="92581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Software</a:t>
            </a:r>
            <a:endParaRPr b="0" lang="pt-BR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0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Disponível para download diretamente do site oficial Arduino (www.arduino.cc);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4472c4"/>
              </a:buClr>
              <a:buFont typeface="Arial"/>
              <a:buChar char="•"/>
            </a:pPr>
            <a:r>
              <a:rPr b="0" i="1" lang="pt-BR" sz="2000" strike="noStrike" u="none">
                <a:solidFill>
                  <a:schemeClr val="accent1"/>
                </a:solidFill>
                <a:effectLst/>
                <a:uFillTx/>
                <a:latin typeface="Arial"/>
              </a:rPr>
              <a:t>Open-Source</a:t>
            </a:r>
            <a:r>
              <a:rPr b="0" i="1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;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4472c4"/>
              </a:buClr>
              <a:buFont typeface="Arial"/>
              <a:buChar char="•"/>
            </a:pPr>
            <a:r>
              <a:rPr b="0" i="1" lang="pt-BR" sz="2000" strike="noStrike" u="none">
                <a:solidFill>
                  <a:schemeClr val="accent1"/>
                </a:solidFill>
                <a:effectLst/>
                <a:uFillTx/>
                <a:latin typeface="Arial"/>
              </a:rPr>
              <a:t>Cross-platform</a:t>
            </a:r>
            <a:r>
              <a:rPr b="0" i="1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;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Ambiente de desenvolvimento escrito em java;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Sintaxe utilizada baseada na linguagem de programação de alto nível C (</a:t>
            </a:r>
            <a:r>
              <a:rPr b="1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Basicamente é C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);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Enorme simplicidade de utilização, devido ao boot loader previamente gravado no microcontrolador.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2095560" y="365040"/>
            <a:ext cx="92581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Configurando a IDE</a:t>
            </a:r>
            <a:endParaRPr b="0" lang="pt-BR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Abra a IDE por meio de um ícone na área de trabalho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ou na barra de tarefas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506" name="Imagem 4" descr=""/>
          <p:cNvPicPr/>
          <p:nvPr/>
        </p:nvPicPr>
        <p:blipFill>
          <a:blip r:embed="rId1"/>
          <a:stretch/>
        </p:blipFill>
        <p:spPr>
          <a:xfrm>
            <a:off x="5207760" y="2702160"/>
            <a:ext cx="4055040" cy="3264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07" name="Seta: para a Direita 7"/>
          <p:cNvSpPr/>
          <p:nvPr/>
        </p:nvSpPr>
        <p:spPr>
          <a:xfrm>
            <a:off x="3313080" y="4876920"/>
            <a:ext cx="2186280" cy="483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title"/>
          </p:nvPr>
        </p:nvSpPr>
        <p:spPr>
          <a:xfrm>
            <a:off x="2095560" y="365040"/>
            <a:ext cx="92581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Configurando a IDE</a:t>
            </a:r>
            <a:endParaRPr b="0" lang="pt-BR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0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Verifique se a placa selecionada é a Arduino Mega 2560;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510" name="Imagem 3" descr=""/>
          <p:cNvPicPr/>
          <p:nvPr/>
        </p:nvPicPr>
        <p:blipFill>
          <a:blip r:embed="rId1"/>
          <a:stretch/>
        </p:blipFill>
        <p:spPr>
          <a:xfrm>
            <a:off x="1636920" y="2397960"/>
            <a:ext cx="8920080" cy="44596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title"/>
          </p:nvPr>
        </p:nvSpPr>
        <p:spPr>
          <a:xfrm>
            <a:off x="2095560" y="365040"/>
            <a:ext cx="92581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Configurando a IDE</a:t>
            </a:r>
            <a:endParaRPr b="0" lang="pt-BR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1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Verifique se a porta selecionada;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513" name="Imagem 3" descr=""/>
          <p:cNvPicPr/>
          <p:nvPr/>
        </p:nvPicPr>
        <p:blipFill>
          <a:blip r:embed="rId1"/>
          <a:stretch/>
        </p:blipFill>
        <p:spPr>
          <a:xfrm>
            <a:off x="1279440" y="2514600"/>
            <a:ext cx="9635400" cy="38196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title"/>
          </p:nvPr>
        </p:nvSpPr>
        <p:spPr>
          <a:xfrm>
            <a:off x="2095560" y="365040"/>
            <a:ext cx="92581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Software</a:t>
            </a:r>
            <a:endParaRPr b="0" lang="pt-BR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516" name="Imagem 3" descr=""/>
          <p:cNvPicPr/>
          <p:nvPr/>
        </p:nvPicPr>
        <p:blipFill>
          <a:blip r:embed="rId1"/>
          <a:stretch/>
        </p:blipFill>
        <p:spPr>
          <a:xfrm>
            <a:off x="4096800" y="1680840"/>
            <a:ext cx="4323240" cy="51768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2095560" y="365040"/>
            <a:ext cx="92581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Software</a:t>
            </a:r>
            <a:endParaRPr b="0" lang="pt-BR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519" name="Imagem 3" descr=""/>
          <p:cNvPicPr/>
          <p:nvPr/>
        </p:nvPicPr>
        <p:blipFill>
          <a:blip r:embed="rId1"/>
          <a:stretch/>
        </p:blipFill>
        <p:spPr>
          <a:xfrm>
            <a:off x="1877040" y="1853640"/>
            <a:ext cx="8440200" cy="48052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2095560" y="365040"/>
            <a:ext cx="92581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Associação em Série </a:t>
            </a:r>
            <a:endParaRPr b="0" lang="pt-BR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31" name="Retângulo 4"/>
          <p:cNvSpPr/>
          <p:nvPr/>
        </p:nvSpPr>
        <p:spPr>
          <a:xfrm>
            <a:off x="1619280" y="3692160"/>
            <a:ext cx="973440" cy="312840"/>
          </a:xfrm>
          <a:prstGeom prst="rect">
            <a:avLst/>
          </a:prstGeom>
          <a:solidFill>
            <a:srgbClr val="ed7d31"/>
          </a:solidFill>
          <a:ln w="28575"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ln>
                <a:solidFill>
                  <a:srgbClr val="000000"/>
                </a:solidFill>
              </a:ln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132" name="Conector reto 5"/>
          <p:cNvCxnSpPr/>
          <p:nvPr/>
        </p:nvCxnSpPr>
        <p:spPr>
          <a:xfrm flipH="1">
            <a:off x="858960" y="3853440"/>
            <a:ext cx="749520" cy="36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sp>
        <p:nvSpPr>
          <p:cNvPr id="133" name="Elipse 6"/>
          <p:cNvSpPr/>
          <p:nvPr/>
        </p:nvSpPr>
        <p:spPr>
          <a:xfrm>
            <a:off x="779040" y="3780360"/>
            <a:ext cx="160560" cy="160560"/>
          </a:xfrm>
          <a:prstGeom prst="ellipse">
            <a:avLst/>
          </a:prstGeom>
          <a:solidFill>
            <a:schemeClr val="tx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cxnSp>
        <p:nvCxnSpPr>
          <p:cNvPr id="134" name="Conector reto 7"/>
          <p:cNvCxnSpPr/>
          <p:nvPr/>
        </p:nvCxnSpPr>
        <p:spPr>
          <a:xfrm>
            <a:off x="2592720" y="3852360"/>
            <a:ext cx="732600" cy="36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sp>
        <p:nvSpPr>
          <p:cNvPr id="135" name="Elipse 8"/>
          <p:cNvSpPr/>
          <p:nvPr/>
        </p:nvSpPr>
        <p:spPr>
          <a:xfrm>
            <a:off x="6644160" y="3759840"/>
            <a:ext cx="160560" cy="160560"/>
          </a:xfrm>
          <a:prstGeom prst="ellipse">
            <a:avLst/>
          </a:prstGeom>
          <a:solidFill>
            <a:schemeClr val="tx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36" name="CaixaDeTexto 9"/>
          <p:cNvSpPr/>
          <p:nvPr/>
        </p:nvSpPr>
        <p:spPr>
          <a:xfrm>
            <a:off x="1855800" y="3152160"/>
            <a:ext cx="47916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R1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7" name="Seta: Curva para Cima 10"/>
          <p:cNvSpPr/>
          <p:nvPr/>
        </p:nvSpPr>
        <p:spPr>
          <a:xfrm flipH="1">
            <a:off x="1404000" y="4474080"/>
            <a:ext cx="1368720" cy="40104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0000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38" name="CaixaDeTexto 11"/>
          <p:cNvSpPr/>
          <p:nvPr/>
        </p:nvSpPr>
        <p:spPr>
          <a:xfrm>
            <a:off x="2067840" y="5135760"/>
            <a:ext cx="52488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V1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9" name="Sinal de Adição 12"/>
          <p:cNvSpPr/>
          <p:nvPr/>
        </p:nvSpPr>
        <p:spPr>
          <a:xfrm>
            <a:off x="647640" y="4037760"/>
            <a:ext cx="479160" cy="479160"/>
          </a:xfrm>
          <a:prstGeom prst="mathPlus">
            <a:avLst>
              <a:gd name="adj1" fmla="val 23520"/>
            </a:avLst>
          </a:prstGeom>
          <a:solidFill>
            <a:srgbClr val="ff00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40" name="Sinal de Subtração 13"/>
          <p:cNvSpPr/>
          <p:nvPr/>
        </p:nvSpPr>
        <p:spPr>
          <a:xfrm>
            <a:off x="6504120" y="3965760"/>
            <a:ext cx="479160" cy="495720"/>
          </a:xfrm>
          <a:prstGeom prst="mathMinus">
            <a:avLst>
              <a:gd name="adj1" fmla="val 23520"/>
            </a:avLst>
          </a:prstGeom>
          <a:solidFill>
            <a:schemeClr val="tx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cxnSp>
        <p:nvCxnSpPr>
          <p:cNvPr id="141" name="Conector de Seta Reta 14"/>
          <p:cNvCxnSpPr/>
          <p:nvPr/>
        </p:nvCxnSpPr>
        <p:spPr>
          <a:xfrm>
            <a:off x="1216080" y="4112640"/>
            <a:ext cx="872640" cy="360"/>
          </a:xfrm>
          <a:prstGeom prst="straightConnector1">
            <a:avLst/>
          </a:prstGeom>
          <a:ln w="28575">
            <a:solidFill>
              <a:srgbClr val="000000"/>
            </a:solidFill>
            <a:tailEnd len="med" type="triangle" w="med"/>
          </a:ln>
        </p:spPr>
      </p:cxnSp>
      <p:sp>
        <p:nvSpPr>
          <p:cNvPr id="142" name="CaixaDeTexto 15"/>
          <p:cNvSpPr/>
          <p:nvPr/>
        </p:nvSpPr>
        <p:spPr>
          <a:xfrm>
            <a:off x="1200240" y="4128480"/>
            <a:ext cx="47916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i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3" name="Retângulo 17"/>
          <p:cNvSpPr/>
          <p:nvPr/>
        </p:nvSpPr>
        <p:spPr>
          <a:xfrm>
            <a:off x="3325320" y="3704040"/>
            <a:ext cx="973440" cy="312840"/>
          </a:xfrm>
          <a:prstGeom prst="rect">
            <a:avLst/>
          </a:prstGeom>
          <a:solidFill>
            <a:srgbClr val="ed7d31"/>
          </a:solidFill>
          <a:ln w="28575"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ln>
                <a:solidFill>
                  <a:srgbClr val="000000"/>
                </a:solidFill>
              </a:ln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144" name="Conector reto 19"/>
          <p:cNvCxnSpPr/>
          <p:nvPr/>
        </p:nvCxnSpPr>
        <p:spPr>
          <a:xfrm>
            <a:off x="4298760" y="3840120"/>
            <a:ext cx="732600" cy="36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sp>
        <p:nvSpPr>
          <p:cNvPr id="145" name="Retângulo 20"/>
          <p:cNvSpPr/>
          <p:nvPr/>
        </p:nvSpPr>
        <p:spPr>
          <a:xfrm>
            <a:off x="5031360" y="3692160"/>
            <a:ext cx="973440" cy="312840"/>
          </a:xfrm>
          <a:prstGeom prst="rect">
            <a:avLst/>
          </a:prstGeom>
          <a:solidFill>
            <a:srgbClr val="ed7d31"/>
          </a:solidFill>
          <a:ln w="28575"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ln>
                <a:solidFill>
                  <a:srgbClr val="000000"/>
                </a:solidFill>
              </a:ln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146" name="Conector reto 21"/>
          <p:cNvCxnSpPr/>
          <p:nvPr/>
        </p:nvCxnSpPr>
        <p:spPr>
          <a:xfrm>
            <a:off x="5992200" y="3840120"/>
            <a:ext cx="732600" cy="36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sp>
        <p:nvSpPr>
          <p:cNvPr id="147" name="Seta: Curva para Cima 22"/>
          <p:cNvSpPr/>
          <p:nvPr/>
        </p:nvSpPr>
        <p:spPr>
          <a:xfrm flipH="1">
            <a:off x="3081240" y="4474080"/>
            <a:ext cx="1368720" cy="40104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0000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48" name="Seta: Curva para Cima 23"/>
          <p:cNvSpPr/>
          <p:nvPr/>
        </p:nvSpPr>
        <p:spPr>
          <a:xfrm flipH="1">
            <a:off x="4833720" y="4474080"/>
            <a:ext cx="1368720" cy="40104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0000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49" name="CaixaDeTexto 24"/>
          <p:cNvSpPr/>
          <p:nvPr/>
        </p:nvSpPr>
        <p:spPr>
          <a:xfrm>
            <a:off x="3633840" y="3152160"/>
            <a:ext cx="47916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R2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0" name="CaixaDeTexto 25"/>
          <p:cNvSpPr/>
          <p:nvPr/>
        </p:nvSpPr>
        <p:spPr>
          <a:xfrm>
            <a:off x="5278320" y="3152160"/>
            <a:ext cx="47916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R3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1" name="CaixaDeTexto 26"/>
          <p:cNvSpPr/>
          <p:nvPr/>
        </p:nvSpPr>
        <p:spPr>
          <a:xfrm>
            <a:off x="3549600" y="5135760"/>
            <a:ext cx="52488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V2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2" name="CaixaDeTexto 27"/>
          <p:cNvSpPr/>
          <p:nvPr/>
        </p:nvSpPr>
        <p:spPr>
          <a:xfrm>
            <a:off x="5253480" y="5135760"/>
            <a:ext cx="52488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V3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3" name="Igual a 28"/>
          <p:cNvSpPr/>
          <p:nvPr/>
        </p:nvSpPr>
        <p:spPr>
          <a:xfrm>
            <a:off x="7311960" y="3247920"/>
            <a:ext cx="1337400" cy="118440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0000ff"/>
          </a:solidFill>
          <a:ln w="38100">
            <a:solidFill>
              <a:srgbClr val="000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54" name="Retângulo 29"/>
          <p:cNvSpPr/>
          <p:nvPr/>
        </p:nvSpPr>
        <p:spPr>
          <a:xfrm>
            <a:off x="9826920" y="3683520"/>
            <a:ext cx="973440" cy="312840"/>
          </a:xfrm>
          <a:prstGeom prst="rect">
            <a:avLst/>
          </a:prstGeom>
          <a:solidFill>
            <a:srgbClr val="ed7d31"/>
          </a:solidFill>
          <a:ln w="28575"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ln>
                <a:solidFill>
                  <a:srgbClr val="000000"/>
                </a:solidFill>
              </a:ln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155" name="Conector reto 30"/>
          <p:cNvCxnSpPr>
            <a:stCxn id="154" idx="1"/>
          </p:cNvCxnSpPr>
          <p:nvPr/>
        </p:nvCxnSpPr>
        <p:spPr>
          <a:xfrm flipH="1">
            <a:off x="9077400" y="3839760"/>
            <a:ext cx="749880" cy="72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sp>
        <p:nvSpPr>
          <p:cNvPr id="156" name="Elipse 31"/>
          <p:cNvSpPr/>
          <p:nvPr/>
        </p:nvSpPr>
        <p:spPr>
          <a:xfrm>
            <a:off x="8997120" y="3764160"/>
            <a:ext cx="160560" cy="160560"/>
          </a:xfrm>
          <a:prstGeom prst="ellipse">
            <a:avLst/>
          </a:prstGeom>
          <a:solidFill>
            <a:schemeClr val="tx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cxnSp>
        <p:nvCxnSpPr>
          <p:cNvPr id="157" name="Conector reto 32"/>
          <p:cNvCxnSpPr/>
          <p:nvPr/>
        </p:nvCxnSpPr>
        <p:spPr>
          <a:xfrm>
            <a:off x="10811160" y="3836160"/>
            <a:ext cx="732600" cy="36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sp>
        <p:nvSpPr>
          <p:cNvPr id="158" name="Elipse 33"/>
          <p:cNvSpPr/>
          <p:nvPr/>
        </p:nvSpPr>
        <p:spPr>
          <a:xfrm>
            <a:off x="11543760" y="3772080"/>
            <a:ext cx="160560" cy="160560"/>
          </a:xfrm>
          <a:prstGeom prst="ellipse">
            <a:avLst/>
          </a:prstGeom>
          <a:solidFill>
            <a:schemeClr val="tx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59" name="CaixaDeTexto 34"/>
          <p:cNvSpPr/>
          <p:nvPr/>
        </p:nvSpPr>
        <p:spPr>
          <a:xfrm>
            <a:off x="9240120" y="3193920"/>
            <a:ext cx="196056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Req= R1+R2+R3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0" name="Seta: Curva para Cima 35"/>
          <p:cNvSpPr/>
          <p:nvPr/>
        </p:nvSpPr>
        <p:spPr>
          <a:xfrm flipH="1">
            <a:off x="8916480" y="4565160"/>
            <a:ext cx="2921400" cy="55692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0000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61" name="CaixaDeTexto 36"/>
          <p:cNvSpPr/>
          <p:nvPr/>
        </p:nvSpPr>
        <p:spPr>
          <a:xfrm>
            <a:off x="9452520" y="5118840"/>
            <a:ext cx="190692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Veq= V1+V2+V3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2" name="Sinal de Adição 37"/>
          <p:cNvSpPr/>
          <p:nvPr/>
        </p:nvSpPr>
        <p:spPr>
          <a:xfrm>
            <a:off x="8866080" y="4021560"/>
            <a:ext cx="479160" cy="479160"/>
          </a:xfrm>
          <a:prstGeom prst="mathPlus">
            <a:avLst>
              <a:gd name="adj1" fmla="val 23520"/>
            </a:avLst>
          </a:prstGeom>
          <a:solidFill>
            <a:srgbClr val="ff00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63" name="Sinal de Subtração 38"/>
          <p:cNvSpPr/>
          <p:nvPr/>
        </p:nvSpPr>
        <p:spPr>
          <a:xfrm>
            <a:off x="11504520" y="4012920"/>
            <a:ext cx="479160" cy="495720"/>
          </a:xfrm>
          <a:prstGeom prst="mathMinus">
            <a:avLst>
              <a:gd name="adj1" fmla="val 23520"/>
            </a:avLst>
          </a:prstGeom>
          <a:solidFill>
            <a:schemeClr val="tx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cxnSp>
        <p:nvCxnSpPr>
          <p:cNvPr id="164" name="Conector de Seta Reta 39"/>
          <p:cNvCxnSpPr/>
          <p:nvPr/>
        </p:nvCxnSpPr>
        <p:spPr>
          <a:xfrm>
            <a:off x="9434520" y="4096080"/>
            <a:ext cx="872280" cy="360"/>
          </a:xfrm>
          <a:prstGeom prst="straightConnector1">
            <a:avLst/>
          </a:prstGeom>
          <a:ln w="28575">
            <a:solidFill>
              <a:srgbClr val="000000"/>
            </a:solidFill>
            <a:tailEnd len="med" type="triangle" w="med"/>
          </a:ln>
        </p:spPr>
      </p:cxnSp>
      <p:sp>
        <p:nvSpPr>
          <p:cNvPr id="165" name="CaixaDeTexto 40"/>
          <p:cNvSpPr/>
          <p:nvPr/>
        </p:nvSpPr>
        <p:spPr>
          <a:xfrm>
            <a:off x="9418680" y="4111920"/>
            <a:ext cx="47916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i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E410109-F843-47DC-9857-178FA2F5E3BD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PlaceHolder 1"/>
          <p:cNvSpPr>
            <a:spLocks noGrp="1"/>
          </p:cNvSpPr>
          <p:nvPr>
            <p:ph type="title"/>
          </p:nvPr>
        </p:nvSpPr>
        <p:spPr>
          <a:xfrm>
            <a:off x="2095560" y="365040"/>
            <a:ext cx="92581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pt-BR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Leitura da porta série (Software Arduino)</a:t>
            </a:r>
            <a:endParaRPr b="0" lang="pt-BR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2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Possibilita também a leitura e envio de dados utilizando a porta série.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522" name="Imagem 3" descr=""/>
          <p:cNvPicPr/>
          <p:nvPr/>
        </p:nvPicPr>
        <p:blipFill>
          <a:blip r:embed="rId1"/>
          <a:stretch/>
        </p:blipFill>
        <p:spPr>
          <a:xfrm>
            <a:off x="1928160" y="2382480"/>
            <a:ext cx="8337960" cy="43754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PlaceHolder 1"/>
          <p:cNvSpPr>
            <a:spLocks noGrp="1"/>
          </p:cNvSpPr>
          <p:nvPr>
            <p:ph type="title"/>
          </p:nvPr>
        </p:nvSpPr>
        <p:spPr>
          <a:xfrm>
            <a:off x="2095560" y="365040"/>
            <a:ext cx="92581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Ciclo de desenvolvimento</a:t>
            </a:r>
            <a:endParaRPr b="0" lang="pt-BR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2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525" name="Imagem 4" descr=""/>
          <p:cNvPicPr/>
          <p:nvPr/>
        </p:nvPicPr>
        <p:blipFill>
          <a:blip r:embed="rId1"/>
          <a:stretch/>
        </p:blipFill>
        <p:spPr>
          <a:xfrm>
            <a:off x="2310840" y="1853640"/>
            <a:ext cx="7571880" cy="4905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 type="title"/>
          </p:nvPr>
        </p:nvSpPr>
        <p:spPr>
          <a:xfrm>
            <a:off x="2095560" y="365040"/>
            <a:ext cx="92581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Estrutura do </a:t>
            </a:r>
            <a:r>
              <a:rPr b="0" i="1" lang="pt-BR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sketch</a:t>
            </a:r>
            <a:endParaRPr b="0" lang="pt-BR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PlaceHolder 1"/>
          <p:cNvSpPr>
            <a:spLocks noGrp="1"/>
          </p:cNvSpPr>
          <p:nvPr>
            <p:ph type="title"/>
          </p:nvPr>
        </p:nvSpPr>
        <p:spPr>
          <a:xfrm>
            <a:off x="2095560" y="365040"/>
            <a:ext cx="92581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pt-BR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530" name="Imagem 3" descr=""/>
          <p:cNvPicPr/>
          <p:nvPr/>
        </p:nvPicPr>
        <p:blipFill>
          <a:blip r:embed="rId1"/>
          <a:stretch/>
        </p:blipFill>
        <p:spPr>
          <a:xfrm>
            <a:off x="583200" y="0"/>
            <a:ext cx="10999080" cy="68594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pt-BR" sz="6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Exercício 1</a:t>
            </a:r>
            <a:endParaRPr b="0" lang="pt-BR" sz="6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32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Faça um led “piscar”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title"/>
          </p:nvPr>
        </p:nvSpPr>
        <p:spPr>
          <a:xfrm>
            <a:off x="2095560" y="365040"/>
            <a:ext cx="92581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Esquema elétrico (proteus)</a:t>
            </a:r>
            <a:endParaRPr b="0" lang="pt-BR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534" name="Espaço Reservado para Conteúdo 3" descr=""/>
          <p:cNvPicPr/>
          <p:nvPr/>
        </p:nvPicPr>
        <p:blipFill>
          <a:blip r:embed="rId1"/>
          <a:stretch/>
        </p:blipFill>
        <p:spPr>
          <a:xfrm>
            <a:off x="2189880" y="1950840"/>
            <a:ext cx="7814160" cy="47674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PlaceHolder 1"/>
          <p:cNvSpPr>
            <a:spLocks noGrp="1"/>
          </p:cNvSpPr>
          <p:nvPr>
            <p:ph/>
          </p:nvPr>
        </p:nvSpPr>
        <p:spPr>
          <a:xfrm>
            <a:off x="1451520" y="291600"/>
            <a:ext cx="9290880" cy="640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void setup (){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         pinMode(10, OUTPUT);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}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void loop() {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         digitalWrite(10, HIGH);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        delay(1000);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        digitalWrite(10, LOW);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        delay(1000);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}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2095560" y="365040"/>
            <a:ext cx="92581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Associação em Paralelo </a:t>
            </a:r>
            <a:endParaRPr b="0" lang="pt-BR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67" name="Retângulo 4"/>
          <p:cNvSpPr/>
          <p:nvPr/>
        </p:nvSpPr>
        <p:spPr>
          <a:xfrm>
            <a:off x="3227400" y="2243160"/>
            <a:ext cx="973440" cy="312840"/>
          </a:xfrm>
          <a:prstGeom prst="rect">
            <a:avLst/>
          </a:prstGeom>
          <a:solidFill>
            <a:srgbClr val="ed7d31"/>
          </a:solidFill>
          <a:ln w="28575"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pt-BR" sz="1800" strike="noStrike" u="none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FillTx/>
                <a:latin typeface="Arial"/>
              </a:rPr>
              <a:t>R1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168" name="Conector reto 5"/>
          <p:cNvCxnSpPr>
            <a:stCxn id="169" idx="1"/>
            <a:endCxn id="170" idx="6"/>
          </p:cNvCxnSpPr>
          <p:nvPr/>
        </p:nvCxnSpPr>
        <p:spPr>
          <a:xfrm flipH="1" flipV="1">
            <a:off x="2140200" y="3558600"/>
            <a:ext cx="1087560" cy="468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sp>
        <p:nvSpPr>
          <p:cNvPr id="170" name="Elipse 6"/>
          <p:cNvSpPr/>
          <p:nvPr/>
        </p:nvSpPr>
        <p:spPr>
          <a:xfrm>
            <a:off x="1979640" y="3478320"/>
            <a:ext cx="160560" cy="160560"/>
          </a:xfrm>
          <a:prstGeom prst="ellipse">
            <a:avLst/>
          </a:prstGeom>
          <a:solidFill>
            <a:schemeClr val="tx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cxnSp>
        <p:nvCxnSpPr>
          <p:cNvPr id="171" name="Conector reto 7"/>
          <p:cNvCxnSpPr>
            <a:stCxn id="169" idx="3"/>
            <a:endCxn id="172" idx="2"/>
          </p:cNvCxnSpPr>
          <p:nvPr/>
        </p:nvCxnSpPr>
        <p:spPr>
          <a:xfrm flipV="1">
            <a:off x="4200840" y="3558600"/>
            <a:ext cx="1087920" cy="468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sp>
        <p:nvSpPr>
          <p:cNvPr id="172" name="Elipse 8"/>
          <p:cNvSpPr/>
          <p:nvPr/>
        </p:nvSpPr>
        <p:spPr>
          <a:xfrm>
            <a:off x="5288400" y="3478320"/>
            <a:ext cx="160560" cy="160560"/>
          </a:xfrm>
          <a:prstGeom prst="ellipse">
            <a:avLst/>
          </a:prstGeom>
          <a:solidFill>
            <a:schemeClr val="tx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73" name="Seta: Curva para Cima 10"/>
          <p:cNvSpPr/>
          <p:nvPr/>
        </p:nvSpPr>
        <p:spPr>
          <a:xfrm flipH="1" flipV="1">
            <a:off x="2999520" y="1829160"/>
            <a:ext cx="1368720" cy="30852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0000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74" name="CaixaDeTexto 11"/>
          <p:cNvSpPr/>
          <p:nvPr/>
        </p:nvSpPr>
        <p:spPr>
          <a:xfrm>
            <a:off x="3421440" y="1857960"/>
            <a:ext cx="52488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V1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5" name="Sinal de Adição 12"/>
          <p:cNvSpPr/>
          <p:nvPr/>
        </p:nvSpPr>
        <p:spPr>
          <a:xfrm>
            <a:off x="396000" y="3318840"/>
            <a:ext cx="479160" cy="479160"/>
          </a:xfrm>
          <a:prstGeom prst="mathPlus">
            <a:avLst>
              <a:gd name="adj1" fmla="val 23520"/>
            </a:avLst>
          </a:prstGeom>
          <a:solidFill>
            <a:srgbClr val="ff00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76" name="Sinal de Subtração 13"/>
          <p:cNvSpPr/>
          <p:nvPr/>
        </p:nvSpPr>
        <p:spPr>
          <a:xfrm>
            <a:off x="6609240" y="3287160"/>
            <a:ext cx="479160" cy="495720"/>
          </a:xfrm>
          <a:prstGeom prst="mathMinus">
            <a:avLst>
              <a:gd name="adj1" fmla="val 23520"/>
            </a:avLst>
          </a:prstGeom>
          <a:solidFill>
            <a:schemeClr val="tx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cxnSp>
        <p:nvCxnSpPr>
          <p:cNvPr id="177" name="Conector de Seta Reta 14"/>
          <p:cNvCxnSpPr/>
          <p:nvPr/>
        </p:nvCxnSpPr>
        <p:spPr>
          <a:xfrm>
            <a:off x="967680" y="3602160"/>
            <a:ext cx="872280" cy="360"/>
          </a:xfrm>
          <a:prstGeom prst="straightConnector1">
            <a:avLst/>
          </a:prstGeom>
          <a:ln w="28575">
            <a:solidFill>
              <a:srgbClr val="000000"/>
            </a:solidFill>
            <a:tailEnd len="med" type="triangle" w="med"/>
          </a:ln>
        </p:spPr>
      </p:cxnSp>
      <p:sp>
        <p:nvSpPr>
          <p:cNvPr id="169" name="Retângulo 17"/>
          <p:cNvSpPr/>
          <p:nvPr/>
        </p:nvSpPr>
        <p:spPr>
          <a:xfrm>
            <a:off x="3227400" y="3406680"/>
            <a:ext cx="973440" cy="312840"/>
          </a:xfrm>
          <a:prstGeom prst="rect">
            <a:avLst/>
          </a:prstGeom>
          <a:solidFill>
            <a:srgbClr val="ed7d31"/>
          </a:solidFill>
          <a:ln w="28575"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pt-BR" sz="1800" strike="noStrike" u="none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FillTx/>
                <a:latin typeface="Arial"/>
              </a:rPr>
              <a:t>R2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178" name="Conector reto 19"/>
          <p:cNvCxnSpPr>
            <a:stCxn id="167" idx="3"/>
            <a:endCxn id="172" idx="1"/>
          </p:cNvCxnSpPr>
          <p:nvPr/>
        </p:nvCxnSpPr>
        <p:spPr>
          <a:xfrm>
            <a:off x="4200840" y="2399400"/>
            <a:ext cx="1111320" cy="110268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sp>
        <p:nvSpPr>
          <p:cNvPr id="179" name="Retângulo 20"/>
          <p:cNvSpPr/>
          <p:nvPr/>
        </p:nvSpPr>
        <p:spPr>
          <a:xfrm>
            <a:off x="3197160" y="4572720"/>
            <a:ext cx="973440" cy="312840"/>
          </a:xfrm>
          <a:prstGeom prst="rect">
            <a:avLst/>
          </a:prstGeom>
          <a:solidFill>
            <a:srgbClr val="ed7d31"/>
          </a:solidFill>
          <a:ln w="28575"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pt-BR" sz="1800" strike="noStrike" u="none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FillTx/>
                <a:latin typeface="Arial"/>
              </a:rPr>
              <a:t>R3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180" name="Conector reto 21"/>
          <p:cNvCxnSpPr>
            <a:stCxn id="179" idx="3"/>
            <a:endCxn id="172" idx="3"/>
          </p:cNvCxnSpPr>
          <p:nvPr/>
        </p:nvCxnSpPr>
        <p:spPr>
          <a:xfrm flipV="1">
            <a:off x="4170600" y="3615480"/>
            <a:ext cx="1141560" cy="11138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sp>
        <p:nvSpPr>
          <p:cNvPr id="181" name="Seta: Curva para Cima 22"/>
          <p:cNvSpPr/>
          <p:nvPr/>
        </p:nvSpPr>
        <p:spPr>
          <a:xfrm flipH="1" flipV="1">
            <a:off x="3023640" y="2986200"/>
            <a:ext cx="1368720" cy="31284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0000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82" name="Seta: Curva para Cima 23"/>
          <p:cNvSpPr/>
          <p:nvPr/>
        </p:nvSpPr>
        <p:spPr>
          <a:xfrm flipH="1" flipV="1">
            <a:off x="3009240" y="4120560"/>
            <a:ext cx="1368720" cy="26244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0000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83" name="CaixaDeTexto 26"/>
          <p:cNvSpPr/>
          <p:nvPr/>
        </p:nvSpPr>
        <p:spPr>
          <a:xfrm>
            <a:off x="3483000" y="2997360"/>
            <a:ext cx="52488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V2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4" name="CaixaDeTexto 27"/>
          <p:cNvSpPr/>
          <p:nvPr/>
        </p:nvSpPr>
        <p:spPr>
          <a:xfrm>
            <a:off x="3551040" y="4225680"/>
            <a:ext cx="52488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V3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5" name="Igual a 28"/>
          <p:cNvSpPr/>
          <p:nvPr/>
        </p:nvSpPr>
        <p:spPr>
          <a:xfrm>
            <a:off x="7270200" y="2837160"/>
            <a:ext cx="1337400" cy="118440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0000ff"/>
          </a:solidFill>
          <a:ln w="38100">
            <a:solidFill>
              <a:srgbClr val="000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86" name="Retângulo 29"/>
          <p:cNvSpPr/>
          <p:nvPr/>
        </p:nvSpPr>
        <p:spPr>
          <a:xfrm>
            <a:off x="9837360" y="2919960"/>
            <a:ext cx="973440" cy="312840"/>
          </a:xfrm>
          <a:prstGeom prst="rect">
            <a:avLst/>
          </a:prstGeom>
          <a:solidFill>
            <a:srgbClr val="ed7d31"/>
          </a:solidFill>
          <a:ln w="28575"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ln>
                <a:solidFill>
                  <a:srgbClr val="000000"/>
                </a:solidFill>
              </a:ln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187" name="Conector reto 30"/>
          <p:cNvCxnSpPr>
            <a:stCxn id="186" idx="1"/>
          </p:cNvCxnSpPr>
          <p:nvPr/>
        </p:nvCxnSpPr>
        <p:spPr>
          <a:xfrm flipH="1">
            <a:off x="9087840" y="3076200"/>
            <a:ext cx="749880" cy="36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sp>
        <p:nvSpPr>
          <p:cNvPr id="188" name="Elipse 31"/>
          <p:cNvSpPr/>
          <p:nvPr/>
        </p:nvSpPr>
        <p:spPr>
          <a:xfrm>
            <a:off x="9007560" y="3000240"/>
            <a:ext cx="160560" cy="160560"/>
          </a:xfrm>
          <a:prstGeom prst="ellipse">
            <a:avLst/>
          </a:prstGeom>
          <a:solidFill>
            <a:schemeClr val="tx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cxnSp>
        <p:nvCxnSpPr>
          <p:cNvPr id="189" name="Conector reto 32"/>
          <p:cNvCxnSpPr/>
          <p:nvPr/>
        </p:nvCxnSpPr>
        <p:spPr>
          <a:xfrm>
            <a:off x="10821600" y="3072240"/>
            <a:ext cx="732600" cy="36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sp>
        <p:nvSpPr>
          <p:cNvPr id="190" name="Elipse 33"/>
          <p:cNvSpPr/>
          <p:nvPr/>
        </p:nvSpPr>
        <p:spPr>
          <a:xfrm>
            <a:off x="11553840" y="3008160"/>
            <a:ext cx="160560" cy="160560"/>
          </a:xfrm>
          <a:prstGeom prst="ellipse">
            <a:avLst/>
          </a:prstGeom>
          <a:solidFill>
            <a:schemeClr val="tx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91" name="CaixaDeTexto 34"/>
          <p:cNvSpPr/>
          <p:nvPr/>
        </p:nvSpPr>
        <p:spPr>
          <a:xfrm>
            <a:off x="9415080" y="2319840"/>
            <a:ext cx="1803600" cy="5151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rgbClr val="ffffff">
                    <a:alpha val="1000"/>
                  </a:srgbClr>
                </a:solidFill>
                <a:effectLst/>
                <a:uFillTx/>
                <a:latin typeface="Arial"/>
              </a:rPr>
              <a:t> 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2" name="Seta: Curva para Cima 35"/>
          <p:cNvSpPr/>
          <p:nvPr/>
        </p:nvSpPr>
        <p:spPr>
          <a:xfrm flipH="1">
            <a:off x="8926560" y="3801600"/>
            <a:ext cx="2921400" cy="55692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0000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93" name="CaixaDeTexto 36"/>
          <p:cNvSpPr/>
          <p:nvPr/>
        </p:nvSpPr>
        <p:spPr>
          <a:xfrm>
            <a:off x="9462600" y="4355280"/>
            <a:ext cx="231408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Veq= V1=V2=V3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4" name="Sinal de Adição 37"/>
          <p:cNvSpPr/>
          <p:nvPr/>
        </p:nvSpPr>
        <p:spPr>
          <a:xfrm>
            <a:off x="8876520" y="3257640"/>
            <a:ext cx="479160" cy="479160"/>
          </a:xfrm>
          <a:prstGeom prst="mathPlus">
            <a:avLst>
              <a:gd name="adj1" fmla="val 23520"/>
            </a:avLst>
          </a:prstGeom>
          <a:solidFill>
            <a:srgbClr val="ff00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95" name="Sinal de Subtração 38"/>
          <p:cNvSpPr/>
          <p:nvPr/>
        </p:nvSpPr>
        <p:spPr>
          <a:xfrm>
            <a:off x="11514960" y="3249360"/>
            <a:ext cx="479160" cy="495720"/>
          </a:xfrm>
          <a:prstGeom prst="mathMinus">
            <a:avLst>
              <a:gd name="adj1" fmla="val 23520"/>
            </a:avLst>
          </a:prstGeom>
          <a:solidFill>
            <a:schemeClr val="tx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cxnSp>
        <p:nvCxnSpPr>
          <p:cNvPr id="196" name="Conector de Seta Reta 39"/>
          <p:cNvCxnSpPr/>
          <p:nvPr/>
        </p:nvCxnSpPr>
        <p:spPr>
          <a:xfrm>
            <a:off x="9444960" y="3332520"/>
            <a:ext cx="872280" cy="360"/>
          </a:xfrm>
          <a:prstGeom prst="straightConnector1">
            <a:avLst/>
          </a:prstGeom>
          <a:ln w="28575">
            <a:solidFill>
              <a:srgbClr val="000000"/>
            </a:solidFill>
            <a:tailEnd len="med" type="triangle" w="med"/>
          </a:ln>
        </p:spPr>
      </p:cxnSp>
      <p:sp>
        <p:nvSpPr>
          <p:cNvPr id="197" name="CaixaDeTexto 40"/>
          <p:cNvSpPr/>
          <p:nvPr/>
        </p:nvSpPr>
        <p:spPr>
          <a:xfrm>
            <a:off x="9429120" y="3348360"/>
            <a:ext cx="47916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i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198" name="Conector reto 42"/>
          <p:cNvCxnSpPr>
            <a:stCxn id="167" idx="1"/>
            <a:endCxn id="170" idx="7"/>
          </p:cNvCxnSpPr>
          <p:nvPr/>
        </p:nvCxnSpPr>
        <p:spPr>
          <a:xfrm flipH="1">
            <a:off x="2116800" y="2399400"/>
            <a:ext cx="1110960" cy="110268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199" name="Conector reto 43"/>
          <p:cNvCxnSpPr>
            <a:stCxn id="170" idx="5"/>
            <a:endCxn id="179" idx="1"/>
          </p:cNvCxnSpPr>
          <p:nvPr/>
        </p:nvCxnSpPr>
        <p:spPr>
          <a:xfrm>
            <a:off x="2116800" y="3615480"/>
            <a:ext cx="1080720" cy="11138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200" name="Conector de Seta Reta 75"/>
          <p:cNvCxnSpPr/>
          <p:nvPr/>
        </p:nvCxnSpPr>
        <p:spPr>
          <a:xfrm flipV="1">
            <a:off x="2049840" y="2796120"/>
            <a:ext cx="647280" cy="625320"/>
          </a:xfrm>
          <a:prstGeom prst="straightConnector1">
            <a:avLst/>
          </a:prstGeom>
          <a:ln w="28575">
            <a:solidFill>
              <a:srgbClr val="000000"/>
            </a:solidFill>
            <a:tailEnd len="med" type="triangle" w="med"/>
          </a:ln>
        </p:spPr>
      </p:cxnSp>
      <p:cxnSp>
        <p:nvCxnSpPr>
          <p:cNvPr id="201" name="Conector de Seta Reta 78"/>
          <p:cNvCxnSpPr/>
          <p:nvPr/>
        </p:nvCxnSpPr>
        <p:spPr>
          <a:xfrm>
            <a:off x="2174400" y="3839040"/>
            <a:ext cx="798120" cy="820800"/>
          </a:xfrm>
          <a:prstGeom prst="straightConnector1">
            <a:avLst/>
          </a:prstGeom>
          <a:ln w="28575">
            <a:solidFill>
              <a:srgbClr val="000000"/>
            </a:solidFill>
            <a:tailEnd len="med" type="triangle" w="med"/>
          </a:ln>
        </p:spPr>
      </p:cxnSp>
      <p:cxnSp>
        <p:nvCxnSpPr>
          <p:cNvPr id="202" name="Conector de Seta Reta 80"/>
          <p:cNvCxnSpPr/>
          <p:nvPr/>
        </p:nvCxnSpPr>
        <p:spPr>
          <a:xfrm>
            <a:off x="2284920" y="3461040"/>
            <a:ext cx="774720" cy="7560"/>
          </a:xfrm>
          <a:prstGeom prst="straightConnector1">
            <a:avLst/>
          </a:prstGeom>
          <a:ln w="28575">
            <a:solidFill>
              <a:srgbClr val="000000"/>
            </a:solidFill>
            <a:tailEnd len="med" type="triangle" w="med"/>
          </a:ln>
        </p:spPr>
      </p:cxnSp>
      <p:cxnSp>
        <p:nvCxnSpPr>
          <p:cNvPr id="203" name="Conector de Seta Reta 82"/>
          <p:cNvCxnSpPr/>
          <p:nvPr/>
        </p:nvCxnSpPr>
        <p:spPr>
          <a:xfrm flipV="1">
            <a:off x="4487400" y="3965400"/>
            <a:ext cx="678240" cy="694440"/>
          </a:xfrm>
          <a:prstGeom prst="straightConnector1">
            <a:avLst/>
          </a:prstGeom>
          <a:ln w="28575">
            <a:solidFill>
              <a:srgbClr val="000000"/>
            </a:solidFill>
            <a:tailEnd len="med" type="triangle" w="med"/>
          </a:ln>
        </p:spPr>
      </p:cxnSp>
      <p:cxnSp>
        <p:nvCxnSpPr>
          <p:cNvPr id="204" name="Conector de Seta Reta 84"/>
          <p:cNvCxnSpPr/>
          <p:nvPr/>
        </p:nvCxnSpPr>
        <p:spPr>
          <a:xfrm>
            <a:off x="4587840" y="2662920"/>
            <a:ext cx="687600" cy="668880"/>
          </a:xfrm>
          <a:prstGeom prst="straightConnector1">
            <a:avLst/>
          </a:prstGeom>
          <a:ln w="28575">
            <a:solidFill>
              <a:srgbClr val="000000"/>
            </a:solidFill>
            <a:tailEnd len="med" type="triangle" w="med"/>
          </a:ln>
        </p:spPr>
      </p:cxnSp>
      <p:cxnSp>
        <p:nvCxnSpPr>
          <p:cNvPr id="205" name="Conector de Seta Reta 87"/>
          <p:cNvCxnSpPr/>
          <p:nvPr/>
        </p:nvCxnSpPr>
        <p:spPr>
          <a:xfrm>
            <a:off x="4293000" y="3461040"/>
            <a:ext cx="872640" cy="360"/>
          </a:xfrm>
          <a:prstGeom prst="straightConnector1">
            <a:avLst/>
          </a:prstGeom>
          <a:ln w="28575">
            <a:solidFill>
              <a:srgbClr val="000000"/>
            </a:solidFill>
            <a:tailEnd len="med" type="triangle" w="med"/>
          </a:ln>
        </p:spPr>
      </p:cxnSp>
      <p:cxnSp>
        <p:nvCxnSpPr>
          <p:cNvPr id="206" name="Conector de Seta Reta 88"/>
          <p:cNvCxnSpPr/>
          <p:nvPr/>
        </p:nvCxnSpPr>
        <p:spPr>
          <a:xfrm>
            <a:off x="5520960" y="3548520"/>
            <a:ext cx="872280" cy="360"/>
          </a:xfrm>
          <a:prstGeom prst="straightConnector1">
            <a:avLst/>
          </a:prstGeom>
          <a:ln w="28575">
            <a:solidFill>
              <a:srgbClr val="000000"/>
            </a:solidFill>
            <a:tailEnd len="med" type="triangle" w="med"/>
          </a:ln>
        </p:spPr>
      </p:cxnSp>
      <p:sp>
        <p:nvSpPr>
          <p:cNvPr id="207" name="CaixaDeTexto 89"/>
          <p:cNvSpPr/>
          <p:nvPr/>
        </p:nvSpPr>
        <p:spPr>
          <a:xfrm>
            <a:off x="939240" y="3233160"/>
            <a:ext cx="479160" cy="3913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rgbClr val="ffffff">
                    <a:alpha val="1000"/>
                  </a:srgbClr>
                </a:solidFill>
                <a:effectLst/>
                <a:uFillTx/>
                <a:latin typeface="Arial"/>
              </a:rPr>
              <a:t> 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8" name="CaixaDeTexto 94"/>
          <p:cNvSpPr/>
          <p:nvPr/>
        </p:nvSpPr>
        <p:spPr>
          <a:xfrm>
            <a:off x="1961640" y="2836080"/>
            <a:ext cx="479160" cy="36900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rgbClr val="ffffff">
                    <a:alpha val="1000"/>
                  </a:srgbClr>
                </a:solidFill>
                <a:effectLst/>
                <a:uFillTx/>
                <a:latin typeface="Arial"/>
              </a:rPr>
              <a:t> 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9" name="CaixaDeTexto 95"/>
          <p:cNvSpPr/>
          <p:nvPr/>
        </p:nvSpPr>
        <p:spPr>
          <a:xfrm>
            <a:off x="2354760" y="3115440"/>
            <a:ext cx="479160" cy="369000"/>
          </a:xfrm>
          <a:prstGeom prst="rect">
            <a:avLst/>
          </a:pr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rgbClr val="ffffff">
                    <a:alpha val="1000"/>
                  </a:srgbClr>
                </a:solidFill>
                <a:effectLst/>
                <a:uFillTx/>
                <a:latin typeface="Arial"/>
              </a:rPr>
              <a:t> 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0" name="CaixaDeTexto 96"/>
          <p:cNvSpPr/>
          <p:nvPr/>
        </p:nvSpPr>
        <p:spPr>
          <a:xfrm>
            <a:off x="1974960" y="3911760"/>
            <a:ext cx="479160" cy="369000"/>
          </a:xfrm>
          <a:prstGeom prst="rect">
            <a:avLst/>
          </a:pr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rgbClr val="ffffff">
                    <a:alpha val="1000"/>
                  </a:srgbClr>
                </a:solidFill>
                <a:effectLst/>
                <a:uFillTx/>
                <a:latin typeface="Arial"/>
              </a:rPr>
              <a:t> 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1" name="CaixaDeTexto 97"/>
          <p:cNvSpPr/>
          <p:nvPr/>
        </p:nvSpPr>
        <p:spPr>
          <a:xfrm>
            <a:off x="5584320" y="3143520"/>
            <a:ext cx="479160" cy="391320"/>
          </a:xfrm>
          <a:prstGeom prst="rect">
            <a:avLst/>
          </a:pr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rgbClr val="ffffff">
                    <a:alpha val="1000"/>
                  </a:srgbClr>
                </a:solidFill>
                <a:effectLst/>
                <a:uFillTx/>
                <a:latin typeface="Arial"/>
              </a:rPr>
              <a:t> 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68BB471-9BE9-4F87-94DC-AADB8871B4CA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2095560" y="365040"/>
            <a:ext cx="92581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Associação de Resistores Mista</a:t>
            </a:r>
            <a:endParaRPr b="0" lang="pt-BR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13" name="Retângulo 6"/>
          <p:cNvSpPr/>
          <p:nvPr/>
        </p:nvSpPr>
        <p:spPr>
          <a:xfrm>
            <a:off x="3137040" y="2432160"/>
            <a:ext cx="973440" cy="312840"/>
          </a:xfrm>
          <a:prstGeom prst="rect">
            <a:avLst/>
          </a:prstGeom>
          <a:solidFill>
            <a:srgbClr val="ed7d31"/>
          </a:solidFill>
          <a:ln w="28575"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ln>
                <a:solidFill>
                  <a:srgbClr val="000000"/>
                </a:solidFill>
              </a:ln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14" name="Retângulo 7"/>
          <p:cNvSpPr/>
          <p:nvPr/>
        </p:nvSpPr>
        <p:spPr>
          <a:xfrm>
            <a:off x="3137040" y="3120840"/>
            <a:ext cx="973440" cy="312840"/>
          </a:xfrm>
          <a:prstGeom prst="rect">
            <a:avLst/>
          </a:prstGeom>
          <a:solidFill>
            <a:srgbClr val="ed7d31"/>
          </a:solidFill>
          <a:ln w="28575"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ln>
                <a:solidFill>
                  <a:srgbClr val="000000"/>
                </a:solidFill>
              </a:ln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15" name="Retângulo 8"/>
          <p:cNvSpPr/>
          <p:nvPr/>
        </p:nvSpPr>
        <p:spPr>
          <a:xfrm>
            <a:off x="4686480" y="2745360"/>
            <a:ext cx="973440" cy="312840"/>
          </a:xfrm>
          <a:prstGeom prst="rect">
            <a:avLst/>
          </a:prstGeom>
          <a:solidFill>
            <a:srgbClr val="ed7d31"/>
          </a:solidFill>
          <a:ln w="28575"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ln>
                <a:solidFill>
                  <a:srgbClr val="000000"/>
                </a:solidFill>
              </a:ln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16" name="Retângulo 9"/>
          <p:cNvSpPr/>
          <p:nvPr/>
        </p:nvSpPr>
        <p:spPr>
          <a:xfrm>
            <a:off x="1570680" y="2745360"/>
            <a:ext cx="973440" cy="312840"/>
          </a:xfrm>
          <a:prstGeom prst="rect">
            <a:avLst/>
          </a:prstGeom>
          <a:solidFill>
            <a:srgbClr val="ed7d31"/>
          </a:solidFill>
          <a:ln w="28575"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ln>
                <a:solidFill>
                  <a:srgbClr val="000000"/>
                </a:solidFill>
              </a:ln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217" name="Conector reto 15"/>
          <p:cNvCxnSpPr>
            <a:stCxn id="216" idx="3"/>
            <a:endCxn id="213" idx="1"/>
          </p:cNvCxnSpPr>
          <p:nvPr/>
        </p:nvCxnSpPr>
        <p:spPr>
          <a:xfrm flipV="1">
            <a:off x="2544120" y="2588400"/>
            <a:ext cx="593280" cy="31356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218" name="Conector reto 18"/>
          <p:cNvCxnSpPr>
            <a:stCxn id="214" idx="1"/>
            <a:endCxn id="216" idx="3"/>
          </p:cNvCxnSpPr>
          <p:nvPr/>
        </p:nvCxnSpPr>
        <p:spPr>
          <a:xfrm flipH="1" flipV="1">
            <a:off x="2544120" y="2901600"/>
            <a:ext cx="593280" cy="3758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219" name="Conector reto 20"/>
          <p:cNvCxnSpPr>
            <a:stCxn id="213" idx="3"/>
            <a:endCxn id="215" idx="1"/>
          </p:cNvCxnSpPr>
          <p:nvPr/>
        </p:nvCxnSpPr>
        <p:spPr>
          <a:xfrm>
            <a:off x="4110480" y="2588400"/>
            <a:ext cx="576360" cy="31356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220" name="Conector reto 22"/>
          <p:cNvCxnSpPr>
            <a:stCxn id="215" idx="1"/>
            <a:endCxn id="214" idx="3"/>
          </p:cNvCxnSpPr>
          <p:nvPr/>
        </p:nvCxnSpPr>
        <p:spPr>
          <a:xfrm flipH="1">
            <a:off x="4110480" y="2901600"/>
            <a:ext cx="576360" cy="3758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221" name="Conector reto 24"/>
          <p:cNvCxnSpPr>
            <a:stCxn id="215" idx="3"/>
          </p:cNvCxnSpPr>
          <p:nvPr/>
        </p:nvCxnSpPr>
        <p:spPr>
          <a:xfrm>
            <a:off x="5659920" y="2901600"/>
            <a:ext cx="732600" cy="72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222" name="Conector reto 26"/>
          <p:cNvCxnSpPr>
            <a:stCxn id="216" idx="1"/>
          </p:cNvCxnSpPr>
          <p:nvPr/>
        </p:nvCxnSpPr>
        <p:spPr>
          <a:xfrm flipH="1">
            <a:off x="821160" y="2901600"/>
            <a:ext cx="749880" cy="72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sp>
        <p:nvSpPr>
          <p:cNvPr id="223" name="Elipse 27"/>
          <p:cNvSpPr/>
          <p:nvPr/>
        </p:nvSpPr>
        <p:spPr>
          <a:xfrm>
            <a:off x="6392160" y="2837880"/>
            <a:ext cx="160560" cy="160560"/>
          </a:xfrm>
          <a:prstGeom prst="ellipse">
            <a:avLst/>
          </a:prstGeom>
          <a:solidFill>
            <a:schemeClr val="tx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224" name="Elipse 28"/>
          <p:cNvSpPr/>
          <p:nvPr/>
        </p:nvSpPr>
        <p:spPr>
          <a:xfrm>
            <a:off x="740880" y="2826000"/>
            <a:ext cx="160560" cy="160560"/>
          </a:xfrm>
          <a:prstGeom prst="ellipse">
            <a:avLst/>
          </a:prstGeom>
          <a:solidFill>
            <a:schemeClr val="tx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225" name="Retângulo 31"/>
          <p:cNvSpPr/>
          <p:nvPr/>
        </p:nvSpPr>
        <p:spPr>
          <a:xfrm>
            <a:off x="9012600" y="2720880"/>
            <a:ext cx="973440" cy="312840"/>
          </a:xfrm>
          <a:prstGeom prst="rect">
            <a:avLst/>
          </a:prstGeom>
          <a:solidFill>
            <a:srgbClr val="ed7d31"/>
          </a:solidFill>
          <a:ln w="28575"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ln>
                <a:solidFill>
                  <a:srgbClr val="000000"/>
                </a:solidFill>
              </a:ln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226" name="Conector reto 32"/>
          <p:cNvCxnSpPr>
            <a:stCxn id="225" idx="1"/>
          </p:cNvCxnSpPr>
          <p:nvPr/>
        </p:nvCxnSpPr>
        <p:spPr>
          <a:xfrm flipH="1">
            <a:off x="8263440" y="2877120"/>
            <a:ext cx="749520" cy="72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sp>
        <p:nvSpPr>
          <p:cNvPr id="227" name="Elipse 33"/>
          <p:cNvSpPr/>
          <p:nvPr/>
        </p:nvSpPr>
        <p:spPr>
          <a:xfrm>
            <a:off x="8183160" y="2801520"/>
            <a:ext cx="160560" cy="160560"/>
          </a:xfrm>
          <a:prstGeom prst="ellipse">
            <a:avLst/>
          </a:prstGeom>
          <a:solidFill>
            <a:schemeClr val="tx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cxnSp>
        <p:nvCxnSpPr>
          <p:cNvPr id="228" name="Conector reto 34"/>
          <p:cNvCxnSpPr/>
          <p:nvPr/>
        </p:nvCxnSpPr>
        <p:spPr>
          <a:xfrm>
            <a:off x="9996840" y="2873160"/>
            <a:ext cx="732600" cy="36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sp>
        <p:nvSpPr>
          <p:cNvPr id="229" name="Elipse 35"/>
          <p:cNvSpPr/>
          <p:nvPr/>
        </p:nvSpPr>
        <p:spPr>
          <a:xfrm>
            <a:off x="10729440" y="2809080"/>
            <a:ext cx="160560" cy="160560"/>
          </a:xfrm>
          <a:prstGeom prst="ellipse">
            <a:avLst/>
          </a:prstGeom>
          <a:solidFill>
            <a:schemeClr val="tx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230" name="CaixaDeTexto 36"/>
          <p:cNvSpPr/>
          <p:nvPr/>
        </p:nvSpPr>
        <p:spPr>
          <a:xfrm>
            <a:off x="1938960" y="2057400"/>
            <a:ext cx="47916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R1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1" name="CaixaDeTexto 37"/>
          <p:cNvSpPr/>
          <p:nvPr/>
        </p:nvSpPr>
        <p:spPr>
          <a:xfrm>
            <a:off x="3384000" y="1927080"/>
            <a:ext cx="47916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R2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2" name="CaixaDeTexto 38"/>
          <p:cNvSpPr/>
          <p:nvPr/>
        </p:nvSpPr>
        <p:spPr>
          <a:xfrm>
            <a:off x="3384000" y="3534480"/>
            <a:ext cx="47916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R3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3" name="CaixaDeTexto 39"/>
          <p:cNvSpPr/>
          <p:nvPr/>
        </p:nvSpPr>
        <p:spPr>
          <a:xfrm>
            <a:off x="4933440" y="2157480"/>
            <a:ext cx="47916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R4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4" name="CaixaDeTexto 40"/>
          <p:cNvSpPr/>
          <p:nvPr/>
        </p:nvSpPr>
        <p:spPr>
          <a:xfrm>
            <a:off x="9259920" y="2173320"/>
            <a:ext cx="60732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Req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5" name="Seta: Curva para Cima 41"/>
          <p:cNvSpPr/>
          <p:nvPr/>
        </p:nvSpPr>
        <p:spPr>
          <a:xfrm flipH="1">
            <a:off x="635040" y="3565080"/>
            <a:ext cx="5757120" cy="66528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0000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36" name="Seta: Curva para Cima 42"/>
          <p:cNvSpPr/>
          <p:nvPr/>
        </p:nvSpPr>
        <p:spPr>
          <a:xfrm flipH="1">
            <a:off x="8102160" y="3602520"/>
            <a:ext cx="2921400" cy="55692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0000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37" name="CaixaDeTexto 43"/>
          <p:cNvSpPr/>
          <p:nvPr/>
        </p:nvSpPr>
        <p:spPr>
          <a:xfrm>
            <a:off x="3444480" y="4269240"/>
            <a:ext cx="35784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V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8" name="CaixaDeTexto 44"/>
          <p:cNvSpPr/>
          <p:nvPr/>
        </p:nvSpPr>
        <p:spPr>
          <a:xfrm>
            <a:off x="9471960" y="4156560"/>
            <a:ext cx="35784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V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9" name="Sinal de Adição 45"/>
          <p:cNvSpPr/>
          <p:nvPr/>
        </p:nvSpPr>
        <p:spPr>
          <a:xfrm>
            <a:off x="580320" y="3017520"/>
            <a:ext cx="479160" cy="479160"/>
          </a:xfrm>
          <a:prstGeom prst="mathPlus">
            <a:avLst>
              <a:gd name="adj1" fmla="val 23520"/>
            </a:avLst>
          </a:prstGeom>
          <a:solidFill>
            <a:srgbClr val="ff00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240" name="Sinal de Subtração 46"/>
          <p:cNvSpPr/>
          <p:nvPr/>
        </p:nvSpPr>
        <p:spPr>
          <a:xfrm>
            <a:off x="6122880" y="3038400"/>
            <a:ext cx="479160" cy="495720"/>
          </a:xfrm>
          <a:prstGeom prst="mathMinus">
            <a:avLst>
              <a:gd name="adj1" fmla="val 23520"/>
            </a:avLst>
          </a:prstGeom>
          <a:solidFill>
            <a:schemeClr val="tx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241" name="Sinal de Adição 47"/>
          <p:cNvSpPr/>
          <p:nvPr/>
        </p:nvSpPr>
        <p:spPr>
          <a:xfrm>
            <a:off x="8051760" y="3058920"/>
            <a:ext cx="479160" cy="479160"/>
          </a:xfrm>
          <a:prstGeom prst="mathPlus">
            <a:avLst>
              <a:gd name="adj1" fmla="val 23520"/>
            </a:avLst>
          </a:prstGeom>
          <a:solidFill>
            <a:srgbClr val="ff00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242" name="Sinal de Subtração 48"/>
          <p:cNvSpPr/>
          <p:nvPr/>
        </p:nvSpPr>
        <p:spPr>
          <a:xfrm>
            <a:off x="10690200" y="3050280"/>
            <a:ext cx="479160" cy="495720"/>
          </a:xfrm>
          <a:prstGeom prst="mathMinus">
            <a:avLst>
              <a:gd name="adj1" fmla="val 23520"/>
            </a:avLst>
          </a:prstGeom>
          <a:solidFill>
            <a:schemeClr val="tx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cxnSp>
        <p:nvCxnSpPr>
          <p:cNvPr id="243" name="Conector de Seta Reta 50"/>
          <p:cNvCxnSpPr/>
          <p:nvPr/>
        </p:nvCxnSpPr>
        <p:spPr>
          <a:xfrm>
            <a:off x="1320480" y="3277080"/>
            <a:ext cx="872640" cy="360"/>
          </a:xfrm>
          <a:prstGeom prst="straightConnector1">
            <a:avLst/>
          </a:prstGeom>
          <a:ln w="28575">
            <a:solidFill>
              <a:srgbClr val="000000"/>
            </a:solidFill>
            <a:tailEnd len="med" type="triangle" w="med"/>
          </a:ln>
        </p:spPr>
      </p:cxnSp>
      <p:sp>
        <p:nvSpPr>
          <p:cNvPr id="244" name="CaixaDeTexto 51"/>
          <p:cNvSpPr/>
          <p:nvPr/>
        </p:nvSpPr>
        <p:spPr>
          <a:xfrm>
            <a:off x="1305000" y="3292920"/>
            <a:ext cx="47916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i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245" name="Conector de Seta Reta 52"/>
          <p:cNvCxnSpPr/>
          <p:nvPr/>
        </p:nvCxnSpPr>
        <p:spPr>
          <a:xfrm>
            <a:off x="8620200" y="3133440"/>
            <a:ext cx="872640" cy="360"/>
          </a:xfrm>
          <a:prstGeom prst="straightConnector1">
            <a:avLst/>
          </a:prstGeom>
          <a:ln w="28575">
            <a:solidFill>
              <a:srgbClr val="000000"/>
            </a:solidFill>
            <a:tailEnd len="med" type="triangle" w="med"/>
          </a:ln>
        </p:spPr>
      </p:cxnSp>
      <p:sp>
        <p:nvSpPr>
          <p:cNvPr id="246" name="CaixaDeTexto 53"/>
          <p:cNvSpPr/>
          <p:nvPr/>
        </p:nvSpPr>
        <p:spPr>
          <a:xfrm>
            <a:off x="8604360" y="3149280"/>
            <a:ext cx="47916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i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6287423-960A-4BDD-8552-C159A4B3E177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2095560" y="365040"/>
            <a:ext cx="92581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Associação de Resistores</a:t>
            </a:r>
            <a:br>
              <a:rPr sz="4400"/>
            </a:b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Exemplo</a:t>
            </a:r>
            <a:endParaRPr b="0" lang="pt-BR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48" name="Retângulo 6"/>
          <p:cNvSpPr/>
          <p:nvPr/>
        </p:nvSpPr>
        <p:spPr>
          <a:xfrm>
            <a:off x="3137040" y="2432160"/>
            <a:ext cx="973440" cy="312840"/>
          </a:xfrm>
          <a:prstGeom prst="rect">
            <a:avLst/>
          </a:prstGeom>
          <a:solidFill>
            <a:srgbClr val="ed7d31"/>
          </a:solidFill>
          <a:ln w="28575"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ln>
                <a:solidFill>
                  <a:srgbClr val="000000"/>
                </a:solidFill>
              </a:ln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49" name="Retângulo 7"/>
          <p:cNvSpPr/>
          <p:nvPr/>
        </p:nvSpPr>
        <p:spPr>
          <a:xfrm>
            <a:off x="3137040" y="3120840"/>
            <a:ext cx="973440" cy="312840"/>
          </a:xfrm>
          <a:prstGeom prst="rect">
            <a:avLst/>
          </a:prstGeom>
          <a:solidFill>
            <a:srgbClr val="ed7d31"/>
          </a:solidFill>
          <a:ln w="28575"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ln>
                <a:solidFill>
                  <a:srgbClr val="000000"/>
                </a:solidFill>
              </a:ln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50" name="Retângulo 8"/>
          <p:cNvSpPr/>
          <p:nvPr/>
        </p:nvSpPr>
        <p:spPr>
          <a:xfrm>
            <a:off x="4686480" y="2745360"/>
            <a:ext cx="973440" cy="312840"/>
          </a:xfrm>
          <a:prstGeom prst="rect">
            <a:avLst/>
          </a:prstGeom>
          <a:solidFill>
            <a:srgbClr val="ed7d31"/>
          </a:solidFill>
          <a:ln w="28575"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ln>
                <a:solidFill>
                  <a:srgbClr val="000000"/>
                </a:solidFill>
              </a:ln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51" name="Retângulo 9"/>
          <p:cNvSpPr/>
          <p:nvPr/>
        </p:nvSpPr>
        <p:spPr>
          <a:xfrm>
            <a:off x="1570680" y="2745360"/>
            <a:ext cx="973440" cy="312840"/>
          </a:xfrm>
          <a:prstGeom prst="rect">
            <a:avLst/>
          </a:prstGeom>
          <a:solidFill>
            <a:srgbClr val="ed7d31"/>
          </a:solidFill>
          <a:ln w="28575"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ln>
                <a:solidFill>
                  <a:srgbClr val="000000"/>
                </a:solidFill>
              </a:ln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252" name="Conector reto 15"/>
          <p:cNvCxnSpPr>
            <a:stCxn id="251" idx="3"/>
            <a:endCxn id="248" idx="1"/>
          </p:cNvCxnSpPr>
          <p:nvPr/>
        </p:nvCxnSpPr>
        <p:spPr>
          <a:xfrm flipV="1">
            <a:off x="2544120" y="2588400"/>
            <a:ext cx="593280" cy="31356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253" name="Conector reto 18"/>
          <p:cNvCxnSpPr>
            <a:stCxn id="249" idx="1"/>
            <a:endCxn id="251" idx="3"/>
          </p:cNvCxnSpPr>
          <p:nvPr/>
        </p:nvCxnSpPr>
        <p:spPr>
          <a:xfrm flipH="1" flipV="1">
            <a:off x="2544120" y="2901600"/>
            <a:ext cx="593280" cy="3758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254" name="Conector reto 20"/>
          <p:cNvCxnSpPr>
            <a:stCxn id="248" idx="3"/>
            <a:endCxn id="250" idx="1"/>
          </p:cNvCxnSpPr>
          <p:nvPr/>
        </p:nvCxnSpPr>
        <p:spPr>
          <a:xfrm>
            <a:off x="4110480" y="2588400"/>
            <a:ext cx="576360" cy="31356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255" name="Conector reto 22"/>
          <p:cNvCxnSpPr>
            <a:stCxn id="250" idx="1"/>
            <a:endCxn id="249" idx="3"/>
          </p:cNvCxnSpPr>
          <p:nvPr/>
        </p:nvCxnSpPr>
        <p:spPr>
          <a:xfrm flipH="1">
            <a:off x="4110480" y="2901600"/>
            <a:ext cx="576360" cy="3758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256" name="Conector reto 24"/>
          <p:cNvCxnSpPr>
            <a:stCxn id="250" idx="3"/>
          </p:cNvCxnSpPr>
          <p:nvPr/>
        </p:nvCxnSpPr>
        <p:spPr>
          <a:xfrm>
            <a:off x="5659920" y="2901600"/>
            <a:ext cx="732600" cy="72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257" name="Conector reto 26"/>
          <p:cNvCxnSpPr>
            <a:stCxn id="251" idx="1"/>
          </p:cNvCxnSpPr>
          <p:nvPr/>
        </p:nvCxnSpPr>
        <p:spPr>
          <a:xfrm flipH="1">
            <a:off x="821160" y="2901600"/>
            <a:ext cx="749880" cy="72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sp>
        <p:nvSpPr>
          <p:cNvPr id="258" name="Elipse 27"/>
          <p:cNvSpPr/>
          <p:nvPr/>
        </p:nvSpPr>
        <p:spPr>
          <a:xfrm>
            <a:off x="6392160" y="2837880"/>
            <a:ext cx="160560" cy="160560"/>
          </a:xfrm>
          <a:prstGeom prst="ellipse">
            <a:avLst/>
          </a:prstGeom>
          <a:solidFill>
            <a:schemeClr val="tx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259" name="Elipse 28"/>
          <p:cNvSpPr/>
          <p:nvPr/>
        </p:nvSpPr>
        <p:spPr>
          <a:xfrm>
            <a:off x="740880" y="2826000"/>
            <a:ext cx="160560" cy="160560"/>
          </a:xfrm>
          <a:prstGeom prst="ellipse">
            <a:avLst/>
          </a:prstGeom>
          <a:solidFill>
            <a:schemeClr val="tx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260" name="Retângulo 31"/>
          <p:cNvSpPr/>
          <p:nvPr/>
        </p:nvSpPr>
        <p:spPr>
          <a:xfrm>
            <a:off x="9012600" y="2720880"/>
            <a:ext cx="973440" cy="312840"/>
          </a:xfrm>
          <a:prstGeom prst="rect">
            <a:avLst/>
          </a:prstGeom>
          <a:solidFill>
            <a:srgbClr val="ed7d31"/>
          </a:solidFill>
          <a:ln w="28575"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ln>
                <a:solidFill>
                  <a:srgbClr val="000000"/>
                </a:solidFill>
              </a:ln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261" name="Conector reto 32"/>
          <p:cNvCxnSpPr>
            <a:stCxn id="260" idx="1"/>
          </p:cNvCxnSpPr>
          <p:nvPr/>
        </p:nvCxnSpPr>
        <p:spPr>
          <a:xfrm flipH="1">
            <a:off x="8263440" y="2877120"/>
            <a:ext cx="749520" cy="72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sp>
        <p:nvSpPr>
          <p:cNvPr id="262" name="Elipse 33"/>
          <p:cNvSpPr/>
          <p:nvPr/>
        </p:nvSpPr>
        <p:spPr>
          <a:xfrm>
            <a:off x="8183160" y="2801520"/>
            <a:ext cx="160560" cy="160560"/>
          </a:xfrm>
          <a:prstGeom prst="ellipse">
            <a:avLst/>
          </a:prstGeom>
          <a:solidFill>
            <a:schemeClr val="tx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cxnSp>
        <p:nvCxnSpPr>
          <p:cNvPr id="263" name="Conector reto 34"/>
          <p:cNvCxnSpPr/>
          <p:nvPr/>
        </p:nvCxnSpPr>
        <p:spPr>
          <a:xfrm>
            <a:off x="9996840" y="2873160"/>
            <a:ext cx="732600" cy="36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sp>
        <p:nvSpPr>
          <p:cNvPr id="264" name="Elipse 35"/>
          <p:cNvSpPr/>
          <p:nvPr/>
        </p:nvSpPr>
        <p:spPr>
          <a:xfrm>
            <a:off x="10729440" y="2809080"/>
            <a:ext cx="160560" cy="160560"/>
          </a:xfrm>
          <a:prstGeom prst="ellipse">
            <a:avLst/>
          </a:prstGeom>
          <a:solidFill>
            <a:schemeClr val="tx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265" name="CaixaDeTexto 36"/>
          <p:cNvSpPr/>
          <p:nvPr/>
        </p:nvSpPr>
        <p:spPr>
          <a:xfrm>
            <a:off x="1570680" y="2189880"/>
            <a:ext cx="97776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R1 75</a:t>
            </a:r>
            <a:r>
              <a:rPr b="0" lang="el-G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Ω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6" name="CaixaDeTexto 37"/>
          <p:cNvSpPr/>
          <p:nvPr/>
        </p:nvSpPr>
        <p:spPr>
          <a:xfrm>
            <a:off x="3087000" y="1957680"/>
            <a:ext cx="110592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R2 250</a:t>
            </a:r>
            <a:r>
              <a:rPr b="0" lang="el-G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Ω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7" name="CaixaDeTexto 38"/>
          <p:cNvSpPr/>
          <p:nvPr/>
        </p:nvSpPr>
        <p:spPr>
          <a:xfrm>
            <a:off x="3087000" y="3565080"/>
            <a:ext cx="97776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R3 10</a:t>
            </a:r>
            <a:r>
              <a:rPr b="0" lang="el-G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Ω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8" name="CaixaDeTexto 39"/>
          <p:cNvSpPr/>
          <p:nvPr/>
        </p:nvSpPr>
        <p:spPr>
          <a:xfrm>
            <a:off x="4636440" y="2188080"/>
            <a:ext cx="97776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R4 50</a:t>
            </a:r>
            <a:r>
              <a:rPr b="0" lang="el-G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Ω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9" name="CaixaDeTexto 40"/>
          <p:cNvSpPr/>
          <p:nvPr/>
        </p:nvSpPr>
        <p:spPr>
          <a:xfrm>
            <a:off x="9056520" y="2252160"/>
            <a:ext cx="99864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Req = ?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0" name="Seta: Curva para Cima 41"/>
          <p:cNvSpPr/>
          <p:nvPr/>
        </p:nvSpPr>
        <p:spPr>
          <a:xfrm flipH="1">
            <a:off x="635040" y="3565080"/>
            <a:ext cx="5757120" cy="66528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0000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71" name="Seta: Curva para Cima 42"/>
          <p:cNvSpPr/>
          <p:nvPr/>
        </p:nvSpPr>
        <p:spPr>
          <a:xfrm flipH="1">
            <a:off x="8102160" y="3602520"/>
            <a:ext cx="2921400" cy="55692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0000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72" name="CaixaDeTexto 43"/>
          <p:cNvSpPr/>
          <p:nvPr/>
        </p:nvSpPr>
        <p:spPr>
          <a:xfrm>
            <a:off x="3444480" y="4269240"/>
            <a:ext cx="35784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V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3" name="CaixaDeTexto 44"/>
          <p:cNvSpPr/>
          <p:nvPr/>
        </p:nvSpPr>
        <p:spPr>
          <a:xfrm>
            <a:off x="9471960" y="4156560"/>
            <a:ext cx="35784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V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4" name="Sinal de Adição 45"/>
          <p:cNvSpPr/>
          <p:nvPr/>
        </p:nvSpPr>
        <p:spPr>
          <a:xfrm>
            <a:off x="580320" y="3017520"/>
            <a:ext cx="479160" cy="479160"/>
          </a:xfrm>
          <a:prstGeom prst="mathPlus">
            <a:avLst>
              <a:gd name="adj1" fmla="val 23520"/>
            </a:avLst>
          </a:prstGeom>
          <a:solidFill>
            <a:srgbClr val="ff00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275" name="Sinal de Subtração 46"/>
          <p:cNvSpPr/>
          <p:nvPr/>
        </p:nvSpPr>
        <p:spPr>
          <a:xfrm>
            <a:off x="6122880" y="3038400"/>
            <a:ext cx="479160" cy="495720"/>
          </a:xfrm>
          <a:prstGeom prst="mathMinus">
            <a:avLst>
              <a:gd name="adj1" fmla="val 23520"/>
            </a:avLst>
          </a:prstGeom>
          <a:solidFill>
            <a:schemeClr val="tx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276" name="Sinal de Adição 47"/>
          <p:cNvSpPr/>
          <p:nvPr/>
        </p:nvSpPr>
        <p:spPr>
          <a:xfrm>
            <a:off x="8051760" y="3058920"/>
            <a:ext cx="479160" cy="479160"/>
          </a:xfrm>
          <a:prstGeom prst="mathPlus">
            <a:avLst>
              <a:gd name="adj1" fmla="val 23520"/>
            </a:avLst>
          </a:prstGeom>
          <a:solidFill>
            <a:srgbClr val="ff00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277" name="Sinal de Subtração 48"/>
          <p:cNvSpPr/>
          <p:nvPr/>
        </p:nvSpPr>
        <p:spPr>
          <a:xfrm>
            <a:off x="10690200" y="3050280"/>
            <a:ext cx="479160" cy="495720"/>
          </a:xfrm>
          <a:prstGeom prst="mathMinus">
            <a:avLst>
              <a:gd name="adj1" fmla="val 23520"/>
            </a:avLst>
          </a:prstGeom>
          <a:solidFill>
            <a:schemeClr val="tx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cxnSp>
        <p:nvCxnSpPr>
          <p:cNvPr id="278" name="Conector de Seta Reta 50"/>
          <p:cNvCxnSpPr/>
          <p:nvPr/>
        </p:nvCxnSpPr>
        <p:spPr>
          <a:xfrm>
            <a:off x="1320480" y="3277080"/>
            <a:ext cx="872640" cy="360"/>
          </a:xfrm>
          <a:prstGeom prst="straightConnector1">
            <a:avLst/>
          </a:prstGeom>
          <a:ln w="28575">
            <a:solidFill>
              <a:srgbClr val="000000"/>
            </a:solidFill>
            <a:tailEnd len="med" type="triangle" w="med"/>
          </a:ln>
        </p:spPr>
      </p:cxnSp>
      <p:sp>
        <p:nvSpPr>
          <p:cNvPr id="279" name="CaixaDeTexto 51"/>
          <p:cNvSpPr/>
          <p:nvPr/>
        </p:nvSpPr>
        <p:spPr>
          <a:xfrm>
            <a:off x="1305000" y="3292920"/>
            <a:ext cx="47916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i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280" name="Conector de Seta Reta 52"/>
          <p:cNvCxnSpPr/>
          <p:nvPr/>
        </p:nvCxnSpPr>
        <p:spPr>
          <a:xfrm>
            <a:off x="8620200" y="3133440"/>
            <a:ext cx="872640" cy="360"/>
          </a:xfrm>
          <a:prstGeom prst="straightConnector1">
            <a:avLst/>
          </a:prstGeom>
          <a:ln w="28575">
            <a:solidFill>
              <a:srgbClr val="000000"/>
            </a:solidFill>
            <a:tailEnd len="med" type="triangle" w="med"/>
          </a:ln>
        </p:spPr>
      </p:cxnSp>
      <p:sp>
        <p:nvSpPr>
          <p:cNvPr id="281" name="CaixaDeTexto 53"/>
          <p:cNvSpPr/>
          <p:nvPr/>
        </p:nvSpPr>
        <p:spPr>
          <a:xfrm>
            <a:off x="8604360" y="3149280"/>
            <a:ext cx="47916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i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C86598A-1A93-4170-86FC-59E66C3365D9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2097360" y="337320"/>
            <a:ext cx="92581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2500" lnSpcReduction="9999"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Exercício, encontre os valores dos resistores equivalentes dos exercícios. </a:t>
            </a:r>
            <a:endParaRPr b="0" lang="pt-BR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83" name="Retângulo 3"/>
          <p:cNvSpPr/>
          <p:nvPr/>
        </p:nvSpPr>
        <p:spPr>
          <a:xfrm>
            <a:off x="2689920" y="2792520"/>
            <a:ext cx="973440" cy="312840"/>
          </a:xfrm>
          <a:prstGeom prst="rect">
            <a:avLst/>
          </a:prstGeom>
          <a:solidFill>
            <a:srgbClr val="ed7d31"/>
          </a:solidFill>
          <a:ln w="28575"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ln>
                <a:solidFill>
                  <a:srgbClr val="000000"/>
                </a:solidFill>
              </a:ln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84" name="Retângulo 4"/>
          <p:cNvSpPr/>
          <p:nvPr/>
        </p:nvSpPr>
        <p:spPr>
          <a:xfrm>
            <a:off x="2689920" y="3480840"/>
            <a:ext cx="973440" cy="312840"/>
          </a:xfrm>
          <a:prstGeom prst="rect">
            <a:avLst/>
          </a:prstGeom>
          <a:solidFill>
            <a:srgbClr val="ed7d31"/>
          </a:solidFill>
          <a:ln w="28575"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ln>
                <a:solidFill>
                  <a:srgbClr val="000000"/>
                </a:solidFill>
              </a:ln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85" name="Retângulo 6"/>
          <p:cNvSpPr/>
          <p:nvPr/>
        </p:nvSpPr>
        <p:spPr>
          <a:xfrm>
            <a:off x="1123560" y="3105720"/>
            <a:ext cx="973440" cy="312840"/>
          </a:xfrm>
          <a:prstGeom prst="rect">
            <a:avLst/>
          </a:prstGeom>
          <a:solidFill>
            <a:srgbClr val="ed7d31"/>
          </a:solidFill>
          <a:ln w="28575"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ln>
                <a:solidFill>
                  <a:srgbClr val="000000"/>
                </a:solidFill>
              </a:ln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286" name="Conector reto 7"/>
          <p:cNvCxnSpPr>
            <a:stCxn id="285" idx="3"/>
            <a:endCxn id="283" idx="1"/>
          </p:cNvCxnSpPr>
          <p:nvPr/>
        </p:nvCxnSpPr>
        <p:spPr>
          <a:xfrm flipV="1">
            <a:off x="2097000" y="2948760"/>
            <a:ext cx="593280" cy="31356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287" name="Conector reto 8"/>
          <p:cNvCxnSpPr>
            <a:stCxn id="284" idx="1"/>
            <a:endCxn id="285" idx="3"/>
          </p:cNvCxnSpPr>
          <p:nvPr/>
        </p:nvCxnSpPr>
        <p:spPr>
          <a:xfrm flipH="1" flipV="1">
            <a:off x="2097000" y="3261960"/>
            <a:ext cx="593280" cy="37548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288" name="Conector reto 9"/>
          <p:cNvCxnSpPr>
            <a:stCxn id="283" idx="3"/>
          </p:cNvCxnSpPr>
          <p:nvPr/>
        </p:nvCxnSpPr>
        <p:spPr>
          <a:xfrm>
            <a:off x="3663360" y="2948760"/>
            <a:ext cx="576360" cy="31392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289" name="Conector reto 10"/>
          <p:cNvCxnSpPr>
            <a:endCxn id="284" idx="3"/>
          </p:cNvCxnSpPr>
          <p:nvPr/>
        </p:nvCxnSpPr>
        <p:spPr>
          <a:xfrm flipH="1">
            <a:off x="3663360" y="3262320"/>
            <a:ext cx="576360" cy="37512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290" name="Conector reto 11"/>
          <p:cNvCxnSpPr/>
          <p:nvPr/>
        </p:nvCxnSpPr>
        <p:spPr>
          <a:xfrm>
            <a:off x="4239360" y="3255840"/>
            <a:ext cx="732600" cy="36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291" name="Conector reto 12"/>
          <p:cNvCxnSpPr>
            <a:stCxn id="285" idx="1"/>
          </p:cNvCxnSpPr>
          <p:nvPr/>
        </p:nvCxnSpPr>
        <p:spPr>
          <a:xfrm flipH="1">
            <a:off x="374400" y="3261960"/>
            <a:ext cx="749520" cy="72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sp>
        <p:nvSpPr>
          <p:cNvPr id="292" name="Elipse 13"/>
          <p:cNvSpPr/>
          <p:nvPr/>
        </p:nvSpPr>
        <p:spPr>
          <a:xfrm>
            <a:off x="4971960" y="3191760"/>
            <a:ext cx="160560" cy="160560"/>
          </a:xfrm>
          <a:prstGeom prst="ellipse">
            <a:avLst/>
          </a:prstGeom>
          <a:solidFill>
            <a:schemeClr val="tx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293" name="Elipse 14"/>
          <p:cNvSpPr/>
          <p:nvPr/>
        </p:nvSpPr>
        <p:spPr>
          <a:xfrm>
            <a:off x="294120" y="3186000"/>
            <a:ext cx="160560" cy="160560"/>
          </a:xfrm>
          <a:prstGeom prst="ellipse">
            <a:avLst/>
          </a:prstGeom>
          <a:solidFill>
            <a:schemeClr val="tx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294" name="CaixaDeTexto 15"/>
          <p:cNvSpPr/>
          <p:nvPr/>
        </p:nvSpPr>
        <p:spPr>
          <a:xfrm>
            <a:off x="1337400" y="2607840"/>
            <a:ext cx="74700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260</a:t>
            </a:r>
            <a:r>
              <a:rPr b="0" lang="el-G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Ω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5" name="CaixaDeTexto 16"/>
          <p:cNvSpPr/>
          <p:nvPr/>
        </p:nvSpPr>
        <p:spPr>
          <a:xfrm>
            <a:off x="2771280" y="2338920"/>
            <a:ext cx="81108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175</a:t>
            </a:r>
            <a:r>
              <a:rPr b="0" lang="el-G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Ω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6" name="CaixaDeTexto 17"/>
          <p:cNvSpPr/>
          <p:nvPr/>
        </p:nvSpPr>
        <p:spPr>
          <a:xfrm>
            <a:off x="2937240" y="3894480"/>
            <a:ext cx="68292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40</a:t>
            </a:r>
            <a:r>
              <a:rPr b="0" lang="el-G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Ω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297" name="Conector reto 41"/>
          <p:cNvCxnSpPr/>
          <p:nvPr/>
        </p:nvCxnSpPr>
        <p:spPr>
          <a:xfrm>
            <a:off x="5702760" y="1582920"/>
            <a:ext cx="9360" cy="4403160"/>
          </a:xfrm>
          <a:prstGeom prst="straightConnector1">
            <a:avLst/>
          </a:prstGeom>
          <a:ln w="57150">
            <a:solidFill>
              <a:srgbClr val="4472c4"/>
            </a:solidFill>
            <a:prstDash val="lgDashDot"/>
          </a:ln>
        </p:spPr>
      </p:cxnSp>
      <p:cxnSp>
        <p:nvCxnSpPr>
          <p:cNvPr id="298" name="Conector reto 45"/>
          <p:cNvCxnSpPr/>
          <p:nvPr/>
        </p:nvCxnSpPr>
        <p:spPr>
          <a:xfrm flipH="1" flipV="1">
            <a:off x="7624440" y="3385800"/>
            <a:ext cx="752760" cy="1296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299" name="Conector reto 46"/>
          <p:cNvCxnSpPr/>
          <p:nvPr/>
        </p:nvCxnSpPr>
        <p:spPr>
          <a:xfrm>
            <a:off x="8937360" y="3398400"/>
            <a:ext cx="963000" cy="36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300" name="Conector reto 49"/>
          <p:cNvCxnSpPr>
            <a:stCxn id="301" idx="3"/>
          </p:cNvCxnSpPr>
          <p:nvPr/>
        </p:nvCxnSpPr>
        <p:spPr>
          <a:xfrm>
            <a:off x="9054360" y="2680200"/>
            <a:ext cx="364680" cy="70596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302" name="Conector reto 51"/>
          <p:cNvCxnSpPr>
            <a:stCxn id="303" idx="3"/>
          </p:cNvCxnSpPr>
          <p:nvPr/>
        </p:nvCxnSpPr>
        <p:spPr>
          <a:xfrm flipV="1">
            <a:off x="9066960" y="3389400"/>
            <a:ext cx="352080" cy="65736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304" name="Conector reto 56"/>
          <p:cNvCxnSpPr>
            <a:stCxn id="301" idx="1"/>
          </p:cNvCxnSpPr>
          <p:nvPr/>
        </p:nvCxnSpPr>
        <p:spPr>
          <a:xfrm flipH="1">
            <a:off x="7891200" y="2680200"/>
            <a:ext cx="411480" cy="69516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305" name="Conector reto 57"/>
          <p:cNvCxnSpPr>
            <a:endCxn id="303" idx="1"/>
          </p:cNvCxnSpPr>
          <p:nvPr/>
        </p:nvCxnSpPr>
        <p:spPr>
          <a:xfrm>
            <a:off x="7888320" y="3367080"/>
            <a:ext cx="426960" cy="67968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sp>
        <p:nvSpPr>
          <p:cNvPr id="306" name="Retângulo 70"/>
          <p:cNvSpPr/>
          <p:nvPr/>
        </p:nvSpPr>
        <p:spPr>
          <a:xfrm>
            <a:off x="9910440" y="3272760"/>
            <a:ext cx="752040" cy="251640"/>
          </a:xfrm>
          <a:prstGeom prst="rect">
            <a:avLst/>
          </a:prstGeom>
          <a:solidFill>
            <a:srgbClr val="ed7d31"/>
          </a:solidFill>
          <a:ln w="28575"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pt-BR" sz="1800" strike="noStrike" u="none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FillTx/>
                <a:latin typeface="Arial"/>
              </a:rPr>
              <a:t>15</a:t>
            </a:r>
            <a:r>
              <a:rPr b="0" lang="el-GR" sz="18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 Ω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07" name="Retângulo 72"/>
          <p:cNvSpPr/>
          <p:nvPr/>
        </p:nvSpPr>
        <p:spPr>
          <a:xfrm>
            <a:off x="6888960" y="3275640"/>
            <a:ext cx="752040" cy="251640"/>
          </a:xfrm>
          <a:prstGeom prst="rect">
            <a:avLst/>
          </a:prstGeom>
          <a:solidFill>
            <a:srgbClr val="ed7d31"/>
          </a:solidFill>
          <a:ln w="28575"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pt-BR" sz="1800" strike="noStrike" u="none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FillTx/>
                <a:latin typeface="Arial"/>
              </a:rPr>
              <a:t>20</a:t>
            </a:r>
            <a:r>
              <a:rPr b="0" lang="el-GR" sz="18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 Ω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308" name="Conector reto 86"/>
          <p:cNvCxnSpPr/>
          <p:nvPr/>
        </p:nvCxnSpPr>
        <p:spPr>
          <a:xfrm flipH="1" flipV="1">
            <a:off x="6126120" y="3393720"/>
            <a:ext cx="752760" cy="1260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309" name="Conector reto 87"/>
          <p:cNvCxnSpPr/>
          <p:nvPr/>
        </p:nvCxnSpPr>
        <p:spPr>
          <a:xfrm flipH="1" flipV="1">
            <a:off x="10673280" y="3395520"/>
            <a:ext cx="752760" cy="1260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sp>
        <p:nvSpPr>
          <p:cNvPr id="301" name="Retângulo 89"/>
          <p:cNvSpPr/>
          <p:nvPr/>
        </p:nvSpPr>
        <p:spPr>
          <a:xfrm>
            <a:off x="8302320" y="2554560"/>
            <a:ext cx="752040" cy="251640"/>
          </a:xfrm>
          <a:prstGeom prst="rect">
            <a:avLst/>
          </a:prstGeom>
          <a:solidFill>
            <a:srgbClr val="ed7d31"/>
          </a:solidFill>
          <a:ln w="28575"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pt-BR" sz="1800" strike="noStrike" u="none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FillTx/>
                <a:latin typeface="Arial"/>
              </a:rPr>
              <a:t>10</a:t>
            </a:r>
            <a:r>
              <a:rPr b="0" lang="el-GR" sz="18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 Ω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10" name="Retângulo 90"/>
          <p:cNvSpPr/>
          <p:nvPr/>
        </p:nvSpPr>
        <p:spPr>
          <a:xfrm>
            <a:off x="8312040" y="3278520"/>
            <a:ext cx="752040" cy="251640"/>
          </a:xfrm>
          <a:prstGeom prst="rect">
            <a:avLst/>
          </a:prstGeom>
          <a:solidFill>
            <a:srgbClr val="ed7d31"/>
          </a:solidFill>
          <a:ln w="28575"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pt-BR" sz="1800" strike="noStrike" u="none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FillTx/>
                <a:latin typeface="Arial"/>
              </a:rPr>
              <a:t>10</a:t>
            </a:r>
            <a:r>
              <a:rPr b="0" lang="el-GR" sz="18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 Ω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03" name="Retângulo 91"/>
          <p:cNvSpPr/>
          <p:nvPr/>
        </p:nvSpPr>
        <p:spPr>
          <a:xfrm>
            <a:off x="8314920" y="3920760"/>
            <a:ext cx="752040" cy="251640"/>
          </a:xfrm>
          <a:prstGeom prst="rect">
            <a:avLst/>
          </a:prstGeom>
          <a:solidFill>
            <a:srgbClr val="ed7d31"/>
          </a:solidFill>
          <a:ln w="28575"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pt-BR" sz="1800" strike="noStrike" u="none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FillTx/>
                <a:latin typeface="Arial"/>
              </a:rPr>
              <a:t>10</a:t>
            </a:r>
            <a:r>
              <a:rPr b="0" lang="el-GR" sz="18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 Ω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8777363-F2CA-43B5-8727-367480F706E6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2097360" y="337320"/>
            <a:ext cx="92581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2500" lnSpcReduction="9999"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Exercício, encontre os valores dos resistores equivalentes dos exercícios. </a:t>
            </a:r>
            <a:endParaRPr b="0" lang="pt-BR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cxnSp>
        <p:nvCxnSpPr>
          <p:cNvPr id="312" name="Conector reto 41"/>
          <p:cNvCxnSpPr/>
          <p:nvPr/>
        </p:nvCxnSpPr>
        <p:spPr>
          <a:xfrm>
            <a:off x="4458960" y="1552320"/>
            <a:ext cx="360" cy="4444920"/>
          </a:xfrm>
          <a:prstGeom prst="straightConnector1">
            <a:avLst/>
          </a:prstGeom>
          <a:ln w="57150">
            <a:solidFill>
              <a:srgbClr val="4472c4"/>
            </a:solidFill>
            <a:prstDash val="lgDashDot"/>
          </a:ln>
        </p:spPr>
      </p:cxnSp>
      <p:cxnSp>
        <p:nvCxnSpPr>
          <p:cNvPr id="313" name="Conector reto 86"/>
          <p:cNvCxnSpPr/>
          <p:nvPr/>
        </p:nvCxnSpPr>
        <p:spPr>
          <a:xfrm flipH="1">
            <a:off x="988920" y="2401920"/>
            <a:ext cx="749880" cy="36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314" name="Conector reto 19"/>
          <p:cNvCxnSpPr/>
          <p:nvPr/>
        </p:nvCxnSpPr>
        <p:spPr>
          <a:xfrm flipH="1">
            <a:off x="1731240" y="2403720"/>
            <a:ext cx="749880" cy="36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315" name="Conector reto 20"/>
          <p:cNvCxnSpPr/>
          <p:nvPr/>
        </p:nvCxnSpPr>
        <p:spPr>
          <a:xfrm flipH="1">
            <a:off x="2421360" y="2401920"/>
            <a:ext cx="1369800" cy="36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316" name="Conector reto 21"/>
          <p:cNvCxnSpPr/>
          <p:nvPr/>
        </p:nvCxnSpPr>
        <p:spPr>
          <a:xfrm>
            <a:off x="3791880" y="2393640"/>
            <a:ext cx="360" cy="7124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317" name="Conector reto 23"/>
          <p:cNvCxnSpPr/>
          <p:nvPr/>
        </p:nvCxnSpPr>
        <p:spPr>
          <a:xfrm>
            <a:off x="3814920" y="3665880"/>
            <a:ext cx="360" cy="7124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318" name="Conector reto 25"/>
          <p:cNvCxnSpPr/>
          <p:nvPr/>
        </p:nvCxnSpPr>
        <p:spPr>
          <a:xfrm flipH="1">
            <a:off x="1755360" y="4388400"/>
            <a:ext cx="749880" cy="36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319" name="Conector reto 26"/>
          <p:cNvCxnSpPr/>
          <p:nvPr/>
        </p:nvCxnSpPr>
        <p:spPr>
          <a:xfrm flipH="1">
            <a:off x="2480760" y="4386600"/>
            <a:ext cx="1334520" cy="36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320" name="Conector reto 28"/>
          <p:cNvCxnSpPr/>
          <p:nvPr/>
        </p:nvCxnSpPr>
        <p:spPr>
          <a:xfrm>
            <a:off x="1746720" y="2393640"/>
            <a:ext cx="360" cy="7124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321" name="Conector reto 29"/>
          <p:cNvCxnSpPr/>
          <p:nvPr/>
        </p:nvCxnSpPr>
        <p:spPr>
          <a:xfrm>
            <a:off x="1769760" y="3665880"/>
            <a:ext cx="360" cy="7124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322" name="Conector reto 30"/>
          <p:cNvCxnSpPr/>
          <p:nvPr/>
        </p:nvCxnSpPr>
        <p:spPr>
          <a:xfrm flipH="1">
            <a:off x="1020240" y="4388400"/>
            <a:ext cx="749880" cy="36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sp>
        <p:nvSpPr>
          <p:cNvPr id="323" name="CaixaDeTexto 31"/>
          <p:cNvSpPr/>
          <p:nvPr/>
        </p:nvSpPr>
        <p:spPr>
          <a:xfrm flipH="1">
            <a:off x="601560" y="2150280"/>
            <a:ext cx="37908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4" name="CaixaDeTexto 32"/>
          <p:cNvSpPr/>
          <p:nvPr/>
        </p:nvSpPr>
        <p:spPr>
          <a:xfrm flipH="1">
            <a:off x="575280" y="4193640"/>
            <a:ext cx="37908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B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5" name="Retângulo 35"/>
          <p:cNvSpPr/>
          <p:nvPr/>
        </p:nvSpPr>
        <p:spPr>
          <a:xfrm rot="5400000">
            <a:off x="1379880" y="3272400"/>
            <a:ext cx="752040" cy="251640"/>
          </a:xfrm>
          <a:prstGeom prst="rect">
            <a:avLst/>
          </a:prstGeom>
          <a:solidFill>
            <a:srgbClr val="ed7d31"/>
          </a:solidFill>
          <a:ln w="28575"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45000" rIns="45000" tIns="90000" bIns="90000" anchor="ctr" vert="vert270">
            <a:noAutofit/>
          </a:bodyPr>
          <a:p>
            <a:pPr algn="ctr" defTabSz="914400">
              <a:lnSpc>
                <a:spcPct val="100000"/>
              </a:lnSpc>
            </a:pPr>
            <a:r>
              <a:rPr b="0" lang="pt-BR" sz="18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100</a:t>
            </a:r>
            <a:r>
              <a:rPr b="0" lang="el-GR" sz="18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 Ω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26" name="Retângulo 36"/>
          <p:cNvSpPr/>
          <p:nvPr/>
        </p:nvSpPr>
        <p:spPr>
          <a:xfrm rot="5400000">
            <a:off x="3422520" y="3264480"/>
            <a:ext cx="752040" cy="251640"/>
          </a:xfrm>
          <a:prstGeom prst="rect">
            <a:avLst/>
          </a:prstGeom>
          <a:solidFill>
            <a:srgbClr val="ed7d31"/>
          </a:solidFill>
          <a:ln w="28575"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45000" rIns="45000" tIns="90000" bIns="90000" anchor="ctr" vert="vert270">
            <a:noAutofit/>
          </a:bodyPr>
          <a:p>
            <a:pPr algn="ctr" defTabSz="914400">
              <a:lnSpc>
                <a:spcPct val="100000"/>
              </a:lnSpc>
            </a:pPr>
            <a:r>
              <a:rPr b="0" lang="pt-BR" sz="1800" strike="noStrike" u="none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FillTx/>
                <a:latin typeface="Arial"/>
              </a:rPr>
              <a:t>15</a:t>
            </a:r>
            <a:r>
              <a:rPr b="0" lang="el-GR" sz="18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 Ω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327" name="Conector reto 38"/>
          <p:cNvCxnSpPr/>
          <p:nvPr/>
        </p:nvCxnSpPr>
        <p:spPr>
          <a:xfrm flipH="1">
            <a:off x="8327160" y="2336040"/>
            <a:ext cx="749880" cy="36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328" name="Conector reto 39"/>
          <p:cNvCxnSpPr/>
          <p:nvPr/>
        </p:nvCxnSpPr>
        <p:spPr>
          <a:xfrm flipH="1">
            <a:off x="9636840" y="2325960"/>
            <a:ext cx="749880" cy="36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329" name="Conector reto 40"/>
          <p:cNvCxnSpPr/>
          <p:nvPr/>
        </p:nvCxnSpPr>
        <p:spPr>
          <a:xfrm>
            <a:off x="10387800" y="2325960"/>
            <a:ext cx="23040" cy="1985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330" name="Conector reto 43"/>
          <p:cNvCxnSpPr/>
          <p:nvPr/>
        </p:nvCxnSpPr>
        <p:spPr>
          <a:xfrm flipH="1">
            <a:off x="8351280" y="4320720"/>
            <a:ext cx="749880" cy="36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331" name="Conector reto 47"/>
          <p:cNvCxnSpPr/>
          <p:nvPr/>
        </p:nvCxnSpPr>
        <p:spPr>
          <a:xfrm flipH="1">
            <a:off x="9660960" y="4310640"/>
            <a:ext cx="749880" cy="36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332" name="Conector reto 52"/>
          <p:cNvCxnSpPr/>
          <p:nvPr/>
        </p:nvCxnSpPr>
        <p:spPr>
          <a:xfrm>
            <a:off x="8342640" y="2325960"/>
            <a:ext cx="360" cy="7124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333" name="Conector reto 53"/>
          <p:cNvCxnSpPr/>
          <p:nvPr/>
        </p:nvCxnSpPr>
        <p:spPr>
          <a:xfrm>
            <a:off x="8365320" y="3598560"/>
            <a:ext cx="360" cy="7124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334" name="Conector reto 54"/>
          <p:cNvCxnSpPr/>
          <p:nvPr/>
        </p:nvCxnSpPr>
        <p:spPr>
          <a:xfrm flipH="1">
            <a:off x="7615800" y="4320720"/>
            <a:ext cx="749880" cy="36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sp>
        <p:nvSpPr>
          <p:cNvPr id="335" name="Retângulo 59"/>
          <p:cNvSpPr/>
          <p:nvPr/>
        </p:nvSpPr>
        <p:spPr>
          <a:xfrm>
            <a:off x="8988840" y="2199960"/>
            <a:ext cx="752040" cy="251640"/>
          </a:xfrm>
          <a:prstGeom prst="rect">
            <a:avLst/>
          </a:prstGeom>
          <a:solidFill>
            <a:srgbClr val="ed7d31"/>
          </a:solidFill>
          <a:ln w="28575"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pt-BR" sz="1800" strike="noStrike" u="none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FillTx/>
                <a:latin typeface="Arial"/>
              </a:rPr>
              <a:t>99</a:t>
            </a:r>
            <a:r>
              <a:rPr b="0" lang="el-GR" sz="18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 Ω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36" name="Retângulo 60"/>
          <p:cNvSpPr/>
          <p:nvPr/>
        </p:nvSpPr>
        <p:spPr>
          <a:xfrm>
            <a:off x="8987040" y="4194720"/>
            <a:ext cx="752040" cy="251640"/>
          </a:xfrm>
          <a:prstGeom prst="rect">
            <a:avLst/>
          </a:prstGeom>
          <a:solidFill>
            <a:srgbClr val="ed7d31"/>
          </a:solidFill>
          <a:ln w="28575"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pt-BR" sz="1800" strike="noStrike" u="none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FillTx/>
                <a:latin typeface="Arial"/>
              </a:rPr>
              <a:t>46</a:t>
            </a:r>
            <a:r>
              <a:rPr b="0" lang="el-GR" sz="18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 Ω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37" name="Retângulo 61"/>
          <p:cNvSpPr/>
          <p:nvPr/>
        </p:nvSpPr>
        <p:spPr>
          <a:xfrm rot="5400000">
            <a:off x="7975440" y="3204720"/>
            <a:ext cx="752040" cy="251640"/>
          </a:xfrm>
          <a:prstGeom prst="rect">
            <a:avLst/>
          </a:prstGeom>
          <a:solidFill>
            <a:srgbClr val="ed7d31"/>
          </a:solidFill>
          <a:ln w="28575"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45000" rIns="45000" tIns="90000" bIns="90000" anchor="ctr" vert="vert270">
            <a:noAutofit/>
          </a:bodyPr>
          <a:p>
            <a:pPr algn="ctr" defTabSz="914400">
              <a:lnSpc>
                <a:spcPct val="100000"/>
              </a:lnSpc>
            </a:pPr>
            <a:r>
              <a:rPr b="0" lang="pt-BR" sz="1800" strike="noStrike" u="none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FillTx/>
                <a:latin typeface="Arial"/>
              </a:rPr>
              <a:t>10</a:t>
            </a:r>
            <a:r>
              <a:rPr b="0" lang="el-GR" sz="18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 Ω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338" name="Conector reto 65"/>
          <p:cNvCxnSpPr/>
          <p:nvPr/>
        </p:nvCxnSpPr>
        <p:spPr>
          <a:xfrm flipH="1">
            <a:off x="6212520" y="4320720"/>
            <a:ext cx="749880" cy="36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sp>
        <p:nvSpPr>
          <p:cNvPr id="339" name="Retângulo 71"/>
          <p:cNvSpPr/>
          <p:nvPr/>
        </p:nvSpPr>
        <p:spPr>
          <a:xfrm>
            <a:off x="6848280" y="4194720"/>
            <a:ext cx="752040" cy="251640"/>
          </a:xfrm>
          <a:prstGeom prst="rect">
            <a:avLst/>
          </a:prstGeom>
          <a:solidFill>
            <a:srgbClr val="ed7d31"/>
          </a:solidFill>
          <a:ln w="28575"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pt-BR" sz="1800" strike="noStrike" u="none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FillTx/>
                <a:latin typeface="Arial"/>
              </a:rPr>
              <a:t>72</a:t>
            </a:r>
            <a:r>
              <a:rPr b="0" lang="el-GR" sz="18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 Ω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40" name="CaixaDeTexto 76"/>
          <p:cNvSpPr/>
          <p:nvPr/>
        </p:nvSpPr>
        <p:spPr>
          <a:xfrm flipH="1">
            <a:off x="5743800" y="2095560"/>
            <a:ext cx="37908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41" name="CaixaDeTexto 77"/>
          <p:cNvSpPr/>
          <p:nvPr/>
        </p:nvSpPr>
        <p:spPr>
          <a:xfrm flipH="1">
            <a:off x="5717160" y="4138560"/>
            <a:ext cx="37908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B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342" name="Conector reto 3"/>
          <p:cNvCxnSpPr/>
          <p:nvPr/>
        </p:nvCxnSpPr>
        <p:spPr>
          <a:xfrm flipH="1">
            <a:off x="7580520" y="2338560"/>
            <a:ext cx="749880" cy="36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343" name="Conector reto 4"/>
          <p:cNvCxnSpPr/>
          <p:nvPr/>
        </p:nvCxnSpPr>
        <p:spPr>
          <a:xfrm flipH="1">
            <a:off x="6176880" y="2338560"/>
            <a:ext cx="749880" cy="36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sp>
        <p:nvSpPr>
          <p:cNvPr id="344" name="Retângulo 5"/>
          <p:cNvSpPr/>
          <p:nvPr/>
        </p:nvSpPr>
        <p:spPr>
          <a:xfrm>
            <a:off x="6747840" y="2212560"/>
            <a:ext cx="817200" cy="251640"/>
          </a:xfrm>
          <a:prstGeom prst="rect">
            <a:avLst/>
          </a:prstGeom>
          <a:solidFill>
            <a:srgbClr val="ed7d31"/>
          </a:solidFill>
          <a:ln w="28575"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pt-BR" sz="1800" strike="noStrike" u="none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FillTx/>
                <a:latin typeface="Arial"/>
              </a:rPr>
              <a:t>678</a:t>
            </a:r>
            <a:r>
              <a:rPr b="0" lang="el-GR" sz="18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 Ω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AE10F3F-E4A5-4D09-B27C-A4CD0DDCD161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2097360" y="337320"/>
            <a:ext cx="92581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2500" lnSpcReduction="9999"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Exercício, encontre os valores dos resistores equivalentes dos exercícios. </a:t>
            </a:r>
            <a:endParaRPr b="0" lang="pt-BR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cxnSp>
        <p:nvCxnSpPr>
          <p:cNvPr id="346" name="Conector reto 41"/>
          <p:cNvCxnSpPr/>
          <p:nvPr/>
        </p:nvCxnSpPr>
        <p:spPr>
          <a:xfrm>
            <a:off x="4458960" y="1552320"/>
            <a:ext cx="360" cy="4444920"/>
          </a:xfrm>
          <a:prstGeom prst="straightConnector1">
            <a:avLst/>
          </a:prstGeom>
          <a:ln w="57150">
            <a:solidFill>
              <a:srgbClr val="4472c4"/>
            </a:solidFill>
            <a:prstDash val="lgDashDot"/>
          </a:ln>
        </p:spPr>
      </p:cxnSp>
      <p:cxnSp>
        <p:nvCxnSpPr>
          <p:cNvPr id="347" name="Conector reto 86"/>
          <p:cNvCxnSpPr/>
          <p:nvPr/>
        </p:nvCxnSpPr>
        <p:spPr>
          <a:xfrm flipH="1">
            <a:off x="988920" y="2401920"/>
            <a:ext cx="749880" cy="36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348" name="Conector reto 19"/>
          <p:cNvCxnSpPr/>
          <p:nvPr/>
        </p:nvCxnSpPr>
        <p:spPr>
          <a:xfrm flipH="1">
            <a:off x="1731240" y="2403720"/>
            <a:ext cx="749880" cy="36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349" name="Conector reto 20"/>
          <p:cNvCxnSpPr/>
          <p:nvPr/>
        </p:nvCxnSpPr>
        <p:spPr>
          <a:xfrm flipH="1">
            <a:off x="2421360" y="2401920"/>
            <a:ext cx="1369800" cy="36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350" name="Conector reto 21"/>
          <p:cNvCxnSpPr/>
          <p:nvPr/>
        </p:nvCxnSpPr>
        <p:spPr>
          <a:xfrm>
            <a:off x="3791880" y="2393640"/>
            <a:ext cx="360" cy="7124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351" name="Conector reto 23"/>
          <p:cNvCxnSpPr/>
          <p:nvPr/>
        </p:nvCxnSpPr>
        <p:spPr>
          <a:xfrm>
            <a:off x="3814920" y="3665880"/>
            <a:ext cx="360" cy="7124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352" name="Conector reto 25"/>
          <p:cNvCxnSpPr/>
          <p:nvPr/>
        </p:nvCxnSpPr>
        <p:spPr>
          <a:xfrm flipH="1">
            <a:off x="1755360" y="4388400"/>
            <a:ext cx="749880" cy="36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353" name="Conector reto 26"/>
          <p:cNvCxnSpPr/>
          <p:nvPr/>
        </p:nvCxnSpPr>
        <p:spPr>
          <a:xfrm flipH="1">
            <a:off x="2480760" y="4386600"/>
            <a:ext cx="1334520" cy="36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354" name="Conector reto 28"/>
          <p:cNvCxnSpPr/>
          <p:nvPr/>
        </p:nvCxnSpPr>
        <p:spPr>
          <a:xfrm>
            <a:off x="1746720" y="2393640"/>
            <a:ext cx="360" cy="7124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355" name="Conector reto 29"/>
          <p:cNvCxnSpPr/>
          <p:nvPr/>
        </p:nvCxnSpPr>
        <p:spPr>
          <a:xfrm>
            <a:off x="1769760" y="3665880"/>
            <a:ext cx="360" cy="7124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356" name="Conector reto 30"/>
          <p:cNvCxnSpPr/>
          <p:nvPr/>
        </p:nvCxnSpPr>
        <p:spPr>
          <a:xfrm flipH="1">
            <a:off x="1020240" y="4388400"/>
            <a:ext cx="749880" cy="36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sp>
        <p:nvSpPr>
          <p:cNvPr id="357" name="CaixaDeTexto 31"/>
          <p:cNvSpPr/>
          <p:nvPr/>
        </p:nvSpPr>
        <p:spPr>
          <a:xfrm flipH="1">
            <a:off x="601560" y="2150280"/>
            <a:ext cx="37908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58" name="CaixaDeTexto 32"/>
          <p:cNvSpPr/>
          <p:nvPr/>
        </p:nvSpPr>
        <p:spPr>
          <a:xfrm flipH="1">
            <a:off x="575280" y="4193640"/>
            <a:ext cx="37908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B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59" name="Retângulo 35"/>
          <p:cNvSpPr/>
          <p:nvPr/>
        </p:nvSpPr>
        <p:spPr>
          <a:xfrm rot="5400000">
            <a:off x="1379880" y="3272400"/>
            <a:ext cx="752040" cy="251640"/>
          </a:xfrm>
          <a:prstGeom prst="rect">
            <a:avLst/>
          </a:prstGeom>
          <a:solidFill>
            <a:srgbClr val="ed7d31"/>
          </a:solidFill>
          <a:ln w="28575"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45000" rIns="45000" tIns="90000" bIns="90000" anchor="ctr" vert="vert270">
            <a:noAutofit/>
          </a:bodyPr>
          <a:p>
            <a:pPr algn="ctr" defTabSz="914400">
              <a:lnSpc>
                <a:spcPct val="100000"/>
              </a:lnSpc>
            </a:pPr>
            <a:r>
              <a:rPr b="0" lang="pt-BR" sz="1800" strike="noStrike" u="none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FillTx/>
                <a:latin typeface="Arial"/>
              </a:rPr>
              <a:t>18</a:t>
            </a:r>
            <a:r>
              <a:rPr b="0" lang="el-GR" sz="18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 Ω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60" name="Retângulo 36"/>
          <p:cNvSpPr/>
          <p:nvPr/>
        </p:nvSpPr>
        <p:spPr>
          <a:xfrm rot="5400000">
            <a:off x="3422520" y="3264480"/>
            <a:ext cx="752040" cy="251640"/>
          </a:xfrm>
          <a:prstGeom prst="rect">
            <a:avLst/>
          </a:prstGeom>
          <a:solidFill>
            <a:srgbClr val="ed7d31"/>
          </a:solidFill>
          <a:ln w="28575"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45000" rIns="45000" tIns="90000" bIns="90000" anchor="ctr" vert="vert270">
            <a:noAutofit/>
          </a:bodyPr>
          <a:p>
            <a:pPr algn="ctr" defTabSz="914400">
              <a:lnSpc>
                <a:spcPct val="100000"/>
              </a:lnSpc>
            </a:pPr>
            <a:r>
              <a:rPr b="0" lang="pt-BR" sz="1800" strike="noStrike" u="none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FillTx/>
                <a:latin typeface="Arial"/>
              </a:rPr>
              <a:t>42</a:t>
            </a:r>
            <a:r>
              <a:rPr b="0" lang="el-GR" sz="18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 Ω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361" name="Conector reto 37"/>
          <p:cNvCxnSpPr/>
          <p:nvPr/>
        </p:nvCxnSpPr>
        <p:spPr>
          <a:xfrm flipH="1">
            <a:off x="8194680" y="2325960"/>
            <a:ext cx="749880" cy="36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362" name="Conector reto 38"/>
          <p:cNvCxnSpPr/>
          <p:nvPr/>
        </p:nvCxnSpPr>
        <p:spPr>
          <a:xfrm flipH="1">
            <a:off x="8937360" y="2327760"/>
            <a:ext cx="749880" cy="36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363" name="Conector reto 39"/>
          <p:cNvCxnSpPr/>
          <p:nvPr/>
        </p:nvCxnSpPr>
        <p:spPr>
          <a:xfrm flipH="1">
            <a:off x="10247040" y="2317320"/>
            <a:ext cx="749880" cy="36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364" name="Conector reto 40"/>
          <p:cNvCxnSpPr/>
          <p:nvPr/>
        </p:nvCxnSpPr>
        <p:spPr>
          <a:xfrm>
            <a:off x="10998000" y="2317320"/>
            <a:ext cx="23040" cy="1985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365" name="Conector reto 43"/>
          <p:cNvCxnSpPr/>
          <p:nvPr/>
        </p:nvCxnSpPr>
        <p:spPr>
          <a:xfrm flipH="1">
            <a:off x="8961480" y="4312440"/>
            <a:ext cx="749880" cy="36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366" name="Conector reto 47"/>
          <p:cNvCxnSpPr/>
          <p:nvPr/>
        </p:nvCxnSpPr>
        <p:spPr>
          <a:xfrm flipH="1">
            <a:off x="10271160" y="4302000"/>
            <a:ext cx="749880" cy="36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367" name="Conector reto 52"/>
          <p:cNvCxnSpPr/>
          <p:nvPr/>
        </p:nvCxnSpPr>
        <p:spPr>
          <a:xfrm>
            <a:off x="8952840" y="2317320"/>
            <a:ext cx="360" cy="7124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368" name="Conector reto 53"/>
          <p:cNvCxnSpPr/>
          <p:nvPr/>
        </p:nvCxnSpPr>
        <p:spPr>
          <a:xfrm>
            <a:off x="8975520" y="3589920"/>
            <a:ext cx="360" cy="7124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369" name="Conector reto 54"/>
          <p:cNvCxnSpPr/>
          <p:nvPr/>
        </p:nvCxnSpPr>
        <p:spPr>
          <a:xfrm flipH="1">
            <a:off x="8226000" y="4312440"/>
            <a:ext cx="749880" cy="36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sp>
        <p:nvSpPr>
          <p:cNvPr id="370" name="Retângulo 59"/>
          <p:cNvSpPr/>
          <p:nvPr/>
        </p:nvSpPr>
        <p:spPr>
          <a:xfrm>
            <a:off x="9542520" y="2191680"/>
            <a:ext cx="808920" cy="251640"/>
          </a:xfrm>
          <a:prstGeom prst="rect">
            <a:avLst/>
          </a:prstGeom>
          <a:solidFill>
            <a:srgbClr val="ed7d31"/>
          </a:solidFill>
          <a:ln w="28575"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pt-BR" sz="1800" strike="noStrike" u="none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FillTx/>
                <a:latin typeface="Arial"/>
              </a:rPr>
              <a:t>320</a:t>
            </a:r>
            <a:r>
              <a:rPr b="0" lang="el-GR" sz="18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 Ω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71" name="Retângulo 60"/>
          <p:cNvSpPr/>
          <p:nvPr/>
        </p:nvSpPr>
        <p:spPr>
          <a:xfrm>
            <a:off x="9597240" y="4186440"/>
            <a:ext cx="855720" cy="251640"/>
          </a:xfrm>
          <a:prstGeom prst="rect">
            <a:avLst/>
          </a:prstGeom>
          <a:solidFill>
            <a:srgbClr val="ed7d31"/>
          </a:solidFill>
          <a:ln w="28575"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pt-BR" sz="1800" strike="noStrike" u="none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FillTx/>
                <a:latin typeface="Arial"/>
              </a:rPr>
              <a:t>10K</a:t>
            </a:r>
            <a:r>
              <a:rPr b="0" lang="el-GR" sz="18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 Ω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72" name="Retângulo 61"/>
          <p:cNvSpPr/>
          <p:nvPr/>
        </p:nvSpPr>
        <p:spPr>
          <a:xfrm rot="5400000">
            <a:off x="8585640" y="3196440"/>
            <a:ext cx="752040" cy="251640"/>
          </a:xfrm>
          <a:prstGeom prst="rect">
            <a:avLst/>
          </a:prstGeom>
          <a:solidFill>
            <a:srgbClr val="ed7d31"/>
          </a:solidFill>
          <a:ln w="28575"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45000" rIns="45000" tIns="90000" bIns="90000" anchor="ctr" vert="vert270">
            <a:noAutofit/>
          </a:bodyPr>
          <a:p>
            <a:pPr algn="ctr" defTabSz="914400">
              <a:lnSpc>
                <a:spcPct val="100000"/>
              </a:lnSpc>
            </a:pPr>
            <a:r>
              <a:rPr b="0" lang="pt-BR" sz="1800" strike="noStrike" u="none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FillTx/>
                <a:latin typeface="Arial"/>
              </a:rPr>
              <a:t>44</a:t>
            </a:r>
            <a:r>
              <a:rPr b="0" lang="el-GR" sz="18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 Ω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373" name="Conector reto 64"/>
          <p:cNvCxnSpPr/>
          <p:nvPr/>
        </p:nvCxnSpPr>
        <p:spPr>
          <a:xfrm flipH="1">
            <a:off x="5596200" y="2325960"/>
            <a:ext cx="2651760" cy="36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374" name="Conector reto 65"/>
          <p:cNvCxnSpPr/>
          <p:nvPr/>
        </p:nvCxnSpPr>
        <p:spPr>
          <a:xfrm flipH="1">
            <a:off x="6212520" y="4320720"/>
            <a:ext cx="749880" cy="36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375" name="Conector reto 66"/>
          <p:cNvCxnSpPr/>
          <p:nvPr/>
        </p:nvCxnSpPr>
        <p:spPr>
          <a:xfrm flipH="1">
            <a:off x="7522200" y="4310640"/>
            <a:ext cx="749880" cy="36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376" name="Conector reto 67"/>
          <p:cNvCxnSpPr/>
          <p:nvPr/>
        </p:nvCxnSpPr>
        <p:spPr>
          <a:xfrm>
            <a:off x="6203880" y="2325960"/>
            <a:ext cx="360" cy="7124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377" name="Conector reto 68"/>
          <p:cNvCxnSpPr/>
          <p:nvPr/>
        </p:nvCxnSpPr>
        <p:spPr>
          <a:xfrm>
            <a:off x="6226560" y="3598560"/>
            <a:ext cx="360" cy="7124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sp>
        <p:nvSpPr>
          <p:cNvPr id="378" name="Retângulo 71"/>
          <p:cNvSpPr/>
          <p:nvPr/>
        </p:nvSpPr>
        <p:spPr>
          <a:xfrm>
            <a:off x="6848280" y="4194720"/>
            <a:ext cx="896400" cy="251640"/>
          </a:xfrm>
          <a:prstGeom prst="rect">
            <a:avLst/>
          </a:prstGeom>
          <a:solidFill>
            <a:srgbClr val="ed7d31"/>
          </a:solidFill>
          <a:ln w="28575"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pt-BR" sz="1800" strike="noStrike" u="none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FillTx/>
                <a:latin typeface="Arial"/>
              </a:rPr>
              <a:t>1k2</a:t>
            </a:r>
            <a:r>
              <a:rPr b="0" lang="el-GR" sz="18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 Ω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79" name="Retângulo 73"/>
          <p:cNvSpPr/>
          <p:nvPr/>
        </p:nvSpPr>
        <p:spPr>
          <a:xfrm rot="5400000">
            <a:off x="5837040" y="3204720"/>
            <a:ext cx="752040" cy="251640"/>
          </a:xfrm>
          <a:prstGeom prst="rect">
            <a:avLst/>
          </a:prstGeom>
          <a:solidFill>
            <a:srgbClr val="ed7d31"/>
          </a:solidFill>
          <a:ln w="28575"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45000" rIns="45000" tIns="90000" bIns="90000" anchor="ctr" vert="vert270">
            <a:noAutofit/>
          </a:bodyPr>
          <a:p>
            <a:pPr algn="ctr" defTabSz="914400">
              <a:lnSpc>
                <a:spcPct val="100000"/>
              </a:lnSpc>
            </a:pPr>
            <a:r>
              <a:rPr b="0" lang="pt-BR" sz="1800" strike="noStrike" u="none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FillTx/>
                <a:latin typeface="Arial"/>
              </a:rPr>
              <a:t>33</a:t>
            </a:r>
            <a:r>
              <a:rPr b="0" lang="el-GR" sz="18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 Ω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380" name="Conector reto 75"/>
          <p:cNvCxnSpPr/>
          <p:nvPr/>
        </p:nvCxnSpPr>
        <p:spPr>
          <a:xfrm flipH="1">
            <a:off x="5469120" y="4318920"/>
            <a:ext cx="749880" cy="36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sp>
        <p:nvSpPr>
          <p:cNvPr id="381" name="CaixaDeTexto 76"/>
          <p:cNvSpPr/>
          <p:nvPr/>
        </p:nvSpPr>
        <p:spPr>
          <a:xfrm flipH="1">
            <a:off x="5090400" y="2074320"/>
            <a:ext cx="37908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2" name="CaixaDeTexto 77"/>
          <p:cNvSpPr/>
          <p:nvPr/>
        </p:nvSpPr>
        <p:spPr>
          <a:xfrm flipH="1">
            <a:off x="5063760" y="4117680"/>
            <a:ext cx="37908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B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383" name="Conector reto 10"/>
          <p:cNvCxnSpPr/>
          <p:nvPr/>
        </p:nvCxnSpPr>
        <p:spPr>
          <a:xfrm flipH="1" flipV="1">
            <a:off x="1738440" y="2401920"/>
            <a:ext cx="2076840" cy="197640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sp>
        <p:nvSpPr>
          <p:cNvPr id="384" name="Retângulo 13"/>
          <p:cNvSpPr/>
          <p:nvPr/>
        </p:nvSpPr>
        <p:spPr>
          <a:xfrm rot="2458800">
            <a:off x="2422440" y="3272040"/>
            <a:ext cx="752040" cy="251640"/>
          </a:xfrm>
          <a:prstGeom prst="rect">
            <a:avLst/>
          </a:prstGeom>
          <a:solidFill>
            <a:srgbClr val="ed7d31"/>
          </a:solidFill>
          <a:ln w="28575"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pt-BR" sz="1800" strike="noStrike" u="none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FillTx/>
                <a:latin typeface="Arial"/>
              </a:rPr>
              <a:t>30</a:t>
            </a:r>
            <a:r>
              <a:rPr b="0" lang="el-GR" sz="18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 Ω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35D585F-A18D-452A-9BE6-DD5A1308E1F8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o Office Padrão 2023 S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 pitchFamily="0" charset="1"/>
        <a:ea typeface=""/>
        <a:cs typeface=""/>
      </a:majorFont>
      <a:minorFont>
        <a:latin typeface="Arial" panose="020B06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Do Office Padrão 2023 S2</Template>
  <TotalTime>61</TotalTime>
  <Application>LibreOffice/25.2.4.3$Linux_X86_64 LibreOffice_project/520$Build-3</Application>
  <AppVersion>15.0000</AppVersion>
  <Words>788</Words>
  <Paragraphs>193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2023-08-17T16:24:28Z</dcterms:created>
  <dc:creator>Richard Vieira</dc:creator>
  <dc:description/>
  <dc:language>pt-BR</dc:language>
  <cp:lastModifiedBy/>
  <dcterms:modified xsi:type="dcterms:W3CDTF">2025-08-17T18:51:42Z</dcterms:modified>
  <cp:revision>6</cp:revision>
  <dc:subject/>
  <dc:title>Arduino e Raspberry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36</vt:i4>
  </property>
</Properties>
</file>