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60" r:id="rId4"/>
    <p:sldId id="280" r:id="rId5"/>
    <p:sldId id="285" r:id="rId6"/>
    <p:sldId id="281" r:id="rId7"/>
    <p:sldId id="282" r:id="rId8"/>
    <p:sldId id="283" r:id="rId9"/>
    <p:sldId id="284" r:id="rId10"/>
    <p:sldId id="276" r:id="rId11"/>
  </p:sldIdLst>
  <p:sldSz cx="12192000" cy="6858000"/>
  <p:notesSz cx="6858000" cy="9144000"/>
  <p:embeddedFontLs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Berlin Sans FB Demi" panose="020E0802020502020306" pitchFamily="34" charset="0"/>
      <p:bold r:id="rId17"/>
    </p:embeddedFont>
    <p:embeddedFont>
      <p:font typeface="Fjalla One" panose="02000506040000020004" pitchFamily="2" charset="0"/>
      <p:regular r:id="rId18"/>
    </p:embeddedFont>
    <p:embeddedFont>
      <p:font typeface="Oxygen" panose="02000503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6fd8ccc01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6fd8ccc01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fd8ccc01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fd8ccc01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28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83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74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3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84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7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479686" y="3142150"/>
            <a:ext cx="841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479675" y="5928202"/>
            <a:ext cx="84108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2700000">
            <a:off x="-3107140" y="-1811908"/>
            <a:ext cx="7179927" cy="6137675"/>
            <a:chOff x="559194" y="-842106"/>
            <a:chExt cx="7179996" cy="6137734"/>
          </a:xfrm>
        </p:grpSpPr>
        <p:sp>
          <p:nvSpPr>
            <p:cNvPr id="15" name="Google Shape;15;p2"/>
            <p:cNvSpPr/>
            <p:nvPr/>
          </p:nvSpPr>
          <p:spPr>
            <a:xfrm>
              <a:off x="2959575" y="10222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59575" y="914353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56994" y="3979165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28">
              <a:off x="638154" y="2236283"/>
              <a:ext cx="1417200" cy="141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31216" y="179875"/>
              <a:ext cx="1828500" cy="182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95617" y="2663951"/>
              <a:ext cx="1197300" cy="11973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46610" y="1858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69571" y="2737905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5457" y="182507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69564" y="182874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" name="Google Shape;2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055450" y="1828800"/>
              <a:ext cx="5245224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799969">
              <a:off x="2647531" y="2733756"/>
              <a:ext cx="2130697" cy="407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>
              <a:off x="4778102" y="2285937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78094" y="182873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78087" y="3182076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12640" y="1371547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12640" y="914355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" name="Google Shape;3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1277928" y="1371553"/>
              <a:ext cx="2167810" cy="1674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3;p2"/>
            <p:cNvSpPr/>
            <p:nvPr/>
          </p:nvSpPr>
          <p:spPr>
            <a:xfrm>
              <a:off x="2055446" y="1371548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320905" y="3646903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35285" y="3646905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92479" y="4104094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0895" y="4555999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3474224" y="4104251"/>
              <a:ext cx="4264965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3614844" y="4589579"/>
              <a:ext cx="1022081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9989">
              <a:off x="559194" y="3653557"/>
              <a:ext cx="4676089" cy="390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2"/>
            <p:cNvSpPr/>
            <p:nvPr/>
          </p:nvSpPr>
          <p:spPr>
            <a:xfrm>
              <a:off x="4415983" y="4655294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32212" y="3972819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99">
              <a:off x="3282730" y="-841956"/>
              <a:ext cx="1722000" cy="860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4" name="Google Shape;4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645767" y="18288"/>
              <a:ext cx="3496982" cy="3900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2"/>
          <p:cNvGrpSpPr/>
          <p:nvPr/>
        </p:nvGrpSpPr>
        <p:grpSpPr>
          <a:xfrm rot="2700000">
            <a:off x="9543617" y="-6299"/>
            <a:ext cx="3360022" cy="2632928"/>
            <a:chOff x="7055636" y="2962"/>
            <a:chExt cx="3360054" cy="2632953"/>
          </a:xfrm>
        </p:grpSpPr>
        <p:sp>
          <p:nvSpPr>
            <p:cNvPr id="46" name="Google Shape;46;p2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" name="Google Shape;5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2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ACBD2E-1C26-4F96-94BF-AE50419D4FA4}"/>
              </a:ext>
            </a:extLst>
          </p:cNvPr>
          <p:cNvSpPr/>
          <p:nvPr userDrawn="1"/>
        </p:nvSpPr>
        <p:spPr>
          <a:xfrm>
            <a:off x="0" y="5080091"/>
            <a:ext cx="341745" cy="1372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itle and text">
  <p:cSld name="CUSTOM_5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6127150" y="3096350"/>
            <a:ext cx="5664900" cy="314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2"/>
          </p:nvPr>
        </p:nvSpPr>
        <p:spPr>
          <a:xfrm>
            <a:off x="6127150" y="1752450"/>
            <a:ext cx="5664900" cy="97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64" name="Google Shape;64;p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1" name="Google Shape;71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75" name="Google Shape;75;p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3" name="Google Shape;8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6055325" y="416500"/>
            <a:ext cx="57804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6634EF-7FCA-4D30-B651-6AD11A308BE6}"/>
              </a:ext>
            </a:extLst>
          </p:cNvPr>
          <p:cNvSpPr/>
          <p:nvPr userDrawn="1"/>
        </p:nvSpPr>
        <p:spPr>
          <a:xfrm>
            <a:off x="0" y="5080091"/>
            <a:ext cx="341745" cy="1372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803925" y="2334899"/>
            <a:ext cx="7807800" cy="41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3" name="Google Shape;173;p6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174" name="Google Shape;174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1" name="Google Shape;181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6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85" name="Google Shape;185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3" name="Google Shape;19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6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 rot="8100000">
            <a:off x="-458195" y="-366958"/>
            <a:ext cx="2507543" cy="1964921"/>
            <a:chOff x="7055636" y="2962"/>
            <a:chExt cx="3360054" cy="2632953"/>
          </a:xfrm>
        </p:grpSpPr>
        <p:sp>
          <p:nvSpPr>
            <p:cNvPr id="199" name="Google Shape;199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7" name="Google Shape;20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6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6"/>
          <p:cNvSpPr txBox="1">
            <a:spLocks noGrp="1"/>
          </p:cNvSpPr>
          <p:nvPr>
            <p:ph type="title"/>
          </p:nvPr>
        </p:nvSpPr>
        <p:spPr>
          <a:xfrm>
            <a:off x="680625" y="1330900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0C6CE8-0150-4D44-A4CA-38BD02062ACD}"/>
              </a:ext>
            </a:extLst>
          </p:cNvPr>
          <p:cNvSpPr/>
          <p:nvPr userDrawn="1"/>
        </p:nvSpPr>
        <p:spPr>
          <a:xfrm>
            <a:off x="0" y="5080091"/>
            <a:ext cx="341745" cy="1372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2">
    <p:bg>
      <p:bgPr>
        <a:solidFill>
          <a:schemeClr val="accen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246" name="Google Shape;246;p8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3" name="Google Shape;25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8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257" name="Google Shape;257;p8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5" name="Google Shape;26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8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8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425A3B-6257-4C9E-8F86-3D8BD4DCCFE1}"/>
              </a:ext>
            </a:extLst>
          </p:cNvPr>
          <p:cNvSpPr/>
          <p:nvPr userDrawn="1"/>
        </p:nvSpPr>
        <p:spPr>
          <a:xfrm>
            <a:off x="12445" y="5157037"/>
            <a:ext cx="373500" cy="1234093"/>
          </a:xfrm>
          <a:prstGeom prst="rect">
            <a:avLst/>
          </a:prstGeom>
          <a:solidFill>
            <a:srgbClr val="BF1363"/>
          </a:solidFill>
          <a:ln>
            <a:solidFill>
              <a:srgbClr val="BF1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  <a:defRPr sz="2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 txBox="1">
            <a:spLocks noGrp="1"/>
          </p:cNvSpPr>
          <p:nvPr>
            <p:ph type="ctrTitle"/>
          </p:nvPr>
        </p:nvSpPr>
        <p:spPr>
          <a:xfrm>
            <a:off x="3257551" y="2443162"/>
            <a:ext cx="7375624" cy="1190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6600" b="1" i="0" dirty="0">
                <a:solidFill>
                  <a:srgbClr val="0E0F25"/>
                </a:solidFill>
                <a:effectLst/>
                <a:latin typeface="Berlin Sans FB Demi" panose="020E0802020502020306" pitchFamily="34" charset="0"/>
              </a:rPr>
              <a:t>KMeans Clustering Algorithm</a:t>
            </a:r>
            <a:r>
              <a:rPr lang="en" sz="6600" dirty="0">
                <a:latin typeface="Berlin Sans FB Demi" panose="020E0802020502020306" pitchFamily="34" charset="0"/>
              </a:rPr>
              <a:t> </a:t>
            </a:r>
            <a:endParaRPr sz="6600" dirty="0">
              <a:latin typeface="Berlin Sans FB Demi" panose="020E0802020502020306" pitchFamily="34" charset="0"/>
            </a:endParaRPr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1"/>
          </p:nvPr>
        </p:nvSpPr>
        <p:spPr>
          <a:xfrm>
            <a:off x="250700" y="4267199"/>
            <a:ext cx="8410800" cy="14346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Done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0" algn="l">
              <a:lnSpc>
                <a:spcPct val="150000"/>
              </a:lnSpc>
            </a:pPr>
            <a:r>
              <a:rPr lang="en-US" dirty="0"/>
              <a:t>Mohammed K </a:t>
            </a:r>
            <a:r>
              <a:rPr lang="en-US" dirty="0" err="1"/>
              <a:t>Jumaah</a:t>
            </a:r>
            <a:endParaRPr lang="en-US" dirty="0"/>
          </a:p>
          <a:p>
            <a:pPr marL="457200" lvl="1" indent="0" algn="l">
              <a:lnSpc>
                <a:spcPct val="150000"/>
              </a:lnSpc>
            </a:pPr>
            <a:r>
              <a:rPr lang="en-US" dirty="0"/>
              <a:t>Mohammed Q Kareem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 err="1"/>
              <a:t>Kayrat</a:t>
            </a:r>
            <a:r>
              <a:rPr lang="en-US" dirty="0"/>
              <a:t> Jawad Hasan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5"/>
          <p:cNvSpPr txBox="1">
            <a:spLocks noGrp="1"/>
          </p:cNvSpPr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6"/>
          <p:cNvSpPr txBox="1">
            <a:spLocks noGrp="1"/>
          </p:cNvSpPr>
          <p:nvPr>
            <p:ph type="title"/>
          </p:nvPr>
        </p:nvSpPr>
        <p:spPr>
          <a:xfrm>
            <a:off x="414750" y="484300"/>
            <a:ext cx="64944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OUTLINE</a:t>
            </a:r>
            <a:endParaRPr sz="6000" dirty="0"/>
          </a:p>
        </p:txBody>
      </p:sp>
      <p:sp>
        <p:nvSpPr>
          <p:cNvPr id="460" name="Google Shape;460;p16"/>
          <p:cNvSpPr txBox="1">
            <a:spLocks noGrp="1"/>
          </p:cNvSpPr>
          <p:nvPr>
            <p:ph type="body" idx="1"/>
          </p:nvPr>
        </p:nvSpPr>
        <p:spPr>
          <a:xfrm>
            <a:off x="750225" y="1856550"/>
            <a:ext cx="4936800" cy="314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71500" indent="-571500">
              <a:spcAft>
                <a:spcPts val="2100"/>
              </a:spcAft>
              <a:buFont typeface="Wingdings" panose="05000000000000000000" pitchFamily="2" charset="2"/>
              <a:buChar char="q"/>
            </a:pPr>
            <a:r>
              <a:rPr lang="en-US" sz="3600" dirty="0"/>
              <a:t>What is Clustering?</a:t>
            </a:r>
          </a:p>
          <a:p>
            <a:pPr marL="571500" indent="-571500">
              <a:spcAft>
                <a:spcPts val="2100"/>
              </a:spcAft>
              <a:buFont typeface="Wingdings" panose="05000000000000000000" pitchFamily="2" charset="2"/>
              <a:buChar char="q"/>
            </a:pPr>
            <a:r>
              <a:rPr lang="en-US" sz="3600" dirty="0"/>
              <a:t>What is K-Means?</a:t>
            </a:r>
          </a:p>
          <a:p>
            <a:pPr marL="571500" indent="-571500">
              <a:spcAft>
                <a:spcPts val="2100"/>
              </a:spcAft>
              <a:buFont typeface="Wingdings" panose="05000000000000000000" pitchFamily="2" charset="2"/>
              <a:buChar char="q"/>
            </a:pPr>
            <a:r>
              <a:rPr lang="en-US" sz="3600" dirty="0"/>
              <a:t>K-Means Clustering.</a:t>
            </a:r>
          </a:p>
          <a:p>
            <a:pPr marL="571500" indent="-571500">
              <a:spcAft>
                <a:spcPts val="2100"/>
              </a:spcAft>
              <a:buFont typeface="Wingdings" panose="05000000000000000000" pitchFamily="2" charset="2"/>
              <a:buChar char="q"/>
            </a:pPr>
            <a:r>
              <a:rPr lang="en-US" sz="3600" dirty="0"/>
              <a:t>K-Means Algorithm.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body" idx="1"/>
          </p:nvPr>
        </p:nvSpPr>
        <p:spPr>
          <a:xfrm>
            <a:off x="501325" y="1576050"/>
            <a:ext cx="8369700" cy="93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Clustering is the process of dividing the datasets into groups, consisting of similar data points.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2215825" y="264100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Clustering</a:t>
            </a:r>
            <a:endParaRPr sz="6000" dirty="0"/>
          </a:p>
        </p:txBody>
      </p:sp>
      <p:sp>
        <p:nvSpPr>
          <p:cNvPr id="4" name="Google Shape;478;p19">
            <a:extLst>
              <a:ext uri="{FF2B5EF4-FFF2-40B4-BE49-F238E27FC236}">
                <a16:creationId xmlns:a16="http://schemas.microsoft.com/office/drawing/2014/main" id="{E1A8942B-C760-461B-B24B-F21ECBAF66BD}"/>
              </a:ext>
            </a:extLst>
          </p:cNvPr>
          <p:cNvSpPr txBox="1">
            <a:spLocks/>
          </p:cNvSpPr>
          <p:nvPr/>
        </p:nvSpPr>
        <p:spPr>
          <a:xfrm>
            <a:off x="737936" y="3297800"/>
            <a:ext cx="10716127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  <a:defRPr sz="2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342900" indent="-342900" algn="just">
              <a:lnSpc>
                <a:spcPct val="150000"/>
              </a:lnSpc>
            </a:pPr>
            <a:r>
              <a:rPr lang="en-US" dirty="0"/>
              <a:t>Points in the same group are as similar as possible.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/>
              <a:t>Points in different groups are as dissimilar as possible.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body" idx="1"/>
          </p:nvPr>
        </p:nvSpPr>
        <p:spPr>
          <a:xfrm>
            <a:off x="609609" y="1575504"/>
            <a:ext cx="8369700" cy="29895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K-Means is a clustering algorithm whose main goal is to group similar elements or data points into a cluster.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It’s the most common algorithm that uses an iterative refinement technique.</a:t>
            </a:r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2215825" y="226000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K-Means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4329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body" idx="1"/>
          </p:nvPr>
        </p:nvSpPr>
        <p:spPr>
          <a:xfrm>
            <a:off x="609609" y="1575504"/>
            <a:ext cx="8369700" cy="29895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 algn="just"/>
            <a:r>
              <a:rPr lang="en-US" sz="3200" dirty="0"/>
              <a:t>Strengths</a:t>
            </a:r>
          </a:p>
          <a:p>
            <a:pPr lvl="1" indent="-457200" algn="just"/>
            <a:r>
              <a:rPr lang="en-US" sz="2700" dirty="0"/>
              <a:t>Simple iterative method</a:t>
            </a:r>
          </a:p>
          <a:p>
            <a:pPr lvl="1" indent="-457200" algn="just"/>
            <a:r>
              <a:rPr lang="en-US" sz="2700" dirty="0"/>
              <a:t>User provides “K”</a:t>
            </a:r>
          </a:p>
          <a:p>
            <a:pPr marL="457200" lvl="1" indent="0" algn="just">
              <a:buNone/>
            </a:pPr>
            <a:endParaRPr lang="en-US" sz="800" dirty="0"/>
          </a:p>
          <a:p>
            <a:pPr indent="-457200" algn="just"/>
            <a:r>
              <a:rPr lang="en-US" sz="3200" dirty="0"/>
              <a:t>Weaknesses</a:t>
            </a:r>
          </a:p>
          <a:p>
            <a:pPr lvl="1" indent="-457200" algn="just"/>
            <a:r>
              <a:rPr lang="en-US" sz="2700" dirty="0"/>
              <a:t>Often too simple         bad results</a:t>
            </a:r>
          </a:p>
          <a:p>
            <a:pPr lvl="1" indent="-457200" algn="just"/>
            <a:r>
              <a:rPr lang="en-US" sz="2700" dirty="0"/>
              <a:t>Difficult to guess the correct “K”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2215825" y="226000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K-Means Clustering</a:t>
            </a:r>
            <a:endParaRPr sz="6000" dirty="0"/>
          </a:p>
        </p:txBody>
      </p:sp>
      <p:sp>
        <p:nvSpPr>
          <p:cNvPr id="4" name="Google Shape;1204;p36">
            <a:extLst>
              <a:ext uri="{FF2B5EF4-FFF2-40B4-BE49-F238E27FC236}">
                <a16:creationId xmlns:a16="http://schemas.microsoft.com/office/drawing/2014/main" id="{EF552126-CE2A-44CD-BCEF-BAF53740381D}"/>
              </a:ext>
            </a:extLst>
          </p:cNvPr>
          <p:cNvSpPr/>
          <p:nvPr/>
        </p:nvSpPr>
        <p:spPr>
          <a:xfrm>
            <a:off x="4442935" y="5070088"/>
            <a:ext cx="424340" cy="26003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body" idx="1"/>
          </p:nvPr>
        </p:nvSpPr>
        <p:spPr>
          <a:xfrm>
            <a:off x="619134" y="1565980"/>
            <a:ext cx="8369700" cy="13772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 algn="just"/>
            <a:r>
              <a:rPr lang="en-US" sz="3200" dirty="0"/>
              <a:t>Initialize data with 2 columns</a:t>
            </a:r>
          </a:p>
          <a:p>
            <a:pPr indent="-457200" algn="just"/>
            <a:r>
              <a:rPr lang="en-US" sz="3200" dirty="0"/>
              <a:t>K = 2</a:t>
            </a:r>
          </a:p>
          <a:p>
            <a:pPr indent="-457200" algn="just"/>
            <a:endParaRPr lang="en-US" sz="3200" dirty="0"/>
          </a:p>
          <a:p>
            <a:pPr indent="-457200" algn="just"/>
            <a:endParaRPr lang="en-US" sz="3200" dirty="0"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2339650" y="197425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K-Means Algorithm 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18CF1-D8C5-40AE-8A98-673EC720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84755" y="2181341"/>
            <a:ext cx="4622489" cy="34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6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body" idx="1"/>
          </p:nvPr>
        </p:nvSpPr>
        <p:spPr>
          <a:xfrm>
            <a:off x="619134" y="1565980"/>
            <a:ext cx="8369700" cy="13772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 algn="just"/>
            <a:r>
              <a:rPr lang="en-US" sz="3200" dirty="0"/>
              <a:t>Pick random Centroids.</a:t>
            </a:r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2339650" y="197425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K-Means Algorithm con. 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18CF1-D8C5-40AE-8A98-673EC720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84755" y="2181342"/>
            <a:ext cx="4622489" cy="34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3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body" idx="1"/>
          </p:nvPr>
        </p:nvSpPr>
        <p:spPr>
          <a:xfrm>
            <a:off x="619134" y="1565980"/>
            <a:ext cx="8369700" cy="13772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 algn="just"/>
            <a:r>
              <a:rPr lang="en-US" sz="2800" dirty="0"/>
              <a:t>Calculate the distance between every data point with Centroids using Squared Euclidean distance.</a:t>
            </a:r>
          </a:p>
          <a:p>
            <a:pPr indent="-457200" algn="just"/>
            <a:r>
              <a:rPr lang="en-US" sz="2800" dirty="0"/>
              <a:t>Assign data points</a:t>
            </a:r>
          </a:p>
          <a:p>
            <a:pPr marL="0" indent="0" algn="just">
              <a:buNone/>
            </a:pPr>
            <a:r>
              <a:rPr lang="en-US" sz="2800" dirty="0"/>
              <a:t>to the closest centroid.</a:t>
            </a:r>
          </a:p>
          <a:p>
            <a:pPr indent="-457200" algn="just"/>
            <a:r>
              <a:rPr lang="en-US" sz="2800" dirty="0"/>
              <a:t>Recalculate new</a:t>
            </a:r>
          </a:p>
          <a:p>
            <a:pPr marL="0" indent="0" algn="just">
              <a:buNone/>
            </a:pPr>
            <a:r>
              <a:rPr lang="en-US" sz="2800" dirty="0"/>
              <a:t>centroids.</a:t>
            </a:r>
          </a:p>
          <a:p>
            <a:pPr indent="-457200" algn="just"/>
            <a:endParaRPr lang="en-US" sz="2800" dirty="0"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2339650" y="197425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K-Means Algorithm con. 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18CF1-D8C5-40AE-8A98-673EC720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38495" y="2638426"/>
            <a:ext cx="4368798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body" idx="1"/>
          </p:nvPr>
        </p:nvSpPr>
        <p:spPr>
          <a:xfrm>
            <a:off x="619134" y="1565980"/>
            <a:ext cx="8369700" cy="7962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 algn="just"/>
            <a:r>
              <a:rPr lang="en-US" sz="2800" dirty="0"/>
              <a:t>Iterate the previous steps.</a:t>
            </a:r>
          </a:p>
          <a:p>
            <a:pPr marL="0" indent="0" algn="just">
              <a:buNone/>
            </a:pPr>
            <a:endParaRPr lang="en-US" sz="2800" dirty="0"/>
          </a:p>
          <a:p>
            <a:pPr indent="-457200" algn="just"/>
            <a:endParaRPr lang="en-US" sz="2800" dirty="0"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2339650" y="197425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K-Means Algorithm con. 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18CF1-D8C5-40AE-8A98-673EC720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0645" y="3193709"/>
            <a:ext cx="4622488" cy="3466866"/>
          </a:xfrm>
          <a:prstGeom prst="rect">
            <a:avLst/>
          </a:prstGeom>
        </p:spPr>
      </p:pic>
      <p:sp>
        <p:nvSpPr>
          <p:cNvPr id="5" name="Google Shape;478;p19">
            <a:extLst>
              <a:ext uri="{FF2B5EF4-FFF2-40B4-BE49-F238E27FC236}">
                <a16:creationId xmlns:a16="http://schemas.microsoft.com/office/drawing/2014/main" id="{CFC507D6-8704-410B-9832-3ECFF90A1496}"/>
              </a:ext>
            </a:extLst>
          </p:cNvPr>
          <p:cNvSpPr txBox="1">
            <a:spLocks/>
          </p:cNvSpPr>
          <p:nvPr/>
        </p:nvSpPr>
        <p:spPr>
          <a:xfrm>
            <a:off x="619134" y="2215686"/>
            <a:ext cx="8369700" cy="79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  <a:defRPr sz="2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xygen"/>
              <a:buChar char="■"/>
              <a:defRPr sz="19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-457200" algn="just"/>
            <a:r>
              <a:rPr lang="en-US" sz="2800" dirty="0"/>
              <a:t>Stop based on convergence criteria.</a:t>
            </a:r>
          </a:p>
          <a:p>
            <a:pPr lvl="1" indent="-457200" algn="just"/>
            <a:r>
              <a:rPr lang="en-US" sz="2300" dirty="0"/>
              <a:t>No change in clusters</a:t>
            </a:r>
          </a:p>
        </p:txBody>
      </p:sp>
    </p:spTree>
    <p:extLst>
      <p:ext uri="{BB962C8B-B14F-4D97-AF65-F5344CB8AC3E}">
        <p14:creationId xmlns:p14="http://schemas.microsoft.com/office/powerpoint/2010/main" val="1828976128"/>
      </p:ext>
    </p:extLst>
  </p:cSld>
  <p:clrMapOvr>
    <a:masterClrMapping/>
  </p:clrMapOvr>
</p:sld>
</file>

<file path=ppt/theme/theme1.xml><?xml version="1.0" encoding="utf-8"?>
<a:theme xmlns:a="http://schemas.openxmlformats.org/drawingml/2006/main" name="Anemoi · 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1C4587"/>
      </a:accent1>
      <a:accent2>
        <a:srgbClr val="BF1363"/>
      </a:accent2>
      <a:accent3>
        <a:srgbClr val="F39237"/>
      </a:accent3>
      <a:accent4>
        <a:srgbClr val="0E79B2"/>
      </a:accent4>
      <a:accent5>
        <a:srgbClr val="D9534D"/>
      </a:accent5>
      <a:accent6>
        <a:srgbClr val="CC3358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196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Wingdings</vt:lpstr>
      <vt:lpstr>Oxygen</vt:lpstr>
      <vt:lpstr>Barlow Condensed</vt:lpstr>
      <vt:lpstr>Berlin Sans FB Demi</vt:lpstr>
      <vt:lpstr>Fjalla One</vt:lpstr>
      <vt:lpstr>Anemoi · SlidesMania</vt:lpstr>
      <vt:lpstr>KMeans Clustering Algorithm </vt:lpstr>
      <vt:lpstr>OUTLINE</vt:lpstr>
      <vt:lpstr>Clustering</vt:lpstr>
      <vt:lpstr>K-Means</vt:lpstr>
      <vt:lpstr>K-Means Clustering</vt:lpstr>
      <vt:lpstr>K-Means Algorithm </vt:lpstr>
      <vt:lpstr>K-Means Algorithm con. </vt:lpstr>
      <vt:lpstr>K-Means Algorithm con. </vt:lpstr>
      <vt:lpstr>K-Means Algorithm con.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dc:creator>Mohammed K Jumaah</dc:creator>
  <cp:lastModifiedBy>Professor Man</cp:lastModifiedBy>
  <cp:revision>10</cp:revision>
  <dcterms:modified xsi:type="dcterms:W3CDTF">2022-05-17T20:15:35Z</dcterms:modified>
</cp:coreProperties>
</file>