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95" r:id="rId4"/>
    <p:sldId id="299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  <p:sldId id="278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swald" pitchFamily="2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23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82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11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31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2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99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40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3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40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45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26" y="2726348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26" y="2857673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8030" y="2532542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9030" y="2816392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2030" y="2849742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476" y="2742048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788" y="2723061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49" y="2865773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49" y="3151523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49" y="2795605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98" y="2608742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8024" y="4081398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503910" y="772985"/>
            <a:ext cx="81359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IMAGE SEGMENTATION METHOD USING KMEANS AND KNN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3" name="Google Shape;485;p16">
            <a:extLst>
              <a:ext uri="{FF2B5EF4-FFF2-40B4-BE49-F238E27FC236}">
                <a16:creationId xmlns:a16="http://schemas.microsoft.com/office/drawing/2014/main" id="{D4C19213-ECE6-42D3-A3E0-130063DB1E15}"/>
              </a:ext>
            </a:extLst>
          </p:cNvPr>
          <p:cNvSpPr txBox="1">
            <a:spLocks/>
          </p:cNvSpPr>
          <p:nvPr/>
        </p:nvSpPr>
        <p:spPr>
          <a:xfrm>
            <a:off x="6292800" y="3833585"/>
            <a:ext cx="2347108" cy="61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/>
              <a:t>Supervised</a:t>
            </a:r>
          </a:p>
        </p:txBody>
      </p:sp>
      <p:sp>
        <p:nvSpPr>
          <p:cNvPr id="4" name="Google Shape;486;p16">
            <a:extLst>
              <a:ext uri="{FF2B5EF4-FFF2-40B4-BE49-F238E27FC236}">
                <a16:creationId xmlns:a16="http://schemas.microsoft.com/office/drawing/2014/main" id="{C5F1F20D-6909-4085-BC6D-127D3E72CC30}"/>
              </a:ext>
            </a:extLst>
          </p:cNvPr>
          <p:cNvSpPr txBox="1">
            <a:spLocks/>
          </p:cNvSpPr>
          <p:nvPr/>
        </p:nvSpPr>
        <p:spPr>
          <a:xfrm>
            <a:off x="5565599" y="4315561"/>
            <a:ext cx="3074399" cy="490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algn="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Dr. Zahra Rezaei </a:t>
            </a:r>
          </a:p>
        </p:txBody>
      </p:sp>
      <p:sp>
        <p:nvSpPr>
          <p:cNvPr id="5" name="Google Shape;485;p16">
            <a:extLst>
              <a:ext uri="{FF2B5EF4-FFF2-40B4-BE49-F238E27FC236}">
                <a16:creationId xmlns:a16="http://schemas.microsoft.com/office/drawing/2014/main" id="{988A239F-A076-4DA2-9CE3-10E28701828C}"/>
              </a:ext>
            </a:extLst>
          </p:cNvPr>
          <p:cNvSpPr txBox="1">
            <a:spLocks/>
          </p:cNvSpPr>
          <p:nvPr/>
        </p:nvSpPr>
        <p:spPr>
          <a:xfrm>
            <a:off x="504001" y="3790615"/>
            <a:ext cx="2347108" cy="61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3200" dirty="0"/>
              <a:t>Students</a:t>
            </a:r>
          </a:p>
        </p:txBody>
      </p:sp>
      <p:sp>
        <p:nvSpPr>
          <p:cNvPr id="6" name="Google Shape;486;p16">
            <a:extLst>
              <a:ext uri="{FF2B5EF4-FFF2-40B4-BE49-F238E27FC236}">
                <a16:creationId xmlns:a16="http://schemas.microsoft.com/office/drawing/2014/main" id="{AD21DC36-098D-4927-914F-991F3B29CAB2}"/>
              </a:ext>
            </a:extLst>
          </p:cNvPr>
          <p:cNvSpPr txBox="1">
            <a:spLocks/>
          </p:cNvSpPr>
          <p:nvPr/>
        </p:nvSpPr>
        <p:spPr>
          <a:xfrm>
            <a:off x="79203" y="4315561"/>
            <a:ext cx="3074399" cy="613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Mohammed Kifah Jumaah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Kayrat Jawad Hasan</a:t>
            </a:r>
          </a:p>
          <a:p>
            <a:pPr marL="457200" lvl="1" indent="0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396475" y="1003725"/>
            <a:ext cx="8434650" cy="255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lnSpc>
                <a:spcPct val="150000"/>
              </a:lnSpc>
              <a:defRPr sz="1800" baseline="0">
                <a:latin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ource Sans Pro"/>
              </a:rPr>
              <a:t>Here is the subplot for each cluster depending on </a:t>
            </a:r>
            <a:r>
              <a:rPr lang="en-US" dirty="0" err="1">
                <a:sym typeface="Source Sans Pro"/>
              </a:rPr>
              <a:t>N_Clusters</a:t>
            </a:r>
            <a:r>
              <a:rPr lang="en-US" dirty="0">
                <a:sym typeface="Source Sans Pro"/>
              </a:rPr>
              <a:t>, showing all layers for original image after segmentation.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C357F-A773-4EFD-BC6E-1178253FA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" y="1860895"/>
            <a:ext cx="4600894" cy="227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A5792-7C86-43F9-BE72-F2479E15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800" y="1569408"/>
            <a:ext cx="4600894" cy="2278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FA7A17-8C26-40D3-A4B0-C3C493BEEBDE}"/>
              </a:ext>
            </a:extLst>
          </p:cNvPr>
          <p:cNvSpPr txBox="1"/>
          <p:nvPr/>
        </p:nvSpPr>
        <p:spPr>
          <a:xfrm>
            <a:off x="916988" y="3848287"/>
            <a:ext cx="279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Clusters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65732A-940E-47E7-87B8-9790DA0FE37D}"/>
              </a:ext>
            </a:extLst>
          </p:cNvPr>
          <p:cNvSpPr txBox="1"/>
          <p:nvPr/>
        </p:nvSpPr>
        <p:spPr>
          <a:xfrm>
            <a:off x="5517882" y="4002175"/>
            <a:ext cx="279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Clusters</a:t>
            </a:r>
          </a:p>
        </p:txBody>
      </p:sp>
    </p:spTree>
    <p:extLst>
      <p:ext uri="{BB962C8B-B14F-4D97-AF65-F5344CB8AC3E}">
        <p14:creationId xmlns:p14="http://schemas.microsoft.com/office/powerpoint/2010/main" val="400850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396475" y="1003725"/>
            <a:ext cx="8434650" cy="255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lnSpc>
                <a:spcPct val="150000"/>
              </a:lnSpc>
              <a:defRPr sz="18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>
                <a:sym typeface="Source Sans Pro"/>
              </a:rPr>
              <a:t>In this project we try our way for image segmentation based on the k-means and </a:t>
            </a:r>
            <a:r>
              <a:rPr lang="en-US" dirty="0" err="1">
                <a:sym typeface="Source Sans Pro"/>
              </a:rPr>
              <a:t>knn</a:t>
            </a:r>
            <a:r>
              <a:rPr lang="en-US" dirty="0">
                <a:sym typeface="Source Sans Pro"/>
              </a:rPr>
              <a:t> algorithms. And that made a some optimization and segment the image into there layers based on number of clusters. As we see the accuracy for 3 clusters is 99.96% and for 7 clusters 99.60%. This accuracy values shows how much there is similarity between the k-means output labels and </a:t>
            </a:r>
            <a:r>
              <a:rPr lang="en-US" dirty="0" err="1">
                <a:sym typeface="Source Sans Pro"/>
              </a:rPr>
              <a:t>knn</a:t>
            </a:r>
            <a:r>
              <a:rPr lang="en-US" dirty="0">
                <a:sym typeface="Source Sans Pro"/>
              </a:rPr>
              <a:t> output labels. So there is 0.04% optimization on k-means for 3 clusters and 0.40% for 7 clusters.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46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396475" y="1003725"/>
            <a:ext cx="8434650" cy="255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lnSpc>
                <a:spcPct val="150000"/>
              </a:lnSpc>
              <a:defRPr sz="1800" baseline="0">
                <a:latin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Altini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N.,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Giosa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G.,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Fragasso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N.,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Coscia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C.,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Sibilano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E.,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Prencipe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B., Hussain, S., Brunetti, A., Buongiorno, D., Guerriero, A.,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Tatò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I., Brunetti, G.,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Triggiani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V. and Bevilacqua, V., 2021. Segmentation and Identification of Vertebrae in CT Scans Using CNN, k-Means Clustering and k-NN.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Informatics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8(2), p.40.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Dhanachandra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N.,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Manglem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K.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Chanu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Y., 2015. Image Segmentation Using K -means Clustering Algorithm and Subtractive Clustering Algorithm.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Procedia Computer Science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54, pp.764-771.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D. and Kumar Mishra, M., 2017. Frequency Domain Digital Image Segmentation based on a Modified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kMeans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SSRN Electronic Journal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</a:rPr>
              <a:t>Mesecan</a:t>
            </a:r>
            <a:r>
              <a:rPr lang="en-US" sz="1200" dirty="0">
                <a:effectLst/>
              </a:rPr>
              <a:t>, I., &amp; </a:t>
            </a:r>
            <a:r>
              <a:rPr lang="en-US" sz="1200" dirty="0" err="1">
                <a:effectLst/>
              </a:rPr>
              <a:t>Bucak</a:t>
            </a:r>
            <a:r>
              <a:rPr lang="en-US" sz="1200" dirty="0">
                <a:effectLst/>
              </a:rPr>
              <a:t>, I. O. (2014). Searching the effects of image scaling for underground object detection using KMEANS and KNN. </a:t>
            </a:r>
            <a:r>
              <a:rPr lang="en-US" sz="1200" i="1" dirty="0">
                <a:effectLst/>
              </a:rPr>
              <a:t>2014 European Modelling Symposium</a:t>
            </a:r>
            <a:r>
              <a:rPr lang="en-US" sz="1200" dirty="0">
                <a:effectLst/>
              </a:rPr>
              <a:t>. https://doi.org/10.1109/ems.2014.64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29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</a:t>
            </a:r>
            <a:endParaRPr sz="10000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470;p14">
            <a:extLst>
              <a:ext uri="{FF2B5EF4-FFF2-40B4-BE49-F238E27FC236}">
                <a16:creationId xmlns:a16="http://schemas.microsoft.com/office/drawing/2014/main" id="{333CD94A-7790-4240-927C-EF90ECFFCF72}"/>
              </a:ext>
            </a:extLst>
          </p:cNvPr>
          <p:cNvSpPr txBox="1"/>
          <p:nvPr/>
        </p:nvSpPr>
        <p:spPr>
          <a:xfrm>
            <a:off x="396475" y="1003725"/>
            <a:ext cx="8434650" cy="156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8324A"/>
                </a:solidFill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Image Segmentation Method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8324A"/>
                </a:solidFill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Methodologies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8324A"/>
                </a:solidFill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Tools and Packages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8324A"/>
                </a:solidFill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Preposed Algorithm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8324A"/>
                </a:solidFill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Results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8324A"/>
                </a:solidFill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Conclusion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8324A"/>
                </a:solidFill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References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SEGMENTATION METHOD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396475" y="1003725"/>
            <a:ext cx="8434650" cy="156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Image segmentation is considered as the first step in the image processing and therefore, a better segmentation will make it easier to analyze in the subsequent image processing steps. 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9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396475" y="1003725"/>
            <a:ext cx="8434650" cy="206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8324A"/>
                </a:solidFill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We used in our project this algorithms for image segmentation: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8324A"/>
                </a:solidFill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Kmeans</a:t>
            </a:r>
            <a:endParaRPr lang="en-US" sz="1800" dirty="0">
              <a:solidFill>
                <a:srgbClr val="28324A"/>
              </a:solidFill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8324A"/>
                </a:solidFill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KNN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8324A"/>
                </a:solidFill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PCA</a:t>
            </a: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470;p14">
            <a:extLst>
              <a:ext uri="{FF2B5EF4-FFF2-40B4-BE49-F238E27FC236}">
                <a16:creationId xmlns:a16="http://schemas.microsoft.com/office/drawing/2014/main" id="{04D19A59-E1E0-45E1-867D-11883892796A}"/>
              </a:ext>
            </a:extLst>
          </p:cNvPr>
          <p:cNvSpPr txBox="1"/>
          <p:nvPr/>
        </p:nvSpPr>
        <p:spPr>
          <a:xfrm>
            <a:off x="396475" y="2762726"/>
            <a:ext cx="8434650" cy="137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k-means algorithm is the powerful clustering algorithm but it need some optimization on it. So we combine KNN algorithm for optimize the output of K-Means results.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Also we used PCA method for decomposition and clean image data before segmentation.</a:t>
            </a: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8284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</a:t>
            </a:r>
            <a:r>
              <a:rPr lang="en-US" dirty="0"/>
              <a:t>MEANS ALGORITHM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396475" y="1003725"/>
            <a:ext cx="8434650" cy="255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lnSpc>
                <a:spcPct val="150000"/>
              </a:lnSpc>
              <a:defRPr sz="1800" baseline="0">
                <a:latin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K-Means Clustering is an unsupervised learning algorithm that is used to solve the clustering problems in machine learning or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ource Sans Pro"/>
              </a:rPr>
              <a:t>K-Means main goal is to group similar elements or data points into a cluster.</a:t>
            </a:r>
          </a:p>
          <a:p>
            <a:endParaRPr dirty="0"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873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396475" y="1003725"/>
            <a:ext cx="8434650" cy="255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lnSpc>
                <a:spcPct val="150000"/>
              </a:lnSpc>
              <a:defRPr sz="1800" baseline="0">
                <a:latin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is one of the simplest Machine Learning algorithms based on Supervised Learning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K-NN algorithm assumes the similarity between the new case/data and available cases and put the new case into the category that is most similar to the available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K-NN algorithm stores all the available data and classifies a new data point based on the similarity.</a:t>
            </a:r>
            <a:endParaRPr lang="en-US" dirty="0"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61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PCA ALGORITHM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396475" y="1003725"/>
            <a:ext cx="8434650" cy="255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lnSpc>
                <a:spcPct val="150000"/>
              </a:lnSpc>
              <a:defRPr sz="1800" baseline="0">
                <a:latin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Principal component analysis (PCA) is a technique to bring out strong patterns in a dataset by suppressing variations.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used to clean data sets to make it easy to explore and analyze.</a:t>
            </a:r>
            <a:endParaRPr lang="en-US" dirty="0"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02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AND PACKAGES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396475" y="1003725"/>
            <a:ext cx="8434650" cy="255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lnSpc>
                <a:spcPct val="150000"/>
              </a:lnSpc>
              <a:defRPr sz="1800" baseline="0">
                <a:latin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ource Sans Pro"/>
              </a:rPr>
              <a:t>Visual Studio Code as editor.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ource Sans Pro"/>
              </a:rPr>
              <a:t>Python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ource Sans Pro"/>
              </a:rPr>
              <a:t>Matplotlib.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ource Sans Pro"/>
              </a:rPr>
              <a:t>CV2.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Source Sans Pro"/>
              </a:rPr>
              <a:t>Numpy</a:t>
            </a:r>
            <a:r>
              <a:rPr lang="en-US" dirty="0">
                <a:sym typeface="Source Sans Pr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299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ALGORITHM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396475" y="1003725"/>
            <a:ext cx="8434650" cy="255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lnSpc>
                <a:spcPct val="150000"/>
              </a:lnSpc>
              <a:defRPr sz="1800" baseline="0">
                <a:latin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18385-9A15-4576-884A-B372DF26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25" y="458625"/>
            <a:ext cx="2930400" cy="4165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8655B1-3CBE-4503-A424-9B14E6B16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75" y="1003724"/>
            <a:ext cx="5199937" cy="255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41744-4719-4FE9-982E-9A028B67B3B2}"/>
              </a:ext>
            </a:extLst>
          </p:cNvPr>
          <p:cNvSpPr txBox="1"/>
          <p:nvPr/>
        </p:nvSpPr>
        <p:spPr>
          <a:xfrm>
            <a:off x="5803525" y="186049"/>
            <a:ext cx="14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Flowchart:</a:t>
            </a:r>
          </a:p>
        </p:txBody>
      </p:sp>
    </p:spTree>
    <p:extLst>
      <p:ext uri="{BB962C8B-B14F-4D97-AF65-F5344CB8AC3E}">
        <p14:creationId xmlns:p14="http://schemas.microsoft.com/office/powerpoint/2010/main" val="50486503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619</Words>
  <Application>Microsoft Office PowerPoint</Application>
  <PresentationFormat>On-screen Show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Source Sans Pro</vt:lpstr>
      <vt:lpstr>Oswald</vt:lpstr>
      <vt:lpstr>Times New Roman</vt:lpstr>
      <vt:lpstr>Open Sans</vt:lpstr>
      <vt:lpstr>Quince template</vt:lpstr>
      <vt:lpstr>IMAGE SEGMENTATION METHOD USING KMEANS AND KNN</vt:lpstr>
      <vt:lpstr>OUTLINE</vt:lpstr>
      <vt:lpstr>IMAGE SEGMENTATION METHOD</vt:lpstr>
      <vt:lpstr>METHODOLOGIES</vt:lpstr>
      <vt:lpstr>KMEANS ALGORITHM</vt:lpstr>
      <vt:lpstr>KNN ALGORITHM</vt:lpstr>
      <vt:lpstr>PCA ALGORITHM</vt:lpstr>
      <vt:lpstr>TOOLS AND PACKAGES</vt:lpstr>
      <vt:lpstr>PROPOSED ALGORITHM</vt:lpstr>
      <vt:lpstr>RESULTS</vt:lpstr>
      <vt:lpstr>CONCLUSION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METHOD USING KMEANS AND KNN</dc:title>
  <cp:lastModifiedBy>Professor Man</cp:lastModifiedBy>
  <cp:revision>10</cp:revision>
  <dcterms:modified xsi:type="dcterms:W3CDTF">2022-08-05T18:52:27Z</dcterms:modified>
</cp:coreProperties>
</file>