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87" r:id="rId5"/>
    <p:sldId id="258" r:id="rId6"/>
    <p:sldId id="259" r:id="rId7"/>
    <p:sldId id="260" r:id="rId8"/>
    <p:sldId id="261" r:id="rId9"/>
    <p:sldId id="262" r:id="rId10"/>
    <p:sldId id="263" r:id="rId11"/>
    <p:sldId id="264" r:id="rId12"/>
    <p:sldId id="265" r:id="rId13"/>
    <p:sldId id="266" r:id="rId14"/>
    <p:sldId id="288" r:id="rId15"/>
    <p:sldId id="273" r:id="rId16"/>
    <p:sldId id="289" r:id="rId17"/>
    <p:sldId id="303" r:id="rId18"/>
    <p:sldId id="300" r:id="rId19"/>
    <p:sldId id="274" r:id="rId20"/>
    <p:sldId id="293" r:id="rId21"/>
    <p:sldId id="294" r:id="rId22"/>
    <p:sldId id="301" r:id="rId23"/>
    <p:sldId id="302" r:id="rId24"/>
    <p:sldId id="304" r:id="rId25"/>
    <p:sldId id="305" r:id="rId26"/>
    <p:sldId id="306" r:id="rId27"/>
    <p:sldId id="268" r:id="rId28"/>
    <p:sldId id="307" r:id="rId29"/>
    <p:sldId id="270" r:id="rId30"/>
    <p:sldId id="308" r:id="rId31"/>
    <p:sldId id="314" r:id="rId32"/>
    <p:sldId id="312" r:id="rId33"/>
    <p:sldId id="313" r:id="rId34"/>
    <p:sldId id="271" r:id="rId35"/>
    <p:sldId id="319" r:id="rId36"/>
    <p:sldId id="318" r:id="rId37"/>
    <p:sldId id="320" r:id="rId38"/>
    <p:sldId id="321" r:id="rId39"/>
    <p:sldId id="323" r:id="rId40"/>
    <p:sldId id="324" r:id="rId41"/>
    <p:sldId id="325" r:id="rId42"/>
    <p:sldId id="326" r:id="rId43"/>
    <p:sldId id="275" r:id="rId44"/>
    <p:sldId id="315" r:id="rId45"/>
    <p:sldId id="316" r:id="rId46"/>
    <p:sldId id="317" r:id="rId47"/>
    <p:sldId id="276" r:id="rId48"/>
    <p:sldId id="310" r:id="rId49"/>
    <p:sldId id="309" r:id="rId50"/>
    <p:sldId id="311" r:id="rId51"/>
    <p:sldId id="277" r:id="rId52"/>
    <p:sldId id="278" r:id="rId53"/>
    <p:sldId id="267" r:id="rId54"/>
    <p:sldId id="269" r:id="rId55"/>
    <p:sldId id="279" r:id="rId56"/>
    <p:sldId id="329" r:id="rId57"/>
    <p:sldId id="330" r:id="rId58"/>
    <p:sldId id="331" r:id="rId59"/>
    <p:sldId id="334" r:id="rId60"/>
    <p:sldId id="332" r:id="rId61"/>
    <p:sldId id="335" r:id="rId62"/>
    <p:sldId id="282" r:id="rId63"/>
    <p:sldId id="333" r:id="rId64"/>
    <p:sldId id="336" r:id="rId65"/>
    <p:sldId id="280" r:id="rId66"/>
    <p:sldId id="281" r:id="rId67"/>
    <p:sldId id="283" r:id="rId68"/>
    <p:sldId id="284" r:id="rId69"/>
    <p:sldId id="327" r:id="rId70"/>
    <p:sldId id="328" r:id="rId71"/>
    <p:sldId id="285" r:id="rId72"/>
    <p:sldId id="286" r:id="rId73"/>
    <p:sldId id="296" r:id="rId74"/>
    <p:sldId id="297" r:id="rId75"/>
    <p:sldId id="298" r:id="rId76"/>
    <p:sldId id="299" r:id="rId77"/>
    <p:sldId id="291" r:id="rId78"/>
    <p:sldId id="292" r:id="rId79"/>
    <p:sldId id="366" r:id="rId80"/>
    <p:sldId id="290" r:id="rId8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59" autoAdjust="0"/>
    <p:restoredTop sz="86395" autoAdjust="0"/>
  </p:normalViewPr>
  <p:slideViewPr>
    <p:cSldViewPr snapToGrid="0">
      <p:cViewPr varScale="1">
        <p:scale>
          <a:sx n="46" d="100"/>
          <a:sy n="46" d="100"/>
        </p:scale>
        <p:origin x="60" y="15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6ED71BFF-9015-49E9-B59B-0685CF90D98E}" type="datetimeFigureOut">
              <a:rPr lang="pt-BR" smtClean="0"/>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C190F60-7662-423D-87C9-58AB722A8D63}" type="slidenum">
              <a:rPr lang="pt-BR" smtClean="0"/>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1"/>
          </p:cNvSpPr>
          <p:nvPr>
            <p:ph type="dt" sz="half" idx="10"/>
          </p:nvPr>
        </p:nvSpPr>
        <p:spPr/>
        <p:txBody>
          <a:bodyPr/>
          <a:lstStyle/>
          <a:p>
            <a:fld id="{6ED71BFF-9015-49E9-B59B-0685CF90D98E}" type="datetimeFigureOut">
              <a:rPr lang="pt-BR" smtClean="0"/>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C190F60-7662-423D-87C9-58AB722A8D63}" type="slidenum">
              <a:rPr lang="pt-BR" smtClean="0"/>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1"/>
          </p:cNvSpPr>
          <p:nvPr>
            <p:ph type="dt" sz="half" idx="10"/>
          </p:nvPr>
        </p:nvSpPr>
        <p:spPr/>
        <p:txBody>
          <a:bodyPr/>
          <a:lstStyle/>
          <a:p>
            <a:fld id="{6ED71BFF-9015-49E9-B59B-0685CF90D98E}" type="datetimeFigureOut">
              <a:rPr lang="pt-BR" smtClean="0"/>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C190F60-7662-423D-87C9-58AB722A8D63}" type="slidenum">
              <a:rPr lang="pt-BR" smtClean="0"/>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1"/>
          </p:cNvSpPr>
          <p:nvPr>
            <p:ph type="dt" sz="half" idx="10"/>
          </p:nvPr>
        </p:nvSpPr>
        <p:spPr/>
        <p:txBody>
          <a:bodyPr/>
          <a:lstStyle/>
          <a:p>
            <a:fld id="{6ED71BFF-9015-49E9-B59B-0685CF90D98E}" type="datetimeFigureOut">
              <a:rPr lang="pt-BR" smtClean="0"/>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C190F60-7662-423D-87C9-58AB722A8D63}" type="slidenum">
              <a:rPr lang="pt-BR" smtClean="0"/>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endParaRPr lang="pt-BR" smtClean="0"/>
          </a:p>
        </p:txBody>
      </p:sp>
      <p:sp>
        <p:nvSpPr>
          <p:cNvPr id="4" name="Espaço Reservado para Data 3"/>
          <p:cNvSpPr>
            <a:spLocks noGrp="1"/>
          </p:cNvSpPr>
          <p:nvPr>
            <p:ph type="dt" sz="half" idx="10"/>
          </p:nvPr>
        </p:nvSpPr>
        <p:spPr/>
        <p:txBody>
          <a:bodyPr/>
          <a:lstStyle/>
          <a:p>
            <a:fld id="{6ED71BFF-9015-49E9-B59B-0685CF90D98E}" type="datetimeFigureOut">
              <a:rPr lang="pt-BR" smtClean="0"/>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C190F60-7662-423D-87C9-58AB722A8D63}" type="slidenum">
              <a:rPr lang="pt-BR" smtClean="0"/>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5" name="Espaço Reservado para Data 4"/>
          <p:cNvSpPr>
            <a:spLocks noGrp="1"/>
          </p:cNvSpPr>
          <p:nvPr>
            <p:ph type="dt" sz="half" idx="10"/>
          </p:nvPr>
        </p:nvSpPr>
        <p:spPr/>
        <p:txBody>
          <a:bodyPr/>
          <a:lstStyle/>
          <a:p>
            <a:fld id="{6ED71BFF-9015-49E9-B59B-0685CF90D98E}" type="datetimeFigureOut">
              <a:rPr lang="pt-BR" smtClean="0"/>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C190F60-7662-423D-87C9-58AB722A8D63}" type="slidenum">
              <a:rPr lang="pt-BR" smtClean="0"/>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endParaRPr lang="pt-BR" smtClean="0"/>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endParaRPr lang="pt-BR" smtClean="0"/>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7" name="Espaço Reservado para Data 6"/>
          <p:cNvSpPr>
            <a:spLocks noGrp="1"/>
          </p:cNvSpPr>
          <p:nvPr>
            <p:ph type="dt" sz="half" idx="10"/>
          </p:nvPr>
        </p:nvSpPr>
        <p:spPr/>
        <p:txBody>
          <a:bodyPr/>
          <a:lstStyle/>
          <a:p>
            <a:fld id="{6ED71BFF-9015-49E9-B59B-0685CF90D98E}" type="datetimeFigureOut">
              <a:rPr lang="pt-BR" smtClean="0"/>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EC190F60-7662-423D-87C9-58AB722A8D63}" type="slidenum">
              <a:rPr lang="pt-BR" smtClean="0"/>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6ED71BFF-9015-49E9-B59B-0685CF90D98E}" type="datetimeFigureOut">
              <a:rPr lang="pt-BR" smtClean="0"/>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EC190F60-7662-423D-87C9-58AB722A8D63}" type="slidenum">
              <a:rPr lang="pt-BR" smtClean="0"/>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6ED71BFF-9015-49E9-B59B-0685CF90D98E}" type="datetimeFigureOut">
              <a:rPr lang="pt-BR" smtClean="0"/>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EC190F60-7662-423D-87C9-58AB722A8D63}" type="slidenum">
              <a:rPr lang="pt-BR" smtClean="0"/>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endParaRPr lang="pt-BR" smtClean="0"/>
          </a:p>
        </p:txBody>
      </p:sp>
      <p:sp>
        <p:nvSpPr>
          <p:cNvPr id="5" name="Espaço Reservado para Data 4"/>
          <p:cNvSpPr>
            <a:spLocks noGrp="1"/>
          </p:cNvSpPr>
          <p:nvPr>
            <p:ph type="dt" sz="half" idx="10"/>
          </p:nvPr>
        </p:nvSpPr>
        <p:spPr/>
        <p:txBody>
          <a:bodyPr/>
          <a:lstStyle/>
          <a:p>
            <a:fld id="{6ED71BFF-9015-49E9-B59B-0685CF90D98E}" type="datetimeFigureOut">
              <a:rPr lang="pt-BR" smtClean="0"/>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C190F60-7662-423D-87C9-58AB722A8D63}" type="slidenum">
              <a:rPr lang="pt-BR" smtClean="0"/>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endParaRPr lang="pt-BR" smtClean="0"/>
          </a:p>
        </p:txBody>
      </p:sp>
      <p:sp>
        <p:nvSpPr>
          <p:cNvPr id="5" name="Espaço Reservado para Data 4"/>
          <p:cNvSpPr>
            <a:spLocks noGrp="1"/>
          </p:cNvSpPr>
          <p:nvPr>
            <p:ph type="dt" sz="half" idx="10"/>
          </p:nvPr>
        </p:nvSpPr>
        <p:spPr/>
        <p:txBody>
          <a:bodyPr/>
          <a:lstStyle/>
          <a:p>
            <a:fld id="{6ED71BFF-9015-49E9-B59B-0685CF90D98E}" type="datetimeFigureOut">
              <a:rPr lang="pt-BR" smtClean="0"/>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C190F60-7662-423D-87C9-58AB722A8D63}" type="slidenum">
              <a:rPr lang="pt-BR" smtClean="0"/>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71BFF-9015-49E9-B59B-0685CF90D98E}" type="datetimeFigureOut">
              <a:rPr lang="pt-BR" smtClean="0"/>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190F60-7662-423D-87C9-58AB722A8D63}" type="slidenum">
              <a:rPr lang="pt-BR" smtClean="0"/>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hyperlink" Target="https://zenorocha.com/licoes-aprendidas-com-o-mundo-python/" TargetMode="Externa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7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hyperlink" Target="http://df.python.org.br/pycubator/index.html" TargetMode="External"/></Relationships>
</file>

<file path=ppt/slides/_rels/slide7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png"/><Relationship Id="rId7" Type="http://schemas.openxmlformats.org/officeDocument/2006/relationships/image" Target="../media/image1.png"/><Relationship Id="rId6" Type="http://schemas.openxmlformats.org/officeDocument/2006/relationships/hyperlink" Target="https://www.tutorialspoint.com/python/index.htm" TargetMode="External"/><Relationship Id="rId5" Type="http://schemas.openxmlformats.org/officeDocument/2006/relationships/hyperlink" Target="https://www.learnpython.org/" TargetMode="External"/><Relationship Id="rId4" Type="http://schemas.openxmlformats.org/officeDocument/2006/relationships/hyperlink" Target="https://docs.python.org/3.7/index.html" TargetMode="External"/><Relationship Id="rId3" Type="http://schemas.openxmlformats.org/officeDocument/2006/relationships/hyperlink" Target="https://cadernoscicomp.com.br/tutorial/introducao-a-programacao-em-python-3/" TargetMode="External"/><Relationship Id="rId2" Type="http://schemas.openxmlformats.org/officeDocument/2006/relationships/hyperlink" Target="http://excript.com/curso-de-python.html" TargetMode="External"/><Relationship Id="rId1" Type="http://schemas.openxmlformats.org/officeDocument/2006/relationships/hyperlink" Target="http://www.codeskulptor.org/" TargetMode="Externa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7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sp>
        <p:nvSpPr>
          <p:cNvPr id="2" name="Título 1"/>
          <p:cNvSpPr>
            <a:spLocks noGrp="1"/>
          </p:cNvSpPr>
          <p:nvPr>
            <p:ph type="ctrTitle"/>
          </p:nvPr>
        </p:nvSpPr>
        <p:spPr/>
        <p:txBody>
          <a:bodyPr/>
          <a:lstStyle/>
          <a:p>
            <a:r>
              <a:rPr lang="pt-BR" b="1" smtClean="0">
                <a:latin typeface="Arial" panose="020B0604020202020204" pitchFamily="34" charset="0"/>
                <a:cs typeface="Arial" panose="020B0604020202020204" pitchFamily="34" charset="0"/>
              </a:rPr>
              <a:t>	Introdução </a:t>
            </a:r>
            <a:r>
              <a:rPr lang="pt-BR" b="1" dirty="0">
                <a:latin typeface="Arial" panose="020B0604020202020204" pitchFamily="34" charset="0"/>
                <a:cs typeface="Arial" panose="020B0604020202020204" pitchFamily="34" charset="0"/>
              </a:rPr>
              <a:t>a </a:t>
            </a:r>
            <a:br>
              <a:rPr lang="pt-BR" b="1" dirty="0" smtClean="0">
                <a:latin typeface="Arial" panose="020B0604020202020204" pitchFamily="34" charset="0"/>
                <a:cs typeface="Arial" panose="020B0604020202020204" pitchFamily="34" charset="0"/>
              </a:rPr>
            </a:br>
            <a:r>
              <a:rPr lang="pt-BR" b="1" dirty="0" smtClean="0">
                <a:latin typeface="Arial" panose="020B0604020202020204" pitchFamily="34" charset="0"/>
                <a:cs typeface="Arial" panose="020B0604020202020204" pitchFamily="34" charset="0"/>
              </a:rPr>
              <a:t>Linguagem </a:t>
            </a:r>
            <a:r>
              <a:rPr lang="pt-BR" b="1" dirty="0">
                <a:latin typeface="Arial" panose="020B0604020202020204" pitchFamily="34" charset="0"/>
                <a:cs typeface="Arial" panose="020B0604020202020204" pitchFamily="34" charset="0"/>
              </a:rPr>
              <a:t>Python</a:t>
            </a:r>
            <a:endParaRPr lang="pt-BR" b="1"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p:txBody>
          <a:bodyPr>
            <a:normAutofit lnSpcReduction="10000"/>
          </a:bodyPr>
          <a:lstStyle/>
          <a:p>
            <a:r>
              <a:rPr lang="pt-BR" b="1" spc="-100" dirty="0" smtClean="0">
                <a:solidFill>
                  <a:schemeClr val="tx1">
                    <a:lumMod val="50000"/>
                    <a:lumOff val="50000"/>
                  </a:schemeClr>
                </a:solidFill>
                <a:latin typeface="Arial" panose="020B0604020202020204" pitchFamily="34" charset="0"/>
                <a:cs typeface="Arial" panose="020B0604020202020204" pitchFamily="34" charset="0"/>
              </a:rPr>
              <a:t>Programação Aplicada à Internet das Coisas</a:t>
            </a:r>
            <a:br>
              <a:rPr lang="pt-BR" b="1" spc="-100" dirty="0">
                <a:solidFill>
                  <a:schemeClr val="tx1">
                    <a:lumMod val="50000"/>
                    <a:lumOff val="50000"/>
                  </a:schemeClr>
                </a:solidFill>
                <a:latin typeface="Arial" panose="020B0604020202020204" pitchFamily="34" charset="0"/>
                <a:cs typeface="Arial" panose="020B0604020202020204" pitchFamily="34" charset="0"/>
              </a:rPr>
            </a:br>
            <a:r>
              <a:rPr lang="pt-BR" b="1" spc="-100" dirty="0" err="1">
                <a:latin typeface="Arial" panose="020B0604020202020204" pitchFamily="34" charset="0"/>
                <a:cs typeface="Arial" panose="020B0604020202020204" pitchFamily="34" charset="0"/>
              </a:rPr>
              <a:t>IoT</a:t>
            </a:r>
            <a:endParaRPr lang="pt-BR" b="1" spc="-100" dirty="0">
              <a:latin typeface="Arial" panose="020B0604020202020204" pitchFamily="34" charset="0"/>
              <a:cs typeface="Arial" panose="020B0604020202020204" pitchFamily="34" charset="0"/>
            </a:endParaRPr>
          </a:p>
          <a:p>
            <a:r>
              <a:rPr lang="pt-BR" dirty="0" smtClean="0">
                <a:latin typeface="Arial" panose="020B0604020202020204" pitchFamily="34" charset="0"/>
                <a:cs typeface="Arial" panose="020B0604020202020204" pitchFamily="34" charset="0"/>
              </a:rPr>
              <a:t>Cristiano Teixeira</a:t>
            </a:r>
            <a:endParaRPr lang="pt-BR" dirty="0" smtClean="0">
              <a:latin typeface="Arial" panose="020B0604020202020204" pitchFamily="34" charset="0"/>
              <a:cs typeface="Arial" panose="020B0604020202020204" pitchFamily="34" charset="0"/>
            </a:endParaRPr>
          </a:p>
          <a:p>
            <a:r>
              <a:rPr lang="pt-BR" dirty="0" smtClean="0">
                <a:latin typeface="Arial" panose="020B0604020202020204" pitchFamily="34" charset="0"/>
                <a:cs typeface="Arial" panose="020B0604020202020204" pitchFamily="34" charset="0"/>
                <a:sym typeface="+mn-ea"/>
              </a:rPr>
              <a:t>Creative Commons Zero v1.0 Universal</a:t>
            </a:r>
            <a:endParaRPr lang="pt-BR" dirty="0" smtClean="0">
              <a:latin typeface="Arial" panose="020B0604020202020204" pitchFamily="34" charset="0"/>
              <a:cs typeface="Arial" panose="020B0604020202020204" pitchFamily="34" charset="0"/>
            </a:endParaRPr>
          </a:p>
          <a:p>
            <a:endParaRPr lang="pt-BR" dirty="0">
              <a:latin typeface="Arial" panose="020B0604020202020204" pitchFamily="34" charset="0"/>
              <a:cs typeface="Arial" panose="020B0604020202020204" pitchFamily="34" charset="0"/>
            </a:endParaRP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399" y="1604962"/>
            <a:ext cx="2255837" cy="225583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Lista de Palavras Reservadas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4">
            <a:normAutofit/>
          </a:bodyPr>
          <a:lstStyle/>
          <a:p>
            <a:pPr algn="just"/>
            <a:r>
              <a:rPr lang="pt-BR" dirty="0" err="1" smtClean="0">
                <a:solidFill>
                  <a:srgbClr val="0066FF"/>
                </a:solidFill>
                <a:latin typeface="Arial" panose="020B0604020202020204" pitchFamily="34" charset="0"/>
                <a:cs typeface="Arial" panose="020B0604020202020204" pitchFamily="34" charset="0"/>
              </a:rPr>
              <a:t>and</a:t>
            </a:r>
            <a:endParaRPr lang="pt-BR" dirty="0" smtClean="0">
              <a:solidFill>
                <a:srgbClr val="0066FF"/>
              </a:solidFill>
              <a:latin typeface="Arial" panose="020B0604020202020204" pitchFamily="34" charset="0"/>
              <a:cs typeface="Arial" panose="020B0604020202020204" pitchFamily="34" charset="0"/>
            </a:endParaRPr>
          </a:p>
          <a:p>
            <a:pPr algn="just"/>
            <a:r>
              <a:rPr lang="pt-BR" dirty="0" smtClean="0">
                <a:solidFill>
                  <a:srgbClr val="0066FF"/>
                </a:solidFill>
                <a:latin typeface="Arial" panose="020B0604020202020204" pitchFamily="34" charset="0"/>
                <a:cs typeface="Arial" panose="020B0604020202020204" pitchFamily="34" charset="0"/>
              </a:rPr>
              <a:t>as</a:t>
            </a:r>
            <a:endParaRPr lang="pt-BR" dirty="0" smtClean="0">
              <a:solidFill>
                <a:srgbClr val="0066FF"/>
              </a:solidFill>
              <a:latin typeface="Arial" panose="020B0604020202020204" pitchFamily="34" charset="0"/>
              <a:cs typeface="Arial" panose="020B0604020202020204" pitchFamily="34" charset="0"/>
            </a:endParaRPr>
          </a:p>
          <a:p>
            <a:pPr algn="just"/>
            <a:r>
              <a:rPr lang="pt-BR" dirty="0" err="1" smtClean="0">
                <a:solidFill>
                  <a:srgbClr val="0066FF"/>
                </a:solidFill>
                <a:latin typeface="Arial" panose="020B0604020202020204" pitchFamily="34" charset="0"/>
                <a:cs typeface="Arial" panose="020B0604020202020204" pitchFamily="34" charset="0"/>
              </a:rPr>
              <a:t>assert</a:t>
            </a:r>
            <a:endParaRPr lang="pt-BR" dirty="0" smtClean="0">
              <a:solidFill>
                <a:srgbClr val="0066FF"/>
              </a:solidFill>
              <a:latin typeface="Arial" panose="020B0604020202020204" pitchFamily="34" charset="0"/>
              <a:cs typeface="Arial" panose="020B0604020202020204" pitchFamily="34" charset="0"/>
            </a:endParaRPr>
          </a:p>
          <a:p>
            <a:pPr algn="just"/>
            <a:r>
              <a:rPr lang="pt-BR" dirty="0" smtClean="0">
                <a:solidFill>
                  <a:srgbClr val="0066FF"/>
                </a:solidFill>
                <a:latin typeface="Arial" panose="020B0604020202020204" pitchFamily="34" charset="0"/>
                <a:cs typeface="Arial" panose="020B0604020202020204" pitchFamily="34" charset="0"/>
              </a:rPr>
              <a:t>break</a:t>
            </a:r>
            <a:endParaRPr lang="pt-BR" dirty="0" smtClean="0">
              <a:solidFill>
                <a:srgbClr val="0066FF"/>
              </a:solidFill>
              <a:latin typeface="Arial" panose="020B0604020202020204" pitchFamily="34" charset="0"/>
              <a:cs typeface="Arial" panose="020B0604020202020204" pitchFamily="34" charset="0"/>
            </a:endParaRPr>
          </a:p>
          <a:p>
            <a:pPr algn="just"/>
            <a:r>
              <a:rPr lang="pt-BR" dirty="0" err="1" smtClean="0">
                <a:solidFill>
                  <a:srgbClr val="0066FF"/>
                </a:solidFill>
                <a:latin typeface="Arial" panose="020B0604020202020204" pitchFamily="34" charset="0"/>
                <a:cs typeface="Arial" panose="020B0604020202020204" pitchFamily="34" charset="0"/>
              </a:rPr>
              <a:t>class</a:t>
            </a:r>
            <a:endParaRPr lang="pt-BR" dirty="0" smtClean="0">
              <a:solidFill>
                <a:srgbClr val="0066FF"/>
              </a:solidFill>
              <a:latin typeface="Arial" panose="020B0604020202020204" pitchFamily="34" charset="0"/>
              <a:cs typeface="Arial" panose="020B0604020202020204" pitchFamily="34" charset="0"/>
            </a:endParaRPr>
          </a:p>
          <a:p>
            <a:pPr algn="just"/>
            <a:r>
              <a:rPr lang="pt-BR" dirty="0" smtClean="0">
                <a:solidFill>
                  <a:srgbClr val="0066FF"/>
                </a:solidFill>
                <a:latin typeface="Arial" panose="020B0604020202020204" pitchFamily="34" charset="0"/>
                <a:cs typeface="Arial" panose="020B0604020202020204" pitchFamily="34" charset="0"/>
              </a:rPr>
              <a:t>continue</a:t>
            </a:r>
            <a:endParaRPr lang="pt-BR" dirty="0" smtClean="0">
              <a:solidFill>
                <a:srgbClr val="0066FF"/>
              </a:solidFill>
              <a:latin typeface="Arial" panose="020B0604020202020204" pitchFamily="34" charset="0"/>
              <a:cs typeface="Arial" panose="020B0604020202020204" pitchFamily="34" charset="0"/>
            </a:endParaRPr>
          </a:p>
          <a:p>
            <a:pPr algn="just"/>
            <a:r>
              <a:rPr lang="pt-BR" dirty="0" err="1" smtClean="0">
                <a:solidFill>
                  <a:srgbClr val="0066FF"/>
                </a:solidFill>
                <a:latin typeface="Arial" panose="020B0604020202020204" pitchFamily="34" charset="0"/>
                <a:cs typeface="Arial" panose="020B0604020202020204" pitchFamily="34" charset="0"/>
              </a:rPr>
              <a:t>def</a:t>
            </a:r>
            <a:endParaRPr lang="pt-BR" dirty="0" smtClean="0">
              <a:solidFill>
                <a:srgbClr val="0066FF"/>
              </a:solidFill>
              <a:latin typeface="Arial" panose="020B0604020202020204" pitchFamily="34" charset="0"/>
              <a:cs typeface="Arial" panose="020B0604020202020204" pitchFamily="34" charset="0"/>
            </a:endParaRPr>
          </a:p>
          <a:p>
            <a:pPr algn="just"/>
            <a:r>
              <a:rPr lang="pt-BR" dirty="0" err="1" smtClean="0">
                <a:solidFill>
                  <a:srgbClr val="0066FF"/>
                </a:solidFill>
                <a:latin typeface="Arial" panose="020B0604020202020204" pitchFamily="34" charset="0"/>
                <a:cs typeface="Arial" panose="020B0604020202020204" pitchFamily="34" charset="0"/>
              </a:rPr>
              <a:t>del</a:t>
            </a:r>
            <a:endParaRPr lang="pt-BR" dirty="0" smtClean="0">
              <a:solidFill>
                <a:srgbClr val="0066FF"/>
              </a:solidFill>
              <a:latin typeface="Arial" panose="020B0604020202020204" pitchFamily="34" charset="0"/>
              <a:cs typeface="Arial" panose="020B0604020202020204" pitchFamily="34" charset="0"/>
            </a:endParaRPr>
          </a:p>
          <a:p>
            <a:pPr algn="just"/>
            <a:r>
              <a:rPr lang="pt-BR" dirty="0" err="1" smtClean="0">
                <a:solidFill>
                  <a:srgbClr val="0066FF"/>
                </a:solidFill>
                <a:latin typeface="Arial" panose="020B0604020202020204" pitchFamily="34" charset="0"/>
                <a:cs typeface="Arial" panose="020B0604020202020204" pitchFamily="34" charset="0"/>
              </a:rPr>
              <a:t>elif</a:t>
            </a:r>
            <a:endParaRPr lang="pt-BR" dirty="0" smtClean="0">
              <a:solidFill>
                <a:srgbClr val="0066FF"/>
              </a:solidFill>
              <a:latin typeface="Arial" panose="020B0604020202020204" pitchFamily="34" charset="0"/>
              <a:cs typeface="Arial" panose="020B0604020202020204" pitchFamily="34" charset="0"/>
            </a:endParaRPr>
          </a:p>
          <a:p>
            <a:pPr algn="just"/>
            <a:r>
              <a:rPr lang="pt-BR" dirty="0" err="1" smtClean="0">
                <a:solidFill>
                  <a:srgbClr val="0066FF"/>
                </a:solidFill>
                <a:latin typeface="Arial" panose="020B0604020202020204" pitchFamily="34" charset="0"/>
                <a:cs typeface="Arial" panose="020B0604020202020204" pitchFamily="34" charset="0"/>
              </a:rPr>
              <a:t>else</a:t>
            </a:r>
            <a:endParaRPr lang="pt-BR" dirty="0" smtClean="0">
              <a:solidFill>
                <a:srgbClr val="0066FF"/>
              </a:solidFill>
              <a:latin typeface="Arial" panose="020B0604020202020204" pitchFamily="34" charset="0"/>
              <a:cs typeface="Arial" panose="020B0604020202020204" pitchFamily="34" charset="0"/>
            </a:endParaRPr>
          </a:p>
          <a:p>
            <a:pPr algn="just"/>
            <a:r>
              <a:rPr lang="pt-BR" dirty="0" err="1" smtClean="0">
                <a:solidFill>
                  <a:srgbClr val="0066FF"/>
                </a:solidFill>
                <a:latin typeface="Arial" panose="020B0604020202020204" pitchFamily="34" charset="0"/>
                <a:cs typeface="Arial" panose="020B0604020202020204" pitchFamily="34" charset="0"/>
              </a:rPr>
              <a:t>except</a:t>
            </a:r>
            <a:endParaRPr lang="pt-BR" dirty="0" smtClean="0">
              <a:solidFill>
                <a:srgbClr val="0066FF"/>
              </a:solidFill>
              <a:latin typeface="Arial" panose="020B0604020202020204" pitchFamily="34" charset="0"/>
              <a:cs typeface="Arial" panose="020B0604020202020204" pitchFamily="34" charset="0"/>
            </a:endParaRPr>
          </a:p>
          <a:p>
            <a:pPr algn="just"/>
            <a:r>
              <a:rPr lang="pt-BR" dirty="0" err="1" smtClean="0">
                <a:solidFill>
                  <a:srgbClr val="0066FF"/>
                </a:solidFill>
                <a:latin typeface="Arial" panose="020B0604020202020204" pitchFamily="34" charset="0"/>
                <a:cs typeface="Arial" panose="020B0604020202020204" pitchFamily="34" charset="0"/>
              </a:rPr>
              <a:t>exec</a:t>
            </a:r>
            <a:endParaRPr lang="pt-BR" dirty="0" smtClean="0">
              <a:solidFill>
                <a:srgbClr val="0066FF"/>
              </a:solidFill>
              <a:latin typeface="Arial" panose="020B0604020202020204" pitchFamily="34" charset="0"/>
              <a:cs typeface="Arial" panose="020B0604020202020204" pitchFamily="34" charset="0"/>
            </a:endParaRPr>
          </a:p>
          <a:p>
            <a:pPr algn="just"/>
            <a:r>
              <a:rPr lang="pt-BR" dirty="0" err="1" smtClean="0">
                <a:solidFill>
                  <a:srgbClr val="0066FF"/>
                </a:solidFill>
                <a:latin typeface="Arial" panose="020B0604020202020204" pitchFamily="34" charset="0"/>
                <a:cs typeface="Arial" panose="020B0604020202020204" pitchFamily="34" charset="0"/>
              </a:rPr>
              <a:t>finally</a:t>
            </a:r>
            <a:endParaRPr lang="pt-BR" dirty="0" smtClean="0">
              <a:solidFill>
                <a:srgbClr val="0066FF"/>
              </a:solidFill>
              <a:latin typeface="Arial" panose="020B0604020202020204" pitchFamily="34" charset="0"/>
              <a:cs typeface="Arial" panose="020B0604020202020204" pitchFamily="34" charset="0"/>
            </a:endParaRPr>
          </a:p>
          <a:p>
            <a:pPr algn="just"/>
            <a:r>
              <a:rPr lang="pt-BR" dirty="0" smtClean="0">
                <a:solidFill>
                  <a:srgbClr val="0066FF"/>
                </a:solidFill>
                <a:latin typeface="Arial" panose="020B0604020202020204" pitchFamily="34" charset="0"/>
                <a:cs typeface="Arial" panose="020B0604020202020204" pitchFamily="34" charset="0"/>
              </a:rPr>
              <a:t>for</a:t>
            </a:r>
            <a:endParaRPr lang="pt-BR" dirty="0" smtClean="0">
              <a:solidFill>
                <a:srgbClr val="0066FF"/>
              </a:solidFill>
              <a:latin typeface="Arial" panose="020B0604020202020204" pitchFamily="34" charset="0"/>
              <a:cs typeface="Arial" panose="020B0604020202020204" pitchFamily="34" charset="0"/>
            </a:endParaRPr>
          </a:p>
          <a:p>
            <a:pPr algn="just"/>
            <a:r>
              <a:rPr lang="pt-BR" dirty="0" err="1" smtClean="0">
                <a:solidFill>
                  <a:srgbClr val="0066FF"/>
                </a:solidFill>
                <a:latin typeface="Arial" panose="020B0604020202020204" pitchFamily="34" charset="0"/>
                <a:cs typeface="Arial" panose="020B0604020202020204" pitchFamily="34" charset="0"/>
              </a:rPr>
              <a:t>from</a:t>
            </a:r>
            <a:endParaRPr lang="pt-BR" dirty="0" smtClean="0">
              <a:solidFill>
                <a:srgbClr val="0066FF"/>
              </a:solidFill>
              <a:latin typeface="Arial" panose="020B0604020202020204" pitchFamily="34" charset="0"/>
              <a:cs typeface="Arial" panose="020B0604020202020204" pitchFamily="34" charset="0"/>
            </a:endParaRPr>
          </a:p>
          <a:p>
            <a:pPr algn="just"/>
            <a:r>
              <a:rPr lang="pt-BR" dirty="0" smtClean="0">
                <a:solidFill>
                  <a:srgbClr val="0066FF"/>
                </a:solidFill>
                <a:latin typeface="Arial" panose="020B0604020202020204" pitchFamily="34" charset="0"/>
                <a:cs typeface="Arial" panose="020B0604020202020204" pitchFamily="34" charset="0"/>
              </a:rPr>
              <a:t>global</a:t>
            </a:r>
            <a:endParaRPr lang="pt-BR" dirty="0" smtClean="0">
              <a:solidFill>
                <a:srgbClr val="0066FF"/>
              </a:solidFill>
              <a:latin typeface="Arial" panose="020B0604020202020204" pitchFamily="34" charset="0"/>
              <a:cs typeface="Arial" panose="020B0604020202020204" pitchFamily="34" charset="0"/>
            </a:endParaRPr>
          </a:p>
          <a:p>
            <a:pPr algn="just"/>
            <a:r>
              <a:rPr lang="pt-BR" dirty="0" err="1" smtClean="0">
                <a:solidFill>
                  <a:srgbClr val="0066FF"/>
                </a:solidFill>
                <a:latin typeface="Arial" panose="020B0604020202020204" pitchFamily="34" charset="0"/>
                <a:cs typeface="Arial" panose="020B0604020202020204" pitchFamily="34" charset="0"/>
              </a:rPr>
              <a:t>if</a:t>
            </a:r>
            <a:endParaRPr lang="pt-BR" dirty="0" smtClean="0">
              <a:solidFill>
                <a:srgbClr val="0066FF"/>
              </a:solidFill>
              <a:latin typeface="Arial" panose="020B0604020202020204" pitchFamily="34" charset="0"/>
              <a:cs typeface="Arial" panose="020B0604020202020204" pitchFamily="34" charset="0"/>
            </a:endParaRPr>
          </a:p>
          <a:p>
            <a:pPr algn="just"/>
            <a:r>
              <a:rPr lang="pt-BR" dirty="0" err="1" smtClean="0">
                <a:solidFill>
                  <a:srgbClr val="0066FF"/>
                </a:solidFill>
                <a:latin typeface="Arial" panose="020B0604020202020204" pitchFamily="34" charset="0"/>
                <a:cs typeface="Arial" panose="020B0604020202020204" pitchFamily="34" charset="0"/>
              </a:rPr>
              <a:t>import</a:t>
            </a:r>
            <a:endParaRPr lang="pt-BR" dirty="0" smtClean="0">
              <a:solidFill>
                <a:srgbClr val="0066FF"/>
              </a:solidFill>
              <a:latin typeface="Arial" panose="020B0604020202020204" pitchFamily="34" charset="0"/>
              <a:cs typeface="Arial" panose="020B0604020202020204" pitchFamily="34" charset="0"/>
            </a:endParaRPr>
          </a:p>
          <a:p>
            <a:pPr algn="just"/>
            <a:r>
              <a:rPr lang="pt-BR" dirty="0" smtClean="0">
                <a:solidFill>
                  <a:srgbClr val="0066FF"/>
                </a:solidFill>
                <a:latin typeface="Arial" panose="020B0604020202020204" pitchFamily="34" charset="0"/>
                <a:cs typeface="Arial" panose="020B0604020202020204" pitchFamily="34" charset="0"/>
              </a:rPr>
              <a:t>in</a:t>
            </a:r>
            <a:endParaRPr lang="pt-BR" dirty="0" smtClean="0">
              <a:solidFill>
                <a:srgbClr val="0066FF"/>
              </a:solidFill>
              <a:latin typeface="Arial" panose="020B0604020202020204" pitchFamily="34" charset="0"/>
              <a:cs typeface="Arial" panose="020B0604020202020204" pitchFamily="34" charset="0"/>
            </a:endParaRPr>
          </a:p>
          <a:p>
            <a:pPr algn="just"/>
            <a:r>
              <a:rPr lang="pt-BR" dirty="0" err="1" smtClean="0">
                <a:solidFill>
                  <a:srgbClr val="0066FF"/>
                </a:solidFill>
                <a:latin typeface="Arial" panose="020B0604020202020204" pitchFamily="34" charset="0"/>
                <a:cs typeface="Arial" panose="020B0604020202020204" pitchFamily="34" charset="0"/>
              </a:rPr>
              <a:t>is</a:t>
            </a:r>
            <a:endParaRPr lang="pt-BR" dirty="0" smtClean="0">
              <a:solidFill>
                <a:srgbClr val="0066FF"/>
              </a:solidFill>
              <a:latin typeface="Arial" panose="020B0604020202020204" pitchFamily="34" charset="0"/>
              <a:cs typeface="Arial" panose="020B0604020202020204" pitchFamily="34" charset="0"/>
            </a:endParaRPr>
          </a:p>
          <a:p>
            <a:pPr algn="just"/>
            <a:r>
              <a:rPr lang="pt-BR" dirty="0" smtClean="0">
                <a:solidFill>
                  <a:srgbClr val="0066FF"/>
                </a:solidFill>
                <a:latin typeface="Arial" panose="020B0604020202020204" pitchFamily="34" charset="0"/>
                <a:cs typeface="Arial" panose="020B0604020202020204" pitchFamily="34" charset="0"/>
              </a:rPr>
              <a:t>lambda</a:t>
            </a:r>
            <a:endParaRPr lang="pt-BR" dirty="0" smtClean="0">
              <a:solidFill>
                <a:srgbClr val="0066FF"/>
              </a:solidFill>
              <a:latin typeface="Arial" panose="020B0604020202020204" pitchFamily="34" charset="0"/>
              <a:cs typeface="Arial" panose="020B0604020202020204" pitchFamily="34" charset="0"/>
            </a:endParaRPr>
          </a:p>
          <a:p>
            <a:pPr algn="just"/>
            <a:r>
              <a:rPr lang="pt-BR" dirty="0" err="1" smtClean="0">
                <a:solidFill>
                  <a:srgbClr val="0066FF"/>
                </a:solidFill>
                <a:latin typeface="Arial" panose="020B0604020202020204" pitchFamily="34" charset="0"/>
                <a:cs typeface="Arial" panose="020B0604020202020204" pitchFamily="34" charset="0"/>
              </a:rPr>
              <a:t>not</a:t>
            </a:r>
            <a:endParaRPr lang="pt-BR" dirty="0" smtClean="0">
              <a:solidFill>
                <a:srgbClr val="0066FF"/>
              </a:solidFill>
              <a:latin typeface="Arial" panose="020B0604020202020204" pitchFamily="34" charset="0"/>
              <a:cs typeface="Arial" panose="020B0604020202020204" pitchFamily="34" charset="0"/>
            </a:endParaRPr>
          </a:p>
          <a:p>
            <a:pPr algn="just"/>
            <a:r>
              <a:rPr lang="pt-BR" dirty="0" err="1" smtClean="0">
                <a:solidFill>
                  <a:srgbClr val="0066FF"/>
                </a:solidFill>
                <a:latin typeface="Arial" panose="020B0604020202020204" pitchFamily="34" charset="0"/>
                <a:cs typeface="Arial" panose="020B0604020202020204" pitchFamily="34" charset="0"/>
              </a:rPr>
              <a:t>or</a:t>
            </a:r>
            <a:endParaRPr lang="pt-BR" dirty="0" smtClean="0">
              <a:solidFill>
                <a:srgbClr val="0066FF"/>
              </a:solidFill>
              <a:latin typeface="Arial" panose="020B0604020202020204" pitchFamily="34" charset="0"/>
              <a:cs typeface="Arial" panose="020B0604020202020204" pitchFamily="34" charset="0"/>
            </a:endParaRPr>
          </a:p>
          <a:p>
            <a:pPr algn="just"/>
            <a:r>
              <a:rPr lang="pt-BR" dirty="0" err="1" smtClean="0">
                <a:solidFill>
                  <a:srgbClr val="0066FF"/>
                </a:solidFill>
                <a:latin typeface="Arial" panose="020B0604020202020204" pitchFamily="34" charset="0"/>
                <a:cs typeface="Arial" panose="020B0604020202020204" pitchFamily="34" charset="0"/>
              </a:rPr>
              <a:t>pass</a:t>
            </a:r>
            <a:endParaRPr lang="pt-BR" dirty="0" smtClean="0">
              <a:solidFill>
                <a:srgbClr val="0066FF"/>
              </a:solidFill>
              <a:latin typeface="Arial" panose="020B0604020202020204" pitchFamily="34" charset="0"/>
              <a:cs typeface="Arial" panose="020B0604020202020204" pitchFamily="34" charset="0"/>
            </a:endParaRPr>
          </a:p>
          <a:p>
            <a:pPr algn="just"/>
            <a:r>
              <a:rPr lang="pt-BR" dirty="0" err="1" smtClean="0">
                <a:solidFill>
                  <a:srgbClr val="0066FF"/>
                </a:solidFill>
                <a:latin typeface="Arial" panose="020B0604020202020204" pitchFamily="34" charset="0"/>
                <a:cs typeface="Arial" panose="020B0604020202020204" pitchFamily="34" charset="0"/>
              </a:rPr>
              <a:t>print</a:t>
            </a:r>
            <a:endParaRPr lang="pt-BR" dirty="0" smtClean="0">
              <a:solidFill>
                <a:srgbClr val="0066FF"/>
              </a:solidFill>
              <a:latin typeface="Arial" panose="020B0604020202020204" pitchFamily="34" charset="0"/>
              <a:cs typeface="Arial" panose="020B0604020202020204" pitchFamily="34" charset="0"/>
            </a:endParaRPr>
          </a:p>
          <a:p>
            <a:pPr algn="just"/>
            <a:r>
              <a:rPr lang="pt-BR" dirty="0" err="1" smtClean="0">
                <a:solidFill>
                  <a:srgbClr val="0066FF"/>
                </a:solidFill>
                <a:latin typeface="Arial" panose="020B0604020202020204" pitchFamily="34" charset="0"/>
                <a:cs typeface="Arial" panose="020B0604020202020204" pitchFamily="34" charset="0"/>
              </a:rPr>
              <a:t>raise</a:t>
            </a:r>
            <a:endParaRPr lang="pt-BR" dirty="0" smtClean="0">
              <a:solidFill>
                <a:srgbClr val="0066FF"/>
              </a:solidFill>
              <a:latin typeface="Arial" panose="020B0604020202020204" pitchFamily="34" charset="0"/>
              <a:cs typeface="Arial" panose="020B0604020202020204" pitchFamily="34" charset="0"/>
            </a:endParaRPr>
          </a:p>
          <a:p>
            <a:pPr algn="just"/>
            <a:r>
              <a:rPr lang="pt-BR" dirty="0" err="1" smtClean="0">
                <a:solidFill>
                  <a:srgbClr val="0066FF"/>
                </a:solidFill>
                <a:latin typeface="Arial" panose="020B0604020202020204" pitchFamily="34" charset="0"/>
                <a:cs typeface="Arial" panose="020B0604020202020204" pitchFamily="34" charset="0"/>
              </a:rPr>
              <a:t>return</a:t>
            </a:r>
            <a:endParaRPr lang="pt-BR" dirty="0" smtClean="0">
              <a:solidFill>
                <a:srgbClr val="0066FF"/>
              </a:solidFill>
              <a:latin typeface="Arial" panose="020B0604020202020204" pitchFamily="34" charset="0"/>
              <a:cs typeface="Arial" panose="020B0604020202020204" pitchFamily="34" charset="0"/>
            </a:endParaRPr>
          </a:p>
          <a:p>
            <a:pPr algn="just"/>
            <a:r>
              <a:rPr lang="pt-BR" dirty="0" err="1" smtClean="0">
                <a:solidFill>
                  <a:srgbClr val="0066FF"/>
                </a:solidFill>
                <a:latin typeface="Arial" panose="020B0604020202020204" pitchFamily="34" charset="0"/>
                <a:cs typeface="Arial" panose="020B0604020202020204" pitchFamily="34" charset="0"/>
              </a:rPr>
              <a:t>try</a:t>
            </a:r>
            <a:endParaRPr lang="pt-BR" dirty="0" smtClean="0">
              <a:solidFill>
                <a:srgbClr val="0066FF"/>
              </a:solidFill>
              <a:latin typeface="Arial" panose="020B0604020202020204" pitchFamily="34" charset="0"/>
              <a:cs typeface="Arial" panose="020B0604020202020204" pitchFamily="34" charset="0"/>
            </a:endParaRPr>
          </a:p>
          <a:p>
            <a:pPr algn="just"/>
            <a:r>
              <a:rPr lang="pt-BR" dirty="0" err="1" smtClean="0">
                <a:solidFill>
                  <a:srgbClr val="0066FF"/>
                </a:solidFill>
                <a:latin typeface="Arial" panose="020B0604020202020204" pitchFamily="34" charset="0"/>
                <a:cs typeface="Arial" panose="020B0604020202020204" pitchFamily="34" charset="0"/>
              </a:rPr>
              <a:t>while</a:t>
            </a:r>
            <a:endParaRPr lang="pt-BR" dirty="0" smtClean="0">
              <a:solidFill>
                <a:srgbClr val="0066FF"/>
              </a:solidFill>
              <a:latin typeface="Arial" panose="020B0604020202020204" pitchFamily="34" charset="0"/>
              <a:cs typeface="Arial" panose="020B0604020202020204" pitchFamily="34" charset="0"/>
            </a:endParaRPr>
          </a:p>
          <a:p>
            <a:pPr algn="just"/>
            <a:r>
              <a:rPr lang="pt-BR" dirty="0" err="1" smtClean="0">
                <a:solidFill>
                  <a:srgbClr val="0066FF"/>
                </a:solidFill>
                <a:latin typeface="Arial" panose="020B0604020202020204" pitchFamily="34" charset="0"/>
                <a:cs typeface="Arial" panose="020B0604020202020204" pitchFamily="34" charset="0"/>
              </a:rPr>
              <a:t>with</a:t>
            </a:r>
            <a:endParaRPr lang="pt-BR" dirty="0" smtClean="0">
              <a:solidFill>
                <a:srgbClr val="0066FF"/>
              </a:solidFill>
              <a:latin typeface="Arial" panose="020B0604020202020204" pitchFamily="34" charset="0"/>
              <a:cs typeface="Arial" panose="020B0604020202020204" pitchFamily="34" charset="0"/>
            </a:endParaRPr>
          </a:p>
          <a:p>
            <a:pPr algn="just"/>
            <a:r>
              <a:rPr lang="pt-BR" dirty="0" err="1" smtClean="0">
                <a:solidFill>
                  <a:srgbClr val="0066FF"/>
                </a:solidFill>
                <a:latin typeface="Arial" panose="020B0604020202020204" pitchFamily="34" charset="0"/>
                <a:cs typeface="Arial" panose="020B0604020202020204" pitchFamily="34" charset="0"/>
              </a:rPr>
              <a:t>yield</a:t>
            </a:r>
            <a:endParaRPr lang="pt-BR" dirty="0" smtClean="0">
              <a:solidFill>
                <a:srgbClr val="0066FF"/>
              </a:solidFill>
              <a:latin typeface="Arial" panose="020B0604020202020204" pitchFamily="34" charset="0"/>
              <a:cs typeface="Arial" panose="020B0604020202020204" pitchFamily="34" charset="0"/>
            </a:endParaRPr>
          </a:p>
          <a:p>
            <a:pPr marL="0" indent="0" algn="just">
              <a:buNone/>
            </a:pPr>
            <a:endParaRPr lang="pt-BR" dirty="0" smtClean="0">
              <a:solidFill>
                <a:srgbClr val="0066FF"/>
              </a:solidFill>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Operadores Matemáticos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r>
              <a:rPr lang="pt-BR" dirty="0" smtClean="0">
                <a:solidFill>
                  <a:srgbClr val="0066FF"/>
                </a:solidFill>
                <a:latin typeface="Arial" panose="020B0604020202020204" pitchFamily="34" charset="0"/>
                <a:cs typeface="Arial" panose="020B0604020202020204" pitchFamily="34" charset="0"/>
              </a:rPr>
              <a:t>+</a:t>
            </a:r>
            <a:r>
              <a:rPr lang="pt-BR" dirty="0" smtClean="0">
                <a:latin typeface="Arial" panose="020B0604020202020204" pitchFamily="34" charset="0"/>
                <a:cs typeface="Arial" panose="020B0604020202020204" pitchFamily="34" charset="0"/>
              </a:rPr>
              <a:t>		Adição</a:t>
            </a:r>
            <a:endParaRPr lang="pt-BR" dirty="0" smtClean="0">
              <a:latin typeface="Arial" panose="020B0604020202020204" pitchFamily="34" charset="0"/>
              <a:cs typeface="Arial" panose="020B0604020202020204" pitchFamily="34" charset="0"/>
            </a:endParaRPr>
          </a:p>
          <a:p>
            <a:pPr marL="0" indent="0" algn="just">
              <a:buNone/>
            </a:pPr>
            <a:r>
              <a:rPr lang="pt-BR" dirty="0" smtClean="0">
                <a:solidFill>
                  <a:srgbClr val="0066FF"/>
                </a:solidFill>
                <a:latin typeface="Arial" panose="020B0604020202020204" pitchFamily="34" charset="0"/>
                <a:cs typeface="Arial" panose="020B0604020202020204" pitchFamily="34" charset="0"/>
              </a:rPr>
              <a:t>-</a:t>
            </a:r>
            <a:r>
              <a:rPr lang="pt-BR" dirty="0" smtClean="0">
                <a:latin typeface="Arial" panose="020B0604020202020204" pitchFamily="34" charset="0"/>
                <a:cs typeface="Arial" panose="020B0604020202020204" pitchFamily="34" charset="0"/>
              </a:rPr>
              <a:t>		Subtração</a:t>
            </a:r>
            <a:endParaRPr lang="pt-BR" dirty="0" smtClean="0">
              <a:latin typeface="Arial" panose="020B0604020202020204" pitchFamily="34" charset="0"/>
              <a:cs typeface="Arial" panose="020B0604020202020204" pitchFamily="34" charset="0"/>
            </a:endParaRPr>
          </a:p>
          <a:p>
            <a:pPr marL="0" indent="0" algn="just">
              <a:buNone/>
            </a:pPr>
            <a:r>
              <a:rPr lang="pt-BR" dirty="0" smtClean="0">
                <a:solidFill>
                  <a:srgbClr val="0066FF"/>
                </a:solidFill>
                <a:latin typeface="Arial" panose="020B0604020202020204" pitchFamily="34" charset="0"/>
                <a:cs typeface="Arial" panose="020B0604020202020204" pitchFamily="34" charset="0"/>
              </a:rPr>
              <a:t>*</a:t>
            </a:r>
            <a:r>
              <a:rPr lang="pt-BR" dirty="0" smtClean="0">
                <a:latin typeface="Arial" panose="020B0604020202020204" pitchFamily="34" charset="0"/>
                <a:cs typeface="Arial" panose="020B0604020202020204" pitchFamily="34" charset="0"/>
              </a:rPr>
              <a:t>		Multiplicação</a:t>
            </a:r>
            <a:endParaRPr lang="pt-BR" dirty="0" smtClean="0">
              <a:latin typeface="Arial" panose="020B0604020202020204" pitchFamily="34" charset="0"/>
              <a:cs typeface="Arial" panose="020B0604020202020204" pitchFamily="34" charset="0"/>
            </a:endParaRPr>
          </a:p>
          <a:p>
            <a:pPr marL="0" indent="0" algn="just">
              <a:buNone/>
            </a:pPr>
            <a:r>
              <a:rPr lang="pt-BR" dirty="0" smtClean="0">
                <a:solidFill>
                  <a:srgbClr val="0066FF"/>
                </a:solidFill>
                <a:latin typeface="Arial" panose="020B0604020202020204" pitchFamily="34" charset="0"/>
                <a:cs typeface="Arial" panose="020B0604020202020204" pitchFamily="34" charset="0"/>
              </a:rPr>
              <a:t>/</a:t>
            </a:r>
            <a:r>
              <a:rPr lang="pt-BR" dirty="0" smtClean="0">
                <a:latin typeface="Arial" panose="020B0604020202020204" pitchFamily="34" charset="0"/>
                <a:cs typeface="Arial" panose="020B0604020202020204" pitchFamily="34" charset="0"/>
              </a:rPr>
              <a:t>		Divisão</a:t>
            </a:r>
            <a:endParaRPr lang="pt-BR" dirty="0" smtClean="0">
              <a:latin typeface="Arial" panose="020B0604020202020204" pitchFamily="34" charset="0"/>
              <a:cs typeface="Arial" panose="020B0604020202020204" pitchFamily="34" charset="0"/>
            </a:endParaRPr>
          </a:p>
          <a:p>
            <a:pPr marL="0" indent="0" algn="just">
              <a:buNone/>
            </a:pPr>
            <a:r>
              <a:rPr lang="pt-BR" dirty="0" smtClean="0">
                <a:solidFill>
                  <a:srgbClr val="0066FF"/>
                </a:solidFill>
                <a:latin typeface="Arial" panose="020B0604020202020204" pitchFamily="34" charset="0"/>
                <a:cs typeface="Arial" panose="020B0604020202020204" pitchFamily="34" charset="0"/>
              </a:rPr>
              <a:t>%</a:t>
            </a:r>
            <a:r>
              <a:rPr lang="pt-BR" dirty="0" smtClean="0">
                <a:latin typeface="Arial" panose="020B0604020202020204" pitchFamily="34" charset="0"/>
                <a:cs typeface="Arial" panose="020B0604020202020204" pitchFamily="34" charset="0"/>
              </a:rPr>
              <a:t>		Módulo</a:t>
            </a:r>
            <a:endParaRPr lang="pt-BR" dirty="0" smtClean="0">
              <a:latin typeface="Arial" panose="020B0604020202020204" pitchFamily="34" charset="0"/>
              <a:cs typeface="Arial" panose="020B0604020202020204" pitchFamily="34" charset="0"/>
            </a:endParaRPr>
          </a:p>
          <a:p>
            <a:pPr marL="0" indent="0" algn="just">
              <a:buNone/>
            </a:pPr>
            <a:r>
              <a:rPr lang="pt-BR" dirty="0" smtClean="0">
                <a:solidFill>
                  <a:srgbClr val="0066FF"/>
                </a:solidFill>
                <a:latin typeface="Arial" panose="020B0604020202020204" pitchFamily="34" charset="0"/>
                <a:cs typeface="Arial" panose="020B0604020202020204" pitchFamily="34" charset="0"/>
              </a:rPr>
              <a:t>**</a:t>
            </a:r>
            <a:r>
              <a:rPr lang="pt-BR" dirty="0" smtClean="0">
                <a:latin typeface="Arial" panose="020B0604020202020204" pitchFamily="34" charset="0"/>
                <a:cs typeface="Arial" panose="020B0604020202020204" pitchFamily="34" charset="0"/>
              </a:rPr>
              <a:t>		Potenciação</a:t>
            </a:r>
            <a:endParaRPr lang="pt-BR" dirty="0" smtClean="0">
              <a:latin typeface="Arial" panose="020B0604020202020204" pitchFamily="34" charset="0"/>
              <a:cs typeface="Arial" panose="020B0604020202020204" pitchFamily="34" charset="0"/>
            </a:endParaRPr>
          </a:p>
          <a:p>
            <a:pPr marL="0" indent="0" algn="just">
              <a:buNone/>
            </a:pPr>
            <a:r>
              <a:rPr lang="pt-BR" dirty="0" smtClean="0">
                <a:solidFill>
                  <a:srgbClr val="0066FF"/>
                </a:solidFill>
                <a:latin typeface="Arial" panose="020B0604020202020204" pitchFamily="34" charset="0"/>
                <a:cs typeface="Arial" panose="020B0604020202020204" pitchFamily="34" charset="0"/>
              </a:rPr>
              <a:t>//</a:t>
            </a:r>
            <a:r>
              <a:rPr lang="pt-BR" dirty="0" smtClean="0">
                <a:latin typeface="Arial" panose="020B0604020202020204" pitchFamily="34" charset="0"/>
                <a:cs typeface="Arial" panose="020B0604020202020204" pitchFamily="34" charset="0"/>
              </a:rPr>
              <a:t>		Divisão por Inteiro</a:t>
            </a: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Operadores Relacionais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r>
              <a:rPr lang="pt-BR" dirty="0" smtClean="0">
                <a:solidFill>
                  <a:srgbClr val="0066FF"/>
                </a:solidFill>
                <a:latin typeface="Arial" panose="020B0604020202020204" pitchFamily="34" charset="0"/>
                <a:cs typeface="Arial" panose="020B0604020202020204" pitchFamily="34" charset="0"/>
              </a:rPr>
              <a:t>==</a:t>
            </a:r>
            <a:r>
              <a:rPr lang="pt-BR" dirty="0" smtClean="0">
                <a:latin typeface="Arial" panose="020B0604020202020204" pitchFamily="34" charset="0"/>
                <a:cs typeface="Arial" panose="020B0604020202020204" pitchFamily="34" charset="0"/>
              </a:rPr>
              <a:t>			Igual à</a:t>
            </a:r>
            <a:endParaRPr lang="pt-BR" dirty="0" smtClean="0">
              <a:latin typeface="Arial" panose="020B0604020202020204" pitchFamily="34" charset="0"/>
              <a:cs typeface="Arial" panose="020B0604020202020204" pitchFamily="34" charset="0"/>
            </a:endParaRPr>
          </a:p>
          <a:p>
            <a:pPr marL="0" indent="0" algn="just">
              <a:buNone/>
            </a:pPr>
            <a:r>
              <a:rPr lang="pt-BR" dirty="0" smtClean="0">
                <a:solidFill>
                  <a:srgbClr val="0066FF"/>
                </a:solidFill>
                <a:latin typeface="Arial" panose="020B0604020202020204" pitchFamily="34" charset="0"/>
                <a:cs typeface="Arial" panose="020B0604020202020204" pitchFamily="34" charset="0"/>
              </a:rPr>
              <a:t>!=</a:t>
            </a:r>
            <a:r>
              <a:rPr lang="pt-BR" dirty="0" smtClean="0">
                <a:latin typeface="Arial" panose="020B0604020202020204" pitchFamily="34" charset="0"/>
                <a:cs typeface="Arial" panose="020B0604020202020204" pitchFamily="34" charset="0"/>
              </a:rPr>
              <a:t>			Diferente de</a:t>
            </a:r>
            <a:endParaRPr lang="pt-BR" dirty="0" smtClean="0">
              <a:latin typeface="Arial" panose="020B0604020202020204" pitchFamily="34" charset="0"/>
              <a:cs typeface="Arial" panose="020B0604020202020204" pitchFamily="34" charset="0"/>
            </a:endParaRPr>
          </a:p>
          <a:p>
            <a:pPr marL="0" indent="0" algn="just">
              <a:buNone/>
            </a:pPr>
            <a:r>
              <a:rPr lang="pt-BR" dirty="0" smtClean="0">
                <a:solidFill>
                  <a:srgbClr val="0066FF"/>
                </a:solidFill>
                <a:latin typeface="Arial" panose="020B0604020202020204" pitchFamily="34" charset="0"/>
                <a:cs typeface="Arial" panose="020B0604020202020204" pitchFamily="34" charset="0"/>
              </a:rPr>
              <a:t>&lt;</a:t>
            </a:r>
            <a:r>
              <a:rPr lang="pt-BR" dirty="0" smtClean="0">
                <a:latin typeface="Arial" panose="020B0604020202020204" pitchFamily="34" charset="0"/>
                <a:cs typeface="Arial" panose="020B0604020202020204" pitchFamily="34" charset="0"/>
              </a:rPr>
              <a:t>			Menor que</a:t>
            </a:r>
            <a:endParaRPr lang="pt-BR" dirty="0" smtClean="0">
              <a:latin typeface="Arial" panose="020B0604020202020204" pitchFamily="34" charset="0"/>
              <a:cs typeface="Arial" panose="020B0604020202020204" pitchFamily="34" charset="0"/>
            </a:endParaRPr>
          </a:p>
          <a:p>
            <a:pPr marL="0" indent="0" algn="just">
              <a:buNone/>
            </a:pPr>
            <a:r>
              <a:rPr lang="pt-BR" dirty="0" smtClean="0">
                <a:solidFill>
                  <a:srgbClr val="0066FF"/>
                </a:solidFill>
                <a:latin typeface="Arial" panose="020B0604020202020204" pitchFamily="34" charset="0"/>
                <a:cs typeface="Arial" panose="020B0604020202020204" pitchFamily="34" charset="0"/>
              </a:rPr>
              <a:t>&lt;=</a:t>
            </a:r>
            <a:r>
              <a:rPr lang="pt-BR" dirty="0" smtClean="0">
                <a:latin typeface="Arial" panose="020B0604020202020204" pitchFamily="34" charset="0"/>
                <a:cs typeface="Arial" panose="020B0604020202020204" pitchFamily="34" charset="0"/>
              </a:rPr>
              <a:t>			Menor ou Igual à</a:t>
            </a:r>
            <a:endParaRPr lang="pt-BR" dirty="0" smtClean="0">
              <a:latin typeface="Arial" panose="020B0604020202020204" pitchFamily="34" charset="0"/>
              <a:cs typeface="Arial" panose="020B0604020202020204" pitchFamily="34" charset="0"/>
            </a:endParaRPr>
          </a:p>
          <a:p>
            <a:pPr marL="0" indent="0" algn="just">
              <a:buNone/>
            </a:pPr>
            <a:r>
              <a:rPr lang="pt-BR" dirty="0" smtClean="0">
                <a:solidFill>
                  <a:srgbClr val="0066FF"/>
                </a:solidFill>
                <a:latin typeface="Arial" panose="020B0604020202020204" pitchFamily="34" charset="0"/>
                <a:cs typeface="Arial" panose="020B0604020202020204" pitchFamily="34" charset="0"/>
              </a:rPr>
              <a:t>&gt;</a:t>
            </a:r>
            <a:r>
              <a:rPr lang="pt-BR" dirty="0" smtClean="0">
                <a:latin typeface="Arial" panose="020B0604020202020204" pitchFamily="34" charset="0"/>
                <a:cs typeface="Arial" panose="020B0604020202020204" pitchFamily="34" charset="0"/>
              </a:rPr>
              <a:t>			Maior que</a:t>
            </a:r>
            <a:endParaRPr lang="pt-BR" dirty="0" smtClean="0">
              <a:latin typeface="Arial" panose="020B0604020202020204" pitchFamily="34" charset="0"/>
              <a:cs typeface="Arial" panose="020B0604020202020204" pitchFamily="34" charset="0"/>
            </a:endParaRPr>
          </a:p>
          <a:p>
            <a:pPr marL="0" indent="0" algn="just">
              <a:buNone/>
            </a:pPr>
            <a:r>
              <a:rPr lang="pt-BR" dirty="0" smtClean="0">
                <a:solidFill>
                  <a:srgbClr val="0066FF"/>
                </a:solidFill>
                <a:latin typeface="Arial" panose="020B0604020202020204" pitchFamily="34" charset="0"/>
                <a:cs typeface="Arial" panose="020B0604020202020204" pitchFamily="34" charset="0"/>
              </a:rPr>
              <a:t>&gt;=</a:t>
            </a:r>
            <a:r>
              <a:rPr lang="pt-BR" dirty="0" smtClean="0">
                <a:latin typeface="Arial" panose="020B0604020202020204" pitchFamily="34" charset="0"/>
                <a:cs typeface="Arial" panose="020B0604020202020204" pitchFamily="34" charset="0"/>
              </a:rPr>
              <a:t>			Maior ou Igual à</a:t>
            </a:r>
            <a:endParaRPr lang="pt-BR" dirty="0" smtClean="0">
              <a:latin typeface="Arial" panose="020B0604020202020204" pitchFamily="34" charset="0"/>
              <a:cs typeface="Arial" panose="020B0604020202020204" pitchFamily="34" charset="0"/>
            </a:endParaRPr>
          </a:p>
          <a:p>
            <a:pPr marL="0" indent="0" algn="just">
              <a:buNone/>
            </a:pPr>
            <a:r>
              <a:rPr lang="pt-BR" dirty="0" err="1" smtClean="0">
                <a:solidFill>
                  <a:srgbClr val="0066FF"/>
                </a:solidFill>
                <a:latin typeface="Arial" panose="020B0604020202020204" pitchFamily="34" charset="0"/>
                <a:cs typeface="Arial" panose="020B0604020202020204" pitchFamily="34" charset="0"/>
              </a:rPr>
              <a:t>is</a:t>
            </a:r>
            <a:r>
              <a:rPr lang="pt-BR" dirty="0" smtClean="0">
                <a:latin typeface="Arial" panose="020B0604020202020204" pitchFamily="34" charset="0"/>
                <a:cs typeface="Arial" panose="020B0604020202020204" pitchFamily="34" charset="0"/>
              </a:rPr>
              <a:t>			Identidade do Objeto</a:t>
            </a:r>
            <a:endParaRPr lang="pt-BR" dirty="0" smtClean="0">
              <a:latin typeface="Arial" panose="020B0604020202020204" pitchFamily="34" charset="0"/>
              <a:cs typeface="Arial" panose="020B0604020202020204" pitchFamily="34" charset="0"/>
            </a:endParaRPr>
          </a:p>
          <a:p>
            <a:pPr marL="0" indent="0" algn="just">
              <a:buNone/>
            </a:pPr>
            <a:r>
              <a:rPr lang="pt-BR" dirty="0" err="1" smtClean="0">
                <a:solidFill>
                  <a:srgbClr val="0066FF"/>
                </a:solidFill>
                <a:latin typeface="Arial" panose="020B0604020202020204" pitchFamily="34" charset="0"/>
                <a:cs typeface="Arial" panose="020B0604020202020204" pitchFamily="34" charset="0"/>
              </a:rPr>
              <a:t>is</a:t>
            </a:r>
            <a:r>
              <a:rPr lang="pt-BR" dirty="0" smtClean="0">
                <a:solidFill>
                  <a:srgbClr val="0066FF"/>
                </a:solidFill>
                <a:latin typeface="Arial" panose="020B0604020202020204" pitchFamily="34" charset="0"/>
                <a:cs typeface="Arial" panose="020B0604020202020204" pitchFamily="34" charset="0"/>
              </a:rPr>
              <a:t> </a:t>
            </a:r>
            <a:r>
              <a:rPr lang="pt-BR" dirty="0" err="1" smtClean="0">
                <a:solidFill>
                  <a:srgbClr val="0066FF"/>
                </a:solidFill>
                <a:latin typeface="Arial" panose="020B0604020202020204" pitchFamily="34" charset="0"/>
                <a:cs typeface="Arial" panose="020B0604020202020204" pitchFamily="34" charset="0"/>
              </a:rPr>
              <a:t>not</a:t>
            </a:r>
            <a:r>
              <a:rPr lang="pt-BR" dirty="0" smtClean="0">
                <a:solidFill>
                  <a:srgbClr val="0066FF"/>
                </a:solidFill>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não Identidade de Objeto</a:t>
            </a: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Operadores Lógicos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r>
              <a:rPr lang="pt-BR" dirty="0" err="1" smtClean="0">
                <a:solidFill>
                  <a:srgbClr val="0066FF"/>
                </a:solidFill>
                <a:latin typeface="Arial" panose="020B0604020202020204" pitchFamily="34" charset="0"/>
                <a:cs typeface="Arial" panose="020B0604020202020204" pitchFamily="34" charset="0"/>
              </a:rPr>
              <a:t>and</a:t>
            </a:r>
            <a:r>
              <a:rPr lang="pt-BR" dirty="0" smtClean="0">
                <a:solidFill>
                  <a:srgbClr val="0066FF"/>
                </a:solidFill>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E</a:t>
            </a:r>
            <a:endParaRPr lang="pt-BR" dirty="0" smtClean="0">
              <a:latin typeface="Arial" panose="020B0604020202020204" pitchFamily="34" charset="0"/>
              <a:cs typeface="Arial" panose="020B0604020202020204" pitchFamily="34" charset="0"/>
            </a:endParaRPr>
          </a:p>
          <a:p>
            <a:pPr marL="0" indent="0" algn="just">
              <a:buNone/>
            </a:pPr>
            <a:r>
              <a:rPr lang="pt-BR" dirty="0" err="1" smtClean="0">
                <a:solidFill>
                  <a:srgbClr val="0066FF"/>
                </a:solidFill>
                <a:latin typeface="Arial" panose="020B0604020202020204" pitchFamily="34" charset="0"/>
                <a:cs typeface="Arial" panose="020B0604020202020204" pitchFamily="34" charset="0"/>
              </a:rPr>
              <a:t>or</a:t>
            </a:r>
            <a:r>
              <a:rPr lang="pt-BR" dirty="0" smtClean="0">
                <a:latin typeface="Arial" panose="020B0604020202020204" pitchFamily="34" charset="0"/>
                <a:cs typeface="Arial" panose="020B0604020202020204" pitchFamily="34" charset="0"/>
              </a:rPr>
              <a:t>			OU</a:t>
            </a: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       Outra escrita</a:t>
            </a:r>
            <a:endParaRPr lang="pt-BR" dirty="0" smtClean="0">
              <a:latin typeface="Arial" panose="020B0604020202020204" pitchFamily="34" charset="0"/>
              <a:cs typeface="Arial" panose="020B0604020202020204" pitchFamily="34" charset="0"/>
            </a:endParaRPr>
          </a:p>
          <a:p>
            <a:pPr marL="0" indent="0" algn="just">
              <a:buNone/>
            </a:pPr>
            <a:endParaRPr lang="pt-BR" dirty="0">
              <a:latin typeface="Arial" panose="020B0604020202020204" pitchFamily="34" charset="0"/>
              <a:cs typeface="Arial" panose="020B0604020202020204" pitchFamily="34" charset="0"/>
            </a:endParaRPr>
          </a:p>
          <a:p>
            <a:pPr marL="0" indent="0" algn="just">
              <a:buNone/>
            </a:pPr>
            <a:r>
              <a:rPr lang="pt-BR" dirty="0" smtClean="0">
                <a:solidFill>
                  <a:srgbClr val="0066FF"/>
                </a:solidFill>
                <a:latin typeface="Arial" panose="020B0604020202020204" pitchFamily="34" charset="0"/>
                <a:cs typeface="Arial" panose="020B0604020202020204" pitchFamily="34" charset="0"/>
              </a:rPr>
              <a:t>&amp;</a:t>
            </a:r>
            <a:r>
              <a:rPr lang="pt-BR" dirty="0" smtClean="0">
                <a:latin typeface="Arial" panose="020B0604020202020204" pitchFamily="34" charset="0"/>
                <a:cs typeface="Arial" panose="020B0604020202020204" pitchFamily="34" charset="0"/>
              </a:rPr>
              <a:t>			E</a:t>
            </a:r>
            <a:endParaRPr lang="pt-BR" dirty="0" smtClean="0">
              <a:latin typeface="Arial" panose="020B0604020202020204" pitchFamily="34" charset="0"/>
              <a:cs typeface="Arial" panose="020B0604020202020204" pitchFamily="34" charset="0"/>
            </a:endParaRPr>
          </a:p>
          <a:p>
            <a:pPr marL="0" indent="0" algn="just">
              <a:buNone/>
            </a:pPr>
            <a:r>
              <a:rPr lang="pt-BR" dirty="0" smtClean="0">
                <a:solidFill>
                  <a:srgbClr val="0066FF"/>
                </a:solidFill>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OU</a:t>
            </a: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Variáveis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r>
              <a:rPr lang="pt-BR" dirty="0" smtClean="0">
                <a:latin typeface="Arial" panose="020B0604020202020204" pitchFamily="34" charset="0"/>
                <a:cs typeface="Arial" panose="020B0604020202020204" pitchFamily="34" charset="0"/>
              </a:rPr>
              <a:t>Variáveis controlam dados da memória e possuem um nome e um tipo.</a:t>
            </a:r>
            <a:endParaRPr lang="pt-BR" dirty="0" smtClean="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Vale lembrar que a </a:t>
            </a:r>
            <a:r>
              <a:rPr lang="pt-BR" dirty="0" err="1" smtClean="0">
                <a:latin typeface="Arial" panose="020B0604020202020204" pitchFamily="34" charset="0"/>
                <a:cs typeface="Arial" panose="020B0604020202020204" pitchFamily="34" charset="0"/>
              </a:rPr>
              <a:t>tipagem</a:t>
            </a:r>
            <a:r>
              <a:rPr lang="pt-BR" dirty="0" smtClean="0">
                <a:latin typeface="Arial" panose="020B0604020202020204" pitchFamily="34" charset="0"/>
                <a:cs typeface="Arial" panose="020B0604020202020204" pitchFamily="34" charset="0"/>
              </a:rPr>
              <a:t> dinâmica do Python identifica automaticamente o tipo de dados baseado no conteúdo atribuído.</a:t>
            </a:r>
            <a:endParaRPr lang="pt-BR" dirty="0" smtClean="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Caso seja atribuído um conteúdo diferente a uma mesma variável ela automaticamente muda seu tipo.</a:t>
            </a: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Variáveis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r>
              <a:rPr lang="pt-BR" dirty="0" smtClean="0">
                <a:latin typeface="Arial" panose="020B0604020202020204" pitchFamily="34" charset="0"/>
                <a:cs typeface="Arial" panose="020B0604020202020204" pitchFamily="34" charset="0"/>
              </a:rPr>
              <a:t>As variáveis são criadas automaticamente assim que um valor é atribuído a elas.</a:t>
            </a:r>
            <a:endParaRPr lang="pt-BR" dirty="0" smtClean="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A Sintaxe para atribuição é:</a:t>
            </a:r>
            <a:endParaRPr lang="pt-BR" dirty="0" smtClean="0">
              <a:latin typeface="Arial" panose="020B0604020202020204" pitchFamily="34" charset="0"/>
              <a:cs typeface="Arial" panose="020B0604020202020204" pitchFamily="34" charset="0"/>
            </a:endParaRPr>
          </a:p>
          <a:p>
            <a:pPr marL="457200" lvl="1" indent="0" algn="just">
              <a:buNone/>
            </a:pPr>
            <a:r>
              <a:rPr lang="pt-BR" i="1" dirty="0">
                <a:solidFill>
                  <a:srgbClr val="FF0000"/>
                </a:solidFill>
                <a:latin typeface="Arial" panose="020B0604020202020204" pitchFamily="34" charset="0"/>
                <a:cs typeface="Arial" panose="020B0604020202020204" pitchFamily="34" charset="0"/>
              </a:rPr>
              <a:t>v</a:t>
            </a:r>
            <a:r>
              <a:rPr lang="pt-BR" i="1" dirty="0" smtClean="0">
                <a:solidFill>
                  <a:srgbClr val="FF0000"/>
                </a:solidFill>
                <a:latin typeface="Arial" panose="020B0604020202020204" pitchFamily="34" charset="0"/>
                <a:cs typeface="Arial" panose="020B0604020202020204" pitchFamily="34" charset="0"/>
              </a:rPr>
              <a:t>ariável = valor</a:t>
            </a:r>
            <a:endParaRPr lang="pt-BR" i="1" dirty="0" smtClean="0">
              <a:solidFill>
                <a:srgbClr val="FF0000"/>
              </a:solidFill>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Exemplo:</a:t>
            </a: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4" name="Retângulo 3"/>
          <p:cNvSpPr/>
          <p:nvPr/>
        </p:nvSpPr>
        <p:spPr>
          <a:xfrm>
            <a:off x="940836" y="4170783"/>
            <a:ext cx="9039639" cy="1194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dirty="0" smtClean="0">
                <a:solidFill>
                  <a:schemeClr val="tx1"/>
                </a:solidFill>
                <a:latin typeface="Arial" panose="020B0604020202020204" pitchFamily="34" charset="0"/>
                <a:cs typeface="Arial" panose="020B0604020202020204" pitchFamily="34" charset="0"/>
              </a:rPr>
              <a:t>x=15</a:t>
            </a:r>
            <a:endParaRPr lang="pt-BR" dirty="0" smtClean="0">
              <a:solidFill>
                <a:schemeClr val="tx1"/>
              </a:solidFill>
              <a:latin typeface="Arial" panose="020B0604020202020204" pitchFamily="34" charset="0"/>
              <a:cs typeface="Arial" panose="020B0604020202020204" pitchFamily="34" charset="0"/>
            </a:endParaRPr>
          </a:p>
          <a:p>
            <a:r>
              <a:rPr lang="pt-BR" dirty="0" err="1" smtClean="0">
                <a:solidFill>
                  <a:schemeClr val="tx1"/>
                </a:solidFill>
                <a:latin typeface="Arial" panose="020B0604020202020204" pitchFamily="34" charset="0"/>
                <a:cs typeface="Arial" panose="020B0604020202020204" pitchFamily="34" charset="0"/>
              </a:rPr>
              <a:t>nom</a:t>
            </a:r>
            <a:r>
              <a:rPr lang="pt-BR" dirty="0" smtClean="0">
                <a:solidFill>
                  <a:schemeClr val="tx1"/>
                </a:solidFill>
                <a:latin typeface="Arial" panose="020B0604020202020204" pitchFamily="34" charset="0"/>
                <a:cs typeface="Arial" panose="020B0604020202020204" pitchFamily="34" charset="0"/>
              </a:rPr>
              <a:t>=“José Silva”</a:t>
            </a:r>
            <a:endParaRPr lang="pt-BR" dirty="0" smtClean="0">
              <a:solidFill>
                <a:schemeClr val="tx1"/>
              </a:solidFill>
              <a:latin typeface="Arial" panose="020B0604020202020204" pitchFamily="34" charset="0"/>
              <a:cs typeface="Arial" panose="020B0604020202020204" pitchFamily="34" charset="0"/>
            </a:endParaRPr>
          </a:p>
          <a:p>
            <a:endParaRPr lang="pt-BR"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Variáveis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r>
              <a:rPr lang="pt-BR" dirty="0" smtClean="0">
                <a:latin typeface="Arial" panose="020B0604020202020204" pitchFamily="34" charset="0"/>
                <a:cs typeface="Arial" panose="020B0604020202020204" pitchFamily="34" charset="0"/>
              </a:rPr>
              <a:t>É possível remover uma variável com o comando </a:t>
            </a:r>
            <a:r>
              <a:rPr lang="pt-BR" dirty="0" err="1" smtClean="0">
                <a:latin typeface="Arial" panose="020B0604020202020204" pitchFamily="34" charset="0"/>
                <a:cs typeface="Arial" panose="020B0604020202020204" pitchFamily="34" charset="0"/>
              </a:rPr>
              <a:t>del</a:t>
            </a:r>
            <a:endParaRPr lang="pt-BR" dirty="0" smtClean="0">
              <a:latin typeface="Arial" panose="020B0604020202020204" pitchFamily="34" charset="0"/>
              <a:cs typeface="Arial" panose="020B0604020202020204" pitchFamily="34" charset="0"/>
            </a:endParaRPr>
          </a:p>
          <a:p>
            <a:pPr marL="457200" lvl="1" indent="0" algn="just">
              <a:buNone/>
            </a:pPr>
            <a:endParaRPr lang="pt-BR" i="1" dirty="0" smtClean="0">
              <a:solidFill>
                <a:srgbClr val="FF0000"/>
              </a:solidFill>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Exemplo:</a:t>
            </a: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4" name="Retângulo 3"/>
          <p:cNvSpPr/>
          <p:nvPr/>
        </p:nvSpPr>
        <p:spPr>
          <a:xfrm>
            <a:off x="838200" y="3404134"/>
            <a:ext cx="9039639" cy="1194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b="1" dirty="0" err="1" smtClean="0">
                <a:solidFill>
                  <a:srgbClr val="0066FF"/>
                </a:solidFill>
                <a:latin typeface="Arial" panose="020B0604020202020204" pitchFamily="34" charset="0"/>
                <a:cs typeface="Arial" panose="020B0604020202020204" pitchFamily="34" charset="0"/>
              </a:rPr>
              <a:t>del</a:t>
            </a:r>
            <a:r>
              <a:rPr lang="pt-BR" b="1" dirty="0" smtClean="0">
                <a:solidFill>
                  <a:srgbClr val="0066FF"/>
                </a:solidFill>
                <a:latin typeface="Arial" panose="020B0604020202020204" pitchFamily="34" charset="0"/>
                <a:cs typeface="Arial" panose="020B0604020202020204" pitchFamily="34" charset="0"/>
              </a:rPr>
              <a:t> </a:t>
            </a:r>
            <a:r>
              <a:rPr lang="pt-BR" dirty="0" err="1" smtClean="0">
                <a:solidFill>
                  <a:schemeClr val="tx1"/>
                </a:solidFill>
                <a:latin typeface="Arial" panose="020B0604020202020204" pitchFamily="34" charset="0"/>
                <a:cs typeface="Arial" panose="020B0604020202020204" pitchFamily="34" charset="0"/>
              </a:rPr>
              <a:t>nom</a:t>
            </a:r>
            <a:endParaRPr lang="pt-BR" dirty="0" smtClean="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Atribuição de dados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r>
              <a:rPr lang="pt-BR" dirty="0" smtClean="0">
                <a:latin typeface="Arial" panose="020B0604020202020204" pitchFamily="34" charset="0"/>
                <a:cs typeface="Arial" panose="020B0604020202020204" pitchFamily="34" charset="0"/>
              </a:rPr>
              <a:t>A atribuição de dados no Python é feito com o operador de atribuição =</a:t>
            </a:r>
            <a:endParaRPr lang="pt-BR" dirty="0" smtClean="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Exemplo:</a:t>
            </a: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endParaRPr lang="pt-BR" dirty="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6" name="Retângulo 5"/>
          <p:cNvSpPr/>
          <p:nvPr/>
        </p:nvSpPr>
        <p:spPr>
          <a:xfrm>
            <a:off x="940837" y="3153747"/>
            <a:ext cx="9039639" cy="1194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dirty="0" smtClean="0">
                <a:solidFill>
                  <a:schemeClr val="tx1"/>
                </a:solidFill>
                <a:latin typeface="Arial" panose="020B0604020202020204" pitchFamily="34" charset="0"/>
                <a:cs typeface="Arial" panose="020B0604020202020204" pitchFamily="34" charset="0"/>
              </a:rPr>
              <a:t>x =15</a:t>
            </a:r>
            <a:endParaRPr lang="pt-BR" dirty="0" smtClean="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y</a:t>
            </a:r>
            <a:r>
              <a:rPr lang="pt-BR" dirty="0" smtClean="0">
                <a:solidFill>
                  <a:schemeClr val="tx1"/>
                </a:solidFill>
                <a:latin typeface="Arial" panose="020B0604020202020204" pitchFamily="34" charset="0"/>
                <a:cs typeface="Arial" panose="020B0604020202020204" pitchFamily="34" charset="0"/>
              </a:rPr>
              <a:t>=3.72</a:t>
            </a:r>
            <a:endParaRPr lang="pt-BR" dirty="0" smtClean="0">
              <a:solidFill>
                <a:schemeClr val="tx1"/>
              </a:solidFill>
              <a:latin typeface="Arial" panose="020B0604020202020204" pitchFamily="34" charset="0"/>
              <a:cs typeface="Arial" panose="020B0604020202020204" pitchFamily="34" charset="0"/>
            </a:endParaRPr>
          </a:p>
          <a:p>
            <a:r>
              <a:rPr lang="pt-BR" dirty="0" err="1" smtClean="0">
                <a:solidFill>
                  <a:schemeClr val="tx1"/>
                </a:solidFill>
                <a:latin typeface="Arial" panose="020B0604020202020204" pitchFamily="34" charset="0"/>
                <a:cs typeface="Arial" panose="020B0604020202020204" pitchFamily="34" charset="0"/>
              </a:rPr>
              <a:t>nom</a:t>
            </a:r>
            <a:r>
              <a:rPr lang="pt-BR" dirty="0" smtClean="0">
                <a:solidFill>
                  <a:schemeClr val="tx1"/>
                </a:solidFill>
                <a:latin typeface="Arial" panose="020B0604020202020204" pitchFamily="34" charset="0"/>
                <a:cs typeface="Arial" panose="020B0604020202020204" pitchFamily="34" charset="0"/>
              </a:rPr>
              <a:t>=“José Silva”</a:t>
            </a:r>
            <a:endParaRPr lang="pt-BR" dirty="0" smtClean="0">
              <a:solidFill>
                <a:schemeClr val="tx1"/>
              </a:solidFill>
              <a:latin typeface="Arial" panose="020B0604020202020204" pitchFamily="34" charset="0"/>
              <a:cs typeface="Arial" panose="020B0604020202020204" pitchFamily="34" charset="0"/>
            </a:endParaRPr>
          </a:p>
          <a:p>
            <a:r>
              <a:rPr lang="pt-BR" dirty="0" smtClean="0">
                <a:solidFill>
                  <a:schemeClr val="tx1"/>
                </a:solidFill>
                <a:latin typeface="Arial" panose="020B0604020202020204" pitchFamily="34" charset="0"/>
                <a:cs typeface="Arial" panose="020B0604020202020204" pitchFamily="34" charset="0"/>
              </a:rPr>
              <a:t>lista_1=[“Lucas Evangelista da Silva”, 19, “Maria do </a:t>
            </a:r>
            <a:r>
              <a:rPr lang="pt-BR" dirty="0" err="1" smtClean="0">
                <a:solidFill>
                  <a:schemeClr val="tx1"/>
                </a:solidFill>
                <a:latin typeface="Arial" panose="020B0604020202020204" pitchFamily="34" charset="0"/>
                <a:cs typeface="Arial" panose="020B0604020202020204" pitchFamily="34" charset="0"/>
              </a:rPr>
              <a:t>Rosario</a:t>
            </a:r>
            <a:r>
              <a:rPr lang="pt-BR" dirty="0" smtClean="0">
                <a:solidFill>
                  <a:schemeClr val="tx1"/>
                </a:solidFill>
                <a:latin typeface="Arial" panose="020B0604020202020204" pitchFamily="34" charset="0"/>
                <a:cs typeface="Arial" panose="020B0604020202020204" pitchFamily="34" charset="0"/>
              </a:rPr>
              <a:t>”, 83]</a:t>
            </a:r>
            <a:endParaRPr lang="pt-BR"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Tipos de dados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fontScale="85000" lnSpcReduction="20000"/>
          </a:bodyPr>
          <a:lstStyle/>
          <a:p>
            <a:pPr marL="0" indent="0" algn="just">
              <a:buNone/>
            </a:pPr>
            <a:r>
              <a:rPr lang="pt-BR" dirty="0" err="1" smtClean="0">
                <a:solidFill>
                  <a:srgbClr val="0066FF"/>
                </a:solidFill>
                <a:latin typeface="Arial" panose="020B0604020202020204" pitchFamily="34" charset="0"/>
                <a:cs typeface="Arial" panose="020B0604020202020204" pitchFamily="34" charset="0"/>
              </a:rPr>
              <a:t>str</a:t>
            </a:r>
            <a:r>
              <a:rPr lang="pt-BR" dirty="0" smtClean="0">
                <a:latin typeface="Arial" panose="020B0604020202020204" pitchFamily="34" charset="0"/>
                <a:cs typeface="Arial" panose="020B0604020202020204" pitchFamily="34" charset="0"/>
              </a:rPr>
              <a:t>		</a:t>
            </a:r>
            <a:r>
              <a:rPr lang="pt-BR" dirty="0" err="1" smtClean="0">
                <a:latin typeface="Arial" panose="020B0604020202020204" pitchFamily="34" charset="0"/>
                <a:cs typeface="Arial" panose="020B0604020202020204" pitchFamily="34" charset="0"/>
              </a:rPr>
              <a:t>string</a:t>
            </a:r>
            <a:r>
              <a:rPr lang="pt-BR" dirty="0" smtClean="0">
                <a:latin typeface="Arial" panose="020B0604020202020204" pitchFamily="34" charset="0"/>
                <a:cs typeface="Arial" panose="020B0604020202020204" pitchFamily="34" charset="0"/>
              </a:rPr>
              <a:t>, ou cadeia de caracteres imutáveis ¹</a:t>
            </a:r>
            <a:endParaRPr lang="pt-BR" dirty="0" smtClean="0">
              <a:latin typeface="Arial" panose="020B0604020202020204" pitchFamily="34" charset="0"/>
              <a:cs typeface="Arial" panose="020B0604020202020204" pitchFamily="34" charset="0"/>
            </a:endParaRPr>
          </a:p>
          <a:p>
            <a:pPr marL="0" indent="0" algn="just">
              <a:buNone/>
            </a:pPr>
            <a:r>
              <a:rPr lang="pt-BR" dirty="0" err="1" smtClean="0">
                <a:solidFill>
                  <a:srgbClr val="0066FF"/>
                </a:solidFill>
                <a:latin typeface="Arial" panose="020B0604020202020204" pitchFamily="34" charset="0"/>
                <a:cs typeface="Arial" panose="020B0604020202020204" pitchFamily="34" charset="0"/>
              </a:rPr>
              <a:t>unicode</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cadeia de caracteres </a:t>
            </a:r>
            <a:r>
              <a:rPr lang="pt-BR" dirty="0" smtClean="0">
                <a:latin typeface="Arial" panose="020B0604020202020204" pitchFamily="34" charset="0"/>
                <a:cs typeface="Arial" panose="020B0604020202020204" pitchFamily="34" charset="0"/>
              </a:rPr>
              <a:t>imutáveis </a:t>
            </a:r>
            <a:r>
              <a:rPr lang="pt-BR" dirty="0" err="1" smtClean="0">
                <a:latin typeface="Arial" panose="020B0604020202020204" pitchFamily="34" charset="0"/>
                <a:cs typeface="Arial" panose="020B0604020202020204" pitchFamily="34" charset="0"/>
              </a:rPr>
              <a:t>unicode</a:t>
            </a:r>
            <a:endParaRPr lang="pt-BR" dirty="0">
              <a:latin typeface="Arial" panose="020B0604020202020204" pitchFamily="34" charset="0"/>
              <a:cs typeface="Arial" panose="020B0604020202020204" pitchFamily="34" charset="0"/>
            </a:endParaRPr>
          </a:p>
          <a:p>
            <a:pPr marL="0" indent="0" algn="just">
              <a:buNone/>
            </a:pPr>
            <a:r>
              <a:rPr lang="pt-BR" dirty="0" err="1" smtClean="0">
                <a:solidFill>
                  <a:srgbClr val="0066FF"/>
                </a:solidFill>
                <a:latin typeface="Arial" panose="020B0604020202020204" pitchFamily="34" charset="0"/>
                <a:cs typeface="Arial" panose="020B0604020202020204" pitchFamily="34" charset="0"/>
              </a:rPr>
              <a:t>int</a:t>
            </a:r>
            <a:r>
              <a:rPr lang="pt-BR" dirty="0" smtClean="0">
                <a:latin typeface="Arial" panose="020B0604020202020204" pitchFamily="34" charset="0"/>
                <a:cs typeface="Arial" panose="020B0604020202020204" pitchFamily="34" charset="0"/>
              </a:rPr>
              <a:t>		número inteiro</a:t>
            </a:r>
            <a:endParaRPr lang="pt-BR" dirty="0" smtClean="0">
              <a:latin typeface="Arial" panose="020B0604020202020204" pitchFamily="34" charset="0"/>
              <a:cs typeface="Arial" panose="020B0604020202020204" pitchFamily="34" charset="0"/>
            </a:endParaRPr>
          </a:p>
          <a:p>
            <a:pPr marL="0" indent="0" algn="just">
              <a:buNone/>
            </a:pPr>
            <a:r>
              <a:rPr lang="pt-BR" dirty="0" err="1" smtClean="0">
                <a:solidFill>
                  <a:srgbClr val="0066FF"/>
                </a:solidFill>
                <a:latin typeface="Arial" panose="020B0604020202020204" pitchFamily="34" charset="0"/>
                <a:cs typeface="Arial" panose="020B0604020202020204" pitchFamily="34" charset="0"/>
              </a:rPr>
              <a:t>float</a:t>
            </a:r>
            <a:r>
              <a:rPr lang="pt-BR" dirty="0" smtClean="0">
                <a:solidFill>
                  <a:srgbClr val="0066FF"/>
                </a:solidFill>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número com ponto flutuante</a:t>
            </a:r>
            <a:endParaRPr lang="pt-BR" dirty="0" smtClean="0">
              <a:latin typeface="Arial" panose="020B0604020202020204" pitchFamily="34" charset="0"/>
              <a:cs typeface="Arial" panose="020B0604020202020204" pitchFamily="34" charset="0"/>
            </a:endParaRPr>
          </a:p>
          <a:p>
            <a:pPr marL="0" indent="0" algn="just">
              <a:buNone/>
            </a:pPr>
            <a:r>
              <a:rPr lang="pt-BR" dirty="0" err="1" smtClean="0">
                <a:solidFill>
                  <a:srgbClr val="0066FF"/>
                </a:solidFill>
                <a:latin typeface="Arial" panose="020B0604020202020204" pitchFamily="34" charset="0"/>
                <a:cs typeface="Arial" panose="020B0604020202020204" pitchFamily="34" charset="0"/>
              </a:rPr>
              <a:t>complex</a:t>
            </a:r>
            <a:r>
              <a:rPr lang="pt-BR" dirty="0" smtClean="0">
                <a:latin typeface="Arial" panose="020B0604020202020204" pitchFamily="34" charset="0"/>
                <a:cs typeface="Arial" panose="020B0604020202020204" pitchFamily="34" charset="0"/>
              </a:rPr>
              <a:t>	número complexo</a:t>
            </a:r>
            <a:endParaRPr lang="pt-BR" dirty="0" smtClean="0">
              <a:latin typeface="Arial" panose="020B0604020202020204" pitchFamily="34" charset="0"/>
              <a:cs typeface="Arial" panose="020B0604020202020204" pitchFamily="34" charset="0"/>
            </a:endParaRPr>
          </a:p>
          <a:p>
            <a:pPr marL="0" indent="0" algn="just">
              <a:buNone/>
            </a:pPr>
            <a:r>
              <a:rPr lang="pt-BR" dirty="0" err="1" smtClean="0">
                <a:solidFill>
                  <a:srgbClr val="0066FF"/>
                </a:solidFill>
                <a:latin typeface="Arial" panose="020B0604020202020204" pitchFamily="34" charset="0"/>
                <a:cs typeface="Arial" panose="020B0604020202020204" pitchFamily="34" charset="0"/>
              </a:rPr>
              <a:t>bool</a:t>
            </a:r>
            <a:r>
              <a:rPr lang="pt-BR" dirty="0" smtClean="0">
                <a:latin typeface="Arial" panose="020B0604020202020204" pitchFamily="34" charset="0"/>
                <a:cs typeface="Arial" panose="020B0604020202020204" pitchFamily="34" charset="0"/>
              </a:rPr>
              <a:t>		booleano</a:t>
            </a:r>
            <a:endParaRPr lang="pt-BR" dirty="0" smtClean="0">
              <a:latin typeface="Arial" panose="020B0604020202020204" pitchFamily="34" charset="0"/>
              <a:cs typeface="Arial" panose="020B0604020202020204" pitchFamily="34" charset="0"/>
            </a:endParaRPr>
          </a:p>
          <a:p>
            <a:pPr marL="0" indent="0" algn="just">
              <a:buNone/>
            </a:pPr>
            <a:r>
              <a:rPr lang="pt-BR" dirty="0" err="1" smtClean="0">
                <a:solidFill>
                  <a:srgbClr val="0066FF"/>
                </a:solidFill>
                <a:latin typeface="Arial" panose="020B0604020202020204" pitchFamily="34" charset="0"/>
                <a:cs typeface="Arial" panose="020B0604020202020204" pitchFamily="34" charset="0"/>
              </a:rPr>
              <a:t>list</a:t>
            </a:r>
            <a:r>
              <a:rPr lang="pt-BR" dirty="0" smtClean="0">
                <a:latin typeface="Arial" panose="020B0604020202020204" pitchFamily="34" charset="0"/>
                <a:cs typeface="Arial" panose="020B0604020202020204" pitchFamily="34" charset="0"/>
              </a:rPr>
              <a:t>		lista heterogênea mutável</a:t>
            </a:r>
            <a:endParaRPr lang="pt-BR" dirty="0" smtClean="0">
              <a:latin typeface="Arial" panose="020B0604020202020204" pitchFamily="34" charset="0"/>
              <a:cs typeface="Arial" panose="020B0604020202020204" pitchFamily="34" charset="0"/>
            </a:endParaRPr>
          </a:p>
          <a:p>
            <a:pPr marL="0" indent="0" algn="just">
              <a:buNone/>
            </a:pPr>
            <a:r>
              <a:rPr lang="pt-BR" dirty="0" err="1" smtClean="0">
                <a:solidFill>
                  <a:srgbClr val="0066FF"/>
                </a:solidFill>
                <a:latin typeface="Arial" panose="020B0604020202020204" pitchFamily="34" charset="0"/>
                <a:cs typeface="Arial" panose="020B0604020202020204" pitchFamily="34" charset="0"/>
              </a:rPr>
              <a:t>tuple</a:t>
            </a:r>
            <a:r>
              <a:rPr lang="pt-BR" dirty="0" smtClean="0">
                <a:latin typeface="Arial" panose="020B0604020202020204" pitchFamily="34" charset="0"/>
                <a:cs typeface="Arial" panose="020B0604020202020204" pitchFamily="34" charset="0"/>
              </a:rPr>
              <a:t>		</a:t>
            </a:r>
            <a:r>
              <a:rPr lang="pt-BR" dirty="0" err="1" smtClean="0">
                <a:latin typeface="Arial" panose="020B0604020202020204" pitchFamily="34" charset="0"/>
                <a:cs typeface="Arial" panose="020B0604020202020204" pitchFamily="34" charset="0"/>
              </a:rPr>
              <a:t>tupla</a:t>
            </a:r>
            <a:r>
              <a:rPr lang="pt-BR" dirty="0" smtClean="0">
                <a:latin typeface="Arial" panose="020B0604020202020204" pitchFamily="34" charset="0"/>
                <a:cs typeface="Arial" panose="020B0604020202020204" pitchFamily="34" charset="0"/>
              </a:rPr>
              <a:t> imutável</a:t>
            </a:r>
            <a:endParaRPr lang="pt-BR" dirty="0" smtClean="0">
              <a:latin typeface="Arial" panose="020B0604020202020204" pitchFamily="34" charset="0"/>
              <a:cs typeface="Arial" panose="020B0604020202020204" pitchFamily="34" charset="0"/>
            </a:endParaRPr>
          </a:p>
          <a:p>
            <a:pPr marL="0" indent="0" algn="just">
              <a:buNone/>
            </a:pPr>
            <a:r>
              <a:rPr lang="pt-BR" dirty="0" err="1" smtClean="0">
                <a:solidFill>
                  <a:srgbClr val="0066FF"/>
                </a:solidFill>
                <a:latin typeface="Arial" panose="020B0604020202020204" pitchFamily="34" charset="0"/>
                <a:cs typeface="Arial" panose="020B0604020202020204" pitchFamily="34" charset="0"/>
              </a:rPr>
              <a:t>dict</a:t>
            </a:r>
            <a:r>
              <a:rPr lang="pt-BR" dirty="0" smtClean="0">
                <a:latin typeface="Arial" panose="020B0604020202020204" pitchFamily="34" charset="0"/>
                <a:cs typeface="Arial" panose="020B0604020202020204" pitchFamily="34" charset="0"/>
              </a:rPr>
              <a:t>		dicionário, ou conjunto associativo</a:t>
            </a:r>
            <a:endParaRPr lang="pt-BR" dirty="0" smtClean="0">
              <a:latin typeface="Arial" panose="020B0604020202020204" pitchFamily="34" charset="0"/>
              <a:cs typeface="Arial" panose="020B0604020202020204" pitchFamily="34" charset="0"/>
            </a:endParaRPr>
          </a:p>
          <a:p>
            <a:pPr marL="0" indent="0" algn="just">
              <a:buNone/>
            </a:pPr>
            <a:r>
              <a:rPr lang="pt-BR" dirty="0" smtClean="0">
                <a:solidFill>
                  <a:srgbClr val="0066FF"/>
                </a:solidFill>
                <a:latin typeface="Arial" panose="020B0604020202020204" pitchFamily="34" charset="0"/>
                <a:cs typeface="Arial" panose="020B0604020202020204" pitchFamily="34" charset="0"/>
              </a:rPr>
              <a:t>set</a:t>
            </a:r>
            <a:r>
              <a:rPr lang="pt-BR" dirty="0" smtClean="0">
                <a:latin typeface="Arial" panose="020B0604020202020204" pitchFamily="34" charset="0"/>
                <a:cs typeface="Arial" panose="020B0604020202020204" pitchFamily="34" charset="0"/>
              </a:rPr>
              <a:t>		conjunto não ordenado</a:t>
            </a:r>
            <a:endParaRPr lang="pt-BR" dirty="0">
              <a:latin typeface="Arial" panose="020B0604020202020204" pitchFamily="34" charset="0"/>
              <a:cs typeface="Arial" panose="020B0604020202020204" pitchFamily="34" charset="0"/>
            </a:endParaRPr>
          </a:p>
          <a:p>
            <a:pPr marL="0" indent="0" algn="just">
              <a:buNone/>
            </a:pPr>
            <a:r>
              <a:rPr lang="pt-BR" dirty="0" err="1" smtClean="0">
                <a:solidFill>
                  <a:srgbClr val="0066FF"/>
                </a:solidFill>
                <a:latin typeface="Arial" panose="020B0604020202020204" pitchFamily="34" charset="0"/>
                <a:cs typeface="Arial" panose="020B0604020202020204" pitchFamily="34" charset="0"/>
              </a:rPr>
              <a:t>frozenset</a:t>
            </a:r>
            <a:r>
              <a:rPr lang="pt-BR" dirty="0" smtClean="0">
                <a:latin typeface="Arial" panose="020B0604020202020204" pitchFamily="34" charset="0"/>
                <a:cs typeface="Arial" panose="020B0604020202020204" pitchFamily="34" charset="0"/>
              </a:rPr>
              <a:t>	conjunto </a:t>
            </a:r>
            <a:r>
              <a:rPr lang="pt-BR" dirty="0">
                <a:latin typeface="Arial" panose="020B0604020202020204" pitchFamily="34" charset="0"/>
                <a:cs typeface="Arial" panose="020B0604020202020204" pitchFamily="34" charset="0"/>
              </a:rPr>
              <a:t>não </a:t>
            </a:r>
            <a:r>
              <a:rPr lang="pt-BR" dirty="0" smtClean="0">
                <a:latin typeface="Arial" panose="020B0604020202020204" pitchFamily="34" charset="0"/>
                <a:cs typeface="Arial" panose="020B0604020202020204" pitchFamily="34" charset="0"/>
              </a:rPr>
              <a:t>ordenado, sem elementos duplicados</a:t>
            </a: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latin typeface="Arial" panose="020B0604020202020204" pitchFamily="34" charset="0"/>
                <a:cs typeface="Arial" panose="020B0604020202020204" pitchFamily="34" charset="0"/>
              </a:rPr>
              <a:t>Tipos </a:t>
            </a:r>
            <a:r>
              <a:rPr lang="pt-BR" dirty="0" smtClean="0">
                <a:latin typeface="Arial" panose="020B0604020202020204" pitchFamily="34" charset="0"/>
                <a:cs typeface="Arial" panose="020B0604020202020204" pitchFamily="34" charset="0"/>
              </a:rPr>
              <a:t>de dados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r>
              <a:rPr lang="pt-BR" dirty="0" smtClean="0">
                <a:latin typeface="Arial" panose="020B0604020202020204" pitchFamily="34" charset="0"/>
                <a:cs typeface="Arial" panose="020B0604020202020204" pitchFamily="34" charset="0"/>
              </a:rPr>
              <a:t>É possível checar o tipo de dados de uma variável dando a instrução </a:t>
            </a:r>
            <a:r>
              <a:rPr lang="pt-BR" dirty="0" err="1" smtClean="0">
                <a:solidFill>
                  <a:srgbClr val="0066FF"/>
                </a:solidFill>
                <a:latin typeface="Arial" panose="020B0604020202020204" pitchFamily="34" charset="0"/>
                <a:cs typeface="Arial" panose="020B0604020202020204" pitchFamily="34" charset="0"/>
              </a:rPr>
              <a:t>type</a:t>
            </a:r>
            <a:r>
              <a:rPr lang="pt-BR" dirty="0" smtClean="0">
                <a:latin typeface="Arial" panose="020B0604020202020204" pitchFamily="34" charset="0"/>
                <a:cs typeface="Arial" panose="020B0604020202020204" pitchFamily="34" charset="0"/>
              </a:rPr>
              <a:t>(</a:t>
            </a:r>
            <a:r>
              <a:rPr lang="pt-BR" dirty="0" smtClean="0">
                <a:solidFill>
                  <a:schemeClr val="accent6">
                    <a:lumMod val="75000"/>
                  </a:schemeClr>
                </a:solidFill>
                <a:latin typeface="Arial" panose="020B0604020202020204" pitchFamily="34" charset="0"/>
                <a:cs typeface="Arial" panose="020B0604020202020204" pitchFamily="34" charset="0"/>
              </a:rPr>
              <a:t>variável</a:t>
            </a:r>
            <a:r>
              <a:rPr lang="pt-BR" dirty="0" smtClean="0">
                <a:latin typeface="Arial" panose="020B0604020202020204" pitchFamily="34" charset="0"/>
                <a:cs typeface="Arial" panose="020B0604020202020204" pitchFamily="34" charset="0"/>
              </a:rPr>
              <a:t>)</a:t>
            </a:r>
            <a:endParaRPr lang="pt-BR" dirty="0" smtClean="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Exemplo:</a:t>
            </a: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endParaRPr lang="pt-BR" dirty="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Se for no modo compilado não esqueça do </a:t>
            </a:r>
            <a:r>
              <a:rPr lang="pt-BR" dirty="0" err="1" smtClean="0">
                <a:solidFill>
                  <a:srgbClr val="0066FF"/>
                </a:solidFill>
                <a:latin typeface="Arial" panose="020B0604020202020204" pitchFamily="34" charset="0"/>
                <a:cs typeface="Arial" panose="020B0604020202020204" pitchFamily="34" charset="0"/>
              </a:rPr>
              <a:t>print</a:t>
            </a:r>
            <a:r>
              <a:rPr lang="pt-BR" dirty="0" smtClean="0">
                <a:latin typeface="Arial" panose="020B0604020202020204" pitchFamily="34" charset="0"/>
                <a:cs typeface="Arial" panose="020B0604020202020204" pitchFamily="34" charset="0"/>
              </a:rPr>
              <a:t>()</a:t>
            </a: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6" name="Retângulo 5"/>
          <p:cNvSpPr/>
          <p:nvPr/>
        </p:nvSpPr>
        <p:spPr>
          <a:xfrm>
            <a:off x="940837" y="3153747"/>
            <a:ext cx="9039639" cy="1194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dirty="0" smtClean="0">
                <a:solidFill>
                  <a:schemeClr val="tx1"/>
                </a:solidFill>
                <a:latin typeface="Arial" panose="020B0604020202020204" pitchFamily="34" charset="0"/>
                <a:cs typeface="Arial" panose="020B0604020202020204" pitchFamily="34" charset="0"/>
              </a:rPr>
              <a:t>x=15</a:t>
            </a:r>
            <a:endParaRPr lang="pt-BR" dirty="0" smtClean="0">
              <a:solidFill>
                <a:schemeClr val="tx1"/>
              </a:solidFill>
              <a:latin typeface="Arial" panose="020B0604020202020204" pitchFamily="34" charset="0"/>
              <a:cs typeface="Arial" panose="020B0604020202020204" pitchFamily="34" charset="0"/>
            </a:endParaRPr>
          </a:p>
          <a:p>
            <a:r>
              <a:rPr lang="pt-BR" dirty="0" err="1">
                <a:solidFill>
                  <a:srgbClr val="0066FF"/>
                </a:solidFill>
                <a:latin typeface="Arial" panose="020B0604020202020204" pitchFamily="34" charset="0"/>
                <a:cs typeface="Arial" panose="020B0604020202020204" pitchFamily="34" charset="0"/>
              </a:rPr>
              <a:t>t</a:t>
            </a:r>
            <a:r>
              <a:rPr lang="pt-BR" dirty="0" err="1" smtClean="0">
                <a:solidFill>
                  <a:srgbClr val="0066FF"/>
                </a:solidFill>
                <a:latin typeface="Arial" panose="020B0604020202020204" pitchFamily="34" charset="0"/>
                <a:cs typeface="Arial" panose="020B0604020202020204" pitchFamily="34" charset="0"/>
              </a:rPr>
              <a:t>ype</a:t>
            </a:r>
            <a:r>
              <a:rPr lang="pt-BR" dirty="0" smtClean="0">
                <a:solidFill>
                  <a:schemeClr val="tx1"/>
                </a:solidFill>
                <a:latin typeface="Arial" panose="020B0604020202020204" pitchFamily="34" charset="0"/>
                <a:cs typeface="Arial" panose="020B0604020202020204" pitchFamily="34" charset="0"/>
              </a:rPr>
              <a:t>(x)</a:t>
            </a:r>
            <a:endParaRPr lang="pt-BR" dirty="0" smtClean="0">
              <a:solidFill>
                <a:schemeClr val="tx1"/>
              </a:solidFill>
              <a:latin typeface="Arial" panose="020B0604020202020204" pitchFamily="34" charset="0"/>
              <a:cs typeface="Arial" panose="020B0604020202020204" pitchFamily="34" charset="0"/>
            </a:endParaRPr>
          </a:p>
          <a:p>
            <a:r>
              <a:rPr lang="pt-BR" dirty="0" err="1" smtClean="0">
                <a:solidFill>
                  <a:schemeClr val="tx1"/>
                </a:solidFill>
                <a:latin typeface="Arial" panose="020B0604020202020204" pitchFamily="34" charset="0"/>
                <a:cs typeface="Arial" panose="020B0604020202020204" pitchFamily="34" charset="0"/>
              </a:rPr>
              <a:t>nom</a:t>
            </a:r>
            <a:r>
              <a:rPr lang="pt-BR" dirty="0" smtClean="0">
                <a:solidFill>
                  <a:schemeClr val="tx1"/>
                </a:solidFill>
                <a:latin typeface="Arial" panose="020B0604020202020204" pitchFamily="34" charset="0"/>
                <a:cs typeface="Arial" panose="020B0604020202020204" pitchFamily="34" charset="0"/>
              </a:rPr>
              <a:t>=“José Silva”</a:t>
            </a:r>
            <a:endParaRPr lang="pt-BR" dirty="0" smtClean="0">
              <a:solidFill>
                <a:schemeClr val="tx1"/>
              </a:solidFill>
              <a:latin typeface="Arial" panose="020B0604020202020204" pitchFamily="34" charset="0"/>
              <a:cs typeface="Arial" panose="020B0604020202020204" pitchFamily="34" charset="0"/>
            </a:endParaRPr>
          </a:p>
          <a:p>
            <a:r>
              <a:rPr lang="pt-BR" dirty="0" err="1" smtClean="0">
                <a:solidFill>
                  <a:srgbClr val="0066FF"/>
                </a:solidFill>
                <a:latin typeface="Arial" panose="020B0604020202020204" pitchFamily="34" charset="0"/>
                <a:cs typeface="Arial" panose="020B0604020202020204" pitchFamily="34" charset="0"/>
              </a:rPr>
              <a:t>type</a:t>
            </a:r>
            <a:r>
              <a:rPr lang="pt-BR" dirty="0" smtClean="0">
                <a:solidFill>
                  <a:schemeClr val="tx1"/>
                </a:solidFill>
                <a:latin typeface="Arial" panose="020B0604020202020204" pitchFamily="34" charset="0"/>
                <a:cs typeface="Arial" panose="020B0604020202020204" pitchFamily="34" charset="0"/>
              </a:rPr>
              <a:t>(</a:t>
            </a:r>
            <a:r>
              <a:rPr lang="pt-BR" dirty="0" err="1" smtClean="0">
                <a:solidFill>
                  <a:schemeClr val="tx1"/>
                </a:solidFill>
                <a:latin typeface="Arial" panose="020B0604020202020204" pitchFamily="34" charset="0"/>
                <a:cs typeface="Arial" panose="020B0604020202020204" pitchFamily="34" charset="0"/>
              </a:rPr>
              <a:t>nom</a:t>
            </a:r>
            <a:r>
              <a:rPr lang="pt-BR" dirty="0" smtClean="0">
                <a:solidFill>
                  <a:schemeClr val="tx1"/>
                </a:solidFill>
                <a:latin typeface="Arial" panose="020B0604020202020204" pitchFamily="34" charset="0"/>
                <a:cs typeface="Arial" panose="020B0604020202020204" pitchFamily="34" charset="0"/>
              </a:rPr>
              <a:t>)</a:t>
            </a:r>
            <a:endParaRPr lang="pt-BR" dirty="0">
              <a:solidFill>
                <a:schemeClr val="tx1"/>
              </a:solidFill>
              <a:latin typeface="Arial" panose="020B0604020202020204" pitchFamily="34" charset="0"/>
              <a:cs typeface="Arial" panose="020B0604020202020204" pitchFamily="34" charset="0"/>
            </a:endParaRPr>
          </a:p>
        </p:txBody>
      </p:sp>
      <p:sp>
        <p:nvSpPr>
          <p:cNvPr id="7" name="Retângulo 6"/>
          <p:cNvSpPr/>
          <p:nvPr/>
        </p:nvSpPr>
        <p:spPr>
          <a:xfrm>
            <a:off x="940837" y="5218924"/>
            <a:ext cx="9039639" cy="6500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dirty="0" smtClean="0">
                <a:solidFill>
                  <a:schemeClr val="tx1"/>
                </a:solidFill>
                <a:latin typeface="Arial" panose="020B0604020202020204" pitchFamily="34" charset="0"/>
                <a:cs typeface="Arial" panose="020B0604020202020204" pitchFamily="34" charset="0"/>
              </a:rPr>
              <a:t>x=15</a:t>
            </a:r>
            <a:endParaRPr lang="pt-BR" dirty="0" smtClean="0">
              <a:solidFill>
                <a:schemeClr val="tx1"/>
              </a:solidFill>
              <a:latin typeface="Arial" panose="020B0604020202020204" pitchFamily="34" charset="0"/>
              <a:cs typeface="Arial" panose="020B0604020202020204" pitchFamily="34" charset="0"/>
            </a:endParaRPr>
          </a:p>
          <a:p>
            <a:r>
              <a:rPr lang="pt-BR" dirty="0" err="1" smtClean="0">
                <a:solidFill>
                  <a:srgbClr val="0066FF"/>
                </a:solidFill>
                <a:latin typeface="Arial" panose="020B0604020202020204" pitchFamily="34" charset="0"/>
                <a:cs typeface="Arial" panose="020B0604020202020204" pitchFamily="34" charset="0"/>
              </a:rPr>
              <a:t>print</a:t>
            </a:r>
            <a:r>
              <a:rPr lang="pt-BR" dirty="0" smtClean="0">
                <a:solidFill>
                  <a:schemeClr val="tx1"/>
                </a:solidFill>
                <a:latin typeface="Arial" panose="020B0604020202020204" pitchFamily="34" charset="0"/>
                <a:cs typeface="Arial" panose="020B0604020202020204" pitchFamily="34" charset="0"/>
              </a:rPr>
              <a:t>(</a:t>
            </a:r>
            <a:r>
              <a:rPr lang="pt-BR" dirty="0" err="1" smtClean="0">
                <a:solidFill>
                  <a:srgbClr val="0066FF"/>
                </a:solidFill>
                <a:latin typeface="Arial" panose="020B0604020202020204" pitchFamily="34" charset="0"/>
                <a:cs typeface="Arial" panose="020B0604020202020204" pitchFamily="34" charset="0"/>
              </a:rPr>
              <a:t>type</a:t>
            </a:r>
            <a:r>
              <a:rPr lang="pt-BR" dirty="0" smtClean="0">
                <a:solidFill>
                  <a:schemeClr val="tx1"/>
                </a:solidFill>
                <a:latin typeface="Arial" panose="020B0604020202020204" pitchFamily="34" charset="0"/>
                <a:cs typeface="Arial" panose="020B0604020202020204" pitchFamily="34" charset="0"/>
              </a:rPr>
              <a:t>(x))</a:t>
            </a:r>
            <a:endParaRPr lang="pt-BR" dirty="0" smtClean="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Introdução</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a:normAutofit fontScale="92500"/>
          </a:bodyPr>
          <a:lstStyle/>
          <a:p>
            <a:pPr algn="just"/>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Surgiu em 1989;</a:t>
            </a:r>
            <a:endParaRPr lang="pt-BR" dirty="0">
              <a:latin typeface="Arial" panose="020B0604020202020204" pitchFamily="34" charset="0"/>
              <a:cs typeface="Arial" panose="020B0604020202020204" pitchFamily="34" charset="0"/>
            </a:endParaRPr>
          </a:p>
          <a:p>
            <a:pPr algn="just"/>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Criada por Guido van </a:t>
            </a:r>
            <a:r>
              <a:rPr lang="pt-BR" dirty="0" err="1">
                <a:latin typeface="Arial" panose="020B0604020202020204" pitchFamily="34" charset="0"/>
                <a:cs typeface="Arial" panose="020B0604020202020204" pitchFamily="34" charset="0"/>
              </a:rPr>
              <a:t>Rossum</a:t>
            </a:r>
            <a:r>
              <a:rPr lang="pt-BR" dirty="0">
                <a:latin typeface="Arial" panose="020B0604020202020204" pitchFamily="34" charset="0"/>
                <a:cs typeface="Arial" panose="020B0604020202020204" pitchFamily="34" charset="0"/>
              </a:rPr>
              <a:t>;</a:t>
            </a:r>
            <a:endParaRPr lang="pt-BR" dirty="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 Nome </a:t>
            </a:r>
            <a:r>
              <a:rPr lang="en-US" dirty="0" err="1" smtClean="0">
                <a:latin typeface="Arial" panose="020B0604020202020204" pitchFamily="34" charset="0"/>
                <a:cs typeface="Arial" panose="020B0604020202020204" pitchFamily="34" charset="0"/>
              </a:rPr>
              <a:t>inspirado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em</a:t>
            </a:r>
            <a:r>
              <a:rPr lang="en-US" dirty="0" smtClean="0">
                <a:latin typeface="Arial" panose="020B0604020202020204" pitchFamily="34" charset="0"/>
                <a:cs typeface="Arial" panose="020B0604020202020204" pitchFamily="34" charset="0"/>
              </a:rPr>
              <a:t> Monty </a:t>
            </a:r>
            <a:r>
              <a:rPr lang="en-US" dirty="0">
                <a:latin typeface="Arial" panose="020B0604020202020204" pitchFamily="34" charset="0"/>
                <a:cs typeface="Arial" panose="020B0604020202020204" pitchFamily="34" charset="0"/>
              </a:rPr>
              <a:t>Python and the Flying Circus;</a:t>
            </a:r>
            <a:endParaRPr lang="en-US" dirty="0">
              <a:latin typeface="Arial" panose="020B0604020202020204" pitchFamily="34" charset="0"/>
              <a:cs typeface="Arial" panose="020B0604020202020204" pitchFamily="34" charset="0"/>
            </a:endParaRPr>
          </a:p>
          <a:p>
            <a:pPr algn="just"/>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Licença compatível com Software Livre;</a:t>
            </a:r>
            <a:endParaRPr lang="pt-BR" dirty="0">
              <a:latin typeface="Arial" panose="020B0604020202020204" pitchFamily="34" charset="0"/>
              <a:cs typeface="Arial" panose="020B0604020202020204" pitchFamily="34" charset="0"/>
            </a:endParaRPr>
          </a:p>
          <a:p>
            <a:pPr algn="just"/>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Linguagem de altíssimo </a:t>
            </a:r>
            <a:r>
              <a:rPr lang="pt-BR" dirty="0" smtClean="0">
                <a:latin typeface="Arial" panose="020B0604020202020204" pitchFamily="34" charset="0"/>
                <a:cs typeface="Arial" panose="020B0604020202020204" pitchFamily="34" charset="0"/>
              </a:rPr>
              <a:t>nível;</a:t>
            </a:r>
            <a:endParaRPr lang="pt-BR" dirty="0">
              <a:latin typeface="Arial" panose="020B0604020202020204" pitchFamily="34" charset="0"/>
              <a:cs typeface="Arial" panose="020B0604020202020204" pitchFamily="34" charset="0"/>
            </a:endParaRPr>
          </a:p>
          <a:p>
            <a:pPr algn="just"/>
            <a:r>
              <a:rPr lang="pt-BR" dirty="0" smtClean="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Tipagem</a:t>
            </a:r>
            <a:r>
              <a:rPr lang="pt-BR" dirty="0">
                <a:latin typeface="Arial" panose="020B0604020202020204" pitchFamily="34" charset="0"/>
                <a:cs typeface="Arial" panose="020B0604020202020204" pitchFamily="34" charset="0"/>
              </a:rPr>
              <a:t> Dinâmica;</a:t>
            </a:r>
            <a:endParaRPr lang="pt-BR" dirty="0">
              <a:latin typeface="Arial" panose="020B0604020202020204" pitchFamily="34" charset="0"/>
              <a:cs typeface="Arial" panose="020B0604020202020204" pitchFamily="34" charset="0"/>
            </a:endParaRPr>
          </a:p>
          <a:p>
            <a:pPr algn="just"/>
            <a:r>
              <a:rPr lang="pt-BR" dirty="0" smtClean="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Multiparadigma</a:t>
            </a:r>
            <a:r>
              <a:rPr lang="pt-BR" dirty="0">
                <a:latin typeface="Arial" panose="020B0604020202020204" pitchFamily="34" charset="0"/>
                <a:cs typeface="Arial" panose="020B0604020202020204" pitchFamily="34" charset="0"/>
              </a:rPr>
              <a:t> (OO, funcional e procedural);</a:t>
            </a:r>
            <a:endParaRPr lang="pt-BR" dirty="0">
              <a:latin typeface="Arial" panose="020B0604020202020204" pitchFamily="34" charset="0"/>
              <a:cs typeface="Arial" panose="020B0604020202020204" pitchFamily="34" charset="0"/>
            </a:endParaRPr>
          </a:p>
          <a:p>
            <a:pPr algn="just"/>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Compilada + Interpretada;</a:t>
            </a:r>
            <a:endParaRPr lang="pt-BR" dirty="0">
              <a:latin typeface="Arial" panose="020B0604020202020204" pitchFamily="34" charset="0"/>
              <a:cs typeface="Arial" panose="020B0604020202020204" pitchFamily="34" charset="0"/>
            </a:endParaRPr>
          </a:p>
          <a:p>
            <a:pPr algn="just"/>
            <a:r>
              <a:rPr lang="pt-BR" dirty="0" smtClean="0">
                <a:latin typeface="Arial" panose="020B0604020202020204" pitchFamily="34" charset="0"/>
                <a:cs typeface="Arial" panose="020B0604020202020204" pitchFamily="34" charset="0"/>
              </a:rPr>
              <a:t> Visa aumentar a produtividade do programador;</a:t>
            </a:r>
            <a:endParaRPr lang="pt-BR" dirty="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1550" y="3998961"/>
            <a:ext cx="2933700" cy="2194408"/>
          </a:xfrm>
          <a:prstGeom prst="rect">
            <a:avLst/>
          </a:prstGeom>
          <a:ln w="76200">
            <a:solidFill>
              <a:schemeClr val="bg1"/>
            </a:solidFill>
          </a:ln>
        </p:spPr>
      </p:pic>
      <p:cxnSp>
        <p:nvCxnSpPr>
          <p:cNvPr id="7" name="Conector Angulado 6"/>
          <p:cNvCxnSpPr/>
          <p:nvPr/>
        </p:nvCxnSpPr>
        <p:spPr>
          <a:xfrm rot="16200000" flipH="1">
            <a:off x="9248396" y="3319944"/>
            <a:ext cx="948209" cy="373223"/>
          </a:xfrm>
          <a:prstGeom prst="bentConnector3">
            <a:avLst>
              <a:gd name="adj1" fmla="val 4735"/>
            </a:avLst>
          </a:prstGeom>
          <a:ln w="76200">
            <a:tailEnd type="triangle"/>
          </a:ln>
        </p:spPr>
        <p:style>
          <a:lnRef idx="3">
            <a:schemeClr val="accent4"/>
          </a:lnRef>
          <a:fillRef idx="0">
            <a:schemeClr val="accent4"/>
          </a:fillRef>
          <a:effectRef idx="2">
            <a:schemeClr val="accent4"/>
          </a:effectRef>
          <a:fontRef idx="minor">
            <a:schemeClr val="tx1"/>
          </a:fontRef>
        </p:style>
      </p:cxnSp>
      <p:sp>
        <p:nvSpPr>
          <p:cNvPr id="8" name="CaixaDeTexto 7"/>
          <p:cNvSpPr txBox="1"/>
          <p:nvPr/>
        </p:nvSpPr>
        <p:spPr>
          <a:xfrm>
            <a:off x="8591550" y="6193369"/>
            <a:ext cx="2969079" cy="646331"/>
          </a:xfrm>
          <a:prstGeom prst="rect">
            <a:avLst/>
          </a:prstGeom>
          <a:solidFill>
            <a:schemeClr val="bg1"/>
          </a:solidFill>
          <a:ln w="76200">
            <a:solidFill>
              <a:schemeClr val="bg1"/>
            </a:solidFill>
          </a:ln>
        </p:spPr>
        <p:txBody>
          <a:bodyPr wrap="square" rtlCol="0">
            <a:spAutoFit/>
          </a:bodyPr>
          <a:lstStyle/>
          <a:p>
            <a:pPr algn="ctr"/>
            <a:r>
              <a:rPr lang="pt-BR" dirty="0" smtClean="0">
                <a:latin typeface="Arial" panose="020B0604020202020204" pitchFamily="34" charset="0"/>
                <a:cs typeface="Arial" panose="020B0604020202020204" pitchFamily="34" charset="0"/>
              </a:rPr>
              <a:t>Grupo humorístico britânico  </a:t>
            </a:r>
            <a:r>
              <a:rPr lang="pt-BR" dirty="0" err="1" smtClean="0">
                <a:latin typeface="Arial" panose="020B0604020202020204" pitchFamily="34" charset="0"/>
                <a:cs typeface="Arial" panose="020B0604020202020204" pitchFamily="34" charset="0"/>
              </a:rPr>
              <a:t>Monty</a:t>
            </a:r>
            <a:r>
              <a:rPr lang="pt-BR" dirty="0" smtClean="0">
                <a:latin typeface="Arial" panose="020B0604020202020204" pitchFamily="34" charset="0"/>
                <a:cs typeface="Arial" panose="020B0604020202020204" pitchFamily="34" charset="0"/>
              </a:rPr>
              <a:t> Python</a:t>
            </a:r>
            <a:endParaRPr lang="pt-BR" dirty="0">
              <a:latin typeface="Arial" panose="020B0604020202020204" pitchFamily="34" charset="0"/>
              <a:cs typeface="Arial" panose="020B0604020202020204" pitchFamily="34" charset="0"/>
            </a:endParaRPr>
          </a:p>
        </p:txBody>
      </p:sp>
      <p:pic>
        <p:nvPicPr>
          <p:cNvPr id="9" name="Imagem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Entrada de dados no terminal</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r>
              <a:rPr lang="pt-BR" dirty="0" smtClean="0">
                <a:latin typeface="Arial" panose="020B0604020202020204" pitchFamily="34" charset="0"/>
                <a:cs typeface="Arial" panose="020B0604020202020204" pitchFamily="34" charset="0"/>
              </a:rPr>
              <a:t>A entrada de dados no modo Interativo ou Script em terminal se dá pelo comando input</a:t>
            </a:r>
            <a:endParaRPr lang="pt-BR" dirty="0" smtClean="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Na representação, variável recebe valor da entrada</a:t>
            </a:r>
            <a:endParaRPr lang="pt-BR" dirty="0" smtClean="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Exemplo:</a:t>
            </a:r>
            <a:endParaRPr lang="pt-BR" dirty="0" smtClean="0">
              <a:latin typeface="Arial" panose="020B0604020202020204" pitchFamily="34" charset="0"/>
              <a:cs typeface="Arial" panose="020B0604020202020204" pitchFamily="34" charset="0"/>
            </a:endParaRPr>
          </a:p>
          <a:p>
            <a:pPr marL="0" indent="0" algn="just">
              <a:buNone/>
            </a:pPr>
            <a:endParaRPr lang="pt-BR" dirty="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Para adicionar uma mensagem na entrada, basta escrever um texto dentro do parênteses:</a:t>
            </a:r>
            <a:endParaRPr lang="pt-BR" dirty="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6" name="Retângulo 5"/>
          <p:cNvSpPr/>
          <p:nvPr/>
        </p:nvSpPr>
        <p:spPr>
          <a:xfrm>
            <a:off x="940837" y="3676278"/>
            <a:ext cx="9039639" cy="6500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dirty="0" smtClean="0">
                <a:solidFill>
                  <a:schemeClr val="tx1"/>
                </a:solidFill>
                <a:latin typeface="Arial" panose="020B0604020202020204" pitchFamily="34" charset="0"/>
                <a:cs typeface="Arial" panose="020B0604020202020204" pitchFamily="34" charset="0"/>
              </a:rPr>
              <a:t>x=input()</a:t>
            </a:r>
            <a:endParaRPr lang="pt-BR" dirty="0" smtClean="0">
              <a:solidFill>
                <a:schemeClr val="tx1"/>
              </a:solidFill>
              <a:latin typeface="Arial" panose="020B0604020202020204" pitchFamily="34" charset="0"/>
              <a:cs typeface="Arial" panose="020B0604020202020204" pitchFamily="34" charset="0"/>
            </a:endParaRPr>
          </a:p>
        </p:txBody>
      </p:sp>
      <p:sp>
        <p:nvSpPr>
          <p:cNvPr id="7" name="Retângulo 6"/>
          <p:cNvSpPr/>
          <p:nvPr/>
        </p:nvSpPr>
        <p:spPr>
          <a:xfrm>
            <a:off x="940837" y="5661868"/>
            <a:ext cx="9039639" cy="6500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dirty="0">
                <a:solidFill>
                  <a:schemeClr val="tx1"/>
                </a:solidFill>
                <a:latin typeface="Arial" panose="020B0604020202020204" pitchFamily="34" charset="0"/>
                <a:cs typeface="Arial" panose="020B0604020202020204" pitchFamily="34" charset="0"/>
              </a:rPr>
              <a:t>x=input("Digite um Nome")</a:t>
            </a:r>
            <a:endParaRPr lang="pt-BR" dirty="0" smtClean="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Entrada de dados no terminal</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r>
              <a:rPr lang="pt-BR" dirty="0" smtClean="0">
                <a:latin typeface="Arial" panose="020B0604020202020204" pitchFamily="34" charset="0"/>
                <a:cs typeface="Arial" panose="020B0604020202020204" pitchFamily="34" charset="0"/>
              </a:rPr>
              <a:t>A entrada de dados normal vai adicionar o conteúdo sempre na forma de </a:t>
            </a:r>
            <a:r>
              <a:rPr lang="pt-BR" dirty="0" err="1" smtClean="0">
                <a:latin typeface="Arial" panose="020B0604020202020204" pitchFamily="34" charset="0"/>
                <a:cs typeface="Arial" panose="020B0604020202020204" pitchFamily="34" charset="0"/>
              </a:rPr>
              <a:t>string</a:t>
            </a:r>
            <a:r>
              <a:rPr lang="pt-BR" dirty="0" smtClean="0">
                <a:latin typeface="Arial" panose="020B0604020202020204" pitchFamily="34" charset="0"/>
                <a:cs typeface="Arial" panose="020B0604020202020204" pitchFamily="34" charset="0"/>
              </a:rPr>
              <a:t>, mesmo se digitado explicitamente um número.</a:t>
            </a:r>
            <a:endParaRPr lang="pt-BR" dirty="0" smtClean="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Para indicarmos que a entrada é de um tipo diferente temos que fazer a conversão dela antes de atribuir o valor a variável.</a:t>
            </a:r>
            <a:endParaRPr lang="pt-BR" dirty="0" smtClean="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Exemplo:</a:t>
            </a:r>
            <a:endParaRPr lang="pt-BR" dirty="0" smtClean="0">
              <a:latin typeface="Arial" panose="020B0604020202020204" pitchFamily="34" charset="0"/>
              <a:cs typeface="Arial" panose="020B0604020202020204" pitchFamily="34" charset="0"/>
            </a:endParaRPr>
          </a:p>
          <a:p>
            <a:pPr marL="0" indent="0" algn="just">
              <a:buNone/>
            </a:pPr>
            <a:endParaRPr lang="pt-BR" dirty="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endParaRPr lang="pt-BR" dirty="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6" name="Retângulo 5"/>
          <p:cNvSpPr/>
          <p:nvPr/>
        </p:nvSpPr>
        <p:spPr>
          <a:xfrm>
            <a:off x="940837" y="4840058"/>
            <a:ext cx="9039639" cy="110354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dirty="0">
                <a:solidFill>
                  <a:schemeClr val="tx1"/>
                </a:solidFill>
                <a:latin typeface="Arial" panose="020B0604020202020204" pitchFamily="34" charset="0"/>
                <a:cs typeface="Arial" panose="020B0604020202020204" pitchFamily="34" charset="0"/>
              </a:rPr>
              <a:t>w=</a:t>
            </a:r>
            <a:r>
              <a:rPr lang="pt-BR" dirty="0" err="1">
                <a:solidFill>
                  <a:schemeClr val="tx1"/>
                </a:solidFill>
                <a:latin typeface="Arial" panose="020B0604020202020204" pitchFamily="34" charset="0"/>
                <a:cs typeface="Arial" panose="020B0604020202020204" pitchFamily="34" charset="0"/>
              </a:rPr>
              <a:t>int</a:t>
            </a:r>
            <a:r>
              <a:rPr lang="pt-BR" dirty="0">
                <a:solidFill>
                  <a:schemeClr val="tx1"/>
                </a:solidFill>
                <a:latin typeface="Arial" panose="020B0604020202020204" pitchFamily="34" charset="0"/>
                <a:cs typeface="Arial" panose="020B0604020202020204" pitchFamily="34" charset="0"/>
              </a:rPr>
              <a:t>(input("Digite um Número"))</a:t>
            </a:r>
            <a:endParaRPr lang="pt-BR" dirty="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r=</a:t>
            </a:r>
            <a:r>
              <a:rPr lang="pt-BR" dirty="0" err="1">
                <a:solidFill>
                  <a:schemeClr val="tx1"/>
                </a:solidFill>
                <a:latin typeface="Arial" panose="020B0604020202020204" pitchFamily="34" charset="0"/>
                <a:cs typeface="Arial" panose="020B0604020202020204" pitchFamily="34" charset="0"/>
              </a:rPr>
              <a:t>float</a:t>
            </a:r>
            <a:r>
              <a:rPr lang="pt-BR" dirty="0">
                <a:solidFill>
                  <a:schemeClr val="tx1"/>
                </a:solidFill>
                <a:latin typeface="Arial" panose="020B0604020202020204" pitchFamily="34" charset="0"/>
                <a:cs typeface="Arial" panose="020B0604020202020204" pitchFamily="34" charset="0"/>
              </a:rPr>
              <a:t>(input("Digite um Valor"))</a:t>
            </a:r>
            <a:endParaRPr lang="pt-BR" dirty="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h=</a:t>
            </a:r>
            <a:r>
              <a:rPr lang="pt-BR" dirty="0" err="1">
                <a:solidFill>
                  <a:schemeClr val="tx1"/>
                </a:solidFill>
                <a:latin typeface="Arial" panose="020B0604020202020204" pitchFamily="34" charset="0"/>
                <a:cs typeface="Arial" panose="020B0604020202020204" pitchFamily="34" charset="0"/>
              </a:rPr>
              <a:t>bool</a:t>
            </a:r>
            <a:r>
              <a:rPr lang="pt-BR" dirty="0">
                <a:solidFill>
                  <a:schemeClr val="tx1"/>
                </a:solidFill>
                <a:latin typeface="Arial" panose="020B0604020202020204" pitchFamily="34" charset="0"/>
                <a:cs typeface="Arial" panose="020B0604020202020204" pitchFamily="34" charset="0"/>
              </a:rPr>
              <a:t>(input("Digite </a:t>
            </a:r>
            <a:r>
              <a:rPr lang="pt-BR" dirty="0" err="1">
                <a:solidFill>
                  <a:schemeClr val="tx1"/>
                </a:solidFill>
                <a:latin typeface="Arial" panose="020B0604020202020204" pitchFamily="34" charset="0"/>
                <a:cs typeface="Arial" panose="020B0604020202020204" pitchFamily="34" charset="0"/>
              </a:rPr>
              <a:t>True</a:t>
            </a:r>
            <a:r>
              <a:rPr lang="pt-BR" dirty="0">
                <a:solidFill>
                  <a:schemeClr val="tx1"/>
                </a:solidFill>
                <a:latin typeface="Arial" panose="020B0604020202020204" pitchFamily="34" charset="0"/>
                <a:cs typeface="Arial" panose="020B0604020202020204" pitchFamily="34" charset="0"/>
              </a:rPr>
              <a:t> ou False"))</a:t>
            </a:r>
            <a:endParaRPr lang="pt-BR" dirty="0" smtClean="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Saída de dados no terminal</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r>
              <a:rPr lang="pt-BR" dirty="0" smtClean="0">
                <a:latin typeface="Arial" panose="020B0604020202020204" pitchFamily="34" charset="0"/>
                <a:cs typeface="Arial" panose="020B0604020202020204" pitchFamily="34" charset="0"/>
              </a:rPr>
              <a:t>A saída de dados no modo Interativo ou Script em terminal se dá pela função </a:t>
            </a:r>
            <a:r>
              <a:rPr lang="pt-BR" dirty="0" err="1" smtClean="0">
                <a:latin typeface="Arial" panose="020B0604020202020204" pitchFamily="34" charset="0"/>
                <a:cs typeface="Arial" panose="020B0604020202020204" pitchFamily="34" charset="0"/>
              </a:rPr>
              <a:t>print</a:t>
            </a:r>
            <a:r>
              <a:rPr lang="pt-BR" dirty="0" smtClean="0">
                <a:latin typeface="Arial" panose="020B0604020202020204" pitchFamily="34" charset="0"/>
                <a:cs typeface="Arial" panose="020B0604020202020204" pitchFamily="34" charset="0"/>
              </a:rPr>
              <a:t>() </a:t>
            </a: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Exemplo:</a:t>
            </a:r>
            <a:endParaRPr lang="pt-BR" dirty="0" smtClean="0">
              <a:latin typeface="Arial" panose="020B0604020202020204" pitchFamily="34" charset="0"/>
              <a:cs typeface="Arial" panose="020B0604020202020204" pitchFamily="34" charset="0"/>
            </a:endParaRPr>
          </a:p>
          <a:p>
            <a:pPr marL="0" indent="0" algn="just">
              <a:buNone/>
            </a:pPr>
            <a:endParaRPr lang="pt-BR" dirty="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Para intercalar valores e variáveis separe-os por virgula:</a:t>
            </a:r>
            <a:endParaRPr lang="pt-BR" dirty="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6" name="Retângulo 5"/>
          <p:cNvSpPr/>
          <p:nvPr/>
        </p:nvSpPr>
        <p:spPr>
          <a:xfrm>
            <a:off x="940837" y="3676278"/>
            <a:ext cx="9039639" cy="6500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b="1" dirty="0" err="1">
                <a:solidFill>
                  <a:srgbClr val="0066FF"/>
                </a:solidFill>
                <a:latin typeface="Arial" panose="020B0604020202020204" pitchFamily="34" charset="0"/>
                <a:cs typeface="Arial" panose="020B0604020202020204" pitchFamily="34" charset="0"/>
              </a:rPr>
              <a:t>print</a:t>
            </a:r>
            <a:r>
              <a:rPr lang="pt-BR" dirty="0">
                <a:solidFill>
                  <a:schemeClr val="tx1"/>
                </a:solidFill>
                <a:latin typeface="Arial" panose="020B0604020202020204" pitchFamily="34" charset="0"/>
                <a:cs typeface="Arial" panose="020B0604020202020204" pitchFamily="34" charset="0"/>
              </a:rPr>
              <a:t>("Existe</a:t>
            </a:r>
            <a:r>
              <a:rPr lang="pt-BR" dirty="0" smtClean="0">
                <a:solidFill>
                  <a:schemeClr val="tx1"/>
                </a:solidFill>
                <a:latin typeface="Arial" panose="020B0604020202020204" pitchFamily="34" charset="0"/>
                <a:cs typeface="Arial" panose="020B0604020202020204" pitchFamily="34" charset="0"/>
              </a:rPr>
              <a:t>")</a:t>
            </a:r>
            <a:endParaRPr lang="pt-BR" dirty="0" smtClean="0">
              <a:solidFill>
                <a:schemeClr val="tx1"/>
              </a:solidFill>
              <a:latin typeface="Arial" panose="020B0604020202020204" pitchFamily="34" charset="0"/>
              <a:cs typeface="Arial" panose="020B0604020202020204" pitchFamily="34" charset="0"/>
            </a:endParaRPr>
          </a:p>
          <a:p>
            <a:r>
              <a:rPr lang="pt-BR" b="1" dirty="0" err="1" smtClean="0">
                <a:solidFill>
                  <a:srgbClr val="0066FF"/>
                </a:solidFill>
                <a:latin typeface="Arial" panose="020B0604020202020204" pitchFamily="34" charset="0"/>
                <a:cs typeface="Arial" panose="020B0604020202020204" pitchFamily="34" charset="0"/>
              </a:rPr>
              <a:t>print</a:t>
            </a:r>
            <a:r>
              <a:rPr lang="pt-BR" dirty="0" smtClean="0">
                <a:solidFill>
                  <a:schemeClr val="tx1"/>
                </a:solidFill>
                <a:latin typeface="Arial" panose="020B0604020202020204" pitchFamily="34" charset="0"/>
                <a:cs typeface="Arial" panose="020B0604020202020204" pitchFamily="34" charset="0"/>
              </a:rPr>
              <a:t>(w)</a:t>
            </a:r>
            <a:endParaRPr lang="pt-BR" dirty="0" smtClean="0">
              <a:solidFill>
                <a:schemeClr val="tx1"/>
              </a:solidFill>
              <a:latin typeface="Arial" panose="020B0604020202020204" pitchFamily="34" charset="0"/>
              <a:cs typeface="Arial" panose="020B0604020202020204" pitchFamily="34" charset="0"/>
            </a:endParaRPr>
          </a:p>
        </p:txBody>
      </p:sp>
      <p:sp>
        <p:nvSpPr>
          <p:cNvPr id="7" name="Retângulo 6"/>
          <p:cNvSpPr/>
          <p:nvPr/>
        </p:nvSpPr>
        <p:spPr>
          <a:xfrm>
            <a:off x="940837" y="5329356"/>
            <a:ext cx="9039639" cy="6500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b="1" dirty="0" err="1" smtClean="0">
                <a:solidFill>
                  <a:srgbClr val="0066FF"/>
                </a:solidFill>
                <a:latin typeface="Arial" panose="020B0604020202020204" pitchFamily="34" charset="0"/>
                <a:cs typeface="Arial" panose="020B0604020202020204" pitchFamily="34" charset="0"/>
              </a:rPr>
              <a:t>print</a:t>
            </a:r>
            <a:r>
              <a:rPr lang="pt-BR" dirty="0" smtClean="0">
                <a:solidFill>
                  <a:schemeClr val="tx1"/>
                </a:solidFill>
                <a:latin typeface="Arial" panose="020B0604020202020204" pitchFamily="34" charset="0"/>
                <a:cs typeface="Arial" panose="020B0604020202020204" pitchFamily="34" charset="0"/>
              </a:rPr>
              <a:t>(w, “ Existe</a:t>
            </a:r>
            <a:r>
              <a:rPr lang="pt-BR" dirty="0">
                <a:solidFill>
                  <a:schemeClr val="tx1"/>
                </a:solidFill>
                <a:latin typeface="Arial" panose="020B0604020202020204" pitchFamily="34" charset="0"/>
                <a:cs typeface="Arial" panose="020B0604020202020204" pitchFamily="34" charset="0"/>
              </a:rPr>
              <a:t>")</a:t>
            </a:r>
            <a:endParaRPr lang="pt-BR" dirty="0" smtClean="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Saída de dados no terminal</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r>
              <a:rPr lang="pt-BR" dirty="0" smtClean="0">
                <a:latin typeface="Arial" panose="020B0604020202020204" pitchFamily="34" charset="0"/>
                <a:cs typeface="Arial" panose="020B0604020202020204" pitchFamily="34" charset="0"/>
              </a:rPr>
              <a:t>É possível usar estilos de formatação variados no </a:t>
            </a:r>
            <a:r>
              <a:rPr lang="pt-BR" dirty="0" err="1" smtClean="0">
                <a:latin typeface="Arial" panose="020B0604020202020204" pitchFamily="34" charset="0"/>
                <a:cs typeface="Arial" panose="020B0604020202020204" pitchFamily="34" charset="0"/>
              </a:rPr>
              <a:t>python</a:t>
            </a:r>
            <a:r>
              <a:rPr lang="pt-BR" dirty="0" smtClean="0">
                <a:latin typeface="Arial" panose="020B0604020202020204" pitchFamily="34" charset="0"/>
                <a:cs typeface="Arial" panose="020B0604020202020204" pitchFamily="34" charset="0"/>
              </a:rPr>
              <a:t> veja os exemplos: </a:t>
            </a: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endParaRPr lang="pt-BR" dirty="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6" name="Retângulo 5"/>
          <p:cNvSpPr/>
          <p:nvPr/>
        </p:nvSpPr>
        <p:spPr>
          <a:xfrm>
            <a:off x="940837" y="2682822"/>
            <a:ext cx="9039639" cy="28284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dirty="0" err="1" smtClean="0">
                <a:solidFill>
                  <a:schemeClr val="tx1"/>
                </a:solidFill>
                <a:latin typeface="Arial" panose="020B0604020202020204" pitchFamily="34" charset="0"/>
                <a:cs typeface="Arial" panose="020B0604020202020204" pitchFamily="34" charset="0"/>
              </a:rPr>
              <a:t>nom</a:t>
            </a:r>
            <a:r>
              <a:rPr lang="pt-BR" dirty="0">
                <a:solidFill>
                  <a:schemeClr val="tx1"/>
                </a:solidFill>
                <a:latin typeface="Arial" panose="020B0604020202020204" pitchFamily="34" charset="0"/>
                <a:cs typeface="Arial" panose="020B0604020202020204" pitchFamily="34" charset="0"/>
              </a:rPr>
              <a:t>=“José</a:t>
            </a:r>
            <a:r>
              <a:rPr lang="pt-BR" dirty="0" smtClean="0">
                <a:solidFill>
                  <a:schemeClr val="tx1"/>
                </a:solidFill>
                <a:latin typeface="Arial" panose="020B0604020202020204" pitchFamily="34" charset="0"/>
                <a:cs typeface="Arial" panose="020B0604020202020204" pitchFamily="34" charset="0"/>
              </a:rPr>
              <a:t>”</a:t>
            </a:r>
            <a:endParaRPr lang="pt-BR" dirty="0" smtClean="0">
              <a:solidFill>
                <a:schemeClr val="tx1"/>
              </a:solidFill>
              <a:latin typeface="Arial" panose="020B0604020202020204" pitchFamily="34" charset="0"/>
              <a:cs typeface="Arial" panose="020B0604020202020204" pitchFamily="34" charset="0"/>
            </a:endParaRPr>
          </a:p>
          <a:p>
            <a:endParaRPr lang="pt-BR" dirty="0" smtClean="0">
              <a:solidFill>
                <a:schemeClr val="tx1"/>
              </a:solidFill>
              <a:latin typeface="Arial" panose="020B0604020202020204" pitchFamily="34" charset="0"/>
              <a:cs typeface="Arial" panose="020B0604020202020204" pitchFamily="34" charset="0"/>
            </a:endParaRPr>
          </a:p>
          <a:p>
            <a:r>
              <a:rPr lang="pt-BR" dirty="0" smtClean="0">
                <a:solidFill>
                  <a:schemeClr val="tx1"/>
                </a:solidFill>
                <a:latin typeface="Arial" panose="020B0604020202020204" pitchFamily="34" charset="0"/>
                <a:cs typeface="Arial" panose="020B0604020202020204" pitchFamily="34" charset="0"/>
              </a:rPr>
              <a:t>#estilo de formatação </a:t>
            </a:r>
            <a:r>
              <a:rPr lang="pt-BR" dirty="0" err="1" smtClean="0">
                <a:solidFill>
                  <a:schemeClr val="tx1"/>
                </a:solidFill>
                <a:latin typeface="Arial" panose="020B0604020202020204" pitchFamily="34" charset="0"/>
                <a:cs typeface="Arial" panose="020B0604020202020204" pitchFamily="34" charset="0"/>
              </a:rPr>
              <a:t>problematico</a:t>
            </a:r>
            <a:endParaRPr lang="pt-BR" dirty="0">
              <a:solidFill>
                <a:schemeClr val="tx1"/>
              </a:solidFill>
              <a:latin typeface="Arial" panose="020B0604020202020204" pitchFamily="34" charset="0"/>
              <a:cs typeface="Arial" panose="020B0604020202020204" pitchFamily="34" charset="0"/>
            </a:endParaRPr>
          </a:p>
          <a:p>
            <a:r>
              <a:rPr lang="pt-BR" b="1" dirty="0" err="1" smtClean="0">
                <a:solidFill>
                  <a:srgbClr val="0066FF"/>
                </a:solidFill>
                <a:latin typeface="Arial" panose="020B0604020202020204" pitchFamily="34" charset="0"/>
                <a:cs typeface="Arial" panose="020B0604020202020204" pitchFamily="34" charset="0"/>
              </a:rPr>
              <a:t>print</a:t>
            </a:r>
            <a:r>
              <a:rPr lang="pt-BR" dirty="0" smtClean="0">
                <a:solidFill>
                  <a:schemeClr val="tx1"/>
                </a:solidFill>
                <a:latin typeface="Arial" panose="020B0604020202020204" pitchFamily="34" charset="0"/>
                <a:cs typeface="Arial" panose="020B0604020202020204" pitchFamily="34" charset="0"/>
              </a:rPr>
              <a:t>(“Bom dia“ + </a:t>
            </a:r>
            <a:r>
              <a:rPr lang="pt-BR" dirty="0" err="1" smtClean="0">
                <a:solidFill>
                  <a:schemeClr val="tx1"/>
                </a:solidFill>
                <a:latin typeface="Arial" panose="020B0604020202020204" pitchFamily="34" charset="0"/>
                <a:cs typeface="Arial" panose="020B0604020202020204" pitchFamily="34" charset="0"/>
              </a:rPr>
              <a:t>nom</a:t>
            </a:r>
            <a:r>
              <a:rPr lang="pt-BR" dirty="0" smtClean="0">
                <a:solidFill>
                  <a:schemeClr val="tx1"/>
                </a:solidFill>
                <a:latin typeface="Arial" panose="020B0604020202020204" pitchFamily="34" charset="0"/>
                <a:cs typeface="Arial" panose="020B0604020202020204" pitchFamily="34" charset="0"/>
              </a:rPr>
              <a:t> + “!”)</a:t>
            </a:r>
            <a:endParaRPr lang="pt-BR" dirty="0" smtClean="0">
              <a:solidFill>
                <a:schemeClr val="tx1"/>
              </a:solidFill>
              <a:latin typeface="Arial" panose="020B0604020202020204" pitchFamily="34" charset="0"/>
              <a:cs typeface="Arial" panose="020B0604020202020204" pitchFamily="34" charset="0"/>
            </a:endParaRPr>
          </a:p>
          <a:p>
            <a:endParaRPr lang="pt-BR" dirty="0" smtClean="0">
              <a:solidFill>
                <a:schemeClr val="tx1"/>
              </a:solidFill>
              <a:latin typeface="Arial" panose="020B0604020202020204" pitchFamily="34" charset="0"/>
              <a:cs typeface="Arial" panose="020B0604020202020204" pitchFamily="34" charset="0"/>
            </a:endParaRPr>
          </a:p>
          <a:p>
            <a:r>
              <a:rPr lang="pt-BR" dirty="0" smtClean="0">
                <a:solidFill>
                  <a:schemeClr val="tx1"/>
                </a:solidFill>
                <a:latin typeface="Arial" panose="020B0604020202020204" pitchFamily="34" charset="0"/>
                <a:cs typeface="Arial" panose="020B0604020202020204" pitchFamily="34" charset="0"/>
              </a:rPr>
              <a:t>#</a:t>
            </a:r>
            <a:r>
              <a:rPr lang="pt-BR" dirty="0">
                <a:solidFill>
                  <a:schemeClr val="tx1"/>
                </a:solidFill>
                <a:latin typeface="Arial" panose="020B0604020202020204" pitchFamily="34" charset="0"/>
                <a:cs typeface="Arial" panose="020B0604020202020204" pitchFamily="34" charset="0"/>
              </a:rPr>
              <a:t>estilo de formatação </a:t>
            </a:r>
            <a:r>
              <a:rPr lang="pt-BR" dirty="0" smtClean="0">
                <a:solidFill>
                  <a:schemeClr val="tx1"/>
                </a:solidFill>
                <a:latin typeface="Arial" panose="020B0604020202020204" pitchFamily="34" charset="0"/>
                <a:cs typeface="Arial" panose="020B0604020202020204" pitchFamily="34" charset="0"/>
              </a:rPr>
              <a:t>tipo C</a:t>
            </a:r>
            <a:endParaRPr lang="pt-BR" dirty="0">
              <a:solidFill>
                <a:schemeClr val="tx1"/>
              </a:solidFill>
              <a:latin typeface="Arial" panose="020B0604020202020204" pitchFamily="34" charset="0"/>
              <a:cs typeface="Arial" panose="020B0604020202020204" pitchFamily="34" charset="0"/>
            </a:endParaRPr>
          </a:p>
          <a:p>
            <a:r>
              <a:rPr lang="pt-BR" b="1" dirty="0" err="1">
                <a:solidFill>
                  <a:srgbClr val="0066FF"/>
                </a:solidFill>
                <a:latin typeface="Arial" panose="020B0604020202020204" pitchFamily="34" charset="0"/>
                <a:cs typeface="Arial" panose="020B0604020202020204" pitchFamily="34" charset="0"/>
              </a:rPr>
              <a:t>print</a:t>
            </a:r>
            <a:r>
              <a:rPr lang="pt-BR" dirty="0">
                <a:solidFill>
                  <a:schemeClr val="tx1"/>
                </a:solidFill>
                <a:latin typeface="Arial" panose="020B0604020202020204" pitchFamily="34" charset="0"/>
                <a:cs typeface="Arial" panose="020B0604020202020204" pitchFamily="34" charset="0"/>
              </a:rPr>
              <a:t>(“Bom d</a:t>
            </a:r>
            <a:r>
              <a:rPr lang="pt-BR" dirty="0" smtClean="0">
                <a:solidFill>
                  <a:schemeClr val="tx1"/>
                </a:solidFill>
                <a:latin typeface="Arial" panose="020B0604020202020204" pitchFamily="34" charset="0"/>
                <a:cs typeface="Arial" panose="020B0604020202020204" pitchFamily="34" charset="0"/>
              </a:rPr>
              <a:t>ia %s !“ % </a:t>
            </a:r>
            <a:r>
              <a:rPr lang="pt-BR" dirty="0" err="1">
                <a:solidFill>
                  <a:schemeClr val="tx1"/>
                </a:solidFill>
                <a:latin typeface="Arial" panose="020B0604020202020204" pitchFamily="34" charset="0"/>
                <a:cs typeface="Arial" panose="020B0604020202020204" pitchFamily="34" charset="0"/>
              </a:rPr>
              <a:t>nom</a:t>
            </a:r>
            <a:r>
              <a:rPr lang="pt-BR" dirty="0">
                <a:solidFill>
                  <a:schemeClr val="tx1"/>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a:t>
            </a:r>
            <a:endParaRPr lang="pt-BR" dirty="0" smtClean="0">
              <a:solidFill>
                <a:schemeClr val="tx1"/>
              </a:solidFill>
              <a:latin typeface="Arial" panose="020B0604020202020204" pitchFamily="34" charset="0"/>
              <a:cs typeface="Arial" panose="020B0604020202020204" pitchFamily="34" charset="0"/>
            </a:endParaRPr>
          </a:p>
          <a:p>
            <a:endParaRPr lang="pt-BR" dirty="0" smtClean="0">
              <a:solidFill>
                <a:schemeClr val="tx1"/>
              </a:solidFill>
              <a:latin typeface="Arial" panose="020B0604020202020204" pitchFamily="34" charset="0"/>
              <a:cs typeface="Arial" panose="020B0604020202020204" pitchFamily="34" charset="0"/>
            </a:endParaRPr>
          </a:p>
          <a:p>
            <a:r>
              <a:rPr lang="pt-BR" dirty="0" smtClean="0">
                <a:solidFill>
                  <a:schemeClr val="tx1"/>
                </a:solidFill>
                <a:latin typeface="Arial" panose="020B0604020202020204" pitchFamily="34" charset="0"/>
                <a:cs typeface="Arial" panose="020B0604020202020204" pitchFamily="34" charset="0"/>
              </a:rPr>
              <a:t>#</a:t>
            </a:r>
            <a:r>
              <a:rPr lang="pt-BR" dirty="0">
                <a:solidFill>
                  <a:schemeClr val="tx1"/>
                </a:solidFill>
                <a:latin typeface="Arial" panose="020B0604020202020204" pitchFamily="34" charset="0"/>
                <a:cs typeface="Arial" panose="020B0604020202020204" pitchFamily="34" charset="0"/>
              </a:rPr>
              <a:t>estilo de formatação </a:t>
            </a:r>
            <a:r>
              <a:rPr lang="pt-BR" dirty="0" smtClean="0">
                <a:solidFill>
                  <a:schemeClr val="tx1"/>
                </a:solidFill>
                <a:latin typeface="Arial" panose="020B0604020202020204" pitchFamily="34" charset="0"/>
                <a:cs typeface="Arial" panose="020B0604020202020204" pitchFamily="34" charset="0"/>
              </a:rPr>
              <a:t>novo</a:t>
            </a:r>
            <a:endParaRPr lang="pt-BR" dirty="0">
              <a:solidFill>
                <a:schemeClr val="tx1"/>
              </a:solidFill>
              <a:latin typeface="Arial" panose="020B0604020202020204" pitchFamily="34" charset="0"/>
              <a:cs typeface="Arial" panose="020B0604020202020204" pitchFamily="34" charset="0"/>
            </a:endParaRPr>
          </a:p>
          <a:p>
            <a:r>
              <a:rPr lang="pt-BR" b="1" dirty="0" err="1">
                <a:solidFill>
                  <a:srgbClr val="0066FF"/>
                </a:solidFill>
                <a:latin typeface="Arial" panose="020B0604020202020204" pitchFamily="34" charset="0"/>
                <a:cs typeface="Arial" panose="020B0604020202020204" pitchFamily="34" charset="0"/>
              </a:rPr>
              <a:t>print</a:t>
            </a:r>
            <a:r>
              <a:rPr lang="pt-BR" dirty="0">
                <a:solidFill>
                  <a:schemeClr val="tx1"/>
                </a:solidFill>
                <a:latin typeface="Arial" panose="020B0604020202020204" pitchFamily="34" charset="0"/>
                <a:cs typeface="Arial" panose="020B0604020202020204" pitchFamily="34" charset="0"/>
              </a:rPr>
              <a:t>(“Bom </a:t>
            </a:r>
            <a:r>
              <a:rPr lang="pt-BR" dirty="0" smtClean="0">
                <a:solidFill>
                  <a:schemeClr val="tx1"/>
                </a:solidFill>
                <a:latin typeface="Arial" panose="020B0604020202020204" pitchFamily="34" charset="0"/>
                <a:cs typeface="Arial" panose="020B0604020202020204" pitchFamily="34" charset="0"/>
              </a:rPr>
              <a:t>dia {} !” .</a:t>
            </a:r>
            <a:r>
              <a:rPr lang="pt-BR" dirty="0" err="1" smtClean="0">
                <a:solidFill>
                  <a:schemeClr val="tx1"/>
                </a:solidFill>
                <a:latin typeface="Arial" panose="020B0604020202020204" pitchFamily="34" charset="0"/>
                <a:cs typeface="Arial" panose="020B0604020202020204" pitchFamily="34" charset="0"/>
              </a:rPr>
              <a:t>format</a:t>
            </a:r>
            <a:r>
              <a:rPr lang="pt-BR" dirty="0" smtClean="0">
                <a:solidFill>
                  <a:schemeClr val="tx1"/>
                </a:solidFill>
                <a:latin typeface="Arial" panose="020B0604020202020204" pitchFamily="34" charset="0"/>
                <a:cs typeface="Arial" panose="020B0604020202020204" pitchFamily="34" charset="0"/>
              </a:rPr>
              <a:t>(</a:t>
            </a:r>
            <a:r>
              <a:rPr lang="pt-BR" dirty="0" err="1" smtClean="0">
                <a:solidFill>
                  <a:schemeClr val="tx1"/>
                </a:solidFill>
                <a:latin typeface="Arial" panose="020B0604020202020204" pitchFamily="34" charset="0"/>
                <a:cs typeface="Arial" panose="020B0604020202020204" pitchFamily="34" charset="0"/>
              </a:rPr>
              <a:t>nom</a:t>
            </a:r>
            <a:r>
              <a:rPr lang="pt-BR" dirty="0" smtClean="0">
                <a:solidFill>
                  <a:schemeClr val="tx1"/>
                </a:solidFill>
                <a:latin typeface="Arial" panose="020B0604020202020204" pitchFamily="34" charset="0"/>
                <a:cs typeface="Arial" panose="020B0604020202020204" pitchFamily="34" charset="0"/>
              </a:rPr>
              <a:t>))</a:t>
            </a:r>
            <a:endParaRPr lang="pt-BR" b="1" dirty="0" smtClean="0">
              <a:solidFill>
                <a:srgbClr val="0066FF"/>
              </a:solidFill>
              <a:latin typeface="Arial"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Saída de dados no terminal</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r>
              <a:rPr lang="pt-BR" dirty="0" smtClean="0">
                <a:latin typeface="Arial" panose="020B0604020202020204" pitchFamily="34" charset="0"/>
                <a:cs typeface="Arial" panose="020B0604020202020204" pitchFamily="34" charset="0"/>
              </a:rPr>
              <a:t>Outro exemplo de formatação: </a:t>
            </a: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endParaRPr lang="pt-BR" dirty="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endParaRPr lang="pt-BR" dirty="0">
              <a:latin typeface="Arial" panose="020B0604020202020204" pitchFamily="34" charset="0"/>
              <a:cs typeface="Arial" panose="020B0604020202020204" pitchFamily="34" charset="0"/>
            </a:endParaRPr>
          </a:p>
          <a:p>
            <a:pPr marL="0" indent="0" algn="just">
              <a:buNone/>
            </a:pPr>
            <a:endParaRPr lang="pt-BR" dirty="0">
              <a:latin typeface="Arial" panose="020B0604020202020204" pitchFamily="34" charset="0"/>
              <a:cs typeface="Arial" panose="020B0604020202020204" pitchFamily="34" charset="0"/>
            </a:endParaRPr>
          </a:p>
          <a:p>
            <a:pPr marL="0" indent="0" algn="r">
              <a:buNone/>
            </a:pPr>
            <a:r>
              <a:rPr lang="pt-BR" sz="400" dirty="0" smtClean="0">
                <a:latin typeface="Arial" panose="020B0604020202020204" pitchFamily="34" charset="0"/>
                <a:cs typeface="Arial" panose="020B0604020202020204" pitchFamily="34" charset="0"/>
              </a:rPr>
              <a:t>Desculpe, por isso!</a:t>
            </a:r>
            <a:endParaRPr lang="pt-BR" sz="400"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6" name="Retângulo 5"/>
          <p:cNvSpPr/>
          <p:nvPr/>
        </p:nvSpPr>
        <p:spPr>
          <a:xfrm>
            <a:off x="940837" y="2682822"/>
            <a:ext cx="9039639" cy="10994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dirty="0">
                <a:solidFill>
                  <a:schemeClr val="tx1"/>
                </a:solidFill>
                <a:latin typeface="Arial" panose="020B0604020202020204" pitchFamily="34" charset="0"/>
                <a:cs typeface="Arial" panose="020B0604020202020204" pitchFamily="34" charset="0"/>
              </a:rPr>
              <a:t>&gt;&gt;&gt; </a:t>
            </a:r>
            <a:r>
              <a:rPr lang="pt-BR" b="1" dirty="0" err="1">
                <a:solidFill>
                  <a:srgbClr val="0066FF"/>
                </a:solidFill>
                <a:latin typeface="Arial" panose="020B0604020202020204" pitchFamily="34" charset="0"/>
                <a:cs typeface="Arial" panose="020B0604020202020204" pitchFamily="34" charset="0"/>
              </a:rPr>
              <a:t>print</a:t>
            </a:r>
            <a:r>
              <a:rPr lang="pt-BR" dirty="0">
                <a:solidFill>
                  <a:schemeClr val="tx1"/>
                </a:solidFill>
                <a:latin typeface="Arial" panose="020B0604020202020204" pitchFamily="34" charset="0"/>
                <a:cs typeface="Arial" panose="020B0604020202020204" pitchFamily="34" charset="0"/>
              </a:rPr>
              <a:t>('{0} {1} {0} {0} {1}' . </a:t>
            </a:r>
            <a:r>
              <a:rPr lang="pt-BR" dirty="0" err="1">
                <a:solidFill>
                  <a:schemeClr val="tx1"/>
                </a:solidFill>
                <a:latin typeface="Arial" panose="020B0604020202020204" pitchFamily="34" charset="0"/>
                <a:cs typeface="Arial" panose="020B0604020202020204" pitchFamily="34" charset="0"/>
              </a:rPr>
              <a:t>format</a:t>
            </a:r>
            <a:r>
              <a:rPr lang="pt-BR" dirty="0">
                <a:solidFill>
                  <a:schemeClr val="tx1"/>
                </a:solidFill>
                <a:latin typeface="Arial" panose="020B0604020202020204" pitchFamily="34" charset="0"/>
                <a:cs typeface="Arial" panose="020B0604020202020204" pitchFamily="34" charset="0"/>
              </a:rPr>
              <a:t>("</a:t>
            </a:r>
            <a:r>
              <a:rPr lang="pt-BR" dirty="0" err="1">
                <a:solidFill>
                  <a:schemeClr val="tx1"/>
                </a:solidFill>
                <a:latin typeface="Arial" panose="020B0604020202020204" pitchFamily="34" charset="0"/>
                <a:cs typeface="Arial" panose="020B0604020202020204" pitchFamily="34" charset="0"/>
              </a:rPr>
              <a:t>tchu</a:t>
            </a:r>
            <a:r>
              <a:rPr lang="pt-BR" dirty="0">
                <a:solidFill>
                  <a:schemeClr val="tx1"/>
                </a:solidFill>
                <a:latin typeface="Arial" panose="020B0604020202020204" pitchFamily="34" charset="0"/>
                <a:cs typeface="Arial" panose="020B0604020202020204" pitchFamily="34" charset="0"/>
              </a:rPr>
              <a:t>", "</a:t>
            </a:r>
            <a:r>
              <a:rPr lang="pt-BR" dirty="0" err="1">
                <a:solidFill>
                  <a:schemeClr val="tx1"/>
                </a:solidFill>
                <a:latin typeface="Arial" panose="020B0604020202020204" pitchFamily="34" charset="0"/>
                <a:cs typeface="Arial" panose="020B0604020202020204" pitchFamily="34" charset="0"/>
              </a:rPr>
              <a:t>tcha</a:t>
            </a:r>
            <a:r>
              <a:rPr lang="pt-BR" dirty="0" smtClean="0">
                <a:solidFill>
                  <a:schemeClr val="tx1"/>
                </a:solidFill>
                <a:latin typeface="Arial" panose="020B0604020202020204" pitchFamily="34" charset="0"/>
                <a:cs typeface="Arial" panose="020B0604020202020204" pitchFamily="34" charset="0"/>
              </a:rPr>
              <a:t>"))</a:t>
            </a:r>
            <a:endParaRPr lang="pt-BR" dirty="0" smtClean="0">
              <a:solidFill>
                <a:schemeClr val="tx1"/>
              </a:solidFill>
              <a:latin typeface="Arial" panose="020B0604020202020204" pitchFamily="34" charset="0"/>
              <a:cs typeface="Arial" panose="020B0604020202020204" pitchFamily="34" charset="0"/>
            </a:endParaRPr>
          </a:p>
          <a:p>
            <a:endParaRPr lang="pt-BR" dirty="0">
              <a:solidFill>
                <a:schemeClr val="tx1"/>
              </a:solidFill>
              <a:latin typeface="Arial" panose="020B0604020202020204" pitchFamily="34" charset="0"/>
              <a:cs typeface="Arial" panose="020B0604020202020204" pitchFamily="34" charset="0"/>
            </a:endParaRPr>
          </a:p>
          <a:p>
            <a:r>
              <a:rPr lang="pt-BR" dirty="0" err="1">
                <a:solidFill>
                  <a:schemeClr val="tx1"/>
                </a:solidFill>
                <a:latin typeface="Arial" panose="020B0604020202020204" pitchFamily="34" charset="0"/>
                <a:cs typeface="Arial" panose="020B0604020202020204" pitchFamily="34" charset="0"/>
              </a:rPr>
              <a:t>tchu</a:t>
            </a:r>
            <a:r>
              <a:rPr lang="pt-BR" dirty="0">
                <a:solidFill>
                  <a:schemeClr val="tx1"/>
                </a:solidFill>
                <a:latin typeface="Arial" panose="020B0604020202020204" pitchFamily="34" charset="0"/>
                <a:cs typeface="Arial" panose="020B0604020202020204" pitchFamily="34" charset="0"/>
              </a:rPr>
              <a:t> </a:t>
            </a:r>
            <a:r>
              <a:rPr lang="pt-BR" dirty="0" err="1">
                <a:solidFill>
                  <a:schemeClr val="tx1"/>
                </a:solidFill>
                <a:latin typeface="Arial" panose="020B0604020202020204" pitchFamily="34" charset="0"/>
                <a:cs typeface="Arial" panose="020B0604020202020204" pitchFamily="34" charset="0"/>
              </a:rPr>
              <a:t>tcha</a:t>
            </a:r>
            <a:r>
              <a:rPr lang="pt-BR" dirty="0">
                <a:solidFill>
                  <a:schemeClr val="tx1"/>
                </a:solidFill>
                <a:latin typeface="Arial" panose="020B0604020202020204" pitchFamily="34" charset="0"/>
                <a:cs typeface="Arial" panose="020B0604020202020204" pitchFamily="34" charset="0"/>
              </a:rPr>
              <a:t> </a:t>
            </a:r>
            <a:r>
              <a:rPr lang="pt-BR" dirty="0" err="1">
                <a:solidFill>
                  <a:schemeClr val="tx1"/>
                </a:solidFill>
                <a:latin typeface="Arial" panose="020B0604020202020204" pitchFamily="34" charset="0"/>
                <a:cs typeface="Arial" panose="020B0604020202020204" pitchFamily="34" charset="0"/>
              </a:rPr>
              <a:t>tchu</a:t>
            </a:r>
            <a:r>
              <a:rPr lang="pt-BR" dirty="0">
                <a:solidFill>
                  <a:schemeClr val="tx1"/>
                </a:solidFill>
                <a:latin typeface="Arial" panose="020B0604020202020204" pitchFamily="34" charset="0"/>
                <a:cs typeface="Arial" panose="020B0604020202020204" pitchFamily="34" charset="0"/>
              </a:rPr>
              <a:t> </a:t>
            </a:r>
            <a:r>
              <a:rPr lang="pt-BR" dirty="0" err="1">
                <a:solidFill>
                  <a:schemeClr val="tx1"/>
                </a:solidFill>
                <a:latin typeface="Arial" panose="020B0604020202020204" pitchFamily="34" charset="0"/>
                <a:cs typeface="Arial" panose="020B0604020202020204" pitchFamily="34" charset="0"/>
              </a:rPr>
              <a:t>tchu</a:t>
            </a:r>
            <a:r>
              <a:rPr lang="pt-BR" dirty="0">
                <a:solidFill>
                  <a:schemeClr val="tx1"/>
                </a:solidFill>
                <a:latin typeface="Arial" panose="020B0604020202020204" pitchFamily="34" charset="0"/>
                <a:cs typeface="Arial" panose="020B0604020202020204" pitchFamily="34" charset="0"/>
              </a:rPr>
              <a:t> </a:t>
            </a:r>
            <a:r>
              <a:rPr lang="pt-BR" dirty="0" err="1">
                <a:solidFill>
                  <a:schemeClr val="tx1"/>
                </a:solidFill>
                <a:latin typeface="Arial" panose="020B0604020202020204" pitchFamily="34" charset="0"/>
                <a:cs typeface="Arial" panose="020B0604020202020204" pitchFamily="34" charset="0"/>
              </a:rPr>
              <a:t>tcha</a:t>
            </a:r>
            <a:endParaRPr lang="pt-BR" dirty="0" smtClean="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Saída de dados no terminal</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r>
              <a:rPr lang="pt-BR" dirty="0" smtClean="0">
                <a:latin typeface="Arial" panose="020B0604020202020204" pitchFamily="34" charset="0"/>
                <a:cs typeface="Arial" panose="020B0604020202020204" pitchFamily="34" charset="0"/>
              </a:rPr>
              <a:t>Outro exemplo de formatação: </a:t>
            </a: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endParaRPr lang="pt-BR" dirty="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endParaRPr lang="pt-BR" dirty="0">
              <a:latin typeface="Arial" panose="020B0604020202020204" pitchFamily="34" charset="0"/>
              <a:cs typeface="Arial" panose="020B0604020202020204" pitchFamily="34" charset="0"/>
            </a:endParaRPr>
          </a:p>
          <a:p>
            <a:pPr marL="0" indent="0" algn="just">
              <a:buNone/>
            </a:pPr>
            <a:endParaRPr lang="pt-BR" dirty="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6" name="Retângulo 5"/>
          <p:cNvSpPr/>
          <p:nvPr/>
        </p:nvSpPr>
        <p:spPr>
          <a:xfrm>
            <a:off x="940837" y="2682822"/>
            <a:ext cx="9039639" cy="15566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pt-BR" dirty="0" smtClean="0">
              <a:solidFill>
                <a:schemeClr val="tx1"/>
              </a:solidFill>
              <a:latin typeface="Arial" panose="020B0604020202020204" pitchFamily="34" charset="0"/>
              <a:cs typeface="Arial" panose="020B0604020202020204" pitchFamily="34" charset="0"/>
            </a:endParaRPr>
          </a:p>
          <a:p>
            <a:r>
              <a:rPr lang="pt-BR" dirty="0" smtClean="0">
                <a:solidFill>
                  <a:schemeClr val="tx1"/>
                </a:solidFill>
                <a:latin typeface="Arial" panose="020B0604020202020204" pitchFamily="34" charset="0"/>
                <a:cs typeface="Arial" panose="020B0604020202020204" pitchFamily="34" charset="0"/>
              </a:rPr>
              <a:t>tabela </a:t>
            </a:r>
            <a:r>
              <a:rPr lang="pt-BR" dirty="0">
                <a:solidFill>
                  <a:schemeClr val="tx1"/>
                </a:solidFill>
                <a:latin typeface="Arial" panose="020B0604020202020204" pitchFamily="34" charset="0"/>
                <a:cs typeface="Arial" panose="020B0604020202020204" pitchFamily="34" charset="0"/>
              </a:rPr>
              <a:t>= '{dsemana:40} {prato:10}'</a:t>
            </a:r>
            <a:endParaRPr lang="pt-BR" dirty="0">
              <a:solidFill>
                <a:schemeClr val="tx1"/>
              </a:solidFill>
              <a:latin typeface="Arial" panose="020B0604020202020204" pitchFamily="34" charset="0"/>
              <a:cs typeface="Arial" panose="020B0604020202020204" pitchFamily="34" charset="0"/>
            </a:endParaRPr>
          </a:p>
          <a:p>
            <a:r>
              <a:rPr lang="pt-BR" b="1" dirty="0" err="1">
                <a:solidFill>
                  <a:srgbClr val="0066FF"/>
                </a:solidFill>
                <a:latin typeface="Arial" panose="020B0604020202020204" pitchFamily="34" charset="0"/>
                <a:cs typeface="Arial" panose="020B0604020202020204" pitchFamily="34" charset="0"/>
              </a:rPr>
              <a:t>print</a:t>
            </a:r>
            <a:r>
              <a:rPr lang="pt-BR" dirty="0">
                <a:solidFill>
                  <a:schemeClr val="tx1"/>
                </a:solidFill>
                <a:latin typeface="Arial" panose="020B0604020202020204" pitchFamily="34" charset="0"/>
                <a:cs typeface="Arial" panose="020B0604020202020204" pitchFamily="34" charset="0"/>
              </a:rPr>
              <a:t>(</a:t>
            </a:r>
            <a:r>
              <a:rPr lang="pt-BR" dirty="0" err="1">
                <a:solidFill>
                  <a:schemeClr val="tx1"/>
                </a:solidFill>
                <a:latin typeface="Arial" panose="020B0604020202020204" pitchFamily="34" charset="0"/>
                <a:cs typeface="Arial" panose="020B0604020202020204" pitchFamily="34" charset="0"/>
              </a:rPr>
              <a:t>tabela.format</a:t>
            </a:r>
            <a:r>
              <a:rPr lang="pt-BR" dirty="0">
                <a:solidFill>
                  <a:schemeClr val="tx1"/>
                </a:solidFill>
                <a:latin typeface="Arial" panose="020B0604020202020204" pitchFamily="34" charset="0"/>
                <a:cs typeface="Arial" panose="020B0604020202020204" pitchFamily="34" charset="0"/>
              </a:rPr>
              <a:t>(</a:t>
            </a:r>
            <a:r>
              <a:rPr lang="pt-BR" dirty="0" err="1">
                <a:solidFill>
                  <a:schemeClr val="tx1"/>
                </a:solidFill>
                <a:latin typeface="Arial" panose="020B0604020202020204" pitchFamily="34" charset="0"/>
                <a:cs typeface="Arial" panose="020B0604020202020204" pitchFamily="34" charset="0"/>
              </a:rPr>
              <a:t>dsemana</a:t>
            </a:r>
            <a:r>
              <a:rPr lang="pt-BR" dirty="0">
                <a:solidFill>
                  <a:schemeClr val="tx1"/>
                </a:solidFill>
                <a:latin typeface="Arial" panose="020B0604020202020204" pitchFamily="34" charset="0"/>
                <a:cs typeface="Arial" panose="020B0604020202020204" pitchFamily="34" charset="0"/>
              </a:rPr>
              <a:t>='Segunda', prato='Ovo'))</a:t>
            </a:r>
            <a:endParaRPr lang="pt-BR" dirty="0">
              <a:solidFill>
                <a:schemeClr val="tx1"/>
              </a:solidFill>
              <a:latin typeface="Arial" panose="020B0604020202020204" pitchFamily="34" charset="0"/>
              <a:cs typeface="Arial" panose="020B0604020202020204" pitchFamily="34" charset="0"/>
            </a:endParaRPr>
          </a:p>
          <a:p>
            <a:r>
              <a:rPr lang="pt-BR" b="1" dirty="0" err="1">
                <a:solidFill>
                  <a:srgbClr val="0066FF"/>
                </a:solidFill>
                <a:latin typeface="Arial" panose="020B0604020202020204" pitchFamily="34" charset="0"/>
                <a:cs typeface="Arial" panose="020B0604020202020204" pitchFamily="34" charset="0"/>
              </a:rPr>
              <a:t>print</a:t>
            </a:r>
            <a:r>
              <a:rPr lang="pt-BR" dirty="0">
                <a:solidFill>
                  <a:schemeClr val="tx1"/>
                </a:solidFill>
                <a:latin typeface="Arial" panose="020B0604020202020204" pitchFamily="34" charset="0"/>
                <a:cs typeface="Arial" panose="020B0604020202020204" pitchFamily="34" charset="0"/>
              </a:rPr>
              <a:t>(</a:t>
            </a:r>
            <a:r>
              <a:rPr lang="pt-BR" dirty="0" err="1">
                <a:solidFill>
                  <a:schemeClr val="tx1"/>
                </a:solidFill>
                <a:latin typeface="Arial" panose="020B0604020202020204" pitchFamily="34" charset="0"/>
                <a:cs typeface="Arial" panose="020B0604020202020204" pitchFamily="34" charset="0"/>
              </a:rPr>
              <a:t>tabela.format</a:t>
            </a:r>
            <a:r>
              <a:rPr lang="pt-BR" dirty="0">
                <a:solidFill>
                  <a:schemeClr val="tx1"/>
                </a:solidFill>
                <a:latin typeface="Arial" panose="020B0604020202020204" pitchFamily="34" charset="0"/>
                <a:cs typeface="Arial" panose="020B0604020202020204" pitchFamily="34" charset="0"/>
              </a:rPr>
              <a:t>(</a:t>
            </a:r>
            <a:r>
              <a:rPr lang="pt-BR" dirty="0" err="1">
                <a:solidFill>
                  <a:schemeClr val="tx1"/>
                </a:solidFill>
                <a:latin typeface="Arial" panose="020B0604020202020204" pitchFamily="34" charset="0"/>
                <a:cs typeface="Arial" panose="020B0604020202020204" pitchFamily="34" charset="0"/>
              </a:rPr>
              <a:t>dsemana</a:t>
            </a:r>
            <a:r>
              <a:rPr lang="pt-BR" dirty="0">
                <a:solidFill>
                  <a:schemeClr val="tx1"/>
                </a:solidFill>
                <a:latin typeface="Arial" panose="020B0604020202020204" pitchFamily="34" charset="0"/>
                <a:cs typeface="Arial" panose="020B0604020202020204" pitchFamily="34" charset="0"/>
              </a:rPr>
              <a:t>='Terça', prato='Carne Moída</a:t>
            </a:r>
            <a:r>
              <a:rPr lang="pt-BR" dirty="0" smtClean="0">
                <a:solidFill>
                  <a:schemeClr val="tx1"/>
                </a:solidFill>
                <a:latin typeface="Arial" panose="020B0604020202020204" pitchFamily="34" charset="0"/>
                <a:cs typeface="Arial" panose="020B0604020202020204" pitchFamily="34" charset="0"/>
              </a:rPr>
              <a:t>'))</a:t>
            </a:r>
            <a:endParaRPr lang="pt-BR" dirty="0" smtClean="0">
              <a:solidFill>
                <a:schemeClr val="tx1"/>
              </a:solidFill>
              <a:latin typeface="Arial" panose="020B0604020202020204" pitchFamily="34" charset="0"/>
              <a:cs typeface="Arial" panose="020B0604020202020204" pitchFamily="34" charset="0"/>
            </a:endParaRPr>
          </a:p>
          <a:p>
            <a:endParaRPr lang="pt-BR" dirty="0" smtClean="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Blocos e </a:t>
            </a:r>
            <a:r>
              <a:rPr lang="pt-BR" dirty="0" err="1" smtClean="0">
                <a:latin typeface="Arial" panose="020B0604020202020204" pitchFamily="34" charset="0"/>
                <a:cs typeface="Arial" panose="020B0604020202020204" pitchFamily="34" charset="0"/>
              </a:rPr>
              <a:t>Indentação</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lnSpcReduction="10000"/>
          </a:bodyPr>
          <a:lstStyle/>
          <a:p>
            <a:pPr marL="0" indent="0" algn="just">
              <a:buNone/>
            </a:pPr>
            <a:r>
              <a:rPr lang="pt-BR" dirty="0" smtClean="0">
                <a:latin typeface="Arial" panose="020B0604020202020204" pitchFamily="34" charset="0"/>
                <a:cs typeface="Arial" panose="020B0604020202020204" pitchFamily="34" charset="0"/>
              </a:rPr>
              <a:t>Todos os conteúdos das estruturas de bloco de controle (</a:t>
            </a:r>
            <a:r>
              <a:rPr lang="pt-BR" dirty="0" err="1" smtClean="0">
                <a:latin typeface="Arial" panose="020B0604020202020204" pitchFamily="34" charset="0"/>
                <a:cs typeface="Arial" panose="020B0604020202020204" pitchFamily="34" charset="0"/>
              </a:rPr>
              <a:t>if</a:t>
            </a:r>
            <a:r>
              <a:rPr lang="pt-BR" dirty="0" smtClean="0">
                <a:latin typeface="Arial" panose="020B0604020202020204" pitchFamily="34" charset="0"/>
                <a:cs typeface="Arial" panose="020B0604020202020204" pitchFamily="34" charset="0"/>
              </a:rPr>
              <a:t>, </a:t>
            </a:r>
            <a:r>
              <a:rPr lang="pt-BR" dirty="0" err="1" smtClean="0">
                <a:latin typeface="Arial" panose="020B0604020202020204" pitchFamily="34" charset="0"/>
                <a:cs typeface="Arial" panose="020B0604020202020204" pitchFamily="34" charset="0"/>
              </a:rPr>
              <a:t>while</a:t>
            </a:r>
            <a:r>
              <a:rPr lang="pt-BR" dirty="0" smtClean="0">
                <a:latin typeface="Arial" panose="020B0604020202020204" pitchFamily="34" charset="0"/>
                <a:cs typeface="Arial" panose="020B0604020202020204" pitchFamily="34" charset="0"/>
              </a:rPr>
              <a:t>, for, funções ...) são considerados blocos</a:t>
            </a:r>
            <a:endParaRPr lang="pt-BR" dirty="0" smtClean="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O controle do bloco é feito por </a:t>
            </a:r>
            <a:r>
              <a:rPr lang="pt-BR" dirty="0" err="1" smtClean="0">
                <a:latin typeface="Arial" panose="020B0604020202020204" pitchFamily="34" charset="0"/>
                <a:cs typeface="Arial" panose="020B0604020202020204" pitchFamily="34" charset="0"/>
              </a:rPr>
              <a:t>indentação</a:t>
            </a:r>
            <a:r>
              <a:rPr lang="pt-BR" dirty="0" smtClean="0">
                <a:latin typeface="Arial" panose="020B0604020202020204" pitchFamily="34" charset="0"/>
                <a:cs typeface="Arial" panose="020B0604020202020204" pitchFamily="34" charset="0"/>
              </a:rPr>
              <a:t> que consiste em um recuo de 4 espaços.</a:t>
            </a:r>
            <a:endParaRPr lang="pt-BR" dirty="0" smtClean="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Tudo que pertencer a aquele bloco específico ficará com o recuo de 4 espaços.</a:t>
            </a: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OBS: </a:t>
            </a:r>
            <a:r>
              <a:rPr lang="pt-BR" dirty="0">
                <a:latin typeface="Arial" panose="020B0604020202020204" pitchFamily="34" charset="0"/>
                <a:cs typeface="Arial" panose="020B0604020202020204" pitchFamily="34" charset="0"/>
              </a:rPr>
              <a:t>O</a:t>
            </a:r>
            <a:r>
              <a:rPr lang="pt-BR" dirty="0" smtClean="0">
                <a:latin typeface="Arial" panose="020B0604020202020204" pitchFamily="34" charset="0"/>
                <a:cs typeface="Arial" panose="020B0604020202020204" pitchFamily="34" charset="0"/>
              </a:rPr>
              <a:t>s programas de edição de códigos voltados para Python já consideram a tabulação (tecla </a:t>
            </a:r>
            <a:r>
              <a:rPr lang="pt-BR" dirty="0" err="1" smtClean="0">
                <a:latin typeface="Arial" panose="020B0604020202020204" pitchFamily="34" charset="0"/>
                <a:cs typeface="Arial" panose="020B0604020202020204" pitchFamily="34" charset="0"/>
              </a:rPr>
              <a:t>Tab</a:t>
            </a:r>
            <a:r>
              <a:rPr lang="pt-BR" dirty="0" smtClean="0">
                <a:latin typeface="Arial" panose="020B0604020202020204" pitchFamily="34" charset="0"/>
                <a:cs typeface="Arial" panose="020B0604020202020204" pitchFamily="34" charset="0"/>
              </a:rPr>
              <a:t>) como 4 espaços, mas sempre é bom conferir.</a:t>
            </a: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Blocos e </a:t>
            </a:r>
            <a:r>
              <a:rPr lang="pt-BR" dirty="0" err="1" smtClean="0">
                <a:latin typeface="Arial" panose="020B0604020202020204" pitchFamily="34" charset="0"/>
                <a:cs typeface="Arial" panose="020B0604020202020204" pitchFamily="34" charset="0"/>
              </a:rPr>
              <a:t>Indentação</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r>
              <a:rPr lang="pt-BR" dirty="0" smtClean="0">
                <a:latin typeface="Arial" panose="020B0604020202020204" pitchFamily="34" charset="0"/>
                <a:cs typeface="Arial" panose="020B0604020202020204" pitchFamily="34" charset="0"/>
              </a:rPr>
              <a:t>A linha anterior ao inicio do bloco é demarcada por dois pontos :</a:t>
            </a:r>
            <a:endParaRPr lang="pt-BR" dirty="0" smtClean="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Exemplos:</a:t>
            </a: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6" name="Retângulo 5"/>
          <p:cNvSpPr/>
          <p:nvPr/>
        </p:nvSpPr>
        <p:spPr>
          <a:xfrm>
            <a:off x="940837" y="3200401"/>
            <a:ext cx="9039639" cy="344978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b="1" dirty="0" err="1" smtClean="0">
                <a:solidFill>
                  <a:srgbClr val="0066FF"/>
                </a:solidFill>
                <a:latin typeface="Arial" panose="020B0604020202020204" pitchFamily="34" charset="0"/>
                <a:cs typeface="Arial" panose="020B0604020202020204" pitchFamily="34" charset="0"/>
              </a:rPr>
              <a:t>if</a:t>
            </a:r>
            <a:r>
              <a:rPr lang="pt-BR" dirty="0" smtClean="0">
                <a:solidFill>
                  <a:schemeClr val="tx1"/>
                </a:solidFill>
                <a:latin typeface="Arial" panose="020B0604020202020204" pitchFamily="34" charset="0"/>
                <a:cs typeface="Arial" panose="020B0604020202020204" pitchFamily="34" charset="0"/>
              </a:rPr>
              <a:t> x==1:</a:t>
            </a:r>
            <a:endParaRPr lang="pt-BR" dirty="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    </a:t>
            </a:r>
            <a:r>
              <a:rPr lang="pt-BR" b="1" dirty="0" err="1">
                <a:solidFill>
                  <a:srgbClr val="0066FF"/>
                </a:solidFill>
                <a:latin typeface="Arial" panose="020B0604020202020204" pitchFamily="34" charset="0"/>
                <a:cs typeface="Arial" panose="020B0604020202020204" pitchFamily="34" charset="0"/>
              </a:rPr>
              <a:t>print</a:t>
            </a:r>
            <a:r>
              <a:rPr lang="pt-BR" dirty="0">
                <a:solidFill>
                  <a:schemeClr val="tx1"/>
                </a:solidFill>
                <a:latin typeface="Arial" panose="020B0604020202020204" pitchFamily="34" charset="0"/>
                <a:cs typeface="Arial" panose="020B0604020202020204" pitchFamily="34" charset="0"/>
              </a:rPr>
              <a:t>("Existe")</a:t>
            </a:r>
            <a:endParaRPr lang="pt-BR" dirty="0">
              <a:solidFill>
                <a:schemeClr val="tx1"/>
              </a:solidFill>
              <a:latin typeface="Arial" panose="020B0604020202020204" pitchFamily="34" charset="0"/>
              <a:cs typeface="Arial" panose="020B0604020202020204" pitchFamily="34" charset="0"/>
            </a:endParaRPr>
          </a:p>
          <a:p>
            <a:r>
              <a:rPr lang="pt-BR" dirty="0" err="1">
                <a:solidFill>
                  <a:srgbClr val="0066FF"/>
                </a:solidFill>
                <a:latin typeface="Arial" panose="020B0604020202020204" pitchFamily="34" charset="0"/>
                <a:cs typeface="Arial" panose="020B0604020202020204" pitchFamily="34" charset="0"/>
              </a:rPr>
              <a:t>else</a:t>
            </a:r>
            <a:r>
              <a:rPr lang="pt-BR" dirty="0">
                <a:solidFill>
                  <a:schemeClr val="tx1"/>
                </a:solidFill>
                <a:latin typeface="Arial" panose="020B0604020202020204" pitchFamily="34" charset="0"/>
                <a:cs typeface="Arial" panose="020B0604020202020204" pitchFamily="34" charset="0"/>
              </a:rPr>
              <a:t>:</a:t>
            </a:r>
            <a:endParaRPr lang="pt-BR" dirty="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    </a:t>
            </a:r>
            <a:r>
              <a:rPr lang="pt-BR" b="1" dirty="0" err="1">
                <a:solidFill>
                  <a:srgbClr val="0066FF"/>
                </a:solidFill>
                <a:latin typeface="Arial" panose="020B0604020202020204" pitchFamily="34" charset="0"/>
                <a:cs typeface="Arial" panose="020B0604020202020204" pitchFamily="34" charset="0"/>
              </a:rPr>
              <a:t>print</a:t>
            </a:r>
            <a:r>
              <a:rPr lang="pt-BR" dirty="0">
                <a:solidFill>
                  <a:schemeClr val="tx1"/>
                </a:solidFill>
                <a:latin typeface="Arial" panose="020B0604020202020204" pitchFamily="34" charset="0"/>
                <a:cs typeface="Arial" panose="020B0604020202020204" pitchFamily="34" charset="0"/>
              </a:rPr>
              <a:t>("Não existe</a:t>
            </a:r>
            <a:r>
              <a:rPr lang="pt-BR" dirty="0" smtClean="0">
                <a:solidFill>
                  <a:schemeClr val="tx1"/>
                </a:solidFill>
                <a:latin typeface="Arial" panose="020B0604020202020204" pitchFamily="34" charset="0"/>
                <a:cs typeface="Arial" panose="020B0604020202020204" pitchFamily="34" charset="0"/>
              </a:rPr>
              <a:t>")</a:t>
            </a:r>
            <a:endParaRPr lang="pt-BR" dirty="0" smtClean="0">
              <a:solidFill>
                <a:schemeClr val="tx1"/>
              </a:solidFill>
              <a:latin typeface="Arial" panose="020B0604020202020204" pitchFamily="34" charset="0"/>
              <a:cs typeface="Arial" panose="020B0604020202020204" pitchFamily="34" charset="0"/>
            </a:endParaRPr>
          </a:p>
          <a:p>
            <a:r>
              <a:rPr lang="pt-BR" dirty="0" smtClean="0">
                <a:solidFill>
                  <a:schemeClr val="tx1"/>
                </a:solidFill>
                <a:latin typeface="Arial" panose="020B0604020202020204" pitchFamily="34" charset="0"/>
                <a:cs typeface="Arial" panose="020B0604020202020204" pitchFamily="34" charset="0"/>
              </a:rPr>
              <a:t>#-----</a:t>
            </a:r>
            <a:endParaRPr lang="pt-BR" dirty="0">
              <a:solidFill>
                <a:schemeClr val="tx1"/>
              </a:solidFill>
              <a:latin typeface="Arial" panose="020B0604020202020204" pitchFamily="34" charset="0"/>
              <a:cs typeface="Arial" panose="020B0604020202020204" pitchFamily="34" charset="0"/>
            </a:endParaRPr>
          </a:p>
          <a:p>
            <a:r>
              <a:rPr lang="pt-BR" b="1" dirty="0" err="1" smtClean="0">
                <a:solidFill>
                  <a:srgbClr val="0066FF"/>
                </a:solidFill>
                <a:latin typeface="Arial" panose="020B0604020202020204" pitchFamily="34" charset="0"/>
                <a:cs typeface="Arial" panose="020B0604020202020204" pitchFamily="34" charset="0"/>
              </a:rPr>
              <a:t>while</a:t>
            </a:r>
            <a:r>
              <a:rPr lang="pt-BR" b="1" dirty="0" smtClean="0">
                <a:solidFill>
                  <a:srgbClr val="0066FF"/>
                </a:solidFill>
                <a:latin typeface="Arial" panose="020B0604020202020204" pitchFamily="34" charset="0"/>
                <a:cs typeface="Arial" panose="020B0604020202020204" pitchFamily="34" charset="0"/>
              </a:rPr>
              <a:t> </a:t>
            </a:r>
            <a:r>
              <a:rPr lang="pt-BR" b="1" dirty="0" err="1" smtClean="0">
                <a:solidFill>
                  <a:srgbClr val="0066FF"/>
                </a:solidFill>
                <a:latin typeface="Arial" panose="020B0604020202020204" pitchFamily="34" charset="0"/>
                <a:cs typeface="Arial" panose="020B0604020202020204" pitchFamily="34" charset="0"/>
              </a:rPr>
              <a:t>True</a:t>
            </a:r>
            <a:r>
              <a:rPr lang="pt-BR" dirty="0" smtClean="0">
                <a:solidFill>
                  <a:schemeClr val="tx1"/>
                </a:solidFill>
                <a:latin typeface="Arial" panose="020B0604020202020204" pitchFamily="34" charset="0"/>
                <a:cs typeface="Arial" panose="020B0604020202020204" pitchFamily="34" charset="0"/>
              </a:rPr>
              <a:t>:</a:t>
            </a:r>
            <a:endParaRPr lang="pt-BR" dirty="0" smtClean="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   </a:t>
            </a:r>
            <a:r>
              <a:rPr lang="pt-BR" b="1" dirty="0" err="1" smtClean="0">
                <a:solidFill>
                  <a:srgbClr val="0066FF"/>
                </a:solidFill>
                <a:latin typeface="Arial" panose="020B0604020202020204" pitchFamily="34" charset="0"/>
                <a:cs typeface="Arial" panose="020B0604020202020204" pitchFamily="34" charset="0"/>
              </a:rPr>
              <a:t>print</a:t>
            </a:r>
            <a:r>
              <a:rPr lang="pt-BR" dirty="0" smtClean="0">
                <a:solidFill>
                  <a:schemeClr val="tx1"/>
                </a:solidFill>
                <a:latin typeface="Arial" panose="020B0604020202020204" pitchFamily="34" charset="0"/>
                <a:cs typeface="Arial" panose="020B0604020202020204" pitchFamily="34" charset="0"/>
              </a:rPr>
              <a:t>(“está valendo”)</a:t>
            </a:r>
            <a:endParaRPr lang="pt-BR" dirty="0" smtClean="0">
              <a:solidFill>
                <a:schemeClr val="tx1"/>
              </a:solidFill>
              <a:latin typeface="Arial" panose="020B0604020202020204" pitchFamily="34" charset="0"/>
              <a:cs typeface="Arial" panose="020B0604020202020204" pitchFamily="34" charset="0"/>
            </a:endParaRPr>
          </a:p>
          <a:p>
            <a:r>
              <a:rPr lang="pt-BR" dirty="0" smtClean="0">
                <a:solidFill>
                  <a:schemeClr val="tx1"/>
                </a:solidFill>
                <a:latin typeface="Arial" panose="020B0604020202020204" pitchFamily="34" charset="0"/>
                <a:cs typeface="Arial" panose="020B0604020202020204" pitchFamily="34" charset="0"/>
              </a:rPr>
              <a:t>#-----</a:t>
            </a:r>
            <a:endParaRPr lang="pt-BR" dirty="0" smtClean="0">
              <a:solidFill>
                <a:schemeClr val="tx1"/>
              </a:solidFill>
              <a:latin typeface="Arial" panose="020B0604020202020204" pitchFamily="34" charset="0"/>
              <a:cs typeface="Arial" panose="020B0604020202020204" pitchFamily="34" charset="0"/>
            </a:endParaRPr>
          </a:p>
          <a:p>
            <a:r>
              <a:rPr lang="pt-BR" dirty="0" err="1" smtClean="0">
                <a:solidFill>
                  <a:schemeClr val="tx1"/>
                </a:solidFill>
                <a:latin typeface="Arial" panose="020B0604020202020204" pitchFamily="34" charset="0"/>
                <a:cs typeface="Arial" panose="020B0604020202020204" pitchFamily="34" charset="0"/>
              </a:rPr>
              <a:t>funcao</a:t>
            </a:r>
            <a:r>
              <a:rPr lang="pt-BR" dirty="0" smtClean="0">
                <a:solidFill>
                  <a:schemeClr val="tx1"/>
                </a:solidFill>
                <a:latin typeface="Arial" panose="020B0604020202020204" pitchFamily="34" charset="0"/>
                <a:cs typeface="Arial" panose="020B0604020202020204" pitchFamily="34" charset="0"/>
              </a:rPr>
              <a:t> ():</a:t>
            </a:r>
            <a:endParaRPr lang="pt-BR" dirty="0" smtClean="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   x=x+1</a:t>
            </a:r>
            <a:endParaRPr lang="pt-BR" dirty="0" smtClean="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   </a:t>
            </a:r>
            <a:r>
              <a:rPr lang="pt-BR" b="1" dirty="0" err="1" smtClean="0">
                <a:solidFill>
                  <a:srgbClr val="0066FF"/>
                </a:solidFill>
                <a:latin typeface="Arial" panose="020B0604020202020204" pitchFamily="34" charset="0"/>
                <a:cs typeface="Arial" panose="020B0604020202020204" pitchFamily="34" charset="0"/>
              </a:rPr>
              <a:t>return</a:t>
            </a:r>
            <a:r>
              <a:rPr lang="pt-BR" dirty="0" smtClean="0">
                <a:solidFill>
                  <a:schemeClr val="tx1"/>
                </a:solidFill>
                <a:latin typeface="Arial" panose="020B0604020202020204" pitchFamily="34" charset="0"/>
                <a:cs typeface="Arial" panose="020B0604020202020204" pitchFamily="34" charset="0"/>
              </a:rPr>
              <a:t> x</a:t>
            </a:r>
            <a:endParaRPr lang="pt-BR" dirty="0" smtClean="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Decisão</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r>
              <a:rPr lang="pt-BR" dirty="0" smtClean="0">
                <a:latin typeface="Arial" panose="020B0604020202020204" pitchFamily="34" charset="0"/>
                <a:cs typeface="Arial" panose="020B0604020202020204" pitchFamily="34" charset="0"/>
              </a:rPr>
              <a:t>A estrutura de decisão mais básica em Python é a estrutura </a:t>
            </a:r>
            <a:r>
              <a:rPr lang="pt-BR" dirty="0" err="1" smtClean="0">
                <a:latin typeface="Arial" panose="020B0604020202020204" pitchFamily="34" charset="0"/>
                <a:cs typeface="Arial" panose="020B0604020202020204" pitchFamily="34" charset="0"/>
              </a:rPr>
              <a:t>if</a:t>
            </a:r>
            <a:r>
              <a:rPr lang="pt-BR" dirty="0" smtClean="0">
                <a:latin typeface="Arial" panose="020B0604020202020204" pitchFamily="34" charset="0"/>
                <a:cs typeface="Arial" panose="020B0604020202020204" pitchFamily="34" charset="0"/>
              </a:rPr>
              <a:t> (se, em português). E Sempre conterá um teste relacional/lógico.</a:t>
            </a:r>
            <a:endParaRPr lang="pt-BR" dirty="0" smtClean="0">
              <a:latin typeface="Arial" panose="020B0604020202020204" pitchFamily="34" charset="0"/>
              <a:cs typeface="Arial" panose="020B0604020202020204" pitchFamily="34" charset="0"/>
            </a:endParaRPr>
          </a:p>
          <a:p>
            <a:pPr marL="0" indent="0" algn="just">
              <a:buNone/>
            </a:pPr>
            <a:endParaRPr lang="pt-BR" dirty="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Sua sintaxe é:</a:t>
            </a: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6" name="Retângulo 5"/>
          <p:cNvSpPr/>
          <p:nvPr/>
        </p:nvSpPr>
        <p:spPr>
          <a:xfrm>
            <a:off x="940837" y="4063640"/>
            <a:ext cx="9039639" cy="15566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b="1" dirty="0" err="1" smtClean="0">
                <a:solidFill>
                  <a:srgbClr val="0066FF"/>
                </a:solidFill>
                <a:latin typeface="Arial" panose="020B0604020202020204" pitchFamily="34" charset="0"/>
                <a:cs typeface="Arial" panose="020B0604020202020204" pitchFamily="34" charset="0"/>
              </a:rPr>
              <a:t>if</a:t>
            </a:r>
            <a:r>
              <a:rPr lang="pt-BR" b="1" dirty="0" smtClean="0">
                <a:solidFill>
                  <a:srgbClr val="0066FF"/>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teste lógico:</a:t>
            </a:r>
            <a:endParaRPr lang="pt-BR" dirty="0">
              <a:solidFill>
                <a:schemeClr val="tx1"/>
              </a:solidFill>
              <a:latin typeface="Arial" panose="020B0604020202020204" pitchFamily="34" charset="0"/>
              <a:cs typeface="Arial" panose="020B0604020202020204" pitchFamily="34" charset="0"/>
            </a:endParaRPr>
          </a:p>
          <a:p>
            <a:r>
              <a:rPr lang="pt-BR" b="1" dirty="0" smtClean="0">
                <a:solidFill>
                  <a:srgbClr val="0066FF"/>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comandos executados caso verdadeiro</a:t>
            </a:r>
            <a:endParaRPr lang="pt-BR" dirty="0" smtClean="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Decisão</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r>
              <a:rPr lang="pt-BR" dirty="0" smtClean="0">
                <a:latin typeface="Arial" panose="020B0604020202020204" pitchFamily="34" charset="0"/>
                <a:cs typeface="Arial" panose="020B0604020202020204" pitchFamily="34" charset="0"/>
              </a:rPr>
              <a:t>Exemplos Simples:</a:t>
            </a: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6" name="Retângulo 5"/>
          <p:cNvSpPr/>
          <p:nvPr/>
        </p:nvSpPr>
        <p:spPr>
          <a:xfrm>
            <a:off x="940837" y="2214057"/>
            <a:ext cx="9039639" cy="69539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b="1" dirty="0" err="1" smtClean="0">
                <a:solidFill>
                  <a:srgbClr val="0066FF"/>
                </a:solidFill>
                <a:latin typeface="Arial" panose="020B0604020202020204" pitchFamily="34" charset="0"/>
                <a:cs typeface="Arial" panose="020B0604020202020204" pitchFamily="34" charset="0"/>
              </a:rPr>
              <a:t>if</a:t>
            </a:r>
            <a:r>
              <a:rPr lang="pt-BR" b="1" dirty="0" smtClean="0">
                <a:solidFill>
                  <a:srgbClr val="0066FF"/>
                </a:solidFill>
                <a:latin typeface="Arial" panose="020B0604020202020204" pitchFamily="34" charset="0"/>
                <a:cs typeface="Arial" panose="020B0604020202020204" pitchFamily="34" charset="0"/>
              </a:rPr>
              <a:t> </a:t>
            </a:r>
            <a:r>
              <a:rPr lang="pt-BR" dirty="0" err="1" smtClean="0">
                <a:solidFill>
                  <a:schemeClr val="tx1"/>
                </a:solidFill>
                <a:latin typeface="Arial" panose="020B0604020202020204" pitchFamily="34" charset="0"/>
                <a:cs typeface="Arial" panose="020B0604020202020204" pitchFamily="34" charset="0"/>
              </a:rPr>
              <a:t>qt</a:t>
            </a:r>
            <a:r>
              <a:rPr lang="pt-BR" dirty="0" smtClean="0">
                <a:solidFill>
                  <a:schemeClr val="tx1"/>
                </a:solidFill>
                <a:latin typeface="Arial" panose="020B0604020202020204" pitchFamily="34" charset="0"/>
                <a:cs typeface="Arial" panose="020B0604020202020204" pitchFamily="34" charset="0"/>
              </a:rPr>
              <a:t>==0:</a:t>
            </a:r>
            <a:endParaRPr lang="pt-BR" dirty="0">
              <a:solidFill>
                <a:schemeClr val="tx1"/>
              </a:solidFill>
              <a:latin typeface="Arial" panose="020B0604020202020204" pitchFamily="34" charset="0"/>
              <a:cs typeface="Arial" panose="020B0604020202020204" pitchFamily="34" charset="0"/>
            </a:endParaRPr>
          </a:p>
          <a:p>
            <a:r>
              <a:rPr lang="pt-BR" b="1" dirty="0" smtClean="0">
                <a:solidFill>
                  <a:srgbClr val="0066FF"/>
                </a:solidFill>
                <a:latin typeface="Arial" panose="020B0604020202020204" pitchFamily="34" charset="0"/>
                <a:cs typeface="Arial" panose="020B0604020202020204" pitchFamily="34" charset="0"/>
              </a:rPr>
              <a:t>    </a:t>
            </a:r>
            <a:r>
              <a:rPr lang="pt-BR" b="1" dirty="0" err="1" smtClean="0">
                <a:solidFill>
                  <a:srgbClr val="0066FF"/>
                </a:solidFill>
                <a:latin typeface="Arial" panose="020B0604020202020204" pitchFamily="34" charset="0"/>
                <a:cs typeface="Arial" panose="020B0604020202020204" pitchFamily="34" charset="0"/>
              </a:rPr>
              <a:t>print</a:t>
            </a:r>
            <a:r>
              <a:rPr lang="pt-BR" dirty="0" smtClean="0">
                <a:solidFill>
                  <a:schemeClr val="tx1"/>
                </a:solidFill>
                <a:latin typeface="Arial" panose="020B0604020202020204" pitchFamily="34" charset="0"/>
                <a:cs typeface="Arial" panose="020B0604020202020204" pitchFamily="34" charset="0"/>
              </a:rPr>
              <a:t>(“compre mais bolachas”)</a:t>
            </a:r>
            <a:endParaRPr lang="pt-BR" dirty="0" smtClean="0">
              <a:solidFill>
                <a:schemeClr val="tx1"/>
              </a:solidFill>
              <a:latin typeface="Arial" panose="020B0604020202020204" pitchFamily="34" charset="0"/>
              <a:cs typeface="Arial" panose="020B0604020202020204" pitchFamily="34" charset="0"/>
            </a:endParaRPr>
          </a:p>
        </p:txBody>
      </p:sp>
      <p:sp>
        <p:nvSpPr>
          <p:cNvPr id="7" name="Retângulo 6"/>
          <p:cNvSpPr/>
          <p:nvPr/>
        </p:nvSpPr>
        <p:spPr>
          <a:xfrm>
            <a:off x="940837" y="3120338"/>
            <a:ext cx="9039639" cy="11717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b="1" dirty="0" err="1">
                <a:solidFill>
                  <a:srgbClr val="0066FF"/>
                </a:solidFill>
                <a:latin typeface="Arial" panose="020B0604020202020204" pitchFamily="34" charset="0"/>
                <a:cs typeface="Arial" panose="020B0604020202020204" pitchFamily="34" charset="0"/>
              </a:rPr>
              <a:t>i</a:t>
            </a:r>
            <a:r>
              <a:rPr lang="pt-BR" b="1" dirty="0" err="1" smtClean="0">
                <a:solidFill>
                  <a:srgbClr val="0066FF"/>
                </a:solidFill>
                <a:latin typeface="Arial" panose="020B0604020202020204" pitchFamily="34" charset="0"/>
                <a:cs typeface="Arial" panose="020B0604020202020204" pitchFamily="34" charset="0"/>
              </a:rPr>
              <a:t>f</a:t>
            </a:r>
            <a:r>
              <a:rPr lang="pt-BR" b="1" dirty="0" smtClean="0">
                <a:solidFill>
                  <a:srgbClr val="0066FF"/>
                </a:solidFill>
                <a:latin typeface="Arial" panose="020B0604020202020204" pitchFamily="34" charset="0"/>
                <a:cs typeface="Arial" panose="020B0604020202020204" pitchFamily="34" charset="0"/>
              </a:rPr>
              <a:t> </a:t>
            </a:r>
            <a:r>
              <a:rPr lang="pt-BR" dirty="0" err="1" smtClean="0">
                <a:solidFill>
                  <a:schemeClr val="tx1"/>
                </a:solidFill>
                <a:latin typeface="Arial" panose="020B0604020202020204" pitchFamily="34" charset="0"/>
                <a:cs typeface="Arial" panose="020B0604020202020204" pitchFamily="34" charset="0"/>
              </a:rPr>
              <a:t>qt</a:t>
            </a:r>
            <a:r>
              <a:rPr lang="pt-BR" dirty="0" smtClean="0">
                <a:solidFill>
                  <a:schemeClr val="tx1"/>
                </a:solidFill>
                <a:latin typeface="Arial" panose="020B0604020202020204" pitchFamily="34" charset="0"/>
                <a:cs typeface="Arial" panose="020B0604020202020204" pitchFamily="34" charset="0"/>
              </a:rPr>
              <a:t>==0:</a:t>
            </a:r>
            <a:endParaRPr lang="pt-BR" dirty="0">
              <a:solidFill>
                <a:schemeClr val="tx1"/>
              </a:solidFill>
              <a:latin typeface="Arial" panose="020B0604020202020204" pitchFamily="34" charset="0"/>
              <a:cs typeface="Arial" panose="020B0604020202020204" pitchFamily="34" charset="0"/>
            </a:endParaRPr>
          </a:p>
          <a:p>
            <a:r>
              <a:rPr lang="pt-BR" b="1" dirty="0" smtClean="0">
                <a:solidFill>
                  <a:srgbClr val="0066FF"/>
                </a:solidFill>
                <a:latin typeface="Arial" panose="020B0604020202020204" pitchFamily="34" charset="0"/>
                <a:cs typeface="Arial" panose="020B0604020202020204" pitchFamily="34" charset="0"/>
              </a:rPr>
              <a:t>    </a:t>
            </a:r>
            <a:r>
              <a:rPr lang="pt-BR" b="1" dirty="0" err="1" smtClean="0">
                <a:solidFill>
                  <a:srgbClr val="0066FF"/>
                </a:solidFill>
                <a:latin typeface="Arial" panose="020B0604020202020204" pitchFamily="34" charset="0"/>
                <a:cs typeface="Arial" panose="020B0604020202020204" pitchFamily="34" charset="0"/>
              </a:rPr>
              <a:t>print</a:t>
            </a:r>
            <a:r>
              <a:rPr lang="pt-BR" dirty="0" smtClean="0">
                <a:solidFill>
                  <a:schemeClr val="tx1"/>
                </a:solidFill>
                <a:latin typeface="Arial" panose="020B0604020202020204" pitchFamily="34" charset="0"/>
                <a:cs typeface="Arial" panose="020B0604020202020204" pitchFamily="34" charset="0"/>
              </a:rPr>
              <a:t>(“compre mais bolachas”)</a:t>
            </a:r>
            <a:endParaRPr lang="pt-BR" dirty="0" smtClean="0">
              <a:solidFill>
                <a:schemeClr val="tx1"/>
              </a:solidFill>
              <a:latin typeface="Arial" panose="020B0604020202020204" pitchFamily="34" charset="0"/>
              <a:cs typeface="Arial" panose="020B0604020202020204" pitchFamily="34" charset="0"/>
            </a:endParaRPr>
          </a:p>
          <a:p>
            <a:r>
              <a:rPr lang="pt-BR" b="1" dirty="0" err="1" smtClean="0">
                <a:solidFill>
                  <a:srgbClr val="0066FF"/>
                </a:solidFill>
                <a:latin typeface="Arial" panose="020B0604020202020204" pitchFamily="34" charset="0"/>
                <a:cs typeface="Arial" panose="020B0604020202020204" pitchFamily="34" charset="0"/>
              </a:rPr>
              <a:t>else</a:t>
            </a:r>
            <a:r>
              <a:rPr lang="pt-BR" dirty="0" smtClean="0">
                <a:solidFill>
                  <a:schemeClr val="tx1"/>
                </a:solidFill>
                <a:latin typeface="Arial" panose="020B0604020202020204" pitchFamily="34" charset="0"/>
                <a:cs typeface="Arial" panose="020B0604020202020204" pitchFamily="34" charset="0"/>
              </a:rPr>
              <a:t>:</a:t>
            </a:r>
            <a:endParaRPr lang="pt-BR" dirty="0" smtClean="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   </a:t>
            </a:r>
            <a:r>
              <a:rPr lang="pt-BR" b="1" dirty="0" err="1" smtClean="0">
                <a:solidFill>
                  <a:srgbClr val="0066FF"/>
                </a:solidFill>
                <a:latin typeface="Arial" panose="020B0604020202020204" pitchFamily="34" charset="0"/>
                <a:cs typeface="Arial" panose="020B0604020202020204" pitchFamily="34" charset="0"/>
              </a:rPr>
              <a:t>print</a:t>
            </a:r>
            <a:r>
              <a:rPr lang="pt-BR" dirty="0" smtClean="0">
                <a:solidFill>
                  <a:schemeClr val="tx1"/>
                </a:solidFill>
                <a:latin typeface="Arial" panose="020B0604020202020204" pitchFamily="34" charset="0"/>
                <a:cs typeface="Arial" panose="020B0604020202020204" pitchFamily="34" charset="0"/>
              </a:rPr>
              <a:t>(“não acabou ainda”)</a:t>
            </a:r>
            <a:endParaRPr lang="pt-BR"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Filosofia do Python</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a:normAutofit/>
          </a:bodyPr>
          <a:lstStyle/>
          <a:p>
            <a:pPr fontAlgn="base"/>
            <a:r>
              <a:rPr lang="pt-BR" dirty="0" smtClean="0"/>
              <a:t>Bonito </a:t>
            </a:r>
            <a:r>
              <a:rPr lang="pt-BR" dirty="0"/>
              <a:t>é melhor que feio</a:t>
            </a:r>
            <a:endParaRPr lang="pt-BR" dirty="0"/>
          </a:p>
          <a:p>
            <a:pPr fontAlgn="base"/>
            <a:r>
              <a:rPr lang="pt-BR" dirty="0"/>
              <a:t>Explícito é melhor do que implícito</a:t>
            </a:r>
            <a:endParaRPr lang="pt-BR" dirty="0"/>
          </a:p>
          <a:p>
            <a:pPr fontAlgn="base"/>
            <a:r>
              <a:rPr lang="pt-BR" dirty="0"/>
              <a:t>Simples é melhor do que complexo</a:t>
            </a:r>
            <a:endParaRPr lang="pt-BR" dirty="0"/>
          </a:p>
          <a:p>
            <a:pPr fontAlgn="base"/>
            <a:r>
              <a:rPr lang="pt-BR" dirty="0"/>
              <a:t>Complexo é melhor do que complicado</a:t>
            </a:r>
            <a:endParaRPr lang="pt-BR" dirty="0"/>
          </a:p>
          <a:p>
            <a:pPr fontAlgn="base"/>
            <a:r>
              <a:rPr lang="pt-BR" dirty="0"/>
              <a:t>Legibilidade </a:t>
            </a:r>
            <a:r>
              <a:rPr lang="pt-BR" dirty="0" smtClean="0"/>
              <a:t>conta</a:t>
            </a:r>
            <a:br>
              <a:rPr lang="pt-BR" dirty="0" smtClean="0"/>
            </a:br>
            <a:endParaRPr lang="pt-BR" sz="2000" dirty="0"/>
          </a:p>
          <a:p>
            <a:pPr marL="0" indent="0" fontAlgn="base">
              <a:buNone/>
            </a:pPr>
            <a:r>
              <a:rPr lang="pt-BR" sz="2000" dirty="0" smtClean="0">
                <a:hlinkClick r:id="rId1"/>
              </a:rPr>
              <a:t>Zen </a:t>
            </a:r>
            <a:r>
              <a:rPr lang="pt-BR" sz="2000" dirty="0" err="1">
                <a:hlinkClick r:id="rId1"/>
              </a:rPr>
              <a:t>of</a:t>
            </a:r>
            <a:r>
              <a:rPr lang="pt-BR" sz="2000" dirty="0">
                <a:hlinkClick r:id="rId1"/>
              </a:rPr>
              <a:t> Python </a:t>
            </a:r>
            <a:r>
              <a:rPr lang="pt-BR" sz="2000" dirty="0" smtClean="0">
                <a:hlinkClick r:id="rId1"/>
              </a:rPr>
              <a:t>completo</a:t>
            </a:r>
            <a:endParaRPr lang="pt-BR" sz="2000" dirty="0" smtClean="0"/>
          </a:p>
          <a:p>
            <a:pPr marL="0" indent="0" fontAlgn="base">
              <a:buNone/>
            </a:pPr>
            <a:r>
              <a:rPr lang="pt-BR" sz="2000" dirty="0" smtClean="0"/>
              <a:t>Digite no </a:t>
            </a:r>
            <a:r>
              <a:rPr lang="pt-BR" sz="2000" dirty="0" err="1" smtClean="0"/>
              <a:t>python</a:t>
            </a:r>
            <a:r>
              <a:rPr lang="pt-BR" sz="2000" dirty="0" smtClean="0"/>
              <a:t> o comando abaixo para lê-lo:</a:t>
            </a:r>
            <a:endParaRPr lang="pt-BR" sz="2000" dirty="0"/>
          </a:p>
        </p:txBody>
      </p:sp>
      <p:pic>
        <p:nvPicPr>
          <p:cNvPr id="16" name="Espaço Reservado para Imagem 6"/>
          <p:cNvPicPr>
            <a:picLocks noChangeAspect="1"/>
          </p:cNvPicPr>
          <p:nvPr/>
        </p:nvPicPr>
        <p:blipFill>
          <a:blip r:embed="rId2">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9703" y="3712573"/>
            <a:ext cx="4476750" cy="2762250"/>
          </a:xfrm>
          <a:prstGeom prst="rect">
            <a:avLst/>
          </a:prstGeom>
          <a:ln w="76200">
            <a:solidFill>
              <a:schemeClr val="bg1"/>
            </a:solidFill>
          </a:ln>
        </p:spPr>
      </p:pic>
      <p:sp>
        <p:nvSpPr>
          <p:cNvPr id="6" name="CaixaDeTexto 5"/>
          <p:cNvSpPr txBox="1"/>
          <p:nvPr/>
        </p:nvSpPr>
        <p:spPr>
          <a:xfrm>
            <a:off x="7295091" y="6474823"/>
            <a:ext cx="4625975" cy="400110"/>
          </a:xfrm>
          <a:prstGeom prst="rect">
            <a:avLst/>
          </a:prstGeom>
          <a:solidFill>
            <a:schemeClr val="bg1"/>
          </a:solidFill>
          <a:ln>
            <a:solidFill>
              <a:schemeClr val="bg1"/>
            </a:solidFill>
          </a:ln>
        </p:spPr>
        <p:txBody>
          <a:bodyPr wrap="square" rtlCol="0">
            <a:spAutoFit/>
          </a:bodyPr>
          <a:lstStyle/>
          <a:p>
            <a:pPr algn="ctr"/>
            <a:r>
              <a:rPr lang="pt-BR" sz="1000" dirty="0" smtClean="0">
                <a:latin typeface="Arial" panose="020B0604020202020204" pitchFamily="34" charset="0"/>
                <a:cs typeface="Arial" panose="020B0604020202020204" pitchFamily="34" charset="0"/>
              </a:rPr>
              <a:t>A Imagem acima não tem nenhuma relação com o texto, mas não podia deixar passar a oportunidade de fazer mais uma piada com </a:t>
            </a:r>
            <a:r>
              <a:rPr lang="pt-BR" sz="1000" dirty="0" err="1" smtClean="0">
                <a:latin typeface="Arial" panose="020B0604020202020204" pitchFamily="34" charset="0"/>
                <a:cs typeface="Arial" panose="020B0604020202020204" pitchFamily="34" charset="0"/>
              </a:rPr>
              <a:t>Monty</a:t>
            </a:r>
            <a:r>
              <a:rPr lang="pt-BR" sz="1000" dirty="0" smtClean="0">
                <a:latin typeface="Arial" panose="020B0604020202020204" pitchFamily="34" charset="0"/>
                <a:cs typeface="Arial" panose="020B0604020202020204" pitchFamily="34" charset="0"/>
              </a:rPr>
              <a:t> Python</a:t>
            </a:r>
            <a:endParaRPr lang="pt-BR" sz="1000" dirty="0">
              <a:latin typeface="Arial" panose="020B0604020202020204" pitchFamily="34" charset="0"/>
              <a:cs typeface="Arial" panose="020B0604020202020204" pitchFamily="34" charset="0"/>
            </a:endParaRPr>
          </a:p>
        </p:txBody>
      </p:sp>
      <p:pic>
        <p:nvPicPr>
          <p:cNvPr id="7" name="Imagem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8" name="Retângulo 7"/>
          <p:cNvSpPr/>
          <p:nvPr/>
        </p:nvSpPr>
        <p:spPr>
          <a:xfrm>
            <a:off x="925047" y="5512476"/>
            <a:ext cx="6033796" cy="39544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dirty="0" err="1">
                <a:solidFill>
                  <a:srgbClr val="0066FF"/>
                </a:solidFill>
                <a:latin typeface="Arial" panose="020B0604020202020204" pitchFamily="34" charset="0"/>
                <a:cs typeface="Arial" panose="020B0604020202020204" pitchFamily="34" charset="0"/>
              </a:rPr>
              <a:t>i</a:t>
            </a:r>
            <a:r>
              <a:rPr lang="pt-BR" dirty="0" err="1" smtClean="0">
                <a:solidFill>
                  <a:srgbClr val="0066FF"/>
                </a:solidFill>
                <a:latin typeface="Arial" panose="020B0604020202020204" pitchFamily="34" charset="0"/>
                <a:cs typeface="Arial" panose="020B0604020202020204" pitchFamily="34" charset="0"/>
              </a:rPr>
              <a:t>mport</a:t>
            </a:r>
            <a:r>
              <a:rPr lang="pt-BR" dirty="0" smtClean="0">
                <a:solidFill>
                  <a:srgbClr val="0066FF"/>
                </a:solidFill>
                <a:latin typeface="Arial" panose="020B0604020202020204" pitchFamily="34" charset="0"/>
                <a:cs typeface="Arial" panose="020B0604020202020204" pitchFamily="34" charset="0"/>
              </a:rPr>
              <a:t> </a:t>
            </a:r>
            <a:r>
              <a:rPr lang="pt-BR" dirty="0" err="1" smtClean="0">
                <a:solidFill>
                  <a:srgbClr val="0066FF"/>
                </a:solidFill>
                <a:latin typeface="Arial" panose="020B0604020202020204" pitchFamily="34" charset="0"/>
                <a:cs typeface="Arial" panose="020B0604020202020204" pitchFamily="34" charset="0"/>
              </a:rPr>
              <a:t>this</a:t>
            </a:r>
            <a:endParaRPr lang="pt-BR" dirty="0">
              <a:solidFill>
                <a:srgbClr val="0066FF"/>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Decisão</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r>
              <a:rPr lang="pt-BR" dirty="0" smtClean="0">
                <a:latin typeface="Arial" panose="020B0604020202020204" pitchFamily="34" charset="0"/>
                <a:cs typeface="Arial" panose="020B0604020202020204" pitchFamily="34" charset="0"/>
              </a:rPr>
              <a:t>Exemplos com operadores lógicos:</a:t>
            </a: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7" name="Retângulo 6"/>
          <p:cNvSpPr/>
          <p:nvPr/>
        </p:nvSpPr>
        <p:spPr>
          <a:xfrm>
            <a:off x="940837" y="2370184"/>
            <a:ext cx="9039639" cy="11717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b="1" dirty="0" err="1">
                <a:solidFill>
                  <a:srgbClr val="0066FF"/>
                </a:solidFill>
                <a:latin typeface="Arial" panose="020B0604020202020204" pitchFamily="34" charset="0"/>
                <a:cs typeface="Arial" panose="020B0604020202020204" pitchFamily="34" charset="0"/>
              </a:rPr>
              <a:t>i</a:t>
            </a:r>
            <a:r>
              <a:rPr lang="pt-BR" b="1" dirty="0" err="1" smtClean="0">
                <a:solidFill>
                  <a:srgbClr val="0066FF"/>
                </a:solidFill>
                <a:latin typeface="Arial" panose="020B0604020202020204" pitchFamily="34" charset="0"/>
                <a:cs typeface="Arial" panose="020B0604020202020204" pitchFamily="34" charset="0"/>
              </a:rPr>
              <a:t>f</a:t>
            </a:r>
            <a:r>
              <a:rPr lang="pt-BR" b="1" dirty="0" smtClean="0">
                <a:solidFill>
                  <a:srgbClr val="0066FF"/>
                </a:solidFill>
                <a:latin typeface="Arial" panose="020B0604020202020204" pitchFamily="34" charset="0"/>
                <a:cs typeface="Arial" panose="020B0604020202020204" pitchFamily="34" charset="0"/>
              </a:rPr>
              <a:t> </a:t>
            </a:r>
            <a:r>
              <a:rPr lang="pt-BR" dirty="0" err="1" smtClean="0">
                <a:solidFill>
                  <a:schemeClr val="tx1"/>
                </a:solidFill>
                <a:latin typeface="Arial" panose="020B0604020202020204" pitchFamily="34" charset="0"/>
                <a:cs typeface="Arial" panose="020B0604020202020204" pitchFamily="34" charset="0"/>
              </a:rPr>
              <a:t>qt</a:t>
            </a:r>
            <a:r>
              <a:rPr lang="pt-BR" dirty="0">
                <a:solidFill>
                  <a:schemeClr val="tx1"/>
                </a:solidFill>
                <a:latin typeface="Arial" panose="020B0604020202020204" pitchFamily="34" charset="0"/>
                <a:cs typeface="Arial" panose="020B0604020202020204" pitchFamily="34" charset="0"/>
              </a:rPr>
              <a:t>&gt;</a:t>
            </a:r>
            <a:r>
              <a:rPr lang="pt-BR" dirty="0" smtClean="0">
                <a:solidFill>
                  <a:schemeClr val="tx1"/>
                </a:solidFill>
                <a:latin typeface="Arial" panose="020B0604020202020204" pitchFamily="34" charset="0"/>
                <a:cs typeface="Arial" panose="020B0604020202020204" pitchFamily="34" charset="0"/>
              </a:rPr>
              <a:t>=0 </a:t>
            </a:r>
            <a:r>
              <a:rPr lang="pt-BR" b="1" dirty="0" err="1" smtClean="0">
                <a:solidFill>
                  <a:srgbClr val="0066FF"/>
                </a:solidFill>
                <a:latin typeface="Arial" panose="020B0604020202020204" pitchFamily="34" charset="0"/>
                <a:cs typeface="Arial" panose="020B0604020202020204" pitchFamily="34" charset="0"/>
              </a:rPr>
              <a:t>and</a:t>
            </a:r>
            <a:r>
              <a:rPr lang="pt-BR" b="1" dirty="0" smtClean="0">
                <a:solidFill>
                  <a:srgbClr val="0066FF"/>
                </a:solidFill>
                <a:latin typeface="Arial" panose="020B0604020202020204" pitchFamily="34" charset="0"/>
                <a:cs typeface="Arial" panose="020B0604020202020204" pitchFamily="34" charset="0"/>
              </a:rPr>
              <a:t> </a:t>
            </a:r>
            <a:r>
              <a:rPr lang="pt-BR" dirty="0" err="1" smtClean="0">
                <a:solidFill>
                  <a:schemeClr val="tx1"/>
                </a:solidFill>
                <a:latin typeface="Arial" panose="020B0604020202020204" pitchFamily="34" charset="0"/>
                <a:cs typeface="Arial" panose="020B0604020202020204" pitchFamily="34" charset="0"/>
              </a:rPr>
              <a:t>qt</a:t>
            </a:r>
            <a:r>
              <a:rPr lang="pt-BR" dirty="0" smtClean="0">
                <a:solidFill>
                  <a:schemeClr val="tx1"/>
                </a:solidFill>
                <a:latin typeface="Arial" panose="020B0604020202020204" pitchFamily="34" charset="0"/>
                <a:cs typeface="Arial" panose="020B0604020202020204" pitchFamily="34" charset="0"/>
              </a:rPr>
              <a:t>&lt;=20 </a:t>
            </a:r>
            <a:r>
              <a:rPr lang="pt-BR" dirty="0">
                <a:solidFill>
                  <a:schemeClr val="tx1"/>
                </a:solidFill>
                <a:latin typeface="Arial" panose="020B0604020202020204" pitchFamily="34" charset="0"/>
                <a:cs typeface="Arial" panose="020B0604020202020204" pitchFamily="34" charset="0"/>
              </a:rPr>
              <a:t>:</a:t>
            </a:r>
            <a:endParaRPr lang="pt-BR" dirty="0">
              <a:solidFill>
                <a:schemeClr val="tx1"/>
              </a:solidFill>
              <a:latin typeface="Arial" panose="020B0604020202020204" pitchFamily="34" charset="0"/>
              <a:cs typeface="Arial" panose="020B0604020202020204" pitchFamily="34" charset="0"/>
            </a:endParaRPr>
          </a:p>
          <a:p>
            <a:r>
              <a:rPr lang="pt-BR" b="1" dirty="0" smtClean="0">
                <a:solidFill>
                  <a:srgbClr val="0066FF"/>
                </a:solidFill>
                <a:latin typeface="Arial" panose="020B0604020202020204" pitchFamily="34" charset="0"/>
                <a:cs typeface="Arial" panose="020B0604020202020204" pitchFamily="34" charset="0"/>
              </a:rPr>
              <a:t>    </a:t>
            </a:r>
            <a:r>
              <a:rPr lang="pt-BR" b="1" dirty="0" err="1" smtClean="0">
                <a:solidFill>
                  <a:srgbClr val="0066FF"/>
                </a:solidFill>
                <a:latin typeface="Arial" panose="020B0604020202020204" pitchFamily="34" charset="0"/>
                <a:cs typeface="Arial" panose="020B0604020202020204" pitchFamily="34" charset="0"/>
              </a:rPr>
              <a:t>print</a:t>
            </a:r>
            <a:r>
              <a:rPr lang="pt-BR" dirty="0" smtClean="0">
                <a:solidFill>
                  <a:schemeClr val="tx1"/>
                </a:solidFill>
                <a:latin typeface="Arial" panose="020B0604020202020204" pitchFamily="34" charset="0"/>
                <a:cs typeface="Arial" panose="020B0604020202020204" pitchFamily="34" charset="0"/>
              </a:rPr>
              <a:t>(“O Numero está entre a faixa de zero e vinte”)</a:t>
            </a:r>
            <a:endParaRPr lang="pt-BR" dirty="0" smtClean="0">
              <a:solidFill>
                <a:schemeClr val="tx1"/>
              </a:solidFill>
              <a:latin typeface="Arial" panose="020B0604020202020204" pitchFamily="34" charset="0"/>
              <a:cs typeface="Arial" panose="020B0604020202020204" pitchFamily="34" charset="0"/>
            </a:endParaRPr>
          </a:p>
          <a:p>
            <a:r>
              <a:rPr lang="pt-BR" b="1" dirty="0" err="1" smtClean="0">
                <a:solidFill>
                  <a:srgbClr val="0066FF"/>
                </a:solidFill>
                <a:latin typeface="Arial" panose="020B0604020202020204" pitchFamily="34" charset="0"/>
                <a:cs typeface="Arial" panose="020B0604020202020204" pitchFamily="34" charset="0"/>
              </a:rPr>
              <a:t>else</a:t>
            </a:r>
            <a:r>
              <a:rPr lang="pt-BR" dirty="0" smtClean="0">
                <a:solidFill>
                  <a:schemeClr val="tx1"/>
                </a:solidFill>
                <a:latin typeface="Arial" panose="020B0604020202020204" pitchFamily="34" charset="0"/>
                <a:cs typeface="Arial" panose="020B0604020202020204" pitchFamily="34" charset="0"/>
              </a:rPr>
              <a:t>:</a:t>
            </a:r>
            <a:endParaRPr lang="pt-BR" dirty="0" smtClean="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   </a:t>
            </a:r>
            <a:r>
              <a:rPr lang="pt-BR" b="1" dirty="0" err="1" smtClean="0">
                <a:solidFill>
                  <a:srgbClr val="0066FF"/>
                </a:solidFill>
                <a:latin typeface="Arial" panose="020B0604020202020204" pitchFamily="34" charset="0"/>
                <a:cs typeface="Arial" panose="020B0604020202020204" pitchFamily="34" charset="0"/>
              </a:rPr>
              <a:t>print</a:t>
            </a:r>
            <a:r>
              <a:rPr lang="pt-BR" dirty="0" smtClean="0">
                <a:solidFill>
                  <a:schemeClr val="tx1"/>
                </a:solidFill>
                <a:latin typeface="Arial" panose="020B0604020202020204" pitchFamily="34" charset="0"/>
                <a:cs typeface="Arial" panose="020B0604020202020204" pitchFamily="34" charset="0"/>
              </a:rPr>
              <a:t>(“O Numero está fora da faixa”)</a:t>
            </a:r>
            <a:endParaRPr lang="pt-BR" dirty="0">
              <a:solidFill>
                <a:schemeClr val="tx1"/>
              </a:solidFill>
              <a:latin typeface="Arial" panose="020B0604020202020204" pitchFamily="34" charset="0"/>
              <a:cs typeface="Arial" panose="020B0604020202020204" pitchFamily="34" charset="0"/>
            </a:endParaRPr>
          </a:p>
        </p:txBody>
      </p:sp>
      <p:sp>
        <p:nvSpPr>
          <p:cNvPr id="8" name="Retângulo 7"/>
          <p:cNvSpPr/>
          <p:nvPr/>
        </p:nvSpPr>
        <p:spPr>
          <a:xfrm>
            <a:off x="940837" y="4192764"/>
            <a:ext cx="9039639" cy="11717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b="1" dirty="0" err="1">
                <a:solidFill>
                  <a:srgbClr val="0066FF"/>
                </a:solidFill>
                <a:latin typeface="Arial" panose="020B0604020202020204" pitchFamily="34" charset="0"/>
                <a:cs typeface="Arial" panose="020B0604020202020204" pitchFamily="34" charset="0"/>
              </a:rPr>
              <a:t>i</a:t>
            </a:r>
            <a:r>
              <a:rPr lang="pt-BR" b="1" dirty="0" err="1" smtClean="0">
                <a:solidFill>
                  <a:srgbClr val="0066FF"/>
                </a:solidFill>
                <a:latin typeface="Arial" panose="020B0604020202020204" pitchFamily="34" charset="0"/>
                <a:cs typeface="Arial" panose="020B0604020202020204" pitchFamily="34" charset="0"/>
              </a:rPr>
              <a:t>f</a:t>
            </a:r>
            <a:r>
              <a:rPr lang="pt-BR" b="1" dirty="0" smtClean="0">
                <a:solidFill>
                  <a:srgbClr val="0066FF"/>
                </a:solidFill>
                <a:latin typeface="Arial" panose="020B0604020202020204" pitchFamily="34" charset="0"/>
                <a:cs typeface="Arial" panose="020B0604020202020204" pitchFamily="34" charset="0"/>
              </a:rPr>
              <a:t> </a:t>
            </a:r>
            <a:r>
              <a:rPr lang="pt-BR" dirty="0" err="1" smtClean="0">
                <a:solidFill>
                  <a:schemeClr val="tx1"/>
                </a:solidFill>
                <a:latin typeface="Arial" panose="020B0604020202020204" pitchFamily="34" charset="0"/>
                <a:cs typeface="Arial" panose="020B0604020202020204" pitchFamily="34" charset="0"/>
              </a:rPr>
              <a:t>qt</a:t>
            </a:r>
            <a:r>
              <a:rPr lang="pt-BR" dirty="0" smtClean="0">
                <a:solidFill>
                  <a:schemeClr val="tx1"/>
                </a:solidFill>
                <a:latin typeface="Arial" panose="020B0604020202020204" pitchFamily="34" charset="0"/>
                <a:cs typeface="Arial" panose="020B0604020202020204" pitchFamily="34" charset="0"/>
              </a:rPr>
              <a:t>&lt;0 </a:t>
            </a:r>
            <a:r>
              <a:rPr lang="pt-BR" b="1" dirty="0" err="1" smtClean="0">
                <a:solidFill>
                  <a:srgbClr val="0066FF"/>
                </a:solidFill>
                <a:latin typeface="Arial" panose="020B0604020202020204" pitchFamily="34" charset="0"/>
                <a:cs typeface="Arial" panose="020B0604020202020204" pitchFamily="34" charset="0"/>
              </a:rPr>
              <a:t>or</a:t>
            </a:r>
            <a:r>
              <a:rPr lang="pt-BR" b="1" dirty="0" smtClean="0">
                <a:solidFill>
                  <a:srgbClr val="0066FF"/>
                </a:solidFill>
                <a:latin typeface="Arial" panose="020B0604020202020204" pitchFamily="34" charset="0"/>
                <a:cs typeface="Arial" panose="020B0604020202020204" pitchFamily="34" charset="0"/>
              </a:rPr>
              <a:t> </a:t>
            </a:r>
            <a:r>
              <a:rPr lang="pt-BR" dirty="0" err="1" smtClean="0">
                <a:solidFill>
                  <a:schemeClr val="tx1"/>
                </a:solidFill>
                <a:latin typeface="Arial" panose="020B0604020202020204" pitchFamily="34" charset="0"/>
                <a:cs typeface="Arial" panose="020B0604020202020204" pitchFamily="34" charset="0"/>
              </a:rPr>
              <a:t>qt</a:t>
            </a:r>
            <a:r>
              <a:rPr lang="pt-BR" dirty="0" smtClean="0">
                <a:solidFill>
                  <a:schemeClr val="tx1"/>
                </a:solidFill>
                <a:latin typeface="Arial" panose="020B0604020202020204" pitchFamily="34" charset="0"/>
                <a:cs typeface="Arial" panose="020B0604020202020204" pitchFamily="34" charset="0"/>
              </a:rPr>
              <a:t>&gt;20 </a:t>
            </a:r>
            <a:r>
              <a:rPr lang="pt-BR" dirty="0">
                <a:solidFill>
                  <a:schemeClr val="tx1"/>
                </a:solidFill>
                <a:latin typeface="Arial" panose="020B0604020202020204" pitchFamily="34" charset="0"/>
                <a:cs typeface="Arial" panose="020B0604020202020204" pitchFamily="34" charset="0"/>
              </a:rPr>
              <a:t>:</a:t>
            </a:r>
            <a:endParaRPr lang="pt-BR" dirty="0">
              <a:solidFill>
                <a:schemeClr val="tx1"/>
              </a:solidFill>
              <a:latin typeface="Arial" panose="020B0604020202020204" pitchFamily="34" charset="0"/>
              <a:cs typeface="Arial" panose="020B0604020202020204" pitchFamily="34" charset="0"/>
            </a:endParaRPr>
          </a:p>
          <a:p>
            <a:r>
              <a:rPr lang="pt-BR" b="1" dirty="0" smtClean="0">
                <a:solidFill>
                  <a:srgbClr val="0066FF"/>
                </a:solidFill>
                <a:latin typeface="Arial" panose="020B0604020202020204" pitchFamily="34" charset="0"/>
                <a:cs typeface="Arial" panose="020B0604020202020204" pitchFamily="34" charset="0"/>
              </a:rPr>
              <a:t>    </a:t>
            </a:r>
            <a:r>
              <a:rPr lang="pt-BR" b="1" dirty="0" err="1" smtClean="0">
                <a:solidFill>
                  <a:srgbClr val="0066FF"/>
                </a:solidFill>
                <a:latin typeface="Arial" panose="020B0604020202020204" pitchFamily="34" charset="0"/>
                <a:cs typeface="Arial" panose="020B0604020202020204" pitchFamily="34" charset="0"/>
              </a:rPr>
              <a:t>print</a:t>
            </a:r>
            <a:r>
              <a:rPr lang="pt-BR" b="1" dirty="0" smtClean="0">
                <a:solidFill>
                  <a:srgbClr val="0066FF"/>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a:t>
            </a:r>
            <a:r>
              <a:rPr lang="pt-BR" dirty="0">
                <a:solidFill>
                  <a:schemeClr val="tx1"/>
                </a:solidFill>
                <a:latin typeface="Arial" panose="020B0604020202020204" pitchFamily="34" charset="0"/>
                <a:cs typeface="Arial" panose="020B0604020202020204" pitchFamily="34" charset="0"/>
              </a:rPr>
              <a:t>O Numero está fora da faixa”)</a:t>
            </a:r>
            <a:endParaRPr lang="pt-BR" dirty="0" smtClean="0">
              <a:solidFill>
                <a:schemeClr val="tx1"/>
              </a:solidFill>
              <a:latin typeface="Arial" panose="020B0604020202020204" pitchFamily="34" charset="0"/>
              <a:cs typeface="Arial" panose="020B0604020202020204" pitchFamily="34" charset="0"/>
            </a:endParaRPr>
          </a:p>
          <a:p>
            <a:r>
              <a:rPr lang="pt-BR" b="1" dirty="0" err="1" smtClean="0">
                <a:solidFill>
                  <a:srgbClr val="0066FF"/>
                </a:solidFill>
                <a:latin typeface="Arial" panose="020B0604020202020204" pitchFamily="34" charset="0"/>
                <a:cs typeface="Arial" panose="020B0604020202020204" pitchFamily="34" charset="0"/>
              </a:rPr>
              <a:t>else</a:t>
            </a:r>
            <a:r>
              <a:rPr lang="pt-BR" dirty="0" smtClean="0">
                <a:solidFill>
                  <a:schemeClr val="tx1"/>
                </a:solidFill>
                <a:latin typeface="Arial" panose="020B0604020202020204" pitchFamily="34" charset="0"/>
                <a:cs typeface="Arial" panose="020B0604020202020204" pitchFamily="34" charset="0"/>
              </a:rPr>
              <a:t>:</a:t>
            </a:r>
            <a:endParaRPr lang="pt-BR" dirty="0" smtClean="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   </a:t>
            </a:r>
            <a:r>
              <a:rPr lang="pt-BR" b="1" dirty="0" err="1" smtClean="0">
                <a:solidFill>
                  <a:srgbClr val="0066FF"/>
                </a:solidFill>
                <a:latin typeface="Arial" panose="020B0604020202020204" pitchFamily="34" charset="0"/>
                <a:cs typeface="Arial" panose="020B0604020202020204" pitchFamily="34" charset="0"/>
              </a:rPr>
              <a:t>print</a:t>
            </a:r>
            <a:r>
              <a:rPr lang="pt-BR" dirty="0">
                <a:solidFill>
                  <a:schemeClr val="tx1"/>
                </a:solidFill>
                <a:latin typeface="Arial" panose="020B0604020202020204" pitchFamily="34" charset="0"/>
                <a:cs typeface="Arial" panose="020B0604020202020204" pitchFamily="34" charset="0"/>
              </a:rPr>
              <a:t> (“O Numero está entre a faixa de zero e vinte</a:t>
            </a:r>
            <a:r>
              <a:rPr lang="pt-BR" dirty="0" smtClean="0">
                <a:solidFill>
                  <a:schemeClr val="tx1"/>
                </a:solidFill>
                <a:latin typeface="Arial" panose="020B0604020202020204" pitchFamily="34" charset="0"/>
                <a:cs typeface="Arial" panose="020B0604020202020204" pitchFamily="34" charset="0"/>
              </a:rPr>
              <a:t>”)</a:t>
            </a:r>
            <a:endParaRPr lang="pt-BR"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Decisão</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r>
              <a:rPr lang="pt-BR" dirty="0" smtClean="0">
                <a:latin typeface="Arial" panose="020B0604020202020204" pitchFamily="34" charset="0"/>
                <a:cs typeface="Arial" panose="020B0604020202020204" pitchFamily="34" charset="0"/>
              </a:rPr>
              <a:t>Exemplo de decisão aninhada com </a:t>
            </a:r>
            <a:r>
              <a:rPr lang="pt-BR" dirty="0" err="1" smtClean="0">
                <a:solidFill>
                  <a:srgbClr val="0066FF"/>
                </a:solidFill>
                <a:latin typeface="Arial" panose="020B0604020202020204" pitchFamily="34" charset="0"/>
                <a:cs typeface="Arial" panose="020B0604020202020204" pitchFamily="34" charset="0"/>
              </a:rPr>
              <a:t>elif</a:t>
            </a:r>
            <a:r>
              <a:rPr lang="pt-BR" dirty="0" smtClean="0">
                <a:latin typeface="Arial" panose="020B0604020202020204" pitchFamily="34" charset="0"/>
                <a:cs typeface="Arial" panose="020B0604020202020204" pitchFamily="34" charset="0"/>
              </a:rPr>
              <a:t>:</a:t>
            </a: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7" name="Retângulo 6"/>
          <p:cNvSpPr/>
          <p:nvPr/>
        </p:nvSpPr>
        <p:spPr>
          <a:xfrm>
            <a:off x="940837" y="2397968"/>
            <a:ext cx="9039639" cy="2062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b="1" dirty="0" err="1">
                <a:solidFill>
                  <a:srgbClr val="0066FF"/>
                </a:solidFill>
                <a:latin typeface="Arial" panose="020B0604020202020204" pitchFamily="34" charset="0"/>
                <a:cs typeface="Arial" panose="020B0604020202020204" pitchFamily="34" charset="0"/>
              </a:rPr>
              <a:t>i</a:t>
            </a:r>
            <a:r>
              <a:rPr lang="pt-BR" b="1" dirty="0" err="1" smtClean="0">
                <a:solidFill>
                  <a:srgbClr val="0066FF"/>
                </a:solidFill>
                <a:latin typeface="Arial" panose="020B0604020202020204" pitchFamily="34" charset="0"/>
                <a:cs typeface="Arial" panose="020B0604020202020204" pitchFamily="34" charset="0"/>
              </a:rPr>
              <a:t>f</a:t>
            </a:r>
            <a:r>
              <a:rPr lang="pt-BR" b="1" dirty="0" smtClean="0">
                <a:solidFill>
                  <a:srgbClr val="0066FF"/>
                </a:solidFill>
                <a:latin typeface="Arial" panose="020B0604020202020204" pitchFamily="34" charset="0"/>
                <a:cs typeface="Arial" panose="020B0604020202020204" pitchFamily="34" charset="0"/>
              </a:rPr>
              <a:t> </a:t>
            </a:r>
            <a:r>
              <a:rPr lang="pt-BR" dirty="0" err="1" smtClean="0">
                <a:solidFill>
                  <a:schemeClr val="tx1"/>
                </a:solidFill>
                <a:latin typeface="Arial" panose="020B0604020202020204" pitchFamily="34" charset="0"/>
                <a:cs typeface="Arial" panose="020B0604020202020204" pitchFamily="34" charset="0"/>
              </a:rPr>
              <a:t>qt</a:t>
            </a:r>
            <a:r>
              <a:rPr lang="pt-BR" dirty="0" smtClean="0">
                <a:solidFill>
                  <a:schemeClr val="tx1"/>
                </a:solidFill>
                <a:latin typeface="Arial" panose="020B0604020202020204" pitchFamily="34" charset="0"/>
                <a:cs typeface="Arial" panose="020B0604020202020204" pitchFamily="34" charset="0"/>
              </a:rPr>
              <a:t>==0:</a:t>
            </a:r>
            <a:endParaRPr lang="pt-BR" dirty="0">
              <a:solidFill>
                <a:schemeClr val="tx1"/>
              </a:solidFill>
              <a:latin typeface="Arial" panose="020B0604020202020204" pitchFamily="34" charset="0"/>
              <a:cs typeface="Arial" panose="020B0604020202020204" pitchFamily="34" charset="0"/>
            </a:endParaRPr>
          </a:p>
          <a:p>
            <a:r>
              <a:rPr lang="pt-BR" b="1" dirty="0" smtClean="0">
                <a:solidFill>
                  <a:srgbClr val="0066FF"/>
                </a:solidFill>
                <a:latin typeface="Arial" panose="020B0604020202020204" pitchFamily="34" charset="0"/>
                <a:cs typeface="Arial" panose="020B0604020202020204" pitchFamily="34" charset="0"/>
              </a:rPr>
              <a:t>    </a:t>
            </a:r>
            <a:r>
              <a:rPr lang="pt-BR" b="1" dirty="0" err="1" smtClean="0">
                <a:solidFill>
                  <a:srgbClr val="0066FF"/>
                </a:solidFill>
                <a:latin typeface="Arial" panose="020B0604020202020204" pitchFamily="34" charset="0"/>
                <a:cs typeface="Arial" panose="020B0604020202020204" pitchFamily="34" charset="0"/>
              </a:rPr>
              <a:t>print</a:t>
            </a:r>
            <a:r>
              <a:rPr lang="pt-BR" dirty="0" smtClean="0">
                <a:solidFill>
                  <a:schemeClr val="tx1"/>
                </a:solidFill>
                <a:latin typeface="Arial" panose="020B0604020202020204" pitchFamily="34" charset="0"/>
                <a:cs typeface="Arial" panose="020B0604020202020204" pitchFamily="34" charset="0"/>
              </a:rPr>
              <a:t>(“é neutro”)</a:t>
            </a:r>
            <a:endParaRPr lang="pt-BR" dirty="0" smtClean="0">
              <a:solidFill>
                <a:schemeClr val="tx1"/>
              </a:solidFill>
              <a:latin typeface="Arial" panose="020B0604020202020204" pitchFamily="34" charset="0"/>
              <a:cs typeface="Arial" panose="020B0604020202020204" pitchFamily="34" charset="0"/>
            </a:endParaRPr>
          </a:p>
          <a:p>
            <a:r>
              <a:rPr lang="pt-BR" b="1" dirty="0" err="1" smtClean="0">
                <a:solidFill>
                  <a:srgbClr val="0066FF"/>
                </a:solidFill>
                <a:latin typeface="Arial" panose="020B0604020202020204" pitchFamily="34" charset="0"/>
                <a:cs typeface="Arial" panose="020B0604020202020204" pitchFamily="34" charset="0"/>
              </a:rPr>
              <a:t>elif</a:t>
            </a:r>
            <a:r>
              <a:rPr lang="pt-BR" dirty="0">
                <a:solidFill>
                  <a:schemeClr val="tx1"/>
                </a:solidFill>
                <a:latin typeface="Arial" panose="020B0604020202020204" pitchFamily="34" charset="0"/>
                <a:cs typeface="Arial" panose="020B0604020202020204" pitchFamily="34" charset="0"/>
              </a:rPr>
              <a:t> </a:t>
            </a:r>
            <a:r>
              <a:rPr lang="pt-BR" dirty="0" err="1" smtClean="0">
                <a:solidFill>
                  <a:schemeClr val="tx1"/>
                </a:solidFill>
                <a:latin typeface="Arial" panose="020B0604020202020204" pitchFamily="34" charset="0"/>
                <a:cs typeface="Arial" panose="020B0604020202020204" pitchFamily="34" charset="0"/>
              </a:rPr>
              <a:t>qt</a:t>
            </a:r>
            <a:r>
              <a:rPr lang="pt-BR" dirty="0" smtClean="0">
                <a:solidFill>
                  <a:schemeClr val="tx1"/>
                </a:solidFill>
                <a:latin typeface="Arial" panose="020B0604020202020204" pitchFamily="34" charset="0"/>
                <a:cs typeface="Arial" panose="020B0604020202020204" pitchFamily="34" charset="0"/>
              </a:rPr>
              <a:t>&gt;0 :</a:t>
            </a:r>
            <a:endParaRPr lang="pt-BR" dirty="0" smtClean="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   </a:t>
            </a:r>
            <a:r>
              <a:rPr lang="pt-BR" b="1" dirty="0" err="1" smtClean="0">
                <a:solidFill>
                  <a:srgbClr val="0066FF"/>
                </a:solidFill>
                <a:latin typeface="Arial" panose="020B0604020202020204" pitchFamily="34" charset="0"/>
                <a:cs typeface="Arial" panose="020B0604020202020204" pitchFamily="34" charset="0"/>
              </a:rPr>
              <a:t>print</a:t>
            </a:r>
            <a:r>
              <a:rPr lang="pt-BR" dirty="0" smtClean="0">
                <a:solidFill>
                  <a:schemeClr val="tx1"/>
                </a:solidFill>
                <a:latin typeface="Arial" panose="020B0604020202020204" pitchFamily="34" charset="0"/>
                <a:cs typeface="Arial" panose="020B0604020202020204" pitchFamily="34" charset="0"/>
              </a:rPr>
              <a:t>(“é positivo”)</a:t>
            </a:r>
            <a:endParaRPr lang="pt-BR" dirty="0" smtClean="0">
              <a:solidFill>
                <a:schemeClr val="tx1"/>
              </a:solidFill>
              <a:latin typeface="Arial" panose="020B0604020202020204" pitchFamily="34" charset="0"/>
              <a:cs typeface="Arial" panose="020B0604020202020204" pitchFamily="34" charset="0"/>
            </a:endParaRPr>
          </a:p>
          <a:p>
            <a:r>
              <a:rPr lang="pt-BR" b="1" dirty="0" err="1">
                <a:solidFill>
                  <a:srgbClr val="0066FF"/>
                </a:solidFill>
                <a:latin typeface="Arial" panose="020B0604020202020204" pitchFamily="34" charset="0"/>
                <a:cs typeface="Arial" panose="020B0604020202020204" pitchFamily="34" charset="0"/>
              </a:rPr>
              <a:t>else</a:t>
            </a:r>
            <a:r>
              <a:rPr lang="pt-BR" dirty="0">
                <a:solidFill>
                  <a:schemeClr val="tx1"/>
                </a:solidFill>
                <a:latin typeface="Arial" panose="020B0604020202020204" pitchFamily="34" charset="0"/>
                <a:cs typeface="Arial" panose="020B0604020202020204" pitchFamily="34" charset="0"/>
              </a:rPr>
              <a:t>:</a:t>
            </a:r>
            <a:endParaRPr lang="pt-BR" dirty="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    </a:t>
            </a:r>
            <a:r>
              <a:rPr lang="pt-BR" b="1" dirty="0" err="1">
                <a:solidFill>
                  <a:srgbClr val="0066FF"/>
                </a:solidFill>
                <a:latin typeface="Arial" panose="020B0604020202020204" pitchFamily="34" charset="0"/>
                <a:cs typeface="Arial" panose="020B0604020202020204" pitchFamily="34" charset="0"/>
              </a:rPr>
              <a:t>print</a:t>
            </a:r>
            <a:r>
              <a:rPr lang="pt-BR" dirty="0" smtClean="0">
                <a:solidFill>
                  <a:schemeClr val="tx1"/>
                </a:solidFill>
                <a:latin typeface="Arial" panose="020B0604020202020204" pitchFamily="34" charset="0"/>
                <a:cs typeface="Arial" panose="020B0604020202020204" pitchFamily="34" charset="0"/>
              </a:rPr>
              <a:t>(“só sobrou o negativo”)</a:t>
            </a:r>
            <a:endParaRPr lang="pt-BR" dirty="0">
              <a:solidFill>
                <a:schemeClr val="tx1"/>
              </a:solidFill>
              <a:latin typeface="Arial" panose="020B0604020202020204" pitchFamily="34" charset="0"/>
              <a:cs typeface="Arial" panose="020B0604020202020204" pitchFamily="34" charset="0"/>
            </a:endParaRPr>
          </a:p>
          <a:p>
            <a:endParaRPr lang="pt-BR"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Decisão</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836432"/>
          </a:xfrm>
        </p:spPr>
        <p:txBody>
          <a:bodyPr numCol="1">
            <a:normAutofit/>
          </a:bodyPr>
          <a:lstStyle/>
          <a:p>
            <a:pPr marL="0" indent="0" algn="just">
              <a:buNone/>
            </a:pPr>
            <a:r>
              <a:rPr lang="pt-BR" dirty="0">
                <a:latin typeface="Arial" panose="020B0604020202020204" pitchFamily="34" charset="0"/>
                <a:cs typeface="Arial" panose="020B0604020202020204" pitchFamily="34" charset="0"/>
              </a:rPr>
              <a:t>Exemplo de decisão aninhada com </a:t>
            </a:r>
            <a:r>
              <a:rPr lang="pt-BR" dirty="0" err="1">
                <a:solidFill>
                  <a:srgbClr val="0066FF"/>
                </a:solidFill>
                <a:latin typeface="Arial" panose="020B0604020202020204" pitchFamily="34" charset="0"/>
                <a:cs typeface="Arial" panose="020B0604020202020204" pitchFamily="34" charset="0"/>
              </a:rPr>
              <a:t>elif</a:t>
            </a:r>
            <a:r>
              <a:rPr lang="pt-BR" dirty="0">
                <a:latin typeface="Arial" panose="020B0604020202020204" pitchFamily="34" charset="0"/>
                <a:cs typeface="Arial" panose="020B0604020202020204" pitchFamily="34" charset="0"/>
              </a:rPr>
              <a:t>:</a:t>
            </a:r>
            <a:endParaRPr lang="pt-BR" dirty="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7" name="Retângulo 6"/>
          <p:cNvSpPr/>
          <p:nvPr/>
        </p:nvSpPr>
        <p:spPr>
          <a:xfrm>
            <a:off x="940837" y="2397967"/>
            <a:ext cx="9039639" cy="42640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b="1" dirty="0" err="1">
                <a:solidFill>
                  <a:srgbClr val="0066FF"/>
                </a:solidFill>
                <a:latin typeface="Arial" panose="020B0604020202020204" pitchFamily="34" charset="0"/>
                <a:cs typeface="Arial" panose="020B0604020202020204" pitchFamily="34" charset="0"/>
              </a:rPr>
              <a:t>i</a:t>
            </a:r>
            <a:r>
              <a:rPr lang="pt-BR" b="1" dirty="0" err="1" smtClean="0">
                <a:solidFill>
                  <a:srgbClr val="0066FF"/>
                </a:solidFill>
                <a:latin typeface="Arial" panose="020B0604020202020204" pitchFamily="34" charset="0"/>
                <a:cs typeface="Arial" panose="020B0604020202020204" pitchFamily="34" charset="0"/>
              </a:rPr>
              <a:t>f</a:t>
            </a:r>
            <a:r>
              <a:rPr lang="pt-BR" b="1" dirty="0" smtClean="0">
                <a:solidFill>
                  <a:srgbClr val="0066FF"/>
                </a:solidFill>
                <a:latin typeface="Arial" panose="020B0604020202020204" pitchFamily="34" charset="0"/>
                <a:cs typeface="Arial" panose="020B0604020202020204" pitchFamily="34" charset="0"/>
              </a:rPr>
              <a:t> </a:t>
            </a:r>
            <a:r>
              <a:rPr lang="pt-BR" dirty="0" err="1" smtClean="0">
                <a:solidFill>
                  <a:schemeClr val="tx1"/>
                </a:solidFill>
                <a:latin typeface="Arial" panose="020B0604020202020204" pitchFamily="34" charset="0"/>
                <a:cs typeface="Arial" panose="020B0604020202020204" pitchFamily="34" charset="0"/>
              </a:rPr>
              <a:t>op</a:t>
            </a:r>
            <a:r>
              <a:rPr lang="pt-BR" dirty="0" smtClean="0">
                <a:solidFill>
                  <a:schemeClr val="tx1"/>
                </a:solidFill>
                <a:latin typeface="Arial" panose="020B0604020202020204" pitchFamily="34" charset="0"/>
                <a:cs typeface="Arial" panose="020B0604020202020204" pitchFamily="34" charset="0"/>
              </a:rPr>
              <a:t>==0:</a:t>
            </a:r>
            <a:endParaRPr lang="pt-BR" dirty="0">
              <a:solidFill>
                <a:schemeClr val="tx1"/>
              </a:solidFill>
              <a:latin typeface="Arial" panose="020B0604020202020204" pitchFamily="34" charset="0"/>
              <a:cs typeface="Arial" panose="020B0604020202020204" pitchFamily="34" charset="0"/>
            </a:endParaRPr>
          </a:p>
          <a:p>
            <a:r>
              <a:rPr lang="pt-BR" b="1" dirty="0" smtClean="0">
                <a:solidFill>
                  <a:srgbClr val="0066FF"/>
                </a:solidFill>
                <a:latin typeface="Arial" panose="020B0604020202020204" pitchFamily="34" charset="0"/>
                <a:cs typeface="Arial" panose="020B0604020202020204" pitchFamily="34" charset="0"/>
              </a:rPr>
              <a:t>    </a:t>
            </a:r>
            <a:r>
              <a:rPr lang="pt-BR" b="1" dirty="0" err="1" smtClean="0">
                <a:solidFill>
                  <a:srgbClr val="0066FF"/>
                </a:solidFill>
                <a:latin typeface="Arial" panose="020B0604020202020204" pitchFamily="34" charset="0"/>
                <a:cs typeface="Arial" panose="020B0604020202020204" pitchFamily="34" charset="0"/>
              </a:rPr>
              <a:t>print</a:t>
            </a:r>
            <a:r>
              <a:rPr lang="pt-BR" dirty="0" smtClean="0">
                <a:solidFill>
                  <a:schemeClr val="tx1"/>
                </a:solidFill>
                <a:latin typeface="Arial" panose="020B0604020202020204" pitchFamily="34" charset="0"/>
                <a:cs typeface="Arial" panose="020B0604020202020204" pitchFamily="34" charset="0"/>
              </a:rPr>
              <a:t>(“Encerrar ligação”)</a:t>
            </a:r>
            <a:endParaRPr lang="pt-BR" dirty="0" smtClean="0">
              <a:solidFill>
                <a:schemeClr val="tx1"/>
              </a:solidFill>
              <a:latin typeface="Arial" panose="020B0604020202020204" pitchFamily="34" charset="0"/>
              <a:cs typeface="Arial" panose="020B0604020202020204" pitchFamily="34" charset="0"/>
            </a:endParaRPr>
          </a:p>
          <a:p>
            <a:r>
              <a:rPr lang="pt-BR" b="1" dirty="0" err="1" smtClean="0">
                <a:solidFill>
                  <a:srgbClr val="0066FF"/>
                </a:solidFill>
                <a:latin typeface="Arial" panose="020B0604020202020204" pitchFamily="34" charset="0"/>
                <a:cs typeface="Arial" panose="020B0604020202020204" pitchFamily="34" charset="0"/>
              </a:rPr>
              <a:t>elif</a:t>
            </a:r>
            <a:r>
              <a:rPr lang="pt-BR" dirty="0">
                <a:solidFill>
                  <a:schemeClr val="tx1"/>
                </a:solidFill>
                <a:latin typeface="Arial" panose="020B0604020202020204" pitchFamily="34" charset="0"/>
                <a:cs typeface="Arial" panose="020B0604020202020204" pitchFamily="34" charset="0"/>
              </a:rPr>
              <a:t> </a:t>
            </a:r>
            <a:r>
              <a:rPr lang="pt-BR" dirty="0" err="1" smtClean="0">
                <a:solidFill>
                  <a:schemeClr val="tx1"/>
                </a:solidFill>
                <a:latin typeface="Arial" panose="020B0604020202020204" pitchFamily="34" charset="0"/>
                <a:cs typeface="Arial" panose="020B0604020202020204" pitchFamily="34" charset="0"/>
              </a:rPr>
              <a:t>op</a:t>
            </a:r>
            <a:r>
              <a:rPr lang="pt-BR" dirty="0" smtClean="0">
                <a:solidFill>
                  <a:schemeClr val="tx1"/>
                </a:solidFill>
                <a:latin typeface="Arial" panose="020B0604020202020204" pitchFamily="34" charset="0"/>
                <a:cs typeface="Arial" panose="020B0604020202020204" pitchFamily="34" charset="0"/>
              </a:rPr>
              <a:t>==1:</a:t>
            </a:r>
            <a:endParaRPr lang="pt-BR" dirty="0" smtClean="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   </a:t>
            </a:r>
            <a:r>
              <a:rPr lang="pt-BR" b="1" dirty="0" err="1" smtClean="0">
                <a:solidFill>
                  <a:srgbClr val="0066FF"/>
                </a:solidFill>
                <a:latin typeface="Arial" panose="020B0604020202020204" pitchFamily="34" charset="0"/>
                <a:cs typeface="Arial" panose="020B0604020202020204" pitchFamily="34" charset="0"/>
              </a:rPr>
              <a:t>print</a:t>
            </a:r>
            <a:r>
              <a:rPr lang="pt-BR" dirty="0" smtClean="0">
                <a:solidFill>
                  <a:schemeClr val="tx1"/>
                </a:solidFill>
                <a:latin typeface="Arial" panose="020B0604020202020204" pitchFamily="34" charset="0"/>
                <a:cs typeface="Arial" panose="020B0604020202020204" pitchFamily="34" charset="0"/>
              </a:rPr>
              <a:t>(“Falar sobre sua conta”)</a:t>
            </a:r>
            <a:endParaRPr lang="pt-BR" dirty="0" smtClean="0">
              <a:solidFill>
                <a:schemeClr val="tx1"/>
              </a:solidFill>
              <a:latin typeface="Arial" panose="020B0604020202020204" pitchFamily="34" charset="0"/>
              <a:cs typeface="Arial" panose="020B0604020202020204" pitchFamily="34" charset="0"/>
            </a:endParaRPr>
          </a:p>
          <a:p>
            <a:r>
              <a:rPr lang="pt-BR" b="1" dirty="0" err="1">
                <a:solidFill>
                  <a:srgbClr val="0066FF"/>
                </a:solidFill>
                <a:latin typeface="Arial" panose="020B0604020202020204" pitchFamily="34" charset="0"/>
                <a:cs typeface="Arial" panose="020B0604020202020204" pitchFamily="34" charset="0"/>
              </a:rPr>
              <a:t>elif</a:t>
            </a:r>
            <a:r>
              <a:rPr lang="pt-BR" dirty="0">
                <a:solidFill>
                  <a:schemeClr val="tx1"/>
                </a:solidFill>
                <a:latin typeface="Arial" panose="020B0604020202020204" pitchFamily="34" charset="0"/>
                <a:cs typeface="Arial" panose="020B0604020202020204" pitchFamily="34" charset="0"/>
              </a:rPr>
              <a:t> </a:t>
            </a:r>
            <a:r>
              <a:rPr lang="pt-BR" dirty="0" err="1">
                <a:solidFill>
                  <a:schemeClr val="tx1"/>
                </a:solidFill>
                <a:latin typeface="Arial" panose="020B0604020202020204" pitchFamily="34" charset="0"/>
                <a:cs typeface="Arial" panose="020B0604020202020204" pitchFamily="34" charset="0"/>
              </a:rPr>
              <a:t>op</a:t>
            </a:r>
            <a:r>
              <a:rPr lang="pt-BR" dirty="0" smtClean="0">
                <a:solidFill>
                  <a:schemeClr val="tx1"/>
                </a:solidFill>
                <a:latin typeface="Arial" panose="020B0604020202020204" pitchFamily="34" charset="0"/>
                <a:cs typeface="Arial" panose="020B0604020202020204" pitchFamily="34" charset="0"/>
              </a:rPr>
              <a:t>==</a:t>
            </a:r>
            <a:r>
              <a:rPr lang="pt-BR" dirty="0">
                <a:solidFill>
                  <a:schemeClr val="tx1"/>
                </a:solidFill>
                <a:latin typeface="Arial" panose="020B0604020202020204" pitchFamily="34" charset="0"/>
                <a:cs typeface="Arial" panose="020B0604020202020204" pitchFamily="34" charset="0"/>
              </a:rPr>
              <a:t>2</a:t>
            </a:r>
            <a:r>
              <a:rPr lang="pt-BR" dirty="0" smtClean="0">
                <a:solidFill>
                  <a:schemeClr val="tx1"/>
                </a:solidFill>
                <a:latin typeface="Arial" panose="020B0604020202020204" pitchFamily="34" charset="0"/>
                <a:cs typeface="Arial" panose="020B0604020202020204" pitchFamily="34" charset="0"/>
              </a:rPr>
              <a:t>:</a:t>
            </a:r>
            <a:endParaRPr lang="pt-BR" dirty="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    </a:t>
            </a:r>
            <a:r>
              <a:rPr lang="pt-BR" b="1" dirty="0" err="1">
                <a:solidFill>
                  <a:srgbClr val="0066FF"/>
                </a:solidFill>
                <a:latin typeface="Arial" panose="020B0604020202020204" pitchFamily="34" charset="0"/>
                <a:cs typeface="Arial" panose="020B0604020202020204" pitchFamily="34" charset="0"/>
              </a:rPr>
              <a:t>print</a:t>
            </a:r>
            <a:r>
              <a:rPr lang="pt-BR" dirty="0" smtClean="0">
                <a:solidFill>
                  <a:schemeClr val="tx1"/>
                </a:solidFill>
                <a:latin typeface="Arial" panose="020B0604020202020204" pitchFamily="34" charset="0"/>
                <a:cs typeface="Arial" panose="020B0604020202020204" pitchFamily="34" charset="0"/>
              </a:rPr>
              <a:t>(“Falar com Suporte”)</a:t>
            </a:r>
            <a:endParaRPr lang="pt-BR" dirty="0">
              <a:solidFill>
                <a:schemeClr val="tx1"/>
              </a:solidFill>
              <a:latin typeface="Arial" panose="020B0604020202020204" pitchFamily="34" charset="0"/>
              <a:cs typeface="Arial" panose="020B0604020202020204" pitchFamily="34" charset="0"/>
            </a:endParaRPr>
          </a:p>
          <a:p>
            <a:r>
              <a:rPr lang="pt-BR" b="1" dirty="0" err="1">
                <a:solidFill>
                  <a:srgbClr val="0066FF"/>
                </a:solidFill>
                <a:latin typeface="Arial" panose="020B0604020202020204" pitchFamily="34" charset="0"/>
                <a:cs typeface="Arial" panose="020B0604020202020204" pitchFamily="34" charset="0"/>
              </a:rPr>
              <a:t>elif</a:t>
            </a:r>
            <a:r>
              <a:rPr lang="pt-BR" dirty="0">
                <a:solidFill>
                  <a:schemeClr val="tx1"/>
                </a:solidFill>
                <a:latin typeface="Arial" panose="020B0604020202020204" pitchFamily="34" charset="0"/>
                <a:cs typeface="Arial" panose="020B0604020202020204" pitchFamily="34" charset="0"/>
              </a:rPr>
              <a:t> </a:t>
            </a:r>
            <a:r>
              <a:rPr lang="pt-BR" dirty="0" err="1">
                <a:solidFill>
                  <a:schemeClr val="tx1"/>
                </a:solidFill>
                <a:latin typeface="Arial" panose="020B0604020202020204" pitchFamily="34" charset="0"/>
                <a:cs typeface="Arial" panose="020B0604020202020204" pitchFamily="34" charset="0"/>
              </a:rPr>
              <a:t>op</a:t>
            </a:r>
            <a:r>
              <a:rPr lang="pt-BR" dirty="0" smtClean="0">
                <a:solidFill>
                  <a:schemeClr val="tx1"/>
                </a:solidFill>
                <a:latin typeface="Arial" panose="020B0604020202020204" pitchFamily="34" charset="0"/>
                <a:cs typeface="Arial" panose="020B0604020202020204" pitchFamily="34" charset="0"/>
              </a:rPr>
              <a:t>==3 </a:t>
            </a:r>
            <a:r>
              <a:rPr lang="pt-BR" dirty="0">
                <a:solidFill>
                  <a:schemeClr val="tx1"/>
                </a:solidFill>
                <a:latin typeface="Arial" panose="020B0604020202020204" pitchFamily="34" charset="0"/>
                <a:cs typeface="Arial" panose="020B0604020202020204" pitchFamily="34" charset="0"/>
              </a:rPr>
              <a:t>:</a:t>
            </a:r>
            <a:endParaRPr lang="pt-BR" dirty="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    </a:t>
            </a:r>
            <a:r>
              <a:rPr lang="pt-BR" b="1" dirty="0" err="1">
                <a:solidFill>
                  <a:srgbClr val="0066FF"/>
                </a:solidFill>
                <a:latin typeface="Arial" panose="020B0604020202020204" pitchFamily="34" charset="0"/>
                <a:cs typeface="Arial" panose="020B0604020202020204" pitchFamily="34" charset="0"/>
              </a:rPr>
              <a:t>print</a:t>
            </a:r>
            <a:r>
              <a:rPr lang="pt-BR" dirty="0" smtClean="0">
                <a:solidFill>
                  <a:schemeClr val="tx1"/>
                </a:solidFill>
                <a:latin typeface="Arial" panose="020B0604020202020204" pitchFamily="34" charset="0"/>
                <a:cs typeface="Arial" panose="020B0604020202020204" pitchFamily="34" charset="0"/>
              </a:rPr>
              <a:t>(“Falar com o Zé do Caixão”)</a:t>
            </a:r>
            <a:endParaRPr lang="pt-BR" dirty="0">
              <a:solidFill>
                <a:schemeClr val="tx1"/>
              </a:solidFill>
              <a:latin typeface="Arial" panose="020B0604020202020204" pitchFamily="34" charset="0"/>
              <a:cs typeface="Arial" panose="020B0604020202020204" pitchFamily="34" charset="0"/>
            </a:endParaRPr>
          </a:p>
          <a:p>
            <a:r>
              <a:rPr lang="pt-BR" b="1" dirty="0" err="1">
                <a:solidFill>
                  <a:srgbClr val="0066FF"/>
                </a:solidFill>
                <a:latin typeface="Arial" panose="020B0604020202020204" pitchFamily="34" charset="0"/>
                <a:cs typeface="Arial" panose="020B0604020202020204" pitchFamily="34" charset="0"/>
              </a:rPr>
              <a:t>elif</a:t>
            </a:r>
            <a:r>
              <a:rPr lang="pt-BR" dirty="0">
                <a:solidFill>
                  <a:schemeClr val="tx1"/>
                </a:solidFill>
                <a:latin typeface="Arial" panose="020B0604020202020204" pitchFamily="34" charset="0"/>
                <a:cs typeface="Arial" panose="020B0604020202020204" pitchFamily="34" charset="0"/>
              </a:rPr>
              <a:t> </a:t>
            </a:r>
            <a:r>
              <a:rPr lang="pt-BR" dirty="0" err="1">
                <a:solidFill>
                  <a:schemeClr val="tx1"/>
                </a:solidFill>
                <a:latin typeface="Arial" panose="020B0604020202020204" pitchFamily="34" charset="0"/>
                <a:cs typeface="Arial" panose="020B0604020202020204" pitchFamily="34" charset="0"/>
              </a:rPr>
              <a:t>op</a:t>
            </a:r>
            <a:r>
              <a:rPr lang="pt-BR" dirty="0" smtClean="0">
                <a:solidFill>
                  <a:schemeClr val="tx1"/>
                </a:solidFill>
                <a:latin typeface="Arial" panose="020B0604020202020204" pitchFamily="34" charset="0"/>
                <a:cs typeface="Arial" panose="020B0604020202020204" pitchFamily="34" charset="0"/>
              </a:rPr>
              <a:t>==</a:t>
            </a:r>
            <a:r>
              <a:rPr lang="pt-BR" dirty="0">
                <a:solidFill>
                  <a:schemeClr val="tx1"/>
                </a:solidFill>
                <a:latin typeface="Arial" panose="020B0604020202020204" pitchFamily="34" charset="0"/>
                <a:cs typeface="Arial" panose="020B0604020202020204" pitchFamily="34" charset="0"/>
              </a:rPr>
              <a:t>4</a:t>
            </a:r>
            <a:r>
              <a:rPr lang="pt-BR" dirty="0" smtClean="0">
                <a:solidFill>
                  <a:schemeClr val="tx1"/>
                </a:solidFill>
                <a:latin typeface="Arial" panose="020B0604020202020204" pitchFamily="34" charset="0"/>
                <a:cs typeface="Arial" panose="020B0604020202020204" pitchFamily="34" charset="0"/>
              </a:rPr>
              <a:t>:</a:t>
            </a:r>
            <a:endParaRPr lang="pt-BR" dirty="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    </a:t>
            </a:r>
            <a:r>
              <a:rPr lang="pt-BR" b="1" dirty="0" err="1">
                <a:solidFill>
                  <a:srgbClr val="0066FF"/>
                </a:solidFill>
                <a:latin typeface="Arial" panose="020B0604020202020204" pitchFamily="34" charset="0"/>
                <a:cs typeface="Arial" panose="020B0604020202020204" pitchFamily="34" charset="0"/>
              </a:rPr>
              <a:t>print</a:t>
            </a:r>
            <a:r>
              <a:rPr lang="pt-BR" dirty="0" smtClean="0">
                <a:solidFill>
                  <a:schemeClr val="tx1"/>
                </a:solidFill>
                <a:latin typeface="Arial" panose="020B0604020202020204" pitchFamily="34" charset="0"/>
                <a:cs typeface="Arial" panose="020B0604020202020204" pitchFamily="34" charset="0"/>
              </a:rPr>
              <a:t>(“Cancelar sua Assinatura”)</a:t>
            </a:r>
            <a:endParaRPr lang="pt-BR" dirty="0">
              <a:solidFill>
                <a:schemeClr val="tx1"/>
              </a:solidFill>
              <a:latin typeface="Arial" panose="020B0604020202020204" pitchFamily="34" charset="0"/>
              <a:cs typeface="Arial" panose="020B0604020202020204" pitchFamily="34" charset="0"/>
            </a:endParaRPr>
          </a:p>
          <a:p>
            <a:r>
              <a:rPr lang="pt-BR" b="1" dirty="0" err="1">
                <a:solidFill>
                  <a:srgbClr val="0066FF"/>
                </a:solidFill>
                <a:latin typeface="Arial" panose="020B0604020202020204" pitchFamily="34" charset="0"/>
                <a:cs typeface="Arial" panose="020B0604020202020204" pitchFamily="34" charset="0"/>
              </a:rPr>
              <a:t>elif</a:t>
            </a:r>
            <a:r>
              <a:rPr lang="pt-BR" dirty="0">
                <a:solidFill>
                  <a:schemeClr val="tx1"/>
                </a:solidFill>
                <a:latin typeface="Arial" panose="020B0604020202020204" pitchFamily="34" charset="0"/>
                <a:cs typeface="Arial" panose="020B0604020202020204" pitchFamily="34" charset="0"/>
              </a:rPr>
              <a:t> </a:t>
            </a:r>
            <a:r>
              <a:rPr lang="pt-BR" dirty="0" err="1">
                <a:solidFill>
                  <a:schemeClr val="tx1"/>
                </a:solidFill>
                <a:latin typeface="Arial" panose="020B0604020202020204" pitchFamily="34" charset="0"/>
                <a:cs typeface="Arial" panose="020B0604020202020204" pitchFamily="34" charset="0"/>
              </a:rPr>
              <a:t>op</a:t>
            </a:r>
            <a:r>
              <a:rPr lang="pt-BR" dirty="0" smtClean="0">
                <a:solidFill>
                  <a:schemeClr val="tx1"/>
                </a:solidFill>
                <a:latin typeface="Arial" panose="020B0604020202020204" pitchFamily="34" charset="0"/>
                <a:cs typeface="Arial" panose="020B0604020202020204" pitchFamily="34" charset="0"/>
              </a:rPr>
              <a:t>==</a:t>
            </a:r>
            <a:r>
              <a:rPr lang="pt-BR" dirty="0">
                <a:solidFill>
                  <a:schemeClr val="tx1"/>
                </a:solidFill>
                <a:latin typeface="Arial" panose="020B0604020202020204" pitchFamily="34" charset="0"/>
                <a:cs typeface="Arial" panose="020B0604020202020204" pitchFamily="34" charset="0"/>
              </a:rPr>
              <a:t>5</a:t>
            </a:r>
            <a:r>
              <a:rPr lang="pt-BR" dirty="0" smtClean="0">
                <a:solidFill>
                  <a:schemeClr val="tx1"/>
                </a:solidFill>
                <a:latin typeface="Arial" panose="020B0604020202020204" pitchFamily="34" charset="0"/>
                <a:cs typeface="Arial" panose="020B0604020202020204" pitchFamily="34" charset="0"/>
              </a:rPr>
              <a:t>:</a:t>
            </a:r>
            <a:endParaRPr lang="pt-BR" dirty="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    </a:t>
            </a:r>
            <a:r>
              <a:rPr lang="pt-BR" b="1" dirty="0" err="1">
                <a:solidFill>
                  <a:srgbClr val="0066FF"/>
                </a:solidFill>
                <a:latin typeface="Arial" panose="020B0604020202020204" pitchFamily="34" charset="0"/>
                <a:cs typeface="Arial" panose="020B0604020202020204" pitchFamily="34" charset="0"/>
              </a:rPr>
              <a:t>print</a:t>
            </a:r>
            <a:r>
              <a:rPr lang="pt-BR" dirty="0" smtClean="0">
                <a:solidFill>
                  <a:schemeClr val="tx1"/>
                </a:solidFill>
                <a:latin typeface="Arial" panose="020B0604020202020204" pitchFamily="34" charset="0"/>
                <a:cs typeface="Arial" panose="020B0604020202020204" pitchFamily="34" charset="0"/>
              </a:rPr>
              <a:t>(“Falar com um de nossos atendentes”)</a:t>
            </a:r>
            <a:endParaRPr lang="pt-BR" dirty="0">
              <a:solidFill>
                <a:schemeClr val="tx1"/>
              </a:solidFill>
              <a:latin typeface="Arial" panose="020B0604020202020204" pitchFamily="34" charset="0"/>
              <a:cs typeface="Arial" panose="020B0604020202020204" pitchFamily="34" charset="0"/>
            </a:endParaRPr>
          </a:p>
          <a:p>
            <a:r>
              <a:rPr lang="pt-BR" b="1" dirty="0" err="1" smtClean="0">
                <a:solidFill>
                  <a:srgbClr val="0066FF"/>
                </a:solidFill>
                <a:latin typeface="Arial" panose="020B0604020202020204" pitchFamily="34" charset="0"/>
                <a:cs typeface="Arial" panose="020B0604020202020204" pitchFamily="34" charset="0"/>
              </a:rPr>
              <a:t>else</a:t>
            </a:r>
            <a:r>
              <a:rPr lang="pt-BR" dirty="0">
                <a:solidFill>
                  <a:schemeClr val="tx1"/>
                </a:solidFill>
                <a:latin typeface="Arial" panose="020B0604020202020204" pitchFamily="34" charset="0"/>
                <a:cs typeface="Arial" panose="020B0604020202020204" pitchFamily="34" charset="0"/>
              </a:rPr>
              <a:t>:</a:t>
            </a:r>
            <a:endParaRPr lang="pt-BR" dirty="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    </a:t>
            </a:r>
            <a:r>
              <a:rPr lang="pt-BR" b="1" dirty="0" err="1">
                <a:solidFill>
                  <a:srgbClr val="0066FF"/>
                </a:solidFill>
                <a:latin typeface="Arial" panose="020B0604020202020204" pitchFamily="34" charset="0"/>
                <a:cs typeface="Arial" panose="020B0604020202020204" pitchFamily="34" charset="0"/>
              </a:rPr>
              <a:t>print</a:t>
            </a:r>
            <a:r>
              <a:rPr lang="pt-BR" dirty="0" smtClean="0">
                <a:solidFill>
                  <a:schemeClr val="tx1"/>
                </a:solidFill>
                <a:latin typeface="Arial" panose="020B0604020202020204" pitchFamily="34" charset="0"/>
                <a:cs typeface="Arial" panose="020B0604020202020204" pitchFamily="34" charset="0"/>
              </a:rPr>
              <a:t>(“Desculpe opção não cadastrada”)</a:t>
            </a:r>
            <a:endParaRPr lang="pt-BR" dirty="0">
              <a:solidFill>
                <a:schemeClr val="tx1"/>
              </a:solidFill>
              <a:latin typeface="Arial" panose="020B0604020202020204" pitchFamily="34" charset="0"/>
              <a:cs typeface="Arial" panose="020B0604020202020204" pitchFamily="34" charset="0"/>
            </a:endParaRPr>
          </a:p>
          <a:p>
            <a:endParaRPr lang="pt-BR"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Repetições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r>
              <a:rPr lang="pt-BR" dirty="0" smtClean="0">
                <a:latin typeface="Arial" panose="020B0604020202020204" pitchFamily="34" charset="0"/>
                <a:cs typeface="Arial" panose="020B0604020202020204" pitchFamily="34" charset="0"/>
              </a:rPr>
              <a:t>As estruturas de repetição mais usadas em Python são o </a:t>
            </a:r>
            <a:r>
              <a:rPr lang="pt-BR" b="1" dirty="0" err="1" smtClean="0">
                <a:solidFill>
                  <a:srgbClr val="0066FF"/>
                </a:solidFill>
                <a:latin typeface="Arial" panose="020B0604020202020204" pitchFamily="34" charset="0"/>
                <a:cs typeface="Arial" panose="020B0604020202020204" pitchFamily="34" charset="0"/>
              </a:rPr>
              <a:t>while</a:t>
            </a:r>
            <a:r>
              <a:rPr lang="pt-BR" dirty="0" smtClean="0">
                <a:latin typeface="Arial" panose="020B0604020202020204" pitchFamily="34" charset="0"/>
                <a:cs typeface="Arial" panose="020B0604020202020204" pitchFamily="34" charset="0"/>
              </a:rPr>
              <a:t> e o </a:t>
            </a:r>
            <a:r>
              <a:rPr lang="pt-BR" b="1" dirty="0" smtClean="0">
                <a:solidFill>
                  <a:srgbClr val="0066FF"/>
                </a:solidFill>
                <a:latin typeface="Arial" panose="020B0604020202020204" pitchFamily="34" charset="0"/>
                <a:cs typeface="Arial" panose="020B0604020202020204" pitchFamily="34" charset="0"/>
              </a:rPr>
              <a:t>for</a:t>
            </a:r>
            <a:r>
              <a:rPr lang="pt-BR" dirty="0" smtClean="0">
                <a:latin typeface="Arial" panose="020B0604020202020204" pitchFamily="34" charset="0"/>
                <a:cs typeface="Arial" panose="020B0604020202020204" pitchFamily="34" charset="0"/>
              </a:rPr>
              <a:t>.</a:t>
            </a:r>
            <a:endParaRPr lang="pt-BR" dirty="0" smtClean="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Sendo o </a:t>
            </a:r>
            <a:r>
              <a:rPr lang="pt-BR" b="1" dirty="0" smtClean="0">
                <a:solidFill>
                  <a:srgbClr val="0066FF"/>
                </a:solidFill>
                <a:latin typeface="Arial" panose="020B0604020202020204" pitchFamily="34" charset="0"/>
                <a:cs typeface="Arial" panose="020B0604020202020204" pitchFamily="34" charset="0"/>
              </a:rPr>
              <a:t>for</a:t>
            </a:r>
            <a:r>
              <a:rPr lang="pt-BR" dirty="0" smtClean="0">
                <a:latin typeface="Arial" panose="020B0604020202020204" pitchFamily="34" charset="0"/>
                <a:cs typeface="Arial" panose="020B0604020202020204" pitchFamily="34" charset="0"/>
              </a:rPr>
              <a:t> uma estrutura muito versátil para se utilizar em conjunto com variáveis compostas como veremos adiante</a:t>
            </a: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Repetições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r>
              <a:rPr lang="pt-BR" dirty="0" smtClean="0">
                <a:latin typeface="Arial" panose="020B0604020202020204" pitchFamily="34" charset="0"/>
                <a:cs typeface="Arial" panose="020B0604020202020204" pitchFamily="34" charset="0"/>
              </a:rPr>
              <a:t>Estrutura </a:t>
            </a:r>
            <a:r>
              <a:rPr lang="pt-BR" b="1" dirty="0" err="1" smtClean="0">
                <a:solidFill>
                  <a:srgbClr val="0066FF"/>
                </a:solidFill>
                <a:latin typeface="Arial" panose="020B0604020202020204" pitchFamily="34" charset="0"/>
                <a:cs typeface="Arial" panose="020B0604020202020204" pitchFamily="34" charset="0"/>
              </a:rPr>
              <a:t>while</a:t>
            </a:r>
            <a:r>
              <a:rPr lang="pt-BR" dirty="0" smtClean="0">
                <a:latin typeface="Arial" panose="020B0604020202020204" pitchFamily="34" charset="0"/>
                <a:cs typeface="Arial" panose="020B0604020202020204" pitchFamily="34" charset="0"/>
              </a:rPr>
              <a:t>.</a:t>
            </a: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6" name="Retângulo 5"/>
          <p:cNvSpPr/>
          <p:nvPr/>
        </p:nvSpPr>
        <p:spPr>
          <a:xfrm>
            <a:off x="940834" y="2253907"/>
            <a:ext cx="9039639" cy="12357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b="1" dirty="0" err="1" smtClean="0">
                <a:solidFill>
                  <a:srgbClr val="0066FF"/>
                </a:solidFill>
                <a:latin typeface="Arial" panose="020B0604020202020204" pitchFamily="34" charset="0"/>
                <a:cs typeface="Arial" panose="020B0604020202020204" pitchFamily="34" charset="0"/>
              </a:rPr>
              <a:t>while</a:t>
            </a:r>
            <a:r>
              <a:rPr lang="pt-BR" b="1" dirty="0" smtClean="0">
                <a:solidFill>
                  <a:srgbClr val="0066FF"/>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&lt;teste lógico&gt; :</a:t>
            </a:r>
            <a:endParaRPr lang="pt-BR" dirty="0">
              <a:solidFill>
                <a:schemeClr val="tx1"/>
              </a:solidFill>
              <a:latin typeface="Arial" panose="020B0604020202020204" pitchFamily="34" charset="0"/>
              <a:cs typeface="Arial" panose="020B0604020202020204" pitchFamily="34" charset="0"/>
            </a:endParaRPr>
          </a:p>
          <a:p>
            <a:r>
              <a:rPr lang="pt-BR" b="1" dirty="0" smtClean="0">
                <a:solidFill>
                  <a:srgbClr val="0066FF"/>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&lt;instruções a serem executadas enquanto teste lógico for verdadeiro&gt;</a:t>
            </a:r>
            <a:endParaRPr lang="pt-BR" dirty="0" smtClean="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Repetições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r>
              <a:rPr lang="pt-BR" dirty="0" smtClean="0">
                <a:latin typeface="Arial" panose="020B0604020202020204" pitchFamily="34" charset="0"/>
                <a:cs typeface="Arial" panose="020B0604020202020204" pitchFamily="34" charset="0"/>
              </a:rPr>
              <a:t>Repetição infinita</a:t>
            </a:r>
            <a:endParaRPr lang="pt-BR" dirty="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endParaRPr lang="pt-BR" dirty="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O </a:t>
            </a:r>
            <a:r>
              <a:rPr lang="pt-BR" dirty="0" smtClean="0">
                <a:solidFill>
                  <a:srgbClr val="0066FF"/>
                </a:solidFill>
                <a:latin typeface="Arial" panose="020B0604020202020204" pitchFamily="34" charset="0"/>
                <a:cs typeface="Arial" panose="020B0604020202020204" pitchFamily="34" charset="0"/>
              </a:rPr>
              <a:t>break</a:t>
            </a:r>
            <a:r>
              <a:rPr lang="pt-BR" dirty="0" smtClean="0">
                <a:latin typeface="Arial" panose="020B0604020202020204" pitchFamily="34" charset="0"/>
                <a:cs typeface="Arial" panose="020B0604020202020204" pitchFamily="34" charset="0"/>
              </a:rPr>
              <a:t> interrompe a repetição a qualquer momento, mesmo se o teste lógico ainda for verdadeiro</a:t>
            </a:r>
            <a:endParaRPr lang="pt-BR" dirty="0" smtClean="0">
              <a:latin typeface="Arial" panose="020B0604020202020204" pitchFamily="34" charset="0"/>
              <a:cs typeface="Arial" panose="020B0604020202020204" pitchFamily="34" charset="0"/>
            </a:endParaRPr>
          </a:p>
          <a:p>
            <a:pPr marL="0" indent="0" algn="just">
              <a:buNone/>
            </a:pPr>
            <a:endParaRPr lang="pt-BR" dirty="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7" name="Retângulo 6"/>
          <p:cNvSpPr/>
          <p:nvPr/>
        </p:nvSpPr>
        <p:spPr>
          <a:xfrm>
            <a:off x="940837" y="4235839"/>
            <a:ext cx="9039639" cy="12782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b="1" dirty="0" err="1" smtClean="0">
                <a:solidFill>
                  <a:srgbClr val="0066FF"/>
                </a:solidFill>
                <a:latin typeface="Arial" panose="020B0604020202020204" pitchFamily="34" charset="0"/>
                <a:cs typeface="Arial" panose="020B0604020202020204" pitchFamily="34" charset="0"/>
              </a:rPr>
              <a:t>while</a:t>
            </a:r>
            <a:r>
              <a:rPr lang="pt-BR" b="1" dirty="0" smtClean="0">
                <a:solidFill>
                  <a:srgbClr val="0066FF"/>
                </a:solidFill>
                <a:latin typeface="Arial" panose="020B0604020202020204" pitchFamily="34" charset="0"/>
                <a:cs typeface="Arial" panose="020B0604020202020204" pitchFamily="34" charset="0"/>
              </a:rPr>
              <a:t> </a:t>
            </a:r>
            <a:r>
              <a:rPr lang="pt-BR" b="1" dirty="0" err="1" smtClean="0">
                <a:solidFill>
                  <a:srgbClr val="0066FF"/>
                </a:solidFill>
                <a:latin typeface="Arial" panose="020B0604020202020204" pitchFamily="34" charset="0"/>
                <a:cs typeface="Arial" panose="020B0604020202020204" pitchFamily="34" charset="0"/>
              </a:rPr>
              <a:t>True</a:t>
            </a:r>
            <a:r>
              <a:rPr lang="pt-BR" dirty="0" smtClean="0">
                <a:solidFill>
                  <a:schemeClr val="tx1"/>
                </a:solidFill>
                <a:latin typeface="Arial" panose="020B0604020202020204" pitchFamily="34" charset="0"/>
                <a:cs typeface="Arial" panose="020B0604020202020204" pitchFamily="34" charset="0"/>
              </a:rPr>
              <a:t>:</a:t>
            </a:r>
            <a:endParaRPr lang="pt-BR" dirty="0" smtClean="0">
              <a:solidFill>
                <a:schemeClr val="tx1"/>
              </a:solidFill>
              <a:latin typeface="Arial" panose="020B0604020202020204" pitchFamily="34" charset="0"/>
              <a:cs typeface="Arial" panose="020B0604020202020204" pitchFamily="34" charset="0"/>
            </a:endParaRPr>
          </a:p>
          <a:p>
            <a:r>
              <a:rPr lang="pt-BR" dirty="0" smtClean="0">
                <a:solidFill>
                  <a:schemeClr val="tx1"/>
                </a:solidFill>
                <a:latin typeface="Arial" panose="020B0604020202020204" pitchFamily="34" charset="0"/>
                <a:cs typeface="Arial" panose="020B0604020202020204" pitchFamily="34" charset="0"/>
              </a:rPr>
              <a:t>    valor=(</a:t>
            </a:r>
            <a:r>
              <a:rPr lang="pt-BR" dirty="0" err="1" smtClean="0">
                <a:solidFill>
                  <a:schemeClr val="tx1"/>
                </a:solidFill>
                <a:latin typeface="Arial" panose="020B0604020202020204" pitchFamily="34" charset="0"/>
                <a:cs typeface="Arial" panose="020B0604020202020204" pitchFamily="34" charset="0"/>
              </a:rPr>
              <a:t>int</a:t>
            </a:r>
            <a:r>
              <a:rPr lang="pt-BR" dirty="0" smtClean="0">
                <a:solidFill>
                  <a:schemeClr val="tx1"/>
                </a:solidFill>
                <a:latin typeface="Arial" panose="020B0604020202020204" pitchFamily="34" charset="0"/>
                <a:cs typeface="Arial" panose="020B0604020202020204" pitchFamily="34" charset="0"/>
              </a:rPr>
              <a:t>(input(“Isso será uma repetição infinita a menos que digite 7”)</a:t>
            </a:r>
            <a:endParaRPr lang="pt-BR" dirty="0" smtClean="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   </a:t>
            </a:r>
            <a:r>
              <a:rPr lang="pt-BR" b="1" dirty="0" err="1" smtClean="0">
                <a:solidFill>
                  <a:srgbClr val="0066FF"/>
                </a:solidFill>
                <a:latin typeface="Arial" panose="020B0604020202020204" pitchFamily="34" charset="0"/>
                <a:cs typeface="Arial" panose="020B0604020202020204" pitchFamily="34" charset="0"/>
              </a:rPr>
              <a:t>if</a:t>
            </a:r>
            <a:r>
              <a:rPr lang="pt-BR" b="1" dirty="0" smtClean="0">
                <a:solidFill>
                  <a:srgbClr val="0066FF"/>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valor==7:</a:t>
            </a:r>
            <a:endParaRPr lang="pt-BR" dirty="0">
              <a:solidFill>
                <a:schemeClr val="tx1"/>
              </a:solidFill>
              <a:latin typeface="Arial" panose="020B0604020202020204" pitchFamily="34" charset="0"/>
              <a:cs typeface="Arial" panose="020B0604020202020204" pitchFamily="34" charset="0"/>
            </a:endParaRPr>
          </a:p>
          <a:p>
            <a:r>
              <a:rPr lang="pt-BR" b="1" dirty="0">
                <a:solidFill>
                  <a:srgbClr val="0066FF"/>
                </a:solidFill>
                <a:latin typeface="Arial" panose="020B0604020202020204" pitchFamily="34" charset="0"/>
                <a:cs typeface="Arial" panose="020B0604020202020204" pitchFamily="34" charset="0"/>
              </a:rPr>
              <a:t>    </a:t>
            </a:r>
            <a:r>
              <a:rPr lang="pt-BR" b="1" dirty="0" smtClean="0">
                <a:solidFill>
                  <a:srgbClr val="0066FF"/>
                </a:solidFill>
                <a:latin typeface="Arial" panose="020B0604020202020204" pitchFamily="34" charset="0"/>
                <a:cs typeface="Arial" panose="020B0604020202020204" pitchFamily="34" charset="0"/>
              </a:rPr>
              <a:t>    break</a:t>
            </a:r>
            <a:endParaRPr lang="pt-BR" dirty="0">
              <a:solidFill>
                <a:schemeClr val="tx1"/>
              </a:solidFill>
              <a:latin typeface="Arial" panose="020B0604020202020204" pitchFamily="34" charset="0"/>
              <a:cs typeface="Arial" panose="020B0604020202020204" pitchFamily="34" charset="0"/>
            </a:endParaRPr>
          </a:p>
        </p:txBody>
      </p:sp>
      <p:sp>
        <p:nvSpPr>
          <p:cNvPr id="8" name="Retângulo 7"/>
          <p:cNvSpPr/>
          <p:nvPr/>
        </p:nvSpPr>
        <p:spPr>
          <a:xfrm>
            <a:off x="940837" y="2267866"/>
            <a:ext cx="9039639" cy="69539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b="1" dirty="0" err="1" smtClean="0">
                <a:solidFill>
                  <a:srgbClr val="0066FF"/>
                </a:solidFill>
                <a:latin typeface="Arial" panose="020B0604020202020204" pitchFamily="34" charset="0"/>
                <a:cs typeface="Arial" panose="020B0604020202020204" pitchFamily="34" charset="0"/>
              </a:rPr>
              <a:t>while</a:t>
            </a:r>
            <a:r>
              <a:rPr lang="pt-BR" b="1" dirty="0" smtClean="0">
                <a:solidFill>
                  <a:srgbClr val="0066FF"/>
                </a:solidFill>
                <a:latin typeface="Arial" panose="020B0604020202020204" pitchFamily="34" charset="0"/>
                <a:cs typeface="Arial" panose="020B0604020202020204" pitchFamily="34" charset="0"/>
              </a:rPr>
              <a:t> </a:t>
            </a:r>
            <a:r>
              <a:rPr lang="pt-BR" b="1" dirty="0" err="1" smtClean="0">
                <a:solidFill>
                  <a:srgbClr val="0066FF"/>
                </a:solidFill>
                <a:latin typeface="Arial" panose="020B0604020202020204" pitchFamily="34" charset="0"/>
                <a:cs typeface="Arial" panose="020B0604020202020204" pitchFamily="34" charset="0"/>
              </a:rPr>
              <a:t>True</a:t>
            </a:r>
            <a:r>
              <a:rPr lang="pt-BR" dirty="0" smtClean="0">
                <a:solidFill>
                  <a:schemeClr val="tx1"/>
                </a:solidFill>
                <a:latin typeface="Arial" panose="020B0604020202020204" pitchFamily="34" charset="0"/>
                <a:cs typeface="Arial" panose="020B0604020202020204" pitchFamily="34" charset="0"/>
              </a:rPr>
              <a:t>:</a:t>
            </a:r>
            <a:endParaRPr lang="pt-BR" dirty="0">
              <a:solidFill>
                <a:schemeClr val="tx1"/>
              </a:solidFill>
              <a:latin typeface="Arial" panose="020B0604020202020204" pitchFamily="34" charset="0"/>
              <a:cs typeface="Arial" panose="020B0604020202020204" pitchFamily="34" charset="0"/>
            </a:endParaRPr>
          </a:p>
          <a:p>
            <a:r>
              <a:rPr lang="pt-BR" b="1" dirty="0" smtClean="0">
                <a:solidFill>
                  <a:srgbClr val="0066FF"/>
                </a:solidFill>
                <a:latin typeface="Arial" panose="020B0604020202020204" pitchFamily="34" charset="0"/>
                <a:cs typeface="Arial" panose="020B0604020202020204" pitchFamily="34" charset="0"/>
              </a:rPr>
              <a:t>    </a:t>
            </a:r>
            <a:r>
              <a:rPr lang="pt-BR" b="1" dirty="0" err="1" smtClean="0">
                <a:solidFill>
                  <a:srgbClr val="0066FF"/>
                </a:solidFill>
                <a:latin typeface="Arial" panose="020B0604020202020204" pitchFamily="34" charset="0"/>
                <a:cs typeface="Arial" panose="020B0604020202020204" pitchFamily="34" charset="0"/>
              </a:rPr>
              <a:t>print</a:t>
            </a:r>
            <a:r>
              <a:rPr lang="pt-BR" dirty="0" smtClean="0">
                <a:solidFill>
                  <a:schemeClr val="tx1"/>
                </a:solidFill>
                <a:latin typeface="Arial" panose="020B0604020202020204" pitchFamily="34" charset="0"/>
                <a:cs typeface="Arial" panose="020B0604020202020204" pitchFamily="34" charset="0"/>
              </a:rPr>
              <a:t>(“Isto é uma repetição infinita”)</a:t>
            </a:r>
            <a:endParaRPr lang="pt-BR" dirty="0" smtClean="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Repetições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r>
              <a:rPr lang="pt-BR" dirty="0" smtClean="0">
                <a:latin typeface="Arial" panose="020B0604020202020204" pitchFamily="34" charset="0"/>
                <a:cs typeface="Arial" panose="020B0604020202020204" pitchFamily="34" charset="0"/>
              </a:rPr>
              <a:t>O </a:t>
            </a:r>
            <a:r>
              <a:rPr lang="pt-BR" dirty="0" err="1" smtClean="0">
                <a:solidFill>
                  <a:srgbClr val="0066FF"/>
                </a:solidFill>
                <a:latin typeface="Arial" panose="020B0604020202020204" pitchFamily="34" charset="0"/>
                <a:cs typeface="Arial" panose="020B0604020202020204" pitchFamily="34" charset="0"/>
              </a:rPr>
              <a:t>while</a:t>
            </a:r>
            <a:r>
              <a:rPr lang="pt-BR" dirty="0" smtClean="0">
                <a:latin typeface="Arial" panose="020B0604020202020204" pitchFamily="34" charset="0"/>
                <a:cs typeface="Arial" panose="020B0604020202020204" pitchFamily="34" charset="0"/>
              </a:rPr>
              <a:t> pode ser usado para uma quantidade determinada de vezes, porém você tem de fazer este controle.</a:t>
            </a:r>
            <a:endParaRPr lang="pt-BR" dirty="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endParaRPr lang="pt-BR" dirty="0">
              <a:latin typeface="Arial" panose="020B0604020202020204" pitchFamily="34" charset="0"/>
              <a:cs typeface="Arial" panose="020B0604020202020204" pitchFamily="34" charset="0"/>
            </a:endParaRPr>
          </a:p>
          <a:p>
            <a:pPr marL="0" indent="0" algn="just">
              <a:buNone/>
            </a:pPr>
            <a:endParaRPr lang="pt-BR" dirty="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8" name="Retângulo 7"/>
          <p:cNvSpPr/>
          <p:nvPr/>
        </p:nvSpPr>
        <p:spPr>
          <a:xfrm>
            <a:off x="889518" y="3194229"/>
            <a:ext cx="9039639" cy="18256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dirty="0" smtClean="0">
                <a:solidFill>
                  <a:schemeClr val="tx1"/>
                </a:solidFill>
                <a:latin typeface="Arial" panose="020B0604020202020204" pitchFamily="34" charset="0"/>
                <a:cs typeface="Arial" panose="020B0604020202020204" pitchFamily="34" charset="0"/>
              </a:rPr>
              <a:t>x=0 </a:t>
            </a:r>
            <a:endParaRPr lang="pt-BR" dirty="0" smtClean="0">
              <a:solidFill>
                <a:schemeClr val="tx1"/>
              </a:solidFill>
              <a:latin typeface="Arial" panose="020B0604020202020204" pitchFamily="34" charset="0"/>
              <a:cs typeface="Arial" panose="020B0604020202020204" pitchFamily="34" charset="0"/>
            </a:endParaRPr>
          </a:p>
          <a:p>
            <a:r>
              <a:rPr lang="pt-BR" b="1" dirty="0" err="1" smtClean="0">
                <a:solidFill>
                  <a:srgbClr val="0066FF"/>
                </a:solidFill>
                <a:latin typeface="Arial" panose="020B0604020202020204" pitchFamily="34" charset="0"/>
                <a:cs typeface="Arial" panose="020B0604020202020204" pitchFamily="34" charset="0"/>
              </a:rPr>
              <a:t>while</a:t>
            </a:r>
            <a:r>
              <a:rPr lang="pt-BR" b="1" dirty="0" smtClean="0">
                <a:solidFill>
                  <a:srgbClr val="0066FF"/>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x&lt;20:</a:t>
            </a:r>
            <a:endParaRPr lang="pt-BR" dirty="0">
              <a:solidFill>
                <a:schemeClr val="tx1"/>
              </a:solidFill>
              <a:latin typeface="Arial" panose="020B0604020202020204" pitchFamily="34" charset="0"/>
              <a:cs typeface="Arial" panose="020B0604020202020204" pitchFamily="34" charset="0"/>
            </a:endParaRPr>
          </a:p>
          <a:p>
            <a:r>
              <a:rPr lang="pt-BR" b="1" dirty="0" smtClean="0">
                <a:solidFill>
                  <a:srgbClr val="0066FF"/>
                </a:solidFill>
                <a:latin typeface="Arial" panose="020B0604020202020204" pitchFamily="34" charset="0"/>
                <a:cs typeface="Arial" panose="020B0604020202020204" pitchFamily="34" charset="0"/>
              </a:rPr>
              <a:t>    </a:t>
            </a:r>
            <a:r>
              <a:rPr lang="pt-BR" b="1" dirty="0" err="1" smtClean="0">
                <a:solidFill>
                  <a:srgbClr val="0066FF"/>
                </a:solidFill>
                <a:latin typeface="Arial" panose="020B0604020202020204" pitchFamily="34" charset="0"/>
                <a:cs typeface="Arial" panose="020B0604020202020204" pitchFamily="34" charset="0"/>
              </a:rPr>
              <a:t>print</a:t>
            </a:r>
            <a:r>
              <a:rPr lang="pt-BR" dirty="0" smtClean="0">
                <a:solidFill>
                  <a:schemeClr val="tx1"/>
                </a:solidFill>
                <a:latin typeface="Arial" panose="020B0604020202020204" pitchFamily="34" charset="0"/>
                <a:cs typeface="Arial" panose="020B0604020202020204" pitchFamily="34" charset="0"/>
              </a:rPr>
              <a:t>(“O valor agora é: “,x)</a:t>
            </a:r>
            <a:endParaRPr lang="pt-BR" dirty="0" smtClean="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   x=x+1</a:t>
            </a:r>
            <a:endParaRPr lang="pt-BR" dirty="0" smtClean="0">
              <a:solidFill>
                <a:schemeClr val="tx1"/>
              </a:solidFill>
              <a:latin typeface="Arial" panose="020B0604020202020204" pitchFamily="34" charset="0"/>
              <a:cs typeface="Arial" panose="020B0604020202020204" pitchFamily="34" charset="0"/>
            </a:endParaRPr>
          </a:p>
          <a:p>
            <a:r>
              <a:rPr lang="pt-BR" b="1" dirty="0" err="1" smtClean="0">
                <a:solidFill>
                  <a:srgbClr val="0066FF"/>
                </a:solidFill>
                <a:latin typeface="Arial" panose="020B0604020202020204" pitchFamily="34" charset="0"/>
                <a:cs typeface="Arial" panose="020B0604020202020204" pitchFamily="34" charset="0"/>
              </a:rPr>
              <a:t>print</a:t>
            </a:r>
            <a:r>
              <a:rPr lang="pt-BR" dirty="0" smtClean="0">
                <a:solidFill>
                  <a:schemeClr val="tx1"/>
                </a:solidFill>
                <a:latin typeface="Arial" panose="020B0604020202020204" pitchFamily="34" charset="0"/>
                <a:cs typeface="Arial" panose="020B0604020202020204" pitchFamily="34" charset="0"/>
              </a:rPr>
              <a:t>(“\n\</a:t>
            </a:r>
            <a:r>
              <a:rPr lang="pt-BR" dirty="0" err="1" smtClean="0">
                <a:solidFill>
                  <a:schemeClr val="tx1"/>
                </a:solidFill>
                <a:latin typeface="Arial" panose="020B0604020202020204" pitchFamily="34" charset="0"/>
                <a:cs typeface="Arial" panose="020B0604020202020204" pitchFamily="34" charset="0"/>
              </a:rPr>
              <a:t>nAqui</a:t>
            </a:r>
            <a:r>
              <a:rPr lang="pt-BR" dirty="0" smtClean="0">
                <a:solidFill>
                  <a:schemeClr val="tx1"/>
                </a:solidFill>
                <a:latin typeface="Arial" panose="020B0604020202020204" pitchFamily="34" charset="0"/>
                <a:cs typeface="Arial" panose="020B0604020202020204" pitchFamily="34" charset="0"/>
              </a:rPr>
              <a:t> acabamos a repetição\n\n”)</a:t>
            </a:r>
            <a:endParaRPr lang="pt-BR" dirty="0" smtClean="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Repetições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r>
              <a:rPr lang="pt-BR" dirty="0" smtClean="0">
                <a:latin typeface="Arial" panose="020B0604020202020204" pitchFamily="34" charset="0"/>
                <a:cs typeface="Arial" panose="020B0604020202020204" pitchFamily="34" charset="0"/>
              </a:rPr>
              <a:t>Mas o </a:t>
            </a:r>
            <a:r>
              <a:rPr lang="pt-BR" dirty="0" err="1" smtClean="0">
                <a:solidFill>
                  <a:srgbClr val="0066FF"/>
                </a:solidFill>
                <a:latin typeface="Arial" panose="020B0604020202020204" pitchFamily="34" charset="0"/>
                <a:cs typeface="Arial" panose="020B0604020202020204" pitchFamily="34" charset="0"/>
              </a:rPr>
              <a:t>while</a:t>
            </a:r>
            <a:r>
              <a:rPr lang="pt-BR" dirty="0" smtClean="0">
                <a:latin typeface="Arial" panose="020B0604020202020204" pitchFamily="34" charset="0"/>
                <a:cs typeface="Arial" panose="020B0604020202020204" pitchFamily="34" charset="0"/>
              </a:rPr>
              <a:t> é também usado para números indeterminados de vezes.</a:t>
            </a:r>
            <a:endParaRPr lang="pt-BR" dirty="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endParaRPr lang="pt-BR" dirty="0">
              <a:latin typeface="Arial" panose="020B0604020202020204" pitchFamily="34" charset="0"/>
              <a:cs typeface="Arial" panose="020B0604020202020204" pitchFamily="34" charset="0"/>
            </a:endParaRPr>
          </a:p>
          <a:p>
            <a:pPr marL="0" indent="0" algn="just">
              <a:buNone/>
            </a:pPr>
            <a:endParaRPr lang="pt-BR" dirty="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8" name="Retângulo 7"/>
          <p:cNvSpPr/>
          <p:nvPr/>
        </p:nvSpPr>
        <p:spPr>
          <a:xfrm>
            <a:off x="889518" y="3194229"/>
            <a:ext cx="9039639" cy="18256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dirty="0" smtClean="0">
                <a:solidFill>
                  <a:schemeClr val="tx1"/>
                </a:solidFill>
                <a:latin typeface="Arial" panose="020B0604020202020204" pitchFamily="34" charset="0"/>
                <a:cs typeface="Arial" panose="020B0604020202020204" pitchFamily="34" charset="0"/>
              </a:rPr>
              <a:t>x=9 </a:t>
            </a:r>
            <a:endParaRPr lang="pt-BR" dirty="0" smtClean="0">
              <a:solidFill>
                <a:schemeClr val="tx1"/>
              </a:solidFill>
              <a:latin typeface="Arial" panose="020B0604020202020204" pitchFamily="34" charset="0"/>
              <a:cs typeface="Arial" panose="020B0604020202020204" pitchFamily="34" charset="0"/>
            </a:endParaRPr>
          </a:p>
          <a:p>
            <a:r>
              <a:rPr lang="pt-BR" b="1" dirty="0" err="1" smtClean="0">
                <a:solidFill>
                  <a:srgbClr val="0066FF"/>
                </a:solidFill>
                <a:latin typeface="Arial" panose="020B0604020202020204" pitchFamily="34" charset="0"/>
                <a:cs typeface="Arial" panose="020B0604020202020204" pitchFamily="34" charset="0"/>
              </a:rPr>
              <a:t>while</a:t>
            </a:r>
            <a:r>
              <a:rPr lang="pt-BR" b="1" dirty="0" smtClean="0">
                <a:solidFill>
                  <a:srgbClr val="0066FF"/>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x!=0:</a:t>
            </a:r>
            <a:endParaRPr lang="pt-BR" dirty="0">
              <a:solidFill>
                <a:schemeClr val="tx1"/>
              </a:solidFill>
              <a:latin typeface="Arial" panose="020B0604020202020204" pitchFamily="34" charset="0"/>
              <a:cs typeface="Arial" panose="020B0604020202020204" pitchFamily="34" charset="0"/>
            </a:endParaRPr>
          </a:p>
          <a:p>
            <a:r>
              <a:rPr lang="pt-BR" b="1" dirty="0" smtClean="0">
                <a:solidFill>
                  <a:srgbClr val="0066FF"/>
                </a:solidFill>
                <a:latin typeface="Arial" panose="020B0604020202020204" pitchFamily="34" charset="0"/>
                <a:cs typeface="Arial" panose="020B0604020202020204" pitchFamily="34" charset="0"/>
              </a:rPr>
              <a:t>    </a:t>
            </a:r>
            <a:r>
              <a:rPr lang="pt-BR" dirty="0">
                <a:solidFill>
                  <a:schemeClr val="tx1"/>
                </a:solidFill>
                <a:latin typeface="Arial" panose="020B0604020202020204" pitchFamily="34" charset="0"/>
                <a:cs typeface="Arial" panose="020B0604020202020204" pitchFamily="34" charset="0"/>
              </a:rPr>
              <a:t>x=</a:t>
            </a:r>
            <a:r>
              <a:rPr lang="pt-BR" b="1" dirty="0" err="1" smtClean="0">
                <a:solidFill>
                  <a:srgbClr val="0066FF"/>
                </a:solidFill>
                <a:latin typeface="Arial" panose="020B0604020202020204" pitchFamily="34" charset="0"/>
                <a:cs typeface="Arial" panose="020B0604020202020204" pitchFamily="34" charset="0"/>
              </a:rPr>
              <a:t>int</a:t>
            </a:r>
            <a:r>
              <a:rPr lang="pt-BR" dirty="0" smtClean="0">
                <a:solidFill>
                  <a:schemeClr val="tx1"/>
                </a:solidFill>
                <a:latin typeface="Arial" panose="020B0604020202020204" pitchFamily="34" charset="0"/>
                <a:cs typeface="Arial" panose="020B0604020202020204" pitchFamily="34" charset="0"/>
              </a:rPr>
              <a:t>(</a:t>
            </a:r>
            <a:r>
              <a:rPr lang="pt-BR" b="1" dirty="0" smtClean="0">
                <a:solidFill>
                  <a:srgbClr val="0066FF"/>
                </a:solidFill>
                <a:latin typeface="Arial" panose="020B0604020202020204" pitchFamily="34" charset="0"/>
                <a:cs typeface="Arial" panose="020B0604020202020204" pitchFamily="34" charset="0"/>
              </a:rPr>
              <a:t>input</a:t>
            </a:r>
            <a:r>
              <a:rPr lang="pt-BR" dirty="0" smtClean="0">
                <a:solidFill>
                  <a:schemeClr val="tx1"/>
                </a:solidFill>
                <a:latin typeface="Arial" panose="020B0604020202020204" pitchFamily="34" charset="0"/>
                <a:cs typeface="Arial" panose="020B0604020202020204" pitchFamily="34" charset="0"/>
              </a:rPr>
              <a:t>(“Digite um valor inteiro, ou zero para sair”)</a:t>
            </a:r>
            <a:endParaRPr lang="pt-BR" dirty="0" smtClean="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   s=</a:t>
            </a:r>
            <a:r>
              <a:rPr lang="pt-BR" dirty="0" err="1" smtClean="0">
                <a:solidFill>
                  <a:schemeClr val="tx1"/>
                </a:solidFill>
                <a:latin typeface="Arial" panose="020B0604020202020204" pitchFamily="34" charset="0"/>
                <a:cs typeface="Arial" panose="020B0604020202020204" pitchFamily="34" charset="0"/>
              </a:rPr>
              <a:t>s+x</a:t>
            </a:r>
            <a:endParaRPr lang="pt-BR" dirty="0" smtClean="0">
              <a:solidFill>
                <a:schemeClr val="tx1"/>
              </a:solidFill>
              <a:latin typeface="Arial" panose="020B0604020202020204" pitchFamily="34" charset="0"/>
              <a:cs typeface="Arial" panose="020B0604020202020204" pitchFamily="34" charset="0"/>
            </a:endParaRPr>
          </a:p>
          <a:p>
            <a:r>
              <a:rPr lang="pt-BR" b="1" dirty="0" err="1" smtClean="0">
                <a:solidFill>
                  <a:srgbClr val="0066FF"/>
                </a:solidFill>
                <a:latin typeface="Arial" panose="020B0604020202020204" pitchFamily="34" charset="0"/>
                <a:cs typeface="Arial" panose="020B0604020202020204" pitchFamily="34" charset="0"/>
              </a:rPr>
              <a:t>print</a:t>
            </a:r>
            <a:r>
              <a:rPr lang="pt-BR" dirty="0" smtClean="0">
                <a:solidFill>
                  <a:schemeClr val="tx1"/>
                </a:solidFill>
                <a:latin typeface="Arial" panose="020B0604020202020204" pitchFamily="34" charset="0"/>
                <a:cs typeface="Arial" panose="020B0604020202020204" pitchFamily="34" charset="0"/>
              </a:rPr>
              <a:t>(“\n\</a:t>
            </a:r>
            <a:r>
              <a:rPr lang="pt-BR" dirty="0" err="1" smtClean="0">
                <a:solidFill>
                  <a:schemeClr val="tx1"/>
                </a:solidFill>
                <a:latin typeface="Arial" panose="020B0604020202020204" pitchFamily="34" charset="0"/>
                <a:cs typeface="Arial" panose="020B0604020202020204" pitchFamily="34" charset="0"/>
              </a:rPr>
              <a:t>nAqui</a:t>
            </a:r>
            <a:r>
              <a:rPr lang="pt-BR" dirty="0" smtClean="0">
                <a:solidFill>
                  <a:schemeClr val="tx1"/>
                </a:solidFill>
                <a:latin typeface="Arial" panose="020B0604020202020204" pitchFamily="34" charset="0"/>
                <a:cs typeface="Arial" panose="020B0604020202020204" pitchFamily="34" charset="0"/>
              </a:rPr>
              <a:t> acabamos a repetição\n\</a:t>
            </a:r>
            <a:r>
              <a:rPr lang="pt-BR" dirty="0" err="1" smtClean="0">
                <a:solidFill>
                  <a:schemeClr val="tx1"/>
                </a:solidFill>
                <a:latin typeface="Arial" panose="020B0604020202020204" pitchFamily="34" charset="0"/>
                <a:cs typeface="Arial" panose="020B0604020202020204" pitchFamily="34" charset="0"/>
              </a:rPr>
              <a:t>nO</a:t>
            </a:r>
            <a:r>
              <a:rPr lang="pt-BR" dirty="0" smtClean="0">
                <a:solidFill>
                  <a:schemeClr val="tx1"/>
                </a:solidFill>
                <a:latin typeface="Arial" panose="020B0604020202020204" pitchFamily="34" charset="0"/>
                <a:cs typeface="Arial" panose="020B0604020202020204" pitchFamily="34" charset="0"/>
              </a:rPr>
              <a:t> valor da soma é: ”, s)</a:t>
            </a:r>
            <a:endParaRPr lang="pt-BR" dirty="0" smtClean="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Repetições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r>
              <a:rPr lang="pt-BR" dirty="0">
                <a:latin typeface="Arial" panose="020B0604020202020204" pitchFamily="34" charset="0"/>
                <a:cs typeface="Arial" panose="020B0604020202020204" pitchFamily="34" charset="0"/>
              </a:rPr>
              <a:t>Estrutura </a:t>
            </a:r>
            <a:r>
              <a:rPr lang="pt-BR" b="1" dirty="0">
                <a:solidFill>
                  <a:srgbClr val="0066FF"/>
                </a:solidFill>
                <a:latin typeface="Arial" panose="020B0604020202020204" pitchFamily="34" charset="0"/>
                <a:cs typeface="Arial" panose="020B0604020202020204" pitchFamily="34" charset="0"/>
              </a:rPr>
              <a:t>for</a:t>
            </a:r>
            <a:r>
              <a:rPr lang="pt-BR" dirty="0" smtClean="0">
                <a:latin typeface="Arial" panose="020B0604020202020204" pitchFamily="34" charset="0"/>
                <a:cs typeface="Arial" panose="020B0604020202020204" pitchFamily="34" charset="0"/>
              </a:rPr>
              <a:t> para um número determinado de vezes.</a:t>
            </a: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6" name="Retângulo 5"/>
          <p:cNvSpPr/>
          <p:nvPr/>
        </p:nvSpPr>
        <p:spPr>
          <a:xfrm>
            <a:off x="940834" y="2253907"/>
            <a:ext cx="9039639" cy="12357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b="1" dirty="0" smtClean="0">
                <a:solidFill>
                  <a:srgbClr val="0066FF"/>
                </a:solidFill>
                <a:latin typeface="Arial" panose="020B0604020202020204" pitchFamily="34" charset="0"/>
                <a:cs typeface="Arial" panose="020B0604020202020204" pitchFamily="34" charset="0"/>
              </a:rPr>
              <a:t>for </a:t>
            </a:r>
            <a:r>
              <a:rPr lang="pt-BR" dirty="0" smtClean="0">
                <a:solidFill>
                  <a:schemeClr val="tx1"/>
                </a:solidFill>
                <a:latin typeface="Arial" panose="020B0604020202020204" pitchFamily="34" charset="0"/>
                <a:cs typeface="Arial" panose="020B0604020202020204" pitchFamily="34" charset="0"/>
              </a:rPr>
              <a:t>&lt;</a:t>
            </a:r>
            <a:r>
              <a:rPr lang="pt-BR" dirty="0" err="1" smtClean="0">
                <a:solidFill>
                  <a:schemeClr val="tx1"/>
                </a:solidFill>
                <a:latin typeface="Arial" panose="020B0604020202020204" pitchFamily="34" charset="0"/>
                <a:cs typeface="Arial" panose="020B0604020202020204" pitchFamily="34" charset="0"/>
              </a:rPr>
              <a:t>variável_de_controle</a:t>
            </a:r>
            <a:r>
              <a:rPr lang="pt-BR" dirty="0" smtClean="0">
                <a:solidFill>
                  <a:schemeClr val="tx1"/>
                </a:solidFill>
                <a:latin typeface="Arial" panose="020B0604020202020204" pitchFamily="34" charset="0"/>
                <a:cs typeface="Arial" panose="020B0604020202020204" pitchFamily="34" charset="0"/>
              </a:rPr>
              <a:t>&gt; </a:t>
            </a:r>
            <a:r>
              <a:rPr lang="pt-BR" b="1" dirty="0" smtClean="0">
                <a:solidFill>
                  <a:srgbClr val="0066FF"/>
                </a:solidFill>
                <a:latin typeface="Arial" panose="020B0604020202020204" pitchFamily="34" charset="0"/>
                <a:cs typeface="Arial" panose="020B0604020202020204" pitchFamily="34" charset="0"/>
              </a:rPr>
              <a:t>in </a:t>
            </a:r>
            <a:r>
              <a:rPr lang="pt-BR" b="1" dirty="0" err="1" smtClean="0">
                <a:solidFill>
                  <a:srgbClr val="0066FF"/>
                </a:solidFill>
                <a:latin typeface="Arial" panose="020B0604020202020204" pitchFamily="34" charset="0"/>
                <a:cs typeface="Arial" panose="020B0604020202020204" pitchFamily="34" charset="0"/>
              </a:rPr>
              <a:t>rage</a:t>
            </a:r>
            <a:r>
              <a:rPr lang="pt-BR" b="1" dirty="0" smtClean="0">
                <a:solidFill>
                  <a:srgbClr val="0066FF"/>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(quantidade):</a:t>
            </a:r>
            <a:endParaRPr lang="pt-BR" dirty="0">
              <a:solidFill>
                <a:schemeClr val="tx1"/>
              </a:solidFill>
              <a:latin typeface="Arial" panose="020B0604020202020204" pitchFamily="34" charset="0"/>
              <a:cs typeface="Arial" panose="020B0604020202020204" pitchFamily="34" charset="0"/>
            </a:endParaRPr>
          </a:p>
          <a:p>
            <a:r>
              <a:rPr lang="pt-BR" b="1" dirty="0" smtClean="0">
                <a:solidFill>
                  <a:srgbClr val="0066FF"/>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&lt;instruções a serem executadas enquanto teste lógico for verdadeiro&gt;</a:t>
            </a:r>
            <a:endParaRPr lang="pt-BR" dirty="0" smtClean="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Repetições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r>
              <a:rPr lang="pt-BR" dirty="0" smtClean="0">
                <a:latin typeface="Arial" panose="020B0604020202020204" pitchFamily="34" charset="0"/>
                <a:cs typeface="Arial" panose="020B0604020202020204" pitchFamily="34" charset="0"/>
              </a:rPr>
              <a:t>Exemplo </a:t>
            </a:r>
            <a:r>
              <a:rPr lang="pt-BR" b="1" dirty="0">
                <a:solidFill>
                  <a:srgbClr val="0066FF"/>
                </a:solidFill>
                <a:latin typeface="Arial" panose="020B0604020202020204" pitchFamily="34" charset="0"/>
                <a:cs typeface="Arial" panose="020B0604020202020204" pitchFamily="34" charset="0"/>
              </a:rPr>
              <a:t>for</a:t>
            </a:r>
            <a:r>
              <a:rPr lang="pt-BR" dirty="0" smtClean="0">
                <a:latin typeface="Arial" panose="020B0604020202020204" pitchFamily="34" charset="0"/>
                <a:cs typeface="Arial" panose="020B0604020202020204" pitchFamily="34" charset="0"/>
              </a:rPr>
              <a:t> para um número determinado de vezes.</a:t>
            </a: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6" name="Retângulo 5"/>
          <p:cNvSpPr/>
          <p:nvPr/>
        </p:nvSpPr>
        <p:spPr>
          <a:xfrm>
            <a:off x="940834" y="2253907"/>
            <a:ext cx="9039639" cy="12357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b="1" dirty="0" smtClean="0">
                <a:solidFill>
                  <a:srgbClr val="0066FF"/>
                </a:solidFill>
                <a:latin typeface="Arial" panose="020B0604020202020204" pitchFamily="34" charset="0"/>
                <a:cs typeface="Arial" panose="020B0604020202020204" pitchFamily="34" charset="0"/>
              </a:rPr>
              <a:t>for </a:t>
            </a:r>
            <a:r>
              <a:rPr lang="pt-BR" dirty="0" smtClean="0">
                <a:solidFill>
                  <a:schemeClr val="tx1"/>
                </a:solidFill>
                <a:latin typeface="Arial" panose="020B0604020202020204" pitchFamily="34" charset="0"/>
                <a:cs typeface="Arial" panose="020B0604020202020204" pitchFamily="34" charset="0"/>
              </a:rPr>
              <a:t>w </a:t>
            </a:r>
            <a:r>
              <a:rPr lang="pt-BR" b="1" dirty="0" smtClean="0">
                <a:solidFill>
                  <a:srgbClr val="0066FF"/>
                </a:solidFill>
                <a:latin typeface="Arial" panose="020B0604020202020204" pitchFamily="34" charset="0"/>
                <a:cs typeface="Arial" panose="020B0604020202020204" pitchFamily="34" charset="0"/>
              </a:rPr>
              <a:t>in </a:t>
            </a:r>
            <a:r>
              <a:rPr lang="pt-BR" b="1" dirty="0" err="1" smtClean="0">
                <a:solidFill>
                  <a:srgbClr val="0066FF"/>
                </a:solidFill>
                <a:latin typeface="Arial" panose="020B0604020202020204" pitchFamily="34" charset="0"/>
                <a:cs typeface="Arial" panose="020B0604020202020204" pitchFamily="34" charset="0"/>
              </a:rPr>
              <a:t>rage</a:t>
            </a:r>
            <a:r>
              <a:rPr lang="pt-BR" b="1" dirty="0" smtClean="0">
                <a:solidFill>
                  <a:srgbClr val="0066FF"/>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(8):</a:t>
            </a:r>
            <a:endParaRPr lang="pt-BR" dirty="0" smtClean="0">
              <a:solidFill>
                <a:schemeClr val="tx1"/>
              </a:solidFill>
              <a:latin typeface="Arial" panose="020B0604020202020204" pitchFamily="34" charset="0"/>
              <a:cs typeface="Arial" panose="020B0604020202020204" pitchFamily="34" charset="0"/>
            </a:endParaRPr>
          </a:p>
          <a:p>
            <a:r>
              <a:rPr lang="pt-BR" b="1" dirty="0" smtClean="0">
                <a:solidFill>
                  <a:srgbClr val="0066FF"/>
                </a:solidFill>
                <a:latin typeface="Arial" panose="020B0604020202020204" pitchFamily="34" charset="0"/>
                <a:cs typeface="Arial" panose="020B0604020202020204" pitchFamily="34" charset="0"/>
              </a:rPr>
              <a:t>    </a:t>
            </a:r>
            <a:r>
              <a:rPr lang="pt-BR" b="1" dirty="0" err="1" smtClean="0">
                <a:solidFill>
                  <a:srgbClr val="0066FF"/>
                </a:solidFill>
                <a:latin typeface="Arial" panose="020B0604020202020204" pitchFamily="34" charset="0"/>
                <a:cs typeface="Arial" panose="020B0604020202020204" pitchFamily="34" charset="0"/>
              </a:rPr>
              <a:t>print</a:t>
            </a:r>
            <a:r>
              <a:rPr lang="pt-BR" b="1" dirty="0" smtClean="0">
                <a:solidFill>
                  <a:srgbClr val="0066FF"/>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(w)</a:t>
            </a:r>
            <a:endParaRPr lang="pt-BR" dirty="0" smtClean="0">
              <a:solidFill>
                <a:schemeClr val="tx1"/>
              </a:solidFill>
              <a:latin typeface="Arial" panose="020B0604020202020204" pitchFamily="34" charset="0"/>
              <a:cs typeface="Arial" panose="020B0604020202020204" pitchFamily="34" charset="0"/>
            </a:endParaRPr>
          </a:p>
        </p:txBody>
      </p:sp>
      <p:sp>
        <p:nvSpPr>
          <p:cNvPr id="7" name="Retângulo 6"/>
          <p:cNvSpPr/>
          <p:nvPr/>
        </p:nvSpPr>
        <p:spPr>
          <a:xfrm>
            <a:off x="940834" y="4001294"/>
            <a:ext cx="9039639" cy="12357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b="1" dirty="0" smtClean="0">
                <a:solidFill>
                  <a:srgbClr val="0066FF"/>
                </a:solidFill>
                <a:latin typeface="Arial" panose="020B0604020202020204" pitchFamily="34" charset="0"/>
                <a:cs typeface="Arial" panose="020B0604020202020204" pitchFamily="34" charset="0"/>
              </a:rPr>
              <a:t>for </a:t>
            </a:r>
            <a:r>
              <a:rPr lang="pt-BR" dirty="0">
                <a:solidFill>
                  <a:schemeClr val="tx1"/>
                </a:solidFill>
                <a:latin typeface="Arial" panose="020B0604020202020204" pitchFamily="34" charset="0"/>
                <a:cs typeface="Arial" panose="020B0604020202020204" pitchFamily="34" charset="0"/>
              </a:rPr>
              <a:t>z</a:t>
            </a:r>
            <a:r>
              <a:rPr lang="pt-BR" dirty="0" smtClean="0">
                <a:solidFill>
                  <a:schemeClr val="tx1"/>
                </a:solidFill>
                <a:latin typeface="Arial" panose="020B0604020202020204" pitchFamily="34" charset="0"/>
                <a:cs typeface="Arial" panose="020B0604020202020204" pitchFamily="34" charset="0"/>
              </a:rPr>
              <a:t> </a:t>
            </a:r>
            <a:r>
              <a:rPr lang="pt-BR" b="1" dirty="0" smtClean="0">
                <a:solidFill>
                  <a:srgbClr val="0066FF"/>
                </a:solidFill>
                <a:latin typeface="Arial" panose="020B0604020202020204" pitchFamily="34" charset="0"/>
                <a:cs typeface="Arial" panose="020B0604020202020204" pitchFamily="34" charset="0"/>
              </a:rPr>
              <a:t>in </a:t>
            </a:r>
            <a:r>
              <a:rPr lang="pt-BR" b="1" dirty="0" err="1" smtClean="0">
                <a:solidFill>
                  <a:srgbClr val="0066FF"/>
                </a:solidFill>
                <a:latin typeface="Arial" panose="020B0604020202020204" pitchFamily="34" charset="0"/>
                <a:cs typeface="Arial" panose="020B0604020202020204" pitchFamily="34" charset="0"/>
              </a:rPr>
              <a:t>rage</a:t>
            </a:r>
            <a:r>
              <a:rPr lang="pt-BR" b="1" dirty="0" smtClean="0">
                <a:solidFill>
                  <a:srgbClr val="0066FF"/>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(3, 11, 2):</a:t>
            </a:r>
            <a:endParaRPr lang="pt-BR" dirty="0" smtClean="0">
              <a:solidFill>
                <a:schemeClr val="tx1"/>
              </a:solidFill>
              <a:latin typeface="Arial" panose="020B0604020202020204" pitchFamily="34" charset="0"/>
              <a:cs typeface="Arial" panose="020B0604020202020204" pitchFamily="34" charset="0"/>
            </a:endParaRPr>
          </a:p>
          <a:p>
            <a:r>
              <a:rPr lang="pt-BR" b="1" dirty="0" smtClean="0">
                <a:solidFill>
                  <a:srgbClr val="0066FF"/>
                </a:solidFill>
                <a:latin typeface="Arial" panose="020B0604020202020204" pitchFamily="34" charset="0"/>
                <a:cs typeface="Arial" panose="020B0604020202020204" pitchFamily="34" charset="0"/>
              </a:rPr>
              <a:t>    </a:t>
            </a:r>
            <a:r>
              <a:rPr lang="pt-BR" b="1" dirty="0" err="1" smtClean="0">
                <a:solidFill>
                  <a:srgbClr val="0066FF"/>
                </a:solidFill>
                <a:latin typeface="Arial" panose="020B0604020202020204" pitchFamily="34" charset="0"/>
                <a:cs typeface="Arial" panose="020B0604020202020204" pitchFamily="34" charset="0"/>
              </a:rPr>
              <a:t>print</a:t>
            </a:r>
            <a:r>
              <a:rPr lang="pt-BR" b="1" dirty="0" smtClean="0">
                <a:solidFill>
                  <a:srgbClr val="0066FF"/>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(w)</a:t>
            </a:r>
            <a:endParaRPr lang="pt-BR" dirty="0" smtClean="0">
              <a:solidFill>
                <a:schemeClr val="tx1"/>
              </a:solidFill>
              <a:latin typeface="Arial" panose="020B0604020202020204" pitchFamily="34" charset="0"/>
              <a:cs typeface="Arial" panose="020B0604020202020204" pitchFamily="34" charset="0"/>
            </a:endParaRPr>
          </a:p>
        </p:txBody>
      </p:sp>
      <p:sp>
        <p:nvSpPr>
          <p:cNvPr id="8" name="Retângulo 7"/>
          <p:cNvSpPr/>
          <p:nvPr/>
        </p:nvSpPr>
        <p:spPr>
          <a:xfrm>
            <a:off x="940834" y="5500734"/>
            <a:ext cx="9039639" cy="12357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b="1" dirty="0" smtClean="0">
                <a:solidFill>
                  <a:srgbClr val="0066FF"/>
                </a:solidFill>
                <a:latin typeface="Arial" panose="020B0604020202020204" pitchFamily="34" charset="0"/>
                <a:cs typeface="Arial" panose="020B0604020202020204" pitchFamily="34" charset="0"/>
              </a:rPr>
              <a:t>for </a:t>
            </a:r>
            <a:r>
              <a:rPr lang="pt-BR" dirty="0" smtClean="0">
                <a:solidFill>
                  <a:schemeClr val="tx1"/>
                </a:solidFill>
                <a:latin typeface="Arial" panose="020B0604020202020204" pitchFamily="34" charset="0"/>
                <a:cs typeface="Arial" panose="020B0604020202020204" pitchFamily="34" charset="0"/>
              </a:rPr>
              <a:t>q </a:t>
            </a:r>
            <a:r>
              <a:rPr lang="pt-BR" b="1" dirty="0" smtClean="0">
                <a:solidFill>
                  <a:srgbClr val="0066FF"/>
                </a:solidFill>
                <a:latin typeface="Arial" panose="020B0604020202020204" pitchFamily="34" charset="0"/>
                <a:cs typeface="Arial" panose="020B0604020202020204" pitchFamily="34" charset="0"/>
              </a:rPr>
              <a:t>in </a:t>
            </a:r>
            <a:r>
              <a:rPr lang="pt-BR" b="1" dirty="0" err="1" smtClean="0">
                <a:solidFill>
                  <a:srgbClr val="0066FF"/>
                </a:solidFill>
                <a:latin typeface="Arial" panose="020B0604020202020204" pitchFamily="34" charset="0"/>
                <a:cs typeface="Arial" panose="020B0604020202020204" pitchFamily="34" charset="0"/>
              </a:rPr>
              <a:t>rage</a:t>
            </a:r>
            <a:r>
              <a:rPr lang="pt-BR" b="1" dirty="0" smtClean="0">
                <a:solidFill>
                  <a:srgbClr val="0066FF"/>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(11, 3, -2):</a:t>
            </a:r>
            <a:endParaRPr lang="pt-BR" dirty="0" smtClean="0">
              <a:solidFill>
                <a:schemeClr val="tx1"/>
              </a:solidFill>
              <a:latin typeface="Arial" panose="020B0604020202020204" pitchFamily="34" charset="0"/>
              <a:cs typeface="Arial" panose="020B0604020202020204" pitchFamily="34" charset="0"/>
            </a:endParaRPr>
          </a:p>
          <a:p>
            <a:r>
              <a:rPr lang="pt-BR" b="1" dirty="0" smtClean="0">
                <a:solidFill>
                  <a:srgbClr val="0066FF"/>
                </a:solidFill>
                <a:latin typeface="Arial" panose="020B0604020202020204" pitchFamily="34" charset="0"/>
                <a:cs typeface="Arial" panose="020B0604020202020204" pitchFamily="34" charset="0"/>
              </a:rPr>
              <a:t>    </a:t>
            </a:r>
            <a:r>
              <a:rPr lang="pt-BR" b="1" dirty="0" err="1" smtClean="0">
                <a:solidFill>
                  <a:srgbClr val="0066FF"/>
                </a:solidFill>
                <a:latin typeface="Arial" panose="020B0604020202020204" pitchFamily="34" charset="0"/>
                <a:cs typeface="Arial" panose="020B0604020202020204" pitchFamily="34" charset="0"/>
              </a:rPr>
              <a:t>print</a:t>
            </a:r>
            <a:r>
              <a:rPr lang="pt-BR" b="1" dirty="0" smtClean="0">
                <a:solidFill>
                  <a:srgbClr val="0066FF"/>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(q)</a:t>
            </a:r>
            <a:endParaRPr lang="pt-BR" dirty="0" smtClean="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Compilar e Interpretar</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a:normAutofit/>
          </a:bodyPr>
          <a:lstStyle/>
          <a:p>
            <a:pPr algn="just"/>
            <a:r>
              <a:rPr lang="pt-BR" dirty="0">
                <a:latin typeface="Arial" panose="020B0604020202020204" pitchFamily="34" charset="0"/>
                <a:cs typeface="Arial" panose="020B0604020202020204" pitchFamily="34" charset="0"/>
              </a:rPr>
              <a:t>O código fonte é traduzido pelo Python para </a:t>
            </a:r>
            <a:r>
              <a:rPr lang="pt-BR" dirty="0" err="1">
                <a:latin typeface="Arial" panose="020B0604020202020204" pitchFamily="34" charset="0"/>
                <a:cs typeface="Arial" panose="020B0604020202020204" pitchFamily="34" charset="0"/>
              </a:rPr>
              <a:t>bytecode</a:t>
            </a:r>
            <a:r>
              <a:rPr lang="pt-BR" dirty="0">
                <a:latin typeface="Arial" panose="020B0604020202020204" pitchFamily="34" charset="0"/>
                <a:cs typeface="Arial" panose="020B0604020202020204" pitchFamily="34" charset="0"/>
              </a:rPr>
              <a:t>, que é um </a:t>
            </a:r>
            <a:r>
              <a:rPr lang="pt-BR" dirty="0" smtClean="0">
                <a:latin typeface="Arial" panose="020B0604020202020204" pitchFamily="34" charset="0"/>
                <a:cs typeface="Arial" panose="020B0604020202020204" pitchFamily="34" charset="0"/>
              </a:rPr>
              <a:t>formato binário </a:t>
            </a:r>
            <a:r>
              <a:rPr lang="pt-BR" dirty="0">
                <a:latin typeface="Arial" panose="020B0604020202020204" pitchFamily="34" charset="0"/>
                <a:cs typeface="Arial" panose="020B0604020202020204" pitchFamily="34" charset="0"/>
              </a:rPr>
              <a:t>com instruções para o interpretador. O </a:t>
            </a:r>
            <a:r>
              <a:rPr lang="pt-BR" dirty="0" err="1">
                <a:latin typeface="Arial" panose="020B0604020202020204" pitchFamily="34" charset="0"/>
                <a:cs typeface="Arial" panose="020B0604020202020204" pitchFamily="34" charset="0"/>
              </a:rPr>
              <a:t>bytecode</a:t>
            </a:r>
            <a:r>
              <a:rPr lang="pt-BR" dirty="0">
                <a:latin typeface="Arial" panose="020B0604020202020204" pitchFamily="34" charset="0"/>
                <a:cs typeface="Arial" panose="020B0604020202020204" pitchFamily="34" charset="0"/>
              </a:rPr>
              <a:t> é </a:t>
            </a:r>
            <a:r>
              <a:rPr lang="pt-BR" dirty="0" err="1" smtClean="0">
                <a:latin typeface="Arial" panose="020B0604020202020204" pitchFamily="34" charset="0"/>
                <a:cs typeface="Arial" panose="020B0604020202020204" pitchFamily="34" charset="0"/>
              </a:rPr>
              <a:t>multiplataforma</a:t>
            </a:r>
            <a:r>
              <a:rPr lang="pt-BR" dirty="0" smtClean="0">
                <a:latin typeface="Arial" panose="020B0604020202020204" pitchFamily="34" charset="0"/>
                <a:cs typeface="Arial" panose="020B0604020202020204" pitchFamily="34" charset="0"/>
              </a:rPr>
              <a:t> e </a:t>
            </a:r>
            <a:r>
              <a:rPr lang="pt-BR" dirty="0">
                <a:latin typeface="Arial" panose="020B0604020202020204" pitchFamily="34" charset="0"/>
                <a:cs typeface="Arial" panose="020B0604020202020204" pitchFamily="34" charset="0"/>
              </a:rPr>
              <a:t>pode ser distribuído e executado sem fonte original</a:t>
            </a:r>
            <a:r>
              <a:rPr lang="pt-BR" dirty="0" smtClean="0">
                <a:latin typeface="Arial" panose="020B0604020202020204" pitchFamily="34" charset="0"/>
                <a:cs typeface="Arial" panose="020B0604020202020204" pitchFamily="34" charset="0"/>
              </a:rPr>
              <a:t>.</a:t>
            </a:r>
            <a:endParaRPr lang="pt-BR" dirty="0" smtClean="0">
              <a:latin typeface="Arial" panose="020B0604020202020204" pitchFamily="34" charset="0"/>
              <a:cs typeface="Arial" panose="020B0604020202020204" pitchFamily="34" charset="0"/>
            </a:endParaRPr>
          </a:p>
          <a:p>
            <a:pPr algn="just"/>
            <a:r>
              <a:rPr lang="pt-BR" dirty="0">
                <a:latin typeface="Arial" panose="020B0604020202020204" pitchFamily="34" charset="0"/>
                <a:cs typeface="Arial" panose="020B0604020202020204" pitchFamily="34" charset="0"/>
              </a:rPr>
              <a:t>Por padrão, o interpretador compila o código e armazena o </a:t>
            </a:r>
            <a:r>
              <a:rPr lang="pt-BR" dirty="0" err="1">
                <a:latin typeface="Arial" panose="020B0604020202020204" pitchFamily="34" charset="0"/>
                <a:cs typeface="Arial" panose="020B0604020202020204" pitchFamily="34" charset="0"/>
              </a:rPr>
              <a:t>bytecode</a:t>
            </a: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em disco</a:t>
            </a:r>
            <a:r>
              <a:rPr lang="pt-BR" dirty="0">
                <a:latin typeface="Arial" panose="020B0604020202020204" pitchFamily="34" charset="0"/>
                <a:cs typeface="Arial" panose="020B0604020202020204" pitchFamily="34" charset="0"/>
              </a:rPr>
              <a:t>, para que a próxima vez que o executar, não precise </a:t>
            </a:r>
            <a:r>
              <a:rPr lang="pt-BR" dirty="0" smtClean="0">
                <a:latin typeface="Arial" panose="020B0604020202020204" pitchFamily="34" charset="0"/>
                <a:cs typeface="Arial" panose="020B0604020202020204" pitchFamily="34" charset="0"/>
              </a:rPr>
              <a:t>compilar novamente </a:t>
            </a:r>
            <a:r>
              <a:rPr lang="pt-BR" dirty="0">
                <a:latin typeface="Arial" panose="020B0604020202020204" pitchFamily="34" charset="0"/>
                <a:cs typeface="Arial" panose="020B0604020202020204" pitchFamily="34" charset="0"/>
              </a:rPr>
              <a:t>o programa, reduzindo o tempo de carga na execução</a:t>
            </a:r>
            <a:r>
              <a:rPr lang="pt-BR" dirty="0" smtClean="0">
                <a:latin typeface="Arial" panose="020B0604020202020204" pitchFamily="34" charset="0"/>
                <a:cs typeface="Arial" panose="020B0604020202020204" pitchFamily="34" charset="0"/>
              </a:rPr>
              <a:t>.</a:t>
            </a: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Repetições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r>
              <a:rPr lang="pt-BR" dirty="0" smtClean="0">
                <a:latin typeface="Arial" panose="020B0604020202020204" pitchFamily="34" charset="0"/>
                <a:cs typeface="Arial" panose="020B0604020202020204" pitchFamily="34" charset="0"/>
              </a:rPr>
              <a:t>O </a:t>
            </a:r>
            <a:r>
              <a:rPr lang="pt-BR" b="1" dirty="0">
                <a:solidFill>
                  <a:srgbClr val="0066FF"/>
                </a:solidFill>
                <a:latin typeface="Arial" panose="020B0604020202020204" pitchFamily="34" charset="0"/>
                <a:cs typeface="Arial" panose="020B0604020202020204" pitchFamily="34" charset="0"/>
              </a:rPr>
              <a:t>for</a:t>
            </a:r>
            <a:r>
              <a:rPr lang="pt-BR" dirty="0" smtClean="0">
                <a:latin typeface="Arial" panose="020B0604020202020204" pitchFamily="34" charset="0"/>
                <a:cs typeface="Arial" panose="020B0604020202020204" pitchFamily="34" charset="0"/>
              </a:rPr>
              <a:t> também pode ser usado para “varrer” os itens dentro de uma lista ou </a:t>
            </a:r>
            <a:r>
              <a:rPr lang="pt-BR" dirty="0" err="1" smtClean="0">
                <a:latin typeface="Arial" panose="020B0604020202020204" pitchFamily="34" charset="0"/>
                <a:cs typeface="Arial" panose="020B0604020202020204" pitchFamily="34" charset="0"/>
              </a:rPr>
              <a:t>tupla</a:t>
            </a:r>
            <a:r>
              <a:rPr lang="pt-BR" dirty="0" smtClean="0">
                <a:latin typeface="Arial" panose="020B0604020202020204" pitchFamily="34" charset="0"/>
                <a:cs typeface="Arial" panose="020B0604020202020204" pitchFamily="34" charset="0"/>
              </a:rPr>
              <a:t>:</a:t>
            </a:r>
            <a:endParaRPr lang="pt-BR" dirty="0" smtClean="0">
              <a:latin typeface="Arial" panose="020B0604020202020204" pitchFamily="34" charset="0"/>
              <a:cs typeface="Arial" panose="020B0604020202020204" pitchFamily="34" charset="0"/>
            </a:endParaRPr>
          </a:p>
          <a:p>
            <a:pPr marL="0" indent="0" algn="just">
              <a:buNone/>
            </a:pPr>
            <a:endParaRPr lang="pt-BR" dirty="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endParaRPr lang="pt-BR" dirty="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Ou de uma </a:t>
            </a:r>
            <a:r>
              <a:rPr lang="pt-BR" dirty="0" err="1" smtClean="0">
                <a:latin typeface="Arial" panose="020B0604020202020204" pitchFamily="34" charset="0"/>
                <a:cs typeface="Arial" panose="020B0604020202020204" pitchFamily="34" charset="0"/>
              </a:rPr>
              <a:t>string</a:t>
            </a:r>
            <a:r>
              <a:rPr lang="pt-BR" dirty="0" smtClean="0">
                <a:latin typeface="Arial" panose="020B0604020202020204" pitchFamily="34" charset="0"/>
                <a:cs typeface="Arial" panose="020B0604020202020204" pitchFamily="34" charset="0"/>
              </a:rPr>
              <a:t>:</a:t>
            </a: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6" name="Retângulo 5"/>
          <p:cNvSpPr/>
          <p:nvPr/>
        </p:nvSpPr>
        <p:spPr>
          <a:xfrm>
            <a:off x="940834" y="2647658"/>
            <a:ext cx="9039639" cy="12357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dirty="0" smtClean="0">
                <a:solidFill>
                  <a:schemeClr val="tx1"/>
                </a:solidFill>
                <a:latin typeface="Arial" panose="020B0604020202020204" pitchFamily="34" charset="0"/>
                <a:cs typeface="Arial" panose="020B0604020202020204" pitchFamily="34" charset="0"/>
              </a:rPr>
              <a:t>lista=[1.4, 33, “casa”, 7.2, 99, “Outros”]</a:t>
            </a:r>
            <a:endParaRPr lang="pt-BR" dirty="0">
              <a:solidFill>
                <a:schemeClr val="tx1"/>
              </a:solidFill>
              <a:latin typeface="Arial" panose="020B0604020202020204" pitchFamily="34" charset="0"/>
              <a:cs typeface="Arial" panose="020B0604020202020204" pitchFamily="34" charset="0"/>
            </a:endParaRPr>
          </a:p>
          <a:p>
            <a:r>
              <a:rPr lang="pt-BR" b="1" dirty="0" smtClean="0">
                <a:solidFill>
                  <a:srgbClr val="0066FF"/>
                </a:solidFill>
                <a:latin typeface="Arial" panose="020B0604020202020204" pitchFamily="34" charset="0"/>
                <a:cs typeface="Arial" panose="020B0604020202020204" pitchFamily="34" charset="0"/>
              </a:rPr>
              <a:t>for </a:t>
            </a:r>
            <a:r>
              <a:rPr lang="pt-BR" dirty="0" smtClean="0">
                <a:solidFill>
                  <a:schemeClr val="tx1"/>
                </a:solidFill>
                <a:latin typeface="Arial" panose="020B0604020202020204" pitchFamily="34" charset="0"/>
                <a:cs typeface="Arial" panose="020B0604020202020204" pitchFamily="34" charset="0"/>
              </a:rPr>
              <a:t>t </a:t>
            </a:r>
            <a:r>
              <a:rPr lang="pt-BR" b="1" dirty="0" smtClean="0">
                <a:solidFill>
                  <a:srgbClr val="0066FF"/>
                </a:solidFill>
                <a:latin typeface="Arial" panose="020B0604020202020204" pitchFamily="34" charset="0"/>
                <a:cs typeface="Arial" panose="020B0604020202020204" pitchFamily="34" charset="0"/>
              </a:rPr>
              <a:t>in </a:t>
            </a:r>
            <a:r>
              <a:rPr lang="pt-BR" dirty="0">
                <a:solidFill>
                  <a:schemeClr val="tx1"/>
                </a:solidFill>
                <a:latin typeface="Arial" panose="020B0604020202020204" pitchFamily="34" charset="0"/>
                <a:cs typeface="Arial" panose="020B0604020202020204" pitchFamily="34" charset="0"/>
              </a:rPr>
              <a:t>lista </a:t>
            </a:r>
            <a:r>
              <a:rPr lang="pt-BR" dirty="0" smtClean="0">
                <a:solidFill>
                  <a:schemeClr val="tx1"/>
                </a:solidFill>
                <a:latin typeface="Arial" panose="020B0604020202020204" pitchFamily="34" charset="0"/>
                <a:cs typeface="Arial" panose="020B0604020202020204" pitchFamily="34" charset="0"/>
              </a:rPr>
              <a:t>:</a:t>
            </a:r>
            <a:endParaRPr lang="pt-BR" dirty="0" smtClean="0">
              <a:solidFill>
                <a:schemeClr val="tx1"/>
              </a:solidFill>
              <a:latin typeface="Arial" panose="020B0604020202020204" pitchFamily="34" charset="0"/>
              <a:cs typeface="Arial" panose="020B0604020202020204" pitchFamily="34" charset="0"/>
            </a:endParaRPr>
          </a:p>
          <a:p>
            <a:r>
              <a:rPr lang="pt-BR" b="1" dirty="0" smtClean="0">
                <a:solidFill>
                  <a:srgbClr val="0066FF"/>
                </a:solidFill>
                <a:latin typeface="Arial" panose="020B0604020202020204" pitchFamily="34" charset="0"/>
                <a:cs typeface="Arial" panose="020B0604020202020204" pitchFamily="34" charset="0"/>
              </a:rPr>
              <a:t>    </a:t>
            </a:r>
            <a:r>
              <a:rPr lang="pt-BR" b="1" dirty="0" err="1" smtClean="0">
                <a:solidFill>
                  <a:srgbClr val="0066FF"/>
                </a:solidFill>
                <a:latin typeface="Arial" panose="020B0604020202020204" pitchFamily="34" charset="0"/>
                <a:cs typeface="Arial" panose="020B0604020202020204" pitchFamily="34" charset="0"/>
              </a:rPr>
              <a:t>print</a:t>
            </a:r>
            <a:r>
              <a:rPr lang="pt-BR" b="1" dirty="0" smtClean="0">
                <a:solidFill>
                  <a:srgbClr val="0066FF"/>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a:t>
            </a:r>
            <a:r>
              <a:rPr lang="pt-BR" dirty="0">
                <a:solidFill>
                  <a:schemeClr val="tx1"/>
                </a:solidFill>
                <a:latin typeface="Arial" panose="020B0604020202020204" pitchFamily="34" charset="0"/>
                <a:cs typeface="Arial" panose="020B0604020202020204" pitchFamily="34" charset="0"/>
              </a:rPr>
              <a:t>t</a:t>
            </a:r>
            <a:r>
              <a:rPr lang="pt-BR" dirty="0" smtClean="0">
                <a:solidFill>
                  <a:schemeClr val="tx1"/>
                </a:solidFill>
                <a:latin typeface="Arial" panose="020B0604020202020204" pitchFamily="34" charset="0"/>
                <a:cs typeface="Arial" panose="020B0604020202020204" pitchFamily="34" charset="0"/>
              </a:rPr>
              <a:t>)</a:t>
            </a:r>
            <a:endParaRPr lang="pt-BR" dirty="0" smtClean="0">
              <a:solidFill>
                <a:schemeClr val="tx1"/>
              </a:solidFill>
              <a:latin typeface="Arial" panose="020B0604020202020204" pitchFamily="34" charset="0"/>
              <a:cs typeface="Arial" panose="020B0604020202020204" pitchFamily="34" charset="0"/>
            </a:endParaRPr>
          </a:p>
        </p:txBody>
      </p:sp>
      <p:sp>
        <p:nvSpPr>
          <p:cNvPr id="8" name="Retângulo 7"/>
          <p:cNvSpPr/>
          <p:nvPr/>
        </p:nvSpPr>
        <p:spPr>
          <a:xfrm>
            <a:off x="940834" y="4663869"/>
            <a:ext cx="9039639" cy="12357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b="1" dirty="0" smtClean="0">
                <a:solidFill>
                  <a:srgbClr val="0066FF"/>
                </a:solidFill>
                <a:latin typeface="Arial" panose="020B0604020202020204" pitchFamily="34" charset="0"/>
                <a:cs typeface="Arial" panose="020B0604020202020204" pitchFamily="34" charset="0"/>
              </a:rPr>
              <a:t>for </a:t>
            </a:r>
            <a:r>
              <a:rPr lang="pt-BR" dirty="0" smtClean="0">
                <a:solidFill>
                  <a:schemeClr val="tx1"/>
                </a:solidFill>
                <a:latin typeface="Arial" panose="020B0604020202020204" pitchFamily="34" charset="0"/>
                <a:cs typeface="Arial" panose="020B0604020202020204" pitchFamily="34" charset="0"/>
              </a:rPr>
              <a:t>u </a:t>
            </a:r>
            <a:r>
              <a:rPr lang="pt-BR" b="1" dirty="0" smtClean="0">
                <a:solidFill>
                  <a:srgbClr val="0066FF"/>
                </a:solidFill>
                <a:latin typeface="Arial" panose="020B0604020202020204" pitchFamily="34" charset="0"/>
                <a:cs typeface="Arial" panose="020B0604020202020204" pitchFamily="34" charset="0"/>
              </a:rPr>
              <a:t>in </a:t>
            </a:r>
            <a:r>
              <a:rPr lang="pt-BR" dirty="0" smtClean="0">
                <a:solidFill>
                  <a:schemeClr val="tx1"/>
                </a:solidFill>
                <a:latin typeface="Arial" panose="020B0604020202020204" pitchFamily="34" charset="0"/>
                <a:cs typeface="Arial" panose="020B0604020202020204" pitchFamily="34" charset="0"/>
              </a:rPr>
              <a:t>(“Boa Noite SP”):</a:t>
            </a:r>
            <a:endParaRPr lang="pt-BR" dirty="0" smtClean="0">
              <a:solidFill>
                <a:schemeClr val="tx1"/>
              </a:solidFill>
              <a:latin typeface="Arial" panose="020B0604020202020204" pitchFamily="34" charset="0"/>
              <a:cs typeface="Arial" panose="020B0604020202020204" pitchFamily="34" charset="0"/>
            </a:endParaRPr>
          </a:p>
          <a:p>
            <a:r>
              <a:rPr lang="pt-BR" b="1" dirty="0" smtClean="0">
                <a:solidFill>
                  <a:srgbClr val="0066FF"/>
                </a:solidFill>
                <a:latin typeface="Arial" panose="020B0604020202020204" pitchFamily="34" charset="0"/>
                <a:cs typeface="Arial" panose="020B0604020202020204" pitchFamily="34" charset="0"/>
              </a:rPr>
              <a:t>    </a:t>
            </a:r>
            <a:r>
              <a:rPr lang="pt-BR" b="1" dirty="0" err="1" smtClean="0">
                <a:solidFill>
                  <a:srgbClr val="0066FF"/>
                </a:solidFill>
                <a:latin typeface="Arial" panose="020B0604020202020204" pitchFamily="34" charset="0"/>
                <a:cs typeface="Arial" panose="020B0604020202020204" pitchFamily="34" charset="0"/>
              </a:rPr>
              <a:t>print</a:t>
            </a:r>
            <a:r>
              <a:rPr lang="pt-BR" b="1" dirty="0" smtClean="0">
                <a:solidFill>
                  <a:srgbClr val="0066FF"/>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(u)</a:t>
            </a:r>
            <a:endParaRPr lang="pt-BR" dirty="0" smtClean="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Repetições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r>
              <a:rPr lang="pt-BR" dirty="0" smtClean="0">
                <a:latin typeface="Arial" panose="020B0604020202020204" pitchFamily="34" charset="0"/>
                <a:cs typeface="Arial" panose="020B0604020202020204" pitchFamily="34" charset="0"/>
              </a:rPr>
              <a:t>O </a:t>
            </a:r>
            <a:r>
              <a:rPr lang="pt-BR" b="1" dirty="0">
                <a:solidFill>
                  <a:srgbClr val="0066FF"/>
                </a:solidFill>
                <a:latin typeface="Arial" panose="020B0604020202020204" pitchFamily="34" charset="0"/>
                <a:cs typeface="Arial" panose="020B0604020202020204" pitchFamily="34" charset="0"/>
              </a:rPr>
              <a:t>for</a:t>
            </a:r>
            <a:r>
              <a:rPr lang="pt-BR" dirty="0" smtClean="0">
                <a:latin typeface="Arial" panose="020B0604020202020204" pitchFamily="34" charset="0"/>
                <a:cs typeface="Arial" panose="020B0604020202020204" pitchFamily="34" charset="0"/>
              </a:rPr>
              <a:t> aninhado :</a:t>
            </a:r>
            <a:endParaRPr lang="pt-BR" dirty="0" smtClean="0">
              <a:latin typeface="Arial" panose="020B0604020202020204" pitchFamily="34" charset="0"/>
              <a:cs typeface="Arial" panose="020B0604020202020204" pitchFamily="34" charset="0"/>
            </a:endParaRPr>
          </a:p>
          <a:p>
            <a:pPr marL="0" indent="0" algn="just">
              <a:buNone/>
            </a:pPr>
            <a:endParaRPr lang="pt-BR" dirty="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endParaRPr lang="pt-BR" dirty="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6" name="Retângulo 5"/>
          <p:cNvSpPr/>
          <p:nvPr/>
        </p:nvSpPr>
        <p:spPr>
          <a:xfrm>
            <a:off x="940834" y="2647657"/>
            <a:ext cx="9039639" cy="17996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b="1" dirty="0" smtClean="0">
                <a:solidFill>
                  <a:srgbClr val="0066FF"/>
                </a:solidFill>
                <a:latin typeface="Arial" panose="020B0604020202020204" pitchFamily="34" charset="0"/>
                <a:cs typeface="Arial" panose="020B0604020202020204" pitchFamily="34" charset="0"/>
              </a:rPr>
              <a:t>for </a:t>
            </a:r>
            <a:r>
              <a:rPr lang="pt-BR" dirty="0" smtClean="0">
                <a:solidFill>
                  <a:schemeClr val="tx1"/>
                </a:solidFill>
                <a:latin typeface="Arial" panose="020B0604020202020204" pitchFamily="34" charset="0"/>
                <a:cs typeface="Arial" panose="020B0604020202020204" pitchFamily="34" charset="0"/>
              </a:rPr>
              <a:t>l </a:t>
            </a:r>
            <a:r>
              <a:rPr lang="pt-BR" b="1" dirty="0" smtClean="0">
                <a:solidFill>
                  <a:srgbClr val="0066FF"/>
                </a:solidFill>
                <a:latin typeface="Arial" panose="020B0604020202020204" pitchFamily="34" charset="0"/>
                <a:cs typeface="Arial" panose="020B0604020202020204" pitchFamily="34" charset="0"/>
              </a:rPr>
              <a:t>in range </a:t>
            </a:r>
            <a:r>
              <a:rPr lang="pt-BR" dirty="0" smtClean="0">
                <a:solidFill>
                  <a:schemeClr val="tx1"/>
                </a:solidFill>
                <a:latin typeface="Arial" panose="020B0604020202020204" pitchFamily="34" charset="0"/>
                <a:cs typeface="Arial" panose="020B0604020202020204" pitchFamily="34" charset="0"/>
              </a:rPr>
              <a:t>(3) :</a:t>
            </a:r>
            <a:endParaRPr lang="pt-BR" dirty="0" smtClean="0">
              <a:solidFill>
                <a:schemeClr val="tx1"/>
              </a:solidFill>
              <a:latin typeface="Arial" panose="020B0604020202020204" pitchFamily="34" charset="0"/>
              <a:cs typeface="Arial" panose="020B0604020202020204" pitchFamily="34" charset="0"/>
            </a:endParaRPr>
          </a:p>
          <a:p>
            <a:r>
              <a:rPr lang="pt-BR" dirty="0" smtClean="0">
                <a:solidFill>
                  <a:schemeClr val="tx1"/>
                </a:solidFill>
                <a:latin typeface="Arial" panose="020B0604020202020204" pitchFamily="34" charset="0"/>
                <a:cs typeface="Arial" panose="020B0604020202020204" pitchFamily="34" charset="0"/>
              </a:rPr>
              <a:t>    </a:t>
            </a:r>
            <a:r>
              <a:rPr lang="pt-BR" b="1" dirty="0" smtClean="0">
                <a:solidFill>
                  <a:srgbClr val="0066FF"/>
                </a:solidFill>
                <a:latin typeface="Arial" panose="020B0604020202020204" pitchFamily="34" charset="0"/>
                <a:cs typeface="Arial" panose="020B0604020202020204" pitchFamily="34" charset="0"/>
              </a:rPr>
              <a:t>for </a:t>
            </a:r>
            <a:r>
              <a:rPr lang="pt-BR" dirty="0" smtClean="0">
                <a:solidFill>
                  <a:schemeClr val="tx1"/>
                </a:solidFill>
                <a:latin typeface="Arial" panose="020B0604020202020204" pitchFamily="34" charset="0"/>
                <a:cs typeface="Arial" panose="020B0604020202020204" pitchFamily="34" charset="0"/>
              </a:rPr>
              <a:t>k </a:t>
            </a:r>
            <a:r>
              <a:rPr lang="pt-BR" b="1" dirty="0" smtClean="0">
                <a:solidFill>
                  <a:srgbClr val="0066FF"/>
                </a:solidFill>
                <a:latin typeface="Arial" panose="020B0604020202020204" pitchFamily="34" charset="0"/>
                <a:cs typeface="Arial" panose="020B0604020202020204" pitchFamily="34" charset="0"/>
              </a:rPr>
              <a:t>in </a:t>
            </a:r>
            <a:r>
              <a:rPr lang="pt-BR" b="1" dirty="0">
                <a:solidFill>
                  <a:srgbClr val="0066FF"/>
                </a:solidFill>
                <a:latin typeface="Arial" panose="020B0604020202020204" pitchFamily="34" charset="0"/>
                <a:cs typeface="Arial" panose="020B0604020202020204" pitchFamily="34" charset="0"/>
              </a:rPr>
              <a:t>range </a:t>
            </a:r>
            <a:r>
              <a:rPr lang="pt-BR" dirty="0" smtClean="0">
                <a:solidFill>
                  <a:schemeClr val="tx1"/>
                </a:solidFill>
                <a:latin typeface="Arial" panose="020B0604020202020204" pitchFamily="34" charset="0"/>
                <a:cs typeface="Arial" panose="020B0604020202020204" pitchFamily="34" charset="0"/>
              </a:rPr>
              <a:t>(10) </a:t>
            </a:r>
            <a:r>
              <a:rPr lang="pt-BR" dirty="0">
                <a:solidFill>
                  <a:schemeClr val="tx1"/>
                </a:solidFill>
                <a:latin typeface="Arial" panose="020B0604020202020204" pitchFamily="34" charset="0"/>
                <a:cs typeface="Arial" panose="020B0604020202020204" pitchFamily="34" charset="0"/>
              </a:rPr>
              <a:t>:</a:t>
            </a:r>
            <a:endParaRPr lang="pt-BR" dirty="0" smtClean="0">
              <a:solidFill>
                <a:schemeClr val="tx1"/>
              </a:solidFill>
              <a:latin typeface="Arial" panose="020B0604020202020204" pitchFamily="34" charset="0"/>
              <a:cs typeface="Arial" panose="020B0604020202020204" pitchFamily="34" charset="0"/>
            </a:endParaRPr>
          </a:p>
          <a:p>
            <a:r>
              <a:rPr lang="pt-BR" b="1" dirty="0" smtClean="0">
                <a:solidFill>
                  <a:srgbClr val="0066FF"/>
                </a:solidFill>
                <a:latin typeface="Arial" panose="020B0604020202020204" pitchFamily="34" charset="0"/>
                <a:cs typeface="Arial" panose="020B0604020202020204" pitchFamily="34" charset="0"/>
              </a:rPr>
              <a:t>        </a:t>
            </a:r>
            <a:r>
              <a:rPr lang="pt-BR" b="1" dirty="0" err="1" smtClean="0">
                <a:solidFill>
                  <a:srgbClr val="0066FF"/>
                </a:solidFill>
                <a:latin typeface="Arial" panose="020B0604020202020204" pitchFamily="34" charset="0"/>
                <a:cs typeface="Arial" panose="020B0604020202020204" pitchFamily="34" charset="0"/>
              </a:rPr>
              <a:t>print</a:t>
            </a:r>
            <a:r>
              <a:rPr lang="pt-BR" b="1" dirty="0" smtClean="0">
                <a:solidFill>
                  <a:srgbClr val="0066FF"/>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(l, k)</a:t>
            </a:r>
            <a:endParaRPr lang="pt-BR" dirty="0" smtClean="0">
              <a:solidFill>
                <a:schemeClr val="tx1"/>
              </a:solidFill>
              <a:latin typeface="Arial" panose="020B0604020202020204" pitchFamily="34" charset="0"/>
              <a:cs typeface="Arial" panose="020B0604020202020204" pitchFamily="34" charset="0"/>
            </a:endParaRPr>
          </a:p>
          <a:p>
            <a:r>
              <a:rPr lang="pt-BR" dirty="0" smtClean="0">
                <a:solidFill>
                  <a:schemeClr val="tx1"/>
                </a:solidFill>
                <a:latin typeface="Arial" panose="020B0604020202020204" pitchFamily="34" charset="0"/>
                <a:cs typeface="Arial" panose="020B0604020202020204" pitchFamily="34" charset="0"/>
              </a:rPr>
              <a:t>    </a:t>
            </a:r>
            <a:r>
              <a:rPr lang="pt-BR" b="1" dirty="0" err="1" smtClean="0">
                <a:solidFill>
                  <a:srgbClr val="0066FF"/>
                </a:solidFill>
                <a:latin typeface="Arial" panose="020B0604020202020204" pitchFamily="34" charset="0"/>
                <a:cs typeface="Arial" panose="020B0604020202020204" pitchFamily="34" charset="0"/>
              </a:rPr>
              <a:t>print</a:t>
            </a:r>
            <a:r>
              <a:rPr lang="pt-BR" dirty="0" smtClean="0">
                <a:solidFill>
                  <a:schemeClr val="tx1"/>
                </a:solidFill>
                <a:latin typeface="Arial" panose="020B0604020202020204" pitchFamily="34" charset="0"/>
                <a:cs typeface="Arial" panose="020B0604020202020204" pitchFamily="34" charset="0"/>
              </a:rPr>
              <a:t>(“------------------”)</a:t>
            </a:r>
            <a:endParaRPr lang="pt-BR"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latin typeface="Arial" panose="020B0604020202020204" pitchFamily="34" charset="0"/>
                <a:cs typeface="Arial" panose="020B0604020202020204" pitchFamily="34" charset="0"/>
              </a:rPr>
              <a:t>Strings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r>
              <a:rPr lang="pt-BR" dirty="0" smtClean="0">
                <a:latin typeface="Arial" panose="020B0604020202020204" pitchFamily="34" charset="0"/>
                <a:cs typeface="Arial" panose="020B0604020202020204" pitchFamily="34" charset="0"/>
              </a:rPr>
              <a:t>Dados do tipo </a:t>
            </a:r>
            <a:r>
              <a:rPr lang="pt-BR" dirty="0" err="1" smtClean="0">
                <a:latin typeface="Arial" panose="020B0604020202020204" pitchFamily="34" charset="0"/>
                <a:cs typeface="Arial" panose="020B0604020202020204" pitchFamily="34" charset="0"/>
              </a:rPr>
              <a:t>String</a:t>
            </a:r>
            <a:r>
              <a:rPr lang="pt-BR" dirty="0" smtClean="0">
                <a:latin typeface="Arial" panose="020B0604020202020204" pitchFamily="34" charset="0"/>
                <a:cs typeface="Arial" panose="020B0604020202020204" pitchFamily="34" charset="0"/>
              </a:rPr>
              <a:t> (</a:t>
            </a:r>
            <a:r>
              <a:rPr lang="pt-BR" dirty="0" err="1" smtClean="0">
                <a:latin typeface="Arial" panose="020B0604020202020204" pitchFamily="34" charset="0"/>
                <a:cs typeface="Arial" panose="020B0604020202020204" pitchFamily="34" charset="0"/>
              </a:rPr>
              <a:t>str</a:t>
            </a:r>
            <a:r>
              <a:rPr lang="pt-BR" dirty="0" smtClean="0">
                <a:latin typeface="Arial" panose="020B0604020202020204" pitchFamily="34" charset="0"/>
                <a:cs typeface="Arial" panose="020B0604020202020204" pitchFamily="34" charset="0"/>
              </a:rPr>
              <a:t>), podem ser delimitados por aspas simples, aspas duplas ou aspas triplas.</a:t>
            </a:r>
            <a:endParaRPr lang="pt-BR" dirty="0" smtClean="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 </a:t>
            </a: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6" name="Retângulo 5"/>
          <p:cNvSpPr/>
          <p:nvPr/>
        </p:nvSpPr>
        <p:spPr>
          <a:xfrm>
            <a:off x="940837" y="2875983"/>
            <a:ext cx="9039639" cy="266855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dirty="0">
                <a:solidFill>
                  <a:schemeClr val="tx1"/>
                </a:solidFill>
                <a:latin typeface="Arial" panose="020B0604020202020204" pitchFamily="34" charset="0"/>
                <a:cs typeface="Arial" panose="020B0604020202020204" pitchFamily="34" charset="0"/>
              </a:rPr>
              <a:t>&gt;&gt;&gt; ’simples’</a:t>
            </a:r>
            <a:endParaRPr lang="pt-BR" dirty="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’simples’</a:t>
            </a:r>
            <a:endParaRPr lang="pt-BR" dirty="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&gt;&gt;&gt; "dupla"</a:t>
            </a:r>
            <a:endParaRPr lang="pt-BR" dirty="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’dupla’</a:t>
            </a:r>
            <a:endParaRPr lang="pt-BR" dirty="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&gt;&gt;&gt; """tripla"""</a:t>
            </a:r>
            <a:endParaRPr lang="pt-BR" dirty="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’tripla’</a:t>
            </a:r>
            <a:endParaRPr lang="pt-BR" dirty="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&gt;&gt;&gt; """tripla possui uma propriedade especial: elas</a:t>
            </a:r>
            <a:endParaRPr lang="pt-BR" dirty="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ignoram quebra de linha, portanto a </a:t>
            </a:r>
            <a:r>
              <a:rPr lang="pt-BR" dirty="0" err="1">
                <a:solidFill>
                  <a:schemeClr val="tx1"/>
                </a:solidFill>
                <a:latin typeface="Arial" panose="020B0604020202020204" pitchFamily="34" charset="0"/>
                <a:cs typeface="Arial" panose="020B0604020202020204" pitchFamily="34" charset="0"/>
              </a:rPr>
              <a:t>string</a:t>
            </a:r>
            <a:r>
              <a:rPr lang="pt-BR" dirty="0">
                <a:solidFill>
                  <a:schemeClr val="tx1"/>
                </a:solidFill>
                <a:latin typeface="Arial" panose="020B0604020202020204" pitchFamily="34" charset="0"/>
                <a:cs typeface="Arial" panose="020B0604020202020204" pitchFamily="34" charset="0"/>
              </a:rPr>
              <a:t> aparece como</a:t>
            </a:r>
            <a:endParaRPr lang="pt-BR" dirty="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ela eh escrita</a:t>
            </a:r>
            <a:r>
              <a:rPr lang="pt-BR" dirty="0" smtClean="0">
                <a:solidFill>
                  <a:schemeClr val="tx1"/>
                </a:solidFill>
                <a:latin typeface="Arial" panose="020B0604020202020204" pitchFamily="34" charset="0"/>
                <a:cs typeface="Arial" panose="020B0604020202020204" pitchFamily="34" charset="0"/>
              </a:rPr>
              <a:t>"""</a:t>
            </a:r>
            <a:endParaRPr lang="pt-BR"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latin typeface="Arial" panose="020B0604020202020204" pitchFamily="34" charset="0"/>
                <a:cs typeface="Arial" panose="020B0604020202020204" pitchFamily="34" charset="0"/>
              </a:rPr>
              <a:t>Strings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r>
              <a:rPr lang="pt-BR" dirty="0" smtClean="0">
                <a:latin typeface="Arial" panose="020B0604020202020204" pitchFamily="34" charset="0"/>
                <a:cs typeface="Arial" panose="020B0604020202020204" pitchFamily="34" charset="0"/>
              </a:rPr>
              <a:t>Modos especiais de </a:t>
            </a:r>
            <a:r>
              <a:rPr lang="pt-BR" dirty="0" err="1" smtClean="0">
                <a:latin typeface="Arial" panose="020B0604020202020204" pitchFamily="34" charset="0"/>
                <a:cs typeface="Arial" panose="020B0604020202020204" pitchFamily="34" charset="0"/>
              </a:rPr>
              <a:t>string</a:t>
            </a:r>
            <a:r>
              <a:rPr lang="pt-BR" dirty="0" smtClean="0">
                <a:latin typeface="Arial" panose="020B0604020202020204" pitchFamily="34" charset="0"/>
                <a:cs typeface="Arial" panose="020B0604020202020204" pitchFamily="34" charset="0"/>
              </a:rPr>
              <a:t>:</a:t>
            </a:r>
            <a:endParaRPr lang="pt-BR" dirty="0" smtClean="0">
              <a:latin typeface="Arial" panose="020B0604020202020204" pitchFamily="34" charset="0"/>
              <a:cs typeface="Arial" panose="020B0604020202020204" pitchFamily="34" charset="0"/>
            </a:endParaRPr>
          </a:p>
          <a:p>
            <a:pPr marL="0" indent="0" algn="just">
              <a:buNone/>
            </a:pPr>
            <a:r>
              <a:rPr lang="pt-BR" dirty="0">
                <a:latin typeface="Arial" panose="020B0604020202020204" pitchFamily="34" charset="0"/>
                <a:cs typeface="Arial" panose="020B0604020202020204" pitchFamily="34" charset="0"/>
              </a:rPr>
              <a:t>	</a:t>
            </a:r>
            <a:r>
              <a:rPr lang="pt-BR" dirty="0" err="1" smtClean="0">
                <a:latin typeface="Arial" panose="020B0604020202020204" pitchFamily="34" charset="0"/>
                <a:cs typeface="Arial" panose="020B0604020202020204" pitchFamily="34" charset="0"/>
              </a:rPr>
              <a:t>raw</a:t>
            </a:r>
            <a:r>
              <a:rPr lang="pt-BR" dirty="0" smtClean="0">
                <a:latin typeface="Arial" panose="020B0604020202020204" pitchFamily="34" charset="0"/>
                <a:cs typeface="Arial" panose="020B0604020202020204" pitchFamily="34" charset="0"/>
              </a:rPr>
              <a:t> </a:t>
            </a:r>
            <a:r>
              <a:rPr lang="pt-BR" dirty="0" err="1" smtClean="0">
                <a:latin typeface="Arial" panose="020B0604020202020204" pitchFamily="34" charset="0"/>
                <a:cs typeface="Arial" panose="020B0604020202020204" pitchFamily="34" charset="0"/>
              </a:rPr>
              <a:t>string</a:t>
            </a:r>
            <a:endParaRPr lang="pt-BR" dirty="0" smtClean="0">
              <a:latin typeface="Arial" panose="020B0604020202020204" pitchFamily="34" charset="0"/>
              <a:cs typeface="Arial" panose="020B0604020202020204" pitchFamily="34" charset="0"/>
            </a:endParaRPr>
          </a:p>
          <a:p>
            <a:pPr marL="0" indent="0" algn="just">
              <a:buNone/>
            </a:pP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u</a:t>
            </a:r>
            <a:r>
              <a:rPr lang="pt-BR" dirty="0" err="1" smtClean="0">
                <a:latin typeface="Arial" panose="020B0604020202020204" pitchFamily="34" charset="0"/>
                <a:cs typeface="Arial" panose="020B0604020202020204" pitchFamily="34" charset="0"/>
              </a:rPr>
              <a:t>nicode</a:t>
            </a:r>
            <a:r>
              <a:rPr lang="pt-BR" dirty="0" smtClean="0">
                <a:latin typeface="Arial" panose="020B0604020202020204" pitchFamily="34" charset="0"/>
                <a:cs typeface="Arial" panose="020B0604020202020204" pitchFamily="34" charset="0"/>
              </a:rPr>
              <a:t> </a:t>
            </a:r>
            <a:r>
              <a:rPr lang="pt-BR" dirty="0" err="1" smtClean="0">
                <a:latin typeface="Arial" panose="020B0604020202020204" pitchFamily="34" charset="0"/>
                <a:cs typeface="Arial" panose="020B0604020202020204" pitchFamily="34" charset="0"/>
              </a:rPr>
              <a:t>string</a:t>
            </a:r>
            <a:endParaRPr lang="pt-BR" dirty="0" smtClean="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 </a:t>
            </a: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6" name="Retângulo 5"/>
          <p:cNvSpPr/>
          <p:nvPr/>
        </p:nvSpPr>
        <p:spPr>
          <a:xfrm>
            <a:off x="940837" y="3429000"/>
            <a:ext cx="9039639" cy="121764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dirty="0">
                <a:solidFill>
                  <a:schemeClr val="tx1"/>
                </a:solidFill>
                <a:latin typeface="Arial" panose="020B0604020202020204" pitchFamily="34" charset="0"/>
                <a:cs typeface="Arial" panose="020B0604020202020204" pitchFamily="34" charset="0"/>
              </a:rPr>
              <a:t>&gt;&gt;&gt; </a:t>
            </a:r>
            <a:r>
              <a:rPr lang="pt-BR" b="1" dirty="0" err="1">
                <a:solidFill>
                  <a:srgbClr val="0066FF"/>
                </a:solidFill>
                <a:latin typeface="Arial" panose="020B0604020202020204" pitchFamily="34" charset="0"/>
                <a:cs typeface="Arial" panose="020B0604020202020204" pitchFamily="34" charset="0"/>
              </a:rPr>
              <a:t>print</a:t>
            </a:r>
            <a:r>
              <a:rPr lang="pt-BR" dirty="0">
                <a:solidFill>
                  <a:schemeClr val="tx1"/>
                </a:solidFill>
                <a:latin typeface="Arial" panose="020B0604020202020204" pitchFamily="34" charset="0"/>
                <a:cs typeface="Arial" panose="020B0604020202020204" pitchFamily="34" charset="0"/>
              </a:rPr>
              <a:t>(</a:t>
            </a:r>
            <a:r>
              <a:rPr lang="pt-BR" b="1" dirty="0" err="1">
                <a:solidFill>
                  <a:srgbClr val="0066FF"/>
                </a:solidFill>
                <a:latin typeface="Arial" panose="020B0604020202020204" pitchFamily="34" charset="0"/>
                <a:cs typeface="Arial" panose="020B0604020202020204" pitchFamily="34" charset="0"/>
              </a:rPr>
              <a:t>r</a:t>
            </a:r>
            <a:r>
              <a:rPr lang="pt-BR" dirty="0" err="1">
                <a:solidFill>
                  <a:schemeClr val="tx1"/>
                </a:solidFill>
                <a:latin typeface="Arial" panose="020B0604020202020204" pitchFamily="34" charset="0"/>
                <a:cs typeface="Arial" panose="020B0604020202020204" pitchFamily="34" charset="0"/>
              </a:rPr>
              <a:t>’C</a:t>
            </a:r>
            <a:r>
              <a:rPr lang="pt-BR" dirty="0">
                <a:solidFill>
                  <a:schemeClr val="tx1"/>
                </a:solidFill>
                <a:latin typeface="Arial" panose="020B0604020202020204" pitchFamily="34" charset="0"/>
                <a:cs typeface="Arial" panose="020B0604020202020204" pitchFamily="34" charset="0"/>
              </a:rPr>
              <a:t>:\</a:t>
            </a:r>
            <a:r>
              <a:rPr lang="pt-BR" dirty="0" err="1">
                <a:solidFill>
                  <a:schemeClr val="tx1"/>
                </a:solidFill>
                <a:latin typeface="Arial" panose="020B0604020202020204" pitchFamily="34" charset="0"/>
                <a:cs typeface="Arial" panose="020B0604020202020204" pitchFamily="34" charset="0"/>
              </a:rPr>
              <a:t>diretorio</a:t>
            </a:r>
            <a:r>
              <a:rPr lang="pt-BR" dirty="0">
                <a:solidFill>
                  <a:schemeClr val="tx1"/>
                </a:solidFill>
                <a:latin typeface="Arial" panose="020B0604020202020204" pitchFamily="34" charset="0"/>
                <a:cs typeface="Arial" panose="020B0604020202020204" pitchFamily="34" charset="0"/>
              </a:rPr>
              <a:t>\novo\nada.exe’)</a:t>
            </a:r>
            <a:endParaRPr lang="pt-BR" dirty="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C:\diretorio\novo\nada.exe</a:t>
            </a:r>
            <a:endParaRPr lang="pt-BR" dirty="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&gt;&gt;&gt; </a:t>
            </a:r>
            <a:r>
              <a:rPr lang="pt-BR" b="1" dirty="0" err="1">
                <a:solidFill>
                  <a:srgbClr val="0066FF"/>
                </a:solidFill>
                <a:latin typeface="Arial" panose="020B0604020202020204" pitchFamily="34" charset="0"/>
                <a:cs typeface="Arial" panose="020B0604020202020204" pitchFamily="34" charset="0"/>
              </a:rPr>
              <a:t>print</a:t>
            </a:r>
            <a:r>
              <a:rPr lang="pt-BR" dirty="0">
                <a:solidFill>
                  <a:schemeClr val="tx1"/>
                </a:solidFill>
                <a:latin typeface="Arial" panose="020B0604020202020204" pitchFamily="34" charset="0"/>
                <a:cs typeface="Arial" panose="020B0604020202020204" pitchFamily="34" charset="0"/>
              </a:rPr>
              <a:t>(</a:t>
            </a:r>
            <a:r>
              <a:rPr lang="pt-BR" b="1" dirty="0">
                <a:solidFill>
                  <a:srgbClr val="0066FF"/>
                </a:solidFill>
                <a:latin typeface="Arial" panose="020B0604020202020204" pitchFamily="34" charset="0"/>
                <a:cs typeface="Arial" panose="020B0604020202020204" pitchFamily="34" charset="0"/>
              </a:rPr>
              <a:t>u</a:t>
            </a:r>
            <a:r>
              <a:rPr lang="pt-BR" dirty="0">
                <a:solidFill>
                  <a:schemeClr val="tx1"/>
                </a:solidFill>
                <a:latin typeface="Arial" panose="020B0604020202020204" pitchFamily="34" charset="0"/>
                <a:cs typeface="Arial" panose="020B0604020202020204" pitchFamily="34" charset="0"/>
              </a:rPr>
              <a:t>"\u2192</a:t>
            </a:r>
            <a:r>
              <a:rPr lang="pt-BR" dirty="0" smtClean="0">
                <a:solidFill>
                  <a:schemeClr val="tx1"/>
                </a:solidFill>
                <a:latin typeface="Arial" panose="020B0604020202020204" pitchFamily="34" charset="0"/>
                <a:cs typeface="Arial" panose="020B0604020202020204" pitchFamily="34" charset="0"/>
              </a:rPr>
              <a:t>")</a:t>
            </a:r>
            <a:endParaRPr lang="pt-BR" dirty="0" smtClean="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a:t>
            </a:r>
            <a:endParaRPr lang="pt-BR"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latin typeface="Arial" panose="020B0604020202020204" pitchFamily="34" charset="0"/>
                <a:cs typeface="Arial" panose="020B0604020202020204" pitchFamily="34" charset="0"/>
              </a:rPr>
              <a:t>Strings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lnSpcReduction="10000"/>
          </a:bodyPr>
          <a:lstStyle/>
          <a:p>
            <a:pPr marL="0" indent="0" algn="just">
              <a:buNone/>
            </a:pPr>
            <a:r>
              <a:rPr lang="pt-BR" dirty="0" err="1" smtClean="0">
                <a:latin typeface="Arial" panose="020B0604020202020204" pitchFamily="34" charset="0"/>
                <a:cs typeface="Arial" panose="020B0604020202020204" pitchFamily="34" charset="0"/>
              </a:rPr>
              <a:t>String</a:t>
            </a:r>
            <a:r>
              <a:rPr lang="pt-BR" dirty="0" smtClean="0">
                <a:latin typeface="Arial" panose="020B0604020202020204" pitchFamily="34" charset="0"/>
                <a:cs typeface="Arial" panose="020B0604020202020204" pitchFamily="34" charset="0"/>
              </a:rPr>
              <a:t> são imutáveis:</a:t>
            </a:r>
            <a:endParaRPr lang="pt-BR" dirty="0" smtClean="0">
              <a:latin typeface="Arial" panose="020B0604020202020204" pitchFamily="34" charset="0"/>
              <a:cs typeface="Arial" panose="020B0604020202020204" pitchFamily="34" charset="0"/>
            </a:endParaRPr>
          </a:p>
          <a:p>
            <a:pPr marL="0" indent="0" algn="just">
              <a:buNone/>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Ou seja não podem ser alteradas:</a:t>
            </a:r>
            <a:endParaRPr lang="pt-BR" dirty="0" smtClean="0">
              <a:latin typeface="Arial" panose="020B0604020202020204" pitchFamily="34" charset="0"/>
              <a:cs typeface="Arial" panose="020B0604020202020204" pitchFamily="34" charset="0"/>
            </a:endParaRPr>
          </a:p>
          <a:p>
            <a:pPr marL="0" indent="0" algn="just">
              <a:buNone/>
            </a:pPr>
            <a:endParaRPr lang="pt-BR" dirty="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endParaRPr lang="pt-BR" dirty="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Porem podem ser </a:t>
            </a:r>
            <a:r>
              <a:rPr lang="pt-BR" dirty="0" err="1" smtClean="0">
                <a:latin typeface="Arial" panose="020B0604020202020204" pitchFamily="34" charset="0"/>
                <a:cs typeface="Arial" panose="020B0604020202020204" pitchFamily="34" charset="0"/>
              </a:rPr>
              <a:t>reatribuidas</a:t>
            </a:r>
            <a:r>
              <a:rPr lang="pt-BR" dirty="0" smtClean="0">
                <a:latin typeface="Arial" panose="020B0604020202020204" pitchFamily="34" charset="0"/>
                <a:cs typeface="Arial" panose="020B0604020202020204" pitchFamily="34" charset="0"/>
              </a:rPr>
              <a:t>:</a:t>
            </a: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 </a:t>
            </a: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6" name="Retângulo 5"/>
          <p:cNvSpPr/>
          <p:nvPr/>
        </p:nvSpPr>
        <p:spPr>
          <a:xfrm>
            <a:off x="940837" y="2761862"/>
            <a:ext cx="9039639" cy="16981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tx1"/>
                </a:solidFill>
                <a:latin typeface="Arial" panose="020B0604020202020204" pitchFamily="34" charset="0"/>
                <a:cs typeface="Arial" panose="020B0604020202020204" pitchFamily="34" charset="0"/>
              </a:rPr>
              <a:t>&gt;&gt;&gt; s="nom </a:t>
            </a:r>
            <a:r>
              <a:rPr lang="en-US" dirty="0" err="1">
                <a:solidFill>
                  <a:schemeClr val="tx1"/>
                </a:solidFill>
                <a:latin typeface="Arial" panose="020B0604020202020204" pitchFamily="34" charset="0"/>
                <a:cs typeface="Arial" panose="020B0604020202020204" pitchFamily="34" charset="0"/>
              </a:rPr>
              <a:t>dia</a:t>
            </a:r>
            <a:r>
              <a:rPr lang="en-US" dirty="0">
                <a:solidFill>
                  <a:schemeClr val="tx1"/>
                </a:solidFill>
                <a:latin typeface="Arial" panose="020B0604020202020204" pitchFamily="34" charset="0"/>
                <a:cs typeface="Arial" panose="020B0604020202020204" pitchFamily="34" charset="0"/>
              </a:rPr>
              <a:t>"</a:t>
            </a:r>
            <a:endParaRPr lang="en-US"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&gt;&gt;&gt; s[0]="B"</a:t>
            </a:r>
            <a:endParaRPr lang="en-US" dirty="0">
              <a:solidFill>
                <a:schemeClr val="tx1"/>
              </a:solidFill>
              <a:latin typeface="Arial" panose="020B0604020202020204" pitchFamily="34" charset="0"/>
              <a:cs typeface="Arial" panose="020B0604020202020204" pitchFamily="34" charset="0"/>
            </a:endParaRPr>
          </a:p>
          <a:p>
            <a:r>
              <a:rPr lang="en-US" dirty="0" err="1">
                <a:solidFill>
                  <a:schemeClr val="tx1"/>
                </a:solidFill>
                <a:latin typeface="Arial" panose="020B0604020202020204" pitchFamily="34" charset="0"/>
                <a:cs typeface="Arial" panose="020B0604020202020204" pitchFamily="34" charset="0"/>
              </a:rPr>
              <a:t>Traceback</a:t>
            </a:r>
            <a:r>
              <a:rPr lang="en-US" dirty="0">
                <a:solidFill>
                  <a:schemeClr val="tx1"/>
                </a:solidFill>
                <a:latin typeface="Arial" panose="020B0604020202020204" pitchFamily="34" charset="0"/>
                <a:cs typeface="Arial" panose="020B0604020202020204" pitchFamily="34" charset="0"/>
              </a:rPr>
              <a:t> (most recent call last):</a:t>
            </a:r>
            <a:endParaRPr lang="en-US"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  File "&lt;</a:t>
            </a:r>
            <a:r>
              <a:rPr lang="en-US" dirty="0" err="1">
                <a:solidFill>
                  <a:schemeClr val="tx1"/>
                </a:solidFill>
                <a:latin typeface="Arial" panose="020B0604020202020204" pitchFamily="34" charset="0"/>
                <a:cs typeface="Arial" panose="020B0604020202020204" pitchFamily="34" charset="0"/>
              </a:rPr>
              <a:t>stdin</a:t>
            </a:r>
            <a:r>
              <a:rPr lang="en-US" dirty="0">
                <a:solidFill>
                  <a:schemeClr val="tx1"/>
                </a:solidFill>
                <a:latin typeface="Arial" panose="020B0604020202020204" pitchFamily="34" charset="0"/>
                <a:cs typeface="Arial" panose="020B0604020202020204" pitchFamily="34" charset="0"/>
              </a:rPr>
              <a:t>&gt;", line 1, in &lt;module&gt;</a:t>
            </a:r>
            <a:endParaRPr lang="en-US" dirty="0">
              <a:solidFill>
                <a:schemeClr val="tx1"/>
              </a:solidFill>
              <a:latin typeface="Arial" panose="020B0604020202020204" pitchFamily="34" charset="0"/>
              <a:cs typeface="Arial" panose="020B0604020202020204" pitchFamily="34" charset="0"/>
            </a:endParaRPr>
          </a:p>
          <a:p>
            <a:r>
              <a:rPr lang="en-US" dirty="0" err="1">
                <a:solidFill>
                  <a:schemeClr val="tx1"/>
                </a:solidFill>
                <a:latin typeface="Arial" panose="020B0604020202020204" pitchFamily="34" charset="0"/>
                <a:cs typeface="Arial" panose="020B0604020202020204" pitchFamily="34" charset="0"/>
              </a:rPr>
              <a:t>TypeError</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str</a:t>
            </a:r>
            <a:r>
              <a:rPr lang="en-US" dirty="0">
                <a:solidFill>
                  <a:schemeClr val="tx1"/>
                </a:solidFill>
                <a:latin typeface="Arial" panose="020B0604020202020204" pitchFamily="34" charset="0"/>
                <a:cs typeface="Arial" panose="020B0604020202020204" pitchFamily="34" charset="0"/>
              </a:rPr>
              <a:t>' object does not support item assignment</a:t>
            </a:r>
            <a:endParaRPr lang="en-US"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&gt;&gt;&gt;</a:t>
            </a:r>
            <a:endParaRPr lang="pt-BR" dirty="0">
              <a:solidFill>
                <a:schemeClr val="tx1"/>
              </a:solidFill>
              <a:latin typeface="Arial" panose="020B0604020202020204" pitchFamily="34" charset="0"/>
              <a:cs typeface="Arial" panose="020B0604020202020204" pitchFamily="34" charset="0"/>
            </a:endParaRPr>
          </a:p>
        </p:txBody>
      </p:sp>
      <p:sp>
        <p:nvSpPr>
          <p:cNvPr id="7" name="Retângulo 6"/>
          <p:cNvSpPr/>
          <p:nvPr/>
        </p:nvSpPr>
        <p:spPr>
          <a:xfrm>
            <a:off x="940837" y="5197150"/>
            <a:ext cx="9039639" cy="14680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dirty="0">
                <a:solidFill>
                  <a:schemeClr val="tx1"/>
                </a:solidFill>
                <a:latin typeface="Arial" panose="020B0604020202020204" pitchFamily="34" charset="0"/>
                <a:cs typeface="Arial" panose="020B0604020202020204" pitchFamily="34" charset="0"/>
              </a:rPr>
              <a:t>&gt;&gt;&gt; s="</a:t>
            </a:r>
            <a:r>
              <a:rPr lang="pt-BR" dirty="0" err="1">
                <a:solidFill>
                  <a:schemeClr val="tx1"/>
                </a:solidFill>
                <a:latin typeface="Arial" panose="020B0604020202020204" pitchFamily="34" charset="0"/>
                <a:cs typeface="Arial" panose="020B0604020202020204" pitchFamily="34" charset="0"/>
              </a:rPr>
              <a:t>nom</a:t>
            </a:r>
            <a:r>
              <a:rPr lang="pt-BR" dirty="0">
                <a:solidFill>
                  <a:schemeClr val="tx1"/>
                </a:solidFill>
                <a:latin typeface="Arial" panose="020B0604020202020204" pitchFamily="34" charset="0"/>
                <a:cs typeface="Arial" panose="020B0604020202020204" pitchFamily="34" charset="0"/>
              </a:rPr>
              <a:t> dia"</a:t>
            </a:r>
            <a:endParaRPr lang="pt-BR" dirty="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&gt;&gt;&gt; s="</a:t>
            </a:r>
            <a:r>
              <a:rPr lang="pt-BR" dirty="0" err="1">
                <a:solidFill>
                  <a:schemeClr val="tx1"/>
                </a:solidFill>
                <a:latin typeface="Arial" panose="020B0604020202020204" pitchFamily="34" charset="0"/>
                <a:cs typeface="Arial" panose="020B0604020202020204" pitchFamily="34" charset="0"/>
              </a:rPr>
              <a:t>B"+s</a:t>
            </a:r>
            <a:r>
              <a:rPr lang="pt-BR" dirty="0">
                <a:solidFill>
                  <a:schemeClr val="tx1"/>
                </a:solidFill>
                <a:latin typeface="Arial" panose="020B0604020202020204" pitchFamily="34" charset="0"/>
                <a:cs typeface="Arial" panose="020B0604020202020204" pitchFamily="34" charset="0"/>
              </a:rPr>
              <a:t>[1:]</a:t>
            </a:r>
            <a:endParaRPr lang="pt-BR" dirty="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&gt;&gt;&gt; s</a:t>
            </a:r>
            <a:endParaRPr lang="pt-BR" dirty="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'Bom dia'</a:t>
            </a:r>
            <a:endParaRPr lang="pt-BR" dirty="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&gt;&gt;&gt;</a:t>
            </a:r>
            <a:endParaRPr lang="pt-BR"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latin typeface="Arial" panose="020B0604020202020204" pitchFamily="34" charset="0"/>
                <a:cs typeface="Arial" panose="020B0604020202020204" pitchFamily="34" charset="0"/>
              </a:rPr>
              <a:t>Strings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fontScale="92500" lnSpcReduction="10000"/>
          </a:bodyPr>
          <a:lstStyle/>
          <a:p>
            <a:pPr marL="0" indent="0" algn="just">
              <a:buNone/>
            </a:pPr>
            <a:r>
              <a:rPr lang="pt-BR" dirty="0" err="1" smtClean="0">
                <a:latin typeface="Arial" panose="020B0604020202020204" pitchFamily="34" charset="0"/>
                <a:cs typeface="Arial" panose="020B0604020202020204" pitchFamily="34" charset="0"/>
              </a:rPr>
              <a:t>String</a:t>
            </a:r>
            <a:r>
              <a:rPr lang="pt-BR" dirty="0" smtClean="0">
                <a:latin typeface="Arial" panose="020B0604020202020204" pitchFamily="34" charset="0"/>
                <a:cs typeface="Arial" panose="020B0604020202020204" pitchFamily="34" charset="0"/>
              </a:rPr>
              <a:t> podem ser concatenadas com sinal +:</a:t>
            </a:r>
            <a:endParaRPr lang="pt-BR" dirty="0" smtClean="0">
              <a:latin typeface="Arial" panose="020B0604020202020204" pitchFamily="34" charset="0"/>
              <a:cs typeface="Arial" panose="020B0604020202020204" pitchFamily="34" charset="0"/>
            </a:endParaRPr>
          </a:p>
          <a:p>
            <a:pPr marL="0" indent="0" algn="just">
              <a:buNone/>
            </a:pPr>
            <a:r>
              <a:rPr lang="pt-BR" dirty="0">
                <a:latin typeface="Arial" panose="020B0604020202020204" pitchFamily="34" charset="0"/>
                <a:cs typeface="Arial" panose="020B0604020202020204" pitchFamily="34" charset="0"/>
              </a:rPr>
              <a:t>	</a:t>
            </a:r>
            <a:endParaRPr lang="pt-BR" dirty="0" smtClean="0">
              <a:latin typeface="Arial" panose="020B0604020202020204" pitchFamily="34" charset="0"/>
              <a:cs typeface="Arial" panose="020B0604020202020204" pitchFamily="34" charset="0"/>
            </a:endParaRPr>
          </a:p>
          <a:p>
            <a:pPr marL="0" indent="0" algn="just">
              <a:buNone/>
            </a:pPr>
            <a:endParaRPr lang="pt-BR" dirty="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Porem </a:t>
            </a:r>
            <a:r>
              <a:rPr lang="pt-BR" dirty="0">
                <a:latin typeface="Arial" panose="020B0604020202020204" pitchFamily="34" charset="0"/>
                <a:cs typeface="Arial" panose="020B0604020202020204" pitchFamily="34" charset="0"/>
              </a:rPr>
              <a:t>O operador ’+’ não converte </a:t>
            </a:r>
            <a:r>
              <a:rPr lang="pt-BR" dirty="0" smtClean="0">
                <a:latin typeface="Arial" panose="020B0604020202020204" pitchFamily="34" charset="0"/>
                <a:cs typeface="Arial" panose="020B0604020202020204" pitchFamily="34" charset="0"/>
              </a:rPr>
              <a:t>automaticamente números </a:t>
            </a:r>
            <a:r>
              <a:rPr lang="pt-BR" dirty="0">
                <a:latin typeface="Arial" panose="020B0604020202020204" pitchFamily="34" charset="0"/>
                <a:cs typeface="Arial" panose="020B0604020202020204" pitchFamily="34" charset="0"/>
              </a:rPr>
              <a:t>ou outros tipos em </a:t>
            </a:r>
            <a:r>
              <a:rPr lang="pt-BR" dirty="0" err="1">
                <a:latin typeface="Arial" panose="020B0604020202020204" pitchFamily="34" charset="0"/>
                <a:cs typeface="Arial" panose="020B0604020202020204" pitchFamily="34" charset="0"/>
              </a:rPr>
              <a:t>strings</a:t>
            </a:r>
            <a:r>
              <a:rPr lang="pt-BR" dirty="0">
                <a:latin typeface="Arial" panose="020B0604020202020204" pitchFamily="34" charset="0"/>
                <a:cs typeface="Arial" panose="020B0604020202020204" pitchFamily="34" charset="0"/>
              </a:rPr>
              <a:t>. A </a:t>
            </a:r>
            <a:r>
              <a:rPr lang="pt-BR" dirty="0" smtClean="0">
                <a:latin typeface="Arial" panose="020B0604020202020204" pitchFamily="34" charset="0"/>
                <a:cs typeface="Arial" panose="020B0604020202020204" pitchFamily="34" charset="0"/>
              </a:rPr>
              <a:t>função </a:t>
            </a:r>
            <a:r>
              <a:rPr lang="pt-BR" dirty="0" err="1" smtClean="0">
                <a:latin typeface="Arial" panose="020B0604020202020204" pitchFamily="34" charset="0"/>
                <a:cs typeface="Arial" panose="020B0604020202020204" pitchFamily="34" charset="0"/>
              </a:rPr>
              <a:t>str</a:t>
            </a:r>
            <a:r>
              <a:rPr lang="pt-BR" dirty="0">
                <a:latin typeface="Arial" panose="020B0604020202020204" pitchFamily="34" charset="0"/>
                <a:cs typeface="Arial" panose="020B0604020202020204" pitchFamily="34" charset="0"/>
              </a:rPr>
              <a:t>() converte valores para sua representação </a:t>
            </a:r>
            <a:r>
              <a:rPr lang="pt-BR" dirty="0" smtClean="0">
                <a:latin typeface="Arial" panose="020B0604020202020204" pitchFamily="34" charset="0"/>
                <a:cs typeface="Arial" panose="020B0604020202020204" pitchFamily="34" charset="0"/>
              </a:rPr>
              <a:t>em </a:t>
            </a:r>
            <a:r>
              <a:rPr lang="pt-BR" dirty="0" err="1" smtClean="0">
                <a:latin typeface="Arial" panose="020B0604020202020204" pitchFamily="34" charset="0"/>
                <a:cs typeface="Arial" panose="020B0604020202020204" pitchFamily="34" charset="0"/>
              </a:rPr>
              <a:t>string</a:t>
            </a:r>
            <a:r>
              <a:rPr lang="pt-BR" dirty="0" smtClean="0">
                <a:latin typeface="Arial" panose="020B0604020202020204" pitchFamily="34" charset="0"/>
                <a:cs typeface="Arial" panose="020B0604020202020204" pitchFamily="34" charset="0"/>
              </a:rPr>
              <a:t>:</a:t>
            </a:r>
            <a:endParaRPr lang="pt-BR" dirty="0" smtClean="0">
              <a:latin typeface="Arial" panose="020B0604020202020204" pitchFamily="34" charset="0"/>
              <a:cs typeface="Arial" panose="020B0604020202020204" pitchFamily="34" charset="0"/>
            </a:endParaRPr>
          </a:p>
          <a:p>
            <a:pPr marL="0" indent="0" algn="just">
              <a:buNone/>
            </a:pPr>
            <a:endParaRPr lang="pt-BR" dirty="0" smtClean="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 </a:t>
            </a: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6" name="Retângulo 5"/>
          <p:cNvSpPr/>
          <p:nvPr/>
        </p:nvSpPr>
        <p:spPr>
          <a:xfrm>
            <a:off x="940837" y="2303122"/>
            <a:ext cx="9039639" cy="11585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tx1"/>
                </a:solidFill>
                <a:latin typeface="Arial" panose="020B0604020202020204" pitchFamily="34" charset="0"/>
                <a:cs typeface="Arial" panose="020B0604020202020204" pitchFamily="34" charset="0"/>
              </a:rPr>
              <a:t>&gt;&gt;&gt; s</a:t>
            </a:r>
            <a:r>
              <a:rPr lang="en-US" dirty="0" smtClean="0">
                <a:solidFill>
                  <a:schemeClr val="tx1"/>
                </a:solidFill>
                <a:latin typeface="Arial" panose="020B0604020202020204" pitchFamily="34" charset="0"/>
                <a:cs typeface="Arial" panose="020B0604020202020204" pitchFamily="34" charset="0"/>
              </a:rPr>
              <a:t>=“</a:t>
            </a:r>
            <a:r>
              <a:rPr lang="en-US" dirty="0" err="1" smtClean="0">
                <a:solidFill>
                  <a:schemeClr val="tx1"/>
                </a:solidFill>
                <a:latin typeface="Arial" panose="020B0604020202020204" pitchFamily="34" charset="0"/>
                <a:cs typeface="Arial" panose="020B0604020202020204" pitchFamily="34" charset="0"/>
              </a:rPr>
              <a:t>Bom</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dia</a:t>
            </a:r>
            <a:r>
              <a:rPr lang="en-US" dirty="0" smtClean="0">
                <a:solidFill>
                  <a:schemeClr val="tx1"/>
                </a:solidFill>
                <a:latin typeface="Arial" panose="020B0604020202020204" pitchFamily="34" charset="0"/>
                <a:cs typeface="Arial" panose="020B0604020202020204" pitchFamily="34" charset="0"/>
              </a:rPr>
              <a:t> "</a:t>
            </a:r>
            <a:endParaRPr lang="en-US"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&gt;&gt;&gt; </a:t>
            </a:r>
            <a:r>
              <a:rPr lang="en-US" dirty="0" smtClean="0">
                <a:solidFill>
                  <a:schemeClr val="tx1"/>
                </a:solidFill>
                <a:latin typeface="Arial" panose="020B0604020202020204" pitchFamily="34" charset="0"/>
                <a:cs typeface="Arial" panose="020B0604020202020204" pitchFamily="34" charset="0"/>
              </a:rPr>
              <a:t>n=“José”</a:t>
            </a:r>
            <a:endParaRPr lang="en-US" dirty="0">
              <a:solidFill>
                <a:schemeClr val="tx1"/>
              </a:solidFill>
              <a:latin typeface="Arial" panose="020B0604020202020204" pitchFamily="34" charset="0"/>
              <a:cs typeface="Arial" panose="020B0604020202020204" pitchFamily="34" charset="0"/>
            </a:endParaRPr>
          </a:p>
          <a:p>
            <a:r>
              <a:rPr lang="en-US" dirty="0" smtClean="0">
                <a:solidFill>
                  <a:schemeClr val="tx1"/>
                </a:solidFill>
                <a:latin typeface="Arial" panose="020B0604020202020204" pitchFamily="34" charset="0"/>
                <a:cs typeface="Arial" panose="020B0604020202020204" pitchFamily="34" charset="0"/>
              </a:rPr>
              <a:t>&gt;&gt;&gt;</a:t>
            </a:r>
            <a:r>
              <a:rPr lang="en-US" dirty="0" err="1" smtClean="0">
                <a:solidFill>
                  <a:schemeClr val="tx1"/>
                </a:solidFill>
                <a:latin typeface="Arial" panose="020B0604020202020204" pitchFamily="34" charset="0"/>
                <a:cs typeface="Arial" panose="020B0604020202020204" pitchFamily="34" charset="0"/>
              </a:rPr>
              <a:t>s+b</a:t>
            </a:r>
            <a:endParaRPr lang="en-US" dirty="0" smtClean="0">
              <a:solidFill>
                <a:schemeClr val="tx1"/>
              </a:solidFill>
              <a:latin typeface="Arial" panose="020B0604020202020204" pitchFamily="34" charset="0"/>
              <a:cs typeface="Arial" panose="020B0604020202020204" pitchFamily="34" charset="0"/>
            </a:endParaRPr>
          </a:p>
          <a:p>
            <a:r>
              <a:rPr lang="en-US" dirty="0" err="1" smtClean="0">
                <a:solidFill>
                  <a:schemeClr val="tx1"/>
                </a:solidFill>
                <a:latin typeface="Arial" panose="020B0604020202020204" pitchFamily="34" charset="0"/>
                <a:cs typeface="Arial" panose="020B0604020202020204" pitchFamily="34" charset="0"/>
              </a:rPr>
              <a:t>Bom</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dia</a:t>
            </a:r>
            <a:r>
              <a:rPr lang="en-US" dirty="0" smtClean="0">
                <a:solidFill>
                  <a:schemeClr val="tx1"/>
                </a:solidFill>
                <a:latin typeface="Arial" panose="020B0604020202020204" pitchFamily="34" charset="0"/>
                <a:cs typeface="Arial" panose="020B0604020202020204" pitchFamily="34" charset="0"/>
              </a:rPr>
              <a:t> José</a:t>
            </a:r>
            <a:endParaRPr lang="pt-BR" dirty="0">
              <a:solidFill>
                <a:schemeClr val="tx1"/>
              </a:solidFill>
              <a:latin typeface="Arial" panose="020B0604020202020204" pitchFamily="34" charset="0"/>
              <a:cs typeface="Arial" panose="020B0604020202020204" pitchFamily="34" charset="0"/>
            </a:endParaRPr>
          </a:p>
        </p:txBody>
      </p:sp>
      <p:sp>
        <p:nvSpPr>
          <p:cNvPr id="7" name="Retângulo 6"/>
          <p:cNvSpPr/>
          <p:nvPr/>
        </p:nvSpPr>
        <p:spPr>
          <a:xfrm>
            <a:off x="940837" y="5197150"/>
            <a:ext cx="9039639" cy="9798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BR" dirty="0" smtClean="0">
                <a:solidFill>
                  <a:schemeClr val="tx1"/>
                </a:solidFill>
                <a:latin typeface="Arial" panose="020B0604020202020204" pitchFamily="34" charset="0"/>
                <a:cs typeface="Arial" panose="020B0604020202020204" pitchFamily="34" charset="0"/>
              </a:rPr>
              <a:t>&gt;&gt;&gt;</a:t>
            </a:r>
            <a:r>
              <a:rPr lang="pt-BR" dirty="0" err="1" smtClean="0">
                <a:solidFill>
                  <a:schemeClr val="tx1"/>
                </a:solidFill>
                <a:latin typeface="Arial" panose="020B0604020202020204" pitchFamily="34" charset="0"/>
                <a:cs typeface="Arial" panose="020B0604020202020204" pitchFamily="34" charset="0"/>
              </a:rPr>
              <a:t>pi</a:t>
            </a:r>
            <a:r>
              <a:rPr lang="pt-BR" dirty="0" smtClean="0">
                <a:solidFill>
                  <a:schemeClr val="tx1"/>
                </a:solidFill>
                <a:latin typeface="Arial" panose="020B0604020202020204" pitchFamily="34" charset="0"/>
                <a:cs typeface="Arial" panose="020B0604020202020204" pitchFamily="34" charset="0"/>
              </a:rPr>
              <a:t>=3.14</a:t>
            </a:r>
            <a:endParaRPr lang="pt-BR" dirty="0" smtClean="0">
              <a:solidFill>
                <a:schemeClr val="tx1"/>
              </a:solidFill>
              <a:latin typeface="Arial" panose="020B0604020202020204" pitchFamily="34" charset="0"/>
              <a:cs typeface="Arial" panose="020B0604020202020204" pitchFamily="34" charset="0"/>
            </a:endParaRPr>
          </a:p>
          <a:p>
            <a:r>
              <a:rPr lang="pt-BR" dirty="0">
                <a:solidFill>
                  <a:schemeClr val="tx1"/>
                </a:solidFill>
                <a:latin typeface="Arial" panose="020B0604020202020204" pitchFamily="34" charset="0"/>
                <a:cs typeface="Arial" panose="020B0604020202020204" pitchFamily="34" charset="0"/>
              </a:rPr>
              <a:t>&gt;&gt;&gt; </a:t>
            </a:r>
            <a:r>
              <a:rPr lang="pt-BR" dirty="0" err="1">
                <a:solidFill>
                  <a:schemeClr val="tx1"/>
                </a:solidFill>
                <a:latin typeface="Arial" panose="020B0604020202020204" pitchFamily="34" charset="0"/>
                <a:cs typeface="Arial" panose="020B0604020202020204" pitchFamily="34" charset="0"/>
              </a:rPr>
              <a:t>text</a:t>
            </a:r>
            <a:r>
              <a:rPr lang="pt-BR" dirty="0">
                <a:solidFill>
                  <a:schemeClr val="tx1"/>
                </a:solidFill>
                <a:latin typeface="Arial" panose="020B0604020202020204" pitchFamily="34" charset="0"/>
                <a:cs typeface="Arial" panose="020B0604020202020204" pitchFamily="34" charset="0"/>
              </a:rPr>
              <a:t> = ’o valor de </a:t>
            </a:r>
            <a:r>
              <a:rPr lang="pt-BR" dirty="0" err="1">
                <a:solidFill>
                  <a:schemeClr val="tx1"/>
                </a:solidFill>
                <a:latin typeface="Arial" panose="020B0604020202020204" pitchFamily="34" charset="0"/>
                <a:cs typeface="Arial" panose="020B0604020202020204" pitchFamily="34" charset="0"/>
              </a:rPr>
              <a:t>pi</a:t>
            </a:r>
            <a:r>
              <a:rPr lang="pt-BR" dirty="0">
                <a:solidFill>
                  <a:schemeClr val="tx1"/>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é </a:t>
            </a:r>
            <a:r>
              <a:rPr lang="pt-BR" dirty="0">
                <a:solidFill>
                  <a:schemeClr val="tx1"/>
                </a:solidFill>
                <a:latin typeface="Arial" panose="020B0604020202020204" pitchFamily="34" charset="0"/>
                <a:cs typeface="Arial" panose="020B0604020202020204" pitchFamily="34" charset="0"/>
              </a:rPr>
              <a:t>= ’ + </a:t>
            </a:r>
            <a:r>
              <a:rPr lang="pt-BR" b="1" dirty="0" err="1">
                <a:solidFill>
                  <a:srgbClr val="0066FF"/>
                </a:solidFill>
                <a:latin typeface="Arial" panose="020B0604020202020204" pitchFamily="34" charset="0"/>
                <a:cs typeface="Arial" panose="020B0604020202020204" pitchFamily="34" charset="0"/>
              </a:rPr>
              <a:t>str</a:t>
            </a:r>
            <a:r>
              <a:rPr lang="pt-BR" dirty="0">
                <a:solidFill>
                  <a:schemeClr val="tx1"/>
                </a:solidFill>
                <a:latin typeface="Arial" panose="020B0604020202020204" pitchFamily="34" charset="0"/>
                <a:cs typeface="Arial" panose="020B0604020202020204" pitchFamily="34" charset="0"/>
              </a:rPr>
              <a:t>(</a:t>
            </a:r>
            <a:r>
              <a:rPr lang="pt-BR" dirty="0" err="1">
                <a:solidFill>
                  <a:schemeClr val="tx1"/>
                </a:solidFill>
                <a:latin typeface="Arial" panose="020B0604020202020204" pitchFamily="34" charset="0"/>
                <a:cs typeface="Arial" panose="020B0604020202020204" pitchFamily="34" charset="0"/>
              </a:rPr>
              <a:t>pi</a:t>
            </a:r>
            <a:r>
              <a:rPr lang="pt-BR" dirty="0" smtClean="0">
                <a:solidFill>
                  <a:schemeClr val="tx1"/>
                </a:solidFill>
                <a:latin typeface="Arial" panose="020B0604020202020204" pitchFamily="34" charset="0"/>
                <a:cs typeface="Arial" panose="020B0604020202020204" pitchFamily="34" charset="0"/>
              </a:rPr>
              <a:t>)</a:t>
            </a:r>
            <a:endParaRPr lang="pt-BR" dirty="0" smtClean="0">
              <a:solidFill>
                <a:schemeClr val="tx1"/>
              </a:solidFill>
              <a:latin typeface="Arial" panose="020B0604020202020204" pitchFamily="34" charset="0"/>
              <a:cs typeface="Arial" panose="020B0604020202020204" pitchFamily="34" charset="0"/>
            </a:endParaRPr>
          </a:p>
          <a:p>
            <a:r>
              <a:rPr lang="pt-BR" dirty="0" smtClean="0">
                <a:solidFill>
                  <a:schemeClr val="tx1"/>
                </a:solidFill>
                <a:latin typeface="Arial" panose="020B0604020202020204" pitchFamily="34" charset="0"/>
                <a:cs typeface="Arial" panose="020B0604020202020204" pitchFamily="34" charset="0"/>
              </a:rPr>
              <a:t>o valor de </a:t>
            </a:r>
            <a:r>
              <a:rPr lang="pt-BR" dirty="0" err="1" smtClean="0">
                <a:solidFill>
                  <a:schemeClr val="tx1"/>
                </a:solidFill>
                <a:latin typeface="Arial" panose="020B0604020202020204" pitchFamily="34" charset="0"/>
                <a:cs typeface="Arial" panose="020B0604020202020204" pitchFamily="34" charset="0"/>
              </a:rPr>
              <a:t>pi</a:t>
            </a:r>
            <a:r>
              <a:rPr lang="pt-BR" dirty="0" smtClean="0">
                <a:solidFill>
                  <a:schemeClr val="tx1"/>
                </a:solidFill>
                <a:latin typeface="Arial" panose="020B0604020202020204" pitchFamily="34" charset="0"/>
                <a:cs typeface="Arial" panose="020B0604020202020204" pitchFamily="34" charset="0"/>
              </a:rPr>
              <a:t> é = 3.14 </a:t>
            </a:r>
            <a:endParaRPr lang="pt-BR" dirty="0" smtClean="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Lista</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Lista (EXEMPLOS)</a:t>
            </a:r>
            <a:endParaRPr lang="pt-BR" dirty="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6" name="Espaço Reservado para Conteúdo 5"/>
          <p:cNvSpPr>
            <a:spLocks noGrp="1"/>
          </p:cNvSpPr>
          <p:nvPr>
            <p:ph idx="1"/>
          </p:nvPr>
        </p:nvSpPr>
        <p:spPr>
          <a:xfrm>
            <a:off x="838200" y="1825625"/>
            <a:ext cx="9142413" cy="43513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normAutofit fontScale="92500" lnSpcReduction="10000"/>
          </a:bodyPr>
          <a:lstStyle/>
          <a:p>
            <a:pPr marL="0" indent="0">
              <a:buNone/>
            </a:pPr>
            <a:endParaRPr lang="pt-BR" dirty="0" smtClean="0">
              <a:solidFill>
                <a:schemeClr val="tx1"/>
              </a:solidFill>
              <a:latin typeface="Arial" panose="020B0604020202020204" pitchFamily="34" charset="0"/>
              <a:cs typeface="Arial" panose="020B0604020202020204" pitchFamily="34" charset="0"/>
            </a:endParaRPr>
          </a:p>
          <a:p>
            <a:pPr marL="0" indent="0">
              <a:buNone/>
            </a:pPr>
            <a:r>
              <a:rPr lang="pt-BR" dirty="0" smtClean="0">
                <a:solidFill>
                  <a:schemeClr val="tx1"/>
                </a:solidFill>
                <a:latin typeface="Arial" panose="020B0604020202020204" pitchFamily="34" charset="0"/>
                <a:cs typeface="Arial" panose="020B0604020202020204" pitchFamily="34" charset="0"/>
              </a:rPr>
              <a:t>prato=[‘Arroz’, ‘Feijão’, ‘Batata’, ‘Cenoura’, 4.16, 7, False]</a:t>
            </a:r>
            <a:endParaRPr lang="pt-BR" dirty="0">
              <a:solidFill>
                <a:schemeClr val="tx1"/>
              </a:solidFill>
              <a:latin typeface="Arial" panose="020B0604020202020204" pitchFamily="34" charset="0"/>
              <a:cs typeface="Arial" panose="020B0604020202020204" pitchFamily="34" charset="0"/>
            </a:endParaRPr>
          </a:p>
          <a:p>
            <a:pPr marL="0" indent="0">
              <a:buNone/>
            </a:pPr>
            <a:r>
              <a:rPr lang="pt-BR" b="1" dirty="0" err="1" smtClean="0">
                <a:solidFill>
                  <a:srgbClr val="0066FF"/>
                </a:solidFill>
                <a:latin typeface="Arial" panose="020B0604020202020204" pitchFamily="34" charset="0"/>
                <a:cs typeface="Arial" panose="020B0604020202020204" pitchFamily="34" charset="0"/>
              </a:rPr>
              <a:t>print</a:t>
            </a:r>
            <a:r>
              <a:rPr lang="pt-BR" dirty="0" smtClean="0">
                <a:solidFill>
                  <a:schemeClr val="tx1"/>
                </a:solidFill>
                <a:latin typeface="Arial" panose="020B0604020202020204" pitchFamily="34" charset="0"/>
                <a:cs typeface="Arial" panose="020B0604020202020204" pitchFamily="34" charset="0"/>
              </a:rPr>
              <a:t>(prato)           # imprime todos os elementos</a:t>
            </a:r>
            <a:endParaRPr lang="pt-BR" dirty="0">
              <a:solidFill>
                <a:schemeClr val="tx1"/>
              </a:solidFill>
              <a:latin typeface="Arial" panose="020B0604020202020204" pitchFamily="34" charset="0"/>
              <a:cs typeface="Arial" panose="020B0604020202020204" pitchFamily="34" charset="0"/>
            </a:endParaRPr>
          </a:p>
          <a:p>
            <a:pPr marL="0" indent="0">
              <a:buNone/>
            </a:pPr>
            <a:r>
              <a:rPr lang="pt-BR" b="1" dirty="0" err="1" smtClean="0">
                <a:solidFill>
                  <a:srgbClr val="0066FF"/>
                </a:solidFill>
                <a:latin typeface="Arial" panose="020B0604020202020204" pitchFamily="34" charset="0"/>
                <a:cs typeface="Arial" panose="020B0604020202020204" pitchFamily="34" charset="0"/>
              </a:rPr>
              <a:t>print</a:t>
            </a:r>
            <a:r>
              <a:rPr lang="pt-BR" dirty="0" smtClean="0">
                <a:solidFill>
                  <a:schemeClr val="tx1"/>
                </a:solidFill>
                <a:latin typeface="Arial" panose="020B0604020202020204" pitchFamily="34" charset="0"/>
                <a:cs typeface="Arial" panose="020B0604020202020204" pitchFamily="34" charset="0"/>
              </a:rPr>
              <a:t>(prato[0])       # </a:t>
            </a:r>
            <a:r>
              <a:rPr lang="pt-BR" dirty="0">
                <a:solidFill>
                  <a:schemeClr val="tx1"/>
                </a:solidFill>
                <a:latin typeface="Arial" panose="020B0604020202020204" pitchFamily="34" charset="0"/>
                <a:cs typeface="Arial" panose="020B0604020202020204" pitchFamily="34" charset="0"/>
              </a:rPr>
              <a:t>imprime </a:t>
            </a:r>
            <a:r>
              <a:rPr lang="pt-BR" dirty="0" smtClean="0">
                <a:solidFill>
                  <a:schemeClr val="tx1"/>
                </a:solidFill>
                <a:latin typeface="Arial" panose="020B0604020202020204" pitchFamily="34" charset="0"/>
                <a:cs typeface="Arial" panose="020B0604020202020204" pitchFamily="34" charset="0"/>
              </a:rPr>
              <a:t>o primeiro elemento</a:t>
            </a:r>
            <a:endParaRPr lang="pt-BR" dirty="0" smtClean="0">
              <a:solidFill>
                <a:schemeClr val="tx1"/>
              </a:solidFill>
              <a:latin typeface="Arial" panose="020B0604020202020204" pitchFamily="34" charset="0"/>
              <a:cs typeface="Arial" panose="020B0604020202020204" pitchFamily="34" charset="0"/>
            </a:endParaRPr>
          </a:p>
          <a:p>
            <a:pPr marL="0" indent="0">
              <a:buNone/>
            </a:pPr>
            <a:r>
              <a:rPr lang="pt-BR" b="1" dirty="0" err="1" smtClean="0">
                <a:solidFill>
                  <a:srgbClr val="0066FF"/>
                </a:solidFill>
                <a:latin typeface="Arial" panose="020B0604020202020204" pitchFamily="34" charset="0"/>
                <a:cs typeface="Arial" panose="020B0604020202020204" pitchFamily="34" charset="0"/>
              </a:rPr>
              <a:t>print</a:t>
            </a:r>
            <a:r>
              <a:rPr lang="pt-BR" dirty="0" smtClean="0">
                <a:solidFill>
                  <a:schemeClr val="tx1"/>
                </a:solidFill>
                <a:latin typeface="Arial" panose="020B0604020202020204" pitchFamily="34" charset="0"/>
                <a:cs typeface="Arial" panose="020B0604020202020204" pitchFamily="34" charset="0"/>
              </a:rPr>
              <a:t>(prato[6])       # </a:t>
            </a:r>
            <a:r>
              <a:rPr lang="pt-BR" dirty="0">
                <a:solidFill>
                  <a:schemeClr val="tx1"/>
                </a:solidFill>
                <a:latin typeface="Arial" panose="020B0604020202020204" pitchFamily="34" charset="0"/>
                <a:cs typeface="Arial" panose="020B0604020202020204" pitchFamily="34" charset="0"/>
              </a:rPr>
              <a:t>imprime </a:t>
            </a:r>
            <a:r>
              <a:rPr lang="pt-BR" dirty="0" smtClean="0">
                <a:solidFill>
                  <a:schemeClr val="tx1"/>
                </a:solidFill>
                <a:latin typeface="Arial" panose="020B0604020202020204" pitchFamily="34" charset="0"/>
                <a:cs typeface="Arial" panose="020B0604020202020204" pitchFamily="34" charset="0"/>
              </a:rPr>
              <a:t>o sétimo elemento</a:t>
            </a:r>
            <a:endParaRPr lang="pt-BR" dirty="0" smtClean="0">
              <a:solidFill>
                <a:schemeClr val="tx1"/>
              </a:solidFill>
              <a:latin typeface="Arial" panose="020B0604020202020204" pitchFamily="34" charset="0"/>
              <a:cs typeface="Arial" panose="020B0604020202020204" pitchFamily="34" charset="0"/>
            </a:endParaRPr>
          </a:p>
          <a:p>
            <a:pPr marL="0" indent="0">
              <a:buNone/>
            </a:pPr>
            <a:r>
              <a:rPr lang="pt-BR" b="1" dirty="0" err="1" smtClean="0">
                <a:solidFill>
                  <a:srgbClr val="0066FF"/>
                </a:solidFill>
                <a:latin typeface="Arial" panose="020B0604020202020204" pitchFamily="34" charset="0"/>
                <a:cs typeface="Arial" panose="020B0604020202020204" pitchFamily="34" charset="0"/>
              </a:rPr>
              <a:t>print</a:t>
            </a:r>
            <a:r>
              <a:rPr lang="pt-BR" dirty="0" smtClean="0">
                <a:solidFill>
                  <a:schemeClr val="tx1"/>
                </a:solidFill>
                <a:latin typeface="Arial" panose="020B0604020202020204" pitchFamily="34" charset="0"/>
                <a:cs typeface="Arial" panose="020B0604020202020204" pitchFamily="34" charset="0"/>
              </a:rPr>
              <a:t>(prato[2:4])    # </a:t>
            </a:r>
            <a:r>
              <a:rPr lang="pt-BR" dirty="0">
                <a:solidFill>
                  <a:schemeClr val="tx1"/>
                </a:solidFill>
                <a:latin typeface="Arial" panose="020B0604020202020204" pitchFamily="34" charset="0"/>
                <a:cs typeface="Arial" panose="020B0604020202020204" pitchFamily="34" charset="0"/>
              </a:rPr>
              <a:t>imprime </a:t>
            </a:r>
            <a:r>
              <a:rPr lang="pt-BR" dirty="0" smtClean="0">
                <a:solidFill>
                  <a:schemeClr val="tx1"/>
                </a:solidFill>
                <a:latin typeface="Arial" panose="020B0604020202020204" pitchFamily="34" charset="0"/>
                <a:cs typeface="Arial" panose="020B0604020202020204" pitchFamily="34" charset="0"/>
              </a:rPr>
              <a:t>entre o terceiro e quinto</a:t>
            </a:r>
            <a:endParaRPr lang="pt-BR" dirty="0" smtClean="0">
              <a:solidFill>
                <a:schemeClr val="tx1"/>
              </a:solidFill>
              <a:latin typeface="Arial" panose="020B0604020202020204" pitchFamily="34" charset="0"/>
              <a:cs typeface="Arial" panose="020B0604020202020204" pitchFamily="34" charset="0"/>
            </a:endParaRPr>
          </a:p>
          <a:p>
            <a:pPr marL="0" indent="0">
              <a:buNone/>
            </a:pPr>
            <a:r>
              <a:rPr lang="pt-BR" b="1" dirty="0" err="1" smtClean="0">
                <a:solidFill>
                  <a:srgbClr val="0066FF"/>
                </a:solidFill>
                <a:latin typeface="Arial" panose="020B0604020202020204" pitchFamily="34" charset="0"/>
                <a:cs typeface="Arial" panose="020B0604020202020204" pitchFamily="34" charset="0"/>
              </a:rPr>
              <a:t>print</a:t>
            </a:r>
            <a:r>
              <a:rPr lang="pt-BR" dirty="0" smtClean="0">
                <a:solidFill>
                  <a:schemeClr val="tx1"/>
                </a:solidFill>
                <a:latin typeface="Arial" panose="020B0604020202020204" pitchFamily="34" charset="0"/>
                <a:cs typeface="Arial" panose="020B0604020202020204" pitchFamily="34" charset="0"/>
              </a:rPr>
              <a:t>(prato[2:])      # </a:t>
            </a:r>
            <a:r>
              <a:rPr lang="pt-BR" dirty="0">
                <a:solidFill>
                  <a:schemeClr val="tx1"/>
                </a:solidFill>
                <a:latin typeface="Arial" panose="020B0604020202020204" pitchFamily="34" charset="0"/>
                <a:cs typeface="Arial" panose="020B0604020202020204" pitchFamily="34" charset="0"/>
              </a:rPr>
              <a:t>imprime </a:t>
            </a:r>
            <a:r>
              <a:rPr lang="pt-BR" dirty="0" smtClean="0">
                <a:solidFill>
                  <a:schemeClr val="tx1"/>
                </a:solidFill>
                <a:latin typeface="Arial" panose="020B0604020202020204" pitchFamily="34" charset="0"/>
                <a:cs typeface="Arial" panose="020B0604020202020204" pitchFamily="34" charset="0"/>
              </a:rPr>
              <a:t>a partir do terceiro elemento</a:t>
            </a:r>
            <a:endParaRPr lang="pt-BR" dirty="0" smtClean="0">
              <a:solidFill>
                <a:schemeClr val="tx1"/>
              </a:solidFill>
              <a:latin typeface="Arial" panose="020B0604020202020204" pitchFamily="34" charset="0"/>
              <a:cs typeface="Arial" panose="020B0604020202020204" pitchFamily="34" charset="0"/>
            </a:endParaRPr>
          </a:p>
          <a:p>
            <a:pPr marL="0" indent="0">
              <a:buNone/>
            </a:pPr>
            <a:r>
              <a:rPr lang="pt-BR" b="1" dirty="0" err="1" smtClean="0">
                <a:solidFill>
                  <a:srgbClr val="0066FF"/>
                </a:solidFill>
                <a:latin typeface="Arial" panose="020B0604020202020204" pitchFamily="34" charset="0"/>
                <a:cs typeface="Arial" panose="020B0604020202020204" pitchFamily="34" charset="0"/>
              </a:rPr>
              <a:t>print</a:t>
            </a:r>
            <a:r>
              <a:rPr lang="pt-BR" dirty="0" smtClean="0">
                <a:solidFill>
                  <a:schemeClr val="tx1"/>
                </a:solidFill>
                <a:latin typeface="Arial" panose="020B0604020202020204" pitchFamily="34" charset="0"/>
                <a:cs typeface="Arial" panose="020B0604020202020204" pitchFamily="34" charset="0"/>
              </a:rPr>
              <a:t>(prato[:2])      </a:t>
            </a:r>
            <a:r>
              <a:rPr lang="pt-BR" dirty="0">
                <a:solidFill>
                  <a:schemeClr val="tx1"/>
                </a:solidFill>
                <a:latin typeface="Arial" panose="020B0604020202020204" pitchFamily="34" charset="0"/>
                <a:cs typeface="Arial" panose="020B0604020202020204" pitchFamily="34" charset="0"/>
              </a:rPr>
              <a:t># imprime </a:t>
            </a:r>
            <a:r>
              <a:rPr lang="pt-BR" dirty="0" smtClean="0">
                <a:solidFill>
                  <a:schemeClr val="tx1"/>
                </a:solidFill>
                <a:latin typeface="Arial" panose="020B0604020202020204" pitchFamily="34" charset="0"/>
                <a:cs typeface="Arial" panose="020B0604020202020204" pitchFamily="34" charset="0"/>
              </a:rPr>
              <a:t>até o segundo elemento</a:t>
            </a:r>
            <a:endParaRPr lang="pt-BR" dirty="0" smtClean="0">
              <a:solidFill>
                <a:schemeClr val="tx1"/>
              </a:solidFill>
              <a:latin typeface="Arial" panose="020B0604020202020204" pitchFamily="34" charset="0"/>
              <a:cs typeface="Arial" panose="020B0604020202020204" pitchFamily="34" charset="0"/>
            </a:endParaRPr>
          </a:p>
          <a:p>
            <a:pPr marL="0" indent="0">
              <a:buNone/>
            </a:pPr>
            <a:r>
              <a:rPr lang="pt-BR" b="1" dirty="0" err="1">
                <a:solidFill>
                  <a:srgbClr val="0066FF"/>
                </a:solidFill>
                <a:latin typeface="Arial" panose="020B0604020202020204" pitchFamily="34" charset="0"/>
                <a:cs typeface="Arial" panose="020B0604020202020204" pitchFamily="34" charset="0"/>
              </a:rPr>
              <a:t>print</a:t>
            </a:r>
            <a:r>
              <a:rPr lang="pt-BR" dirty="0">
                <a:solidFill>
                  <a:schemeClr val="tx1"/>
                </a:solidFill>
                <a:latin typeface="Arial" panose="020B0604020202020204" pitchFamily="34" charset="0"/>
                <a:cs typeface="Arial" panose="020B0604020202020204" pitchFamily="34" charset="0"/>
              </a:rPr>
              <a:t>(prato</a:t>
            </a:r>
            <a:r>
              <a:rPr lang="pt-BR" dirty="0" smtClean="0">
                <a:solidFill>
                  <a:schemeClr val="tx1"/>
                </a:solidFill>
                <a:latin typeface="Arial" panose="020B0604020202020204" pitchFamily="34" charset="0"/>
                <a:cs typeface="Arial" panose="020B0604020202020204" pitchFamily="34" charset="0"/>
              </a:rPr>
              <a:t>[::-1]     # </a:t>
            </a:r>
            <a:r>
              <a:rPr lang="pt-BR" dirty="0">
                <a:solidFill>
                  <a:schemeClr val="tx1"/>
                </a:solidFill>
                <a:latin typeface="Arial" panose="020B0604020202020204" pitchFamily="34" charset="0"/>
                <a:cs typeface="Arial" panose="020B0604020202020204" pitchFamily="34" charset="0"/>
              </a:rPr>
              <a:t>imprime </a:t>
            </a:r>
            <a:r>
              <a:rPr lang="pt-BR" dirty="0" smtClean="0">
                <a:solidFill>
                  <a:schemeClr val="tx1"/>
                </a:solidFill>
                <a:latin typeface="Arial" panose="020B0604020202020204" pitchFamily="34" charset="0"/>
                <a:cs typeface="Arial" panose="020B0604020202020204" pitchFamily="34" charset="0"/>
              </a:rPr>
              <a:t>os todos elementos em ordem 			inversa</a:t>
            </a:r>
            <a:endParaRPr lang="pt-BR"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Lista (EXEMPLOS)</a:t>
            </a:r>
            <a:endParaRPr lang="pt-BR" dirty="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6" name="Espaço Reservado para Conteúdo 5"/>
          <p:cNvSpPr>
            <a:spLocks noGrp="1"/>
          </p:cNvSpPr>
          <p:nvPr>
            <p:ph idx="1"/>
          </p:nvPr>
        </p:nvSpPr>
        <p:spPr>
          <a:xfrm>
            <a:off x="838200" y="1825625"/>
            <a:ext cx="9142413" cy="43513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normAutofit fontScale="62500" lnSpcReduction="20000"/>
          </a:bodyPr>
          <a:lstStyle/>
          <a:p>
            <a:pPr marL="0" indent="0">
              <a:buNone/>
            </a:pPr>
            <a:r>
              <a:rPr lang="pt-BR" dirty="0" smtClean="0">
                <a:solidFill>
                  <a:schemeClr val="tx1"/>
                </a:solidFill>
                <a:latin typeface="Arial" panose="020B0604020202020204" pitchFamily="34" charset="0"/>
                <a:cs typeface="Arial" panose="020B0604020202020204" pitchFamily="34" charset="0"/>
              </a:rPr>
              <a:t>prato=[‘Arroz’, ‘Feijão’, ‘Batata’, ‘Cenoura’, 4.16, 7, False]</a:t>
            </a:r>
            <a:endParaRPr lang="pt-BR" dirty="0" smtClean="0">
              <a:solidFill>
                <a:schemeClr val="tx1"/>
              </a:solidFill>
              <a:latin typeface="Arial" panose="020B0604020202020204" pitchFamily="34" charset="0"/>
              <a:cs typeface="Arial" panose="020B0604020202020204" pitchFamily="34" charset="0"/>
            </a:endParaRPr>
          </a:p>
          <a:p>
            <a:pPr marL="0" indent="0">
              <a:buNone/>
            </a:pPr>
            <a:r>
              <a:rPr lang="pt-BR" dirty="0" smtClean="0">
                <a:solidFill>
                  <a:schemeClr val="tx1"/>
                </a:solidFill>
                <a:latin typeface="Arial" panose="020B0604020202020204" pitchFamily="34" charset="0"/>
                <a:cs typeface="Arial" panose="020B0604020202020204" pitchFamily="34" charset="0"/>
              </a:rPr>
              <a:t>-----</a:t>
            </a:r>
            <a:endParaRPr lang="pt-BR" dirty="0" smtClean="0">
              <a:solidFill>
                <a:schemeClr val="tx1"/>
              </a:solidFill>
              <a:latin typeface="Arial" panose="020B0604020202020204" pitchFamily="34" charset="0"/>
              <a:cs typeface="Arial" panose="020B0604020202020204" pitchFamily="34" charset="0"/>
            </a:endParaRPr>
          </a:p>
          <a:p>
            <a:pPr marL="0" indent="0">
              <a:buNone/>
            </a:pPr>
            <a:r>
              <a:rPr lang="pt-BR" dirty="0" smtClean="0">
                <a:solidFill>
                  <a:schemeClr val="tx1"/>
                </a:solidFill>
                <a:latin typeface="Arial" panose="020B0604020202020204" pitchFamily="34" charset="0"/>
                <a:cs typeface="Arial" panose="020B0604020202020204" pitchFamily="34" charset="0"/>
              </a:rPr>
              <a:t># </a:t>
            </a:r>
            <a:r>
              <a:rPr lang="pt-BR" dirty="0" err="1" smtClean="0">
                <a:solidFill>
                  <a:schemeClr val="tx1"/>
                </a:solidFill>
                <a:latin typeface="Arial" panose="020B0604020202020204" pitchFamily="34" charset="0"/>
                <a:cs typeface="Arial" panose="020B0604020202020204" pitchFamily="34" charset="0"/>
              </a:rPr>
              <a:t>Acrecenta</a:t>
            </a:r>
            <a:r>
              <a:rPr lang="pt-BR" dirty="0" smtClean="0">
                <a:solidFill>
                  <a:schemeClr val="tx1"/>
                </a:solidFill>
                <a:latin typeface="Arial" panose="020B0604020202020204" pitchFamily="34" charset="0"/>
                <a:cs typeface="Arial" panose="020B0604020202020204" pitchFamily="34" charset="0"/>
              </a:rPr>
              <a:t> </a:t>
            </a:r>
            <a:r>
              <a:rPr lang="pt-BR" dirty="0">
                <a:solidFill>
                  <a:schemeClr val="tx1"/>
                </a:solidFill>
                <a:latin typeface="Arial" panose="020B0604020202020204" pitchFamily="34" charset="0"/>
                <a:cs typeface="Arial" panose="020B0604020202020204" pitchFamily="34" charset="0"/>
              </a:rPr>
              <a:t>o item ‘Macarrão’ </a:t>
            </a:r>
            <a:r>
              <a:rPr lang="pt-BR" dirty="0" smtClean="0">
                <a:solidFill>
                  <a:schemeClr val="tx1"/>
                </a:solidFill>
                <a:latin typeface="Arial" panose="020B0604020202020204" pitchFamily="34" charset="0"/>
                <a:cs typeface="Arial" panose="020B0604020202020204" pitchFamily="34" charset="0"/>
              </a:rPr>
              <a:t>ao </a:t>
            </a:r>
            <a:r>
              <a:rPr lang="pt-BR" dirty="0">
                <a:solidFill>
                  <a:schemeClr val="tx1"/>
                </a:solidFill>
                <a:latin typeface="Arial" panose="020B0604020202020204" pitchFamily="34" charset="0"/>
                <a:cs typeface="Arial" panose="020B0604020202020204" pitchFamily="34" charset="0"/>
              </a:rPr>
              <a:t>fim da lista</a:t>
            </a:r>
            <a:endParaRPr lang="pt-BR" dirty="0">
              <a:solidFill>
                <a:schemeClr val="tx1"/>
              </a:solidFill>
              <a:latin typeface="Arial" panose="020B0604020202020204" pitchFamily="34" charset="0"/>
              <a:cs typeface="Arial" panose="020B0604020202020204" pitchFamily="34" charset="0"/>
            </a:endParaRPr>
          </a:p>
          <a:p>
            <a:pPr marL="0" indent="0">
              <a:buNone/>
            </a:pPr>
            <a:r>
              <a:rPr lang="pt-BR" dirty="0" err="1" smtClean="0">
                <a:solidFill>
                  <a:schemeClr val="tx1"/>
                </a:solidFill>
                <a:latin typeface="Arial" panose="020B0604020202020204" pitchFamily="34" charset="0"/>
                <a:cs typeface="Arial" panose="020B0604020202020204" pitchFamily="34" charset="0"/>
              </a:rPr>
              <a:t>prato</a:t>
            </a:r>
            <a:r>
              <a:rPr lang="pt-BR" b="1" dirty="0" err="1" smtClean="0">
                <a:solidFill>
                  <a:srgbClr val="0066FF"/>
                </a:solidFill>
                <a:latin typeface="Arial" panose="020B0604020202020204" pitchFamily="34" charset="0"/>
                <a:cs typeface="Arial" panose="020B0604020202020204" pitchFamily="34" charset="0"/>
              </a:rPr>
              <a:t>.append</a:t>
            </a:r>
            <a:r>
              <a:rPr lang="pt-BR" dirty="0" smtClean="0">
                <a:solidFill>
                  <a:schemeClr val="tx1"/>
                </a:solidFill>
                <a:latin typeface="Arial" panose="020B0604020202020204" pitchFamily="34" charset="0"/>
                <a:cs typeface="Arial" panose="020B0604020202020204" pitchFamily="34" charset="0"/>
              </a:rPr>
              <a:t>(‘Macarrão’)</a:t>
            </a:r>
            <a:endParaRPr lang="pt-BR" dirty="0" smtClean="0">
              <a:solidFill>
                <a:schemeClr val="tx1"/>
              </a:solidFill>
              <a:latin typeface="Arial" panose="020B0604020202020204" pitchFamily="34" charset="0"/>
              <a:cs typeface="Arial" panose="020B0604020202020204" pitchFamily="34" charset="0"/>
            </a:endParaRPr>
          </a:p>
          <a:p>
            <a:pPr marL="0" indent="0">
              <a:buNone/>
            </a:pPr>
            <a:endParaRPr lang="pt-BR" dirty="0" smtClean="0">
              <a:solidFill>
                <a:schemeClr val="tx1"/>
              </a:solidFill>
              <a:latin typeface="Arial" panose="020B0604020202020204" pitchFamily="34" charset="0"/>
              <a:cs typeface="Arial" panose="020B0604020202020204" pitchFamily="34" charset="0"/>
            </a:endParaRPr>
          </a:p>
          <a:p>
            <a:pPr marL="0" indent="0">
              <a:buNone/>
            </a:pPr>
            <a:r>
              <a:rPr lang="pt-BR" dirty="0" smtClean="0">
                <a:solidFill>
                  <a:schemeClr val="tx1"/>
                </a:solidFill>
                <a:latin typeface="Arial" panose="020B0604020202020204" pitchFamily="34" charset="0"/>
                <a:cs typeface="Arial" panose="020B0604020202020204" pitchFamily="34" charset="0"/>
              </a:rPr>
              <a:t># Apaga o segundo item da lista</a:t>
            </a:r>
            <a:endParaRPr lang="pt-BR" b="1" dirty="0" smtClean="0">
              <a:solidFill>
                <a:srgbClr val="0066FF"/>
              </a:solidFill>
              <a:latin typeface="Arial" panose="020B0604020202020204" pitchFamily="34" charset="0"/>
              <a:cs typeface="Arial" panose="020B0604020202020204" pitchFamily="34" charset="0"/>
            </a:endParaRPr>
          </a:p>
          <a:p>
            <a:pPr marL="0" indent="0">
              <a:buNone/>
            </a:pPr>
            <a:r>
              <a:rPr lang="pt-BR" b="1" dirty="0" err="1" smtClean="0">
                <a:solidFill>
                  <a:srgbClr val="0066FF"/>
                </a:solidFill>
                <a:latin typeface="Arial" panose="020B0604020202020204" pitchFamily="34" charset="0"/>
                <a:cs typeface="Arial" panose="020B0604020202020204" pitchFamily="34" charset="0"/>
              </a:rPr>
              <a:t>del</a:t>
            </a:r>
            <a:r>
              <a:rPr lang="pt-BR" b="1" dirty="0" smtClean="0">
                <a:solidFill>
                  <a:srgbClr val="0066FF"/>
                </a:solidFill>
                <a:latin typeface="Arial" panose="020B0604020202020204" pitchFamily="34" charset="0"/>
                <a:cs typeface="Arial" panose="020B0604020202020204" pitchFamily="34" charset="0"/>
              </a:rPr>
              <a:t> </a:t>
            </a:r>
            <a:r>
              <a:rPr lang="pt-BR" dirty="0" smtClean="0">
                <a:solidFill>
                  <a:schemeClr val="tx1"/>
                </a:solidFill>
                <a:latin typeface="Arial" panose="020B0604020202020204" pitchFamily="34" charset="0"/>
                <a:cs typeface="Arial" panose="020B0604020202020204" pitchFamily="34" charset="0"/>
              </a:rPr>
              <a:t>prato[1] </a:t>
            </a:r>
            <a:endParaRPr lang="pt-BR" dirty="0" smtClean="0">
              <a:solidFill>
                <a:schemeClr val="tx1"/>
              </a:solidFill>
              <a:latin typeface="Arial" panose="020B0604020202020204" pitchFamily="34" charset="0"/>
              <a:cs typeface="Arial" panose="020B0604020202020204" pitchFamily="34" charset="0"/>
            </a:endParaRPr>
          </a:p>
          <a:p>
            <a:pPr marL="0" indent="0">
              <a:buNone/>
            </a:pPr>
            <a:endParaRPr lang="pt-BR" dirty="0" smtClean="0">
              <a:solidFill>
                <a:schemeClr val="tx1"/>
              </a:solidFill>
              <a:latin typeface="Arial" panose="020B0604020202020204" pitchFamily="34" charset="0"/>
              <a:cs typeface="Arial" panose="020B0604020202020204" pitchFamily="34" charset="0"/>
            </a:endParaRPr>
          </a:p>
          <a:p>
            <a:pPr marL="0" indent="0">
              <a:buNone/>
            </a:pPr>
            <a:r>
              <a:rPr lang="pt-BR" dirty="0" smtClean="0">
                <a:solidFill>
                  <a:schemeClr val="tx1"/>
                </a:solidFill>
                <a:latin typeface="Arial" panose="020B0604020202020204" pitchFamily="34" charset="0"/>
                <a:cs typeface="Arial" panose="020B0604020202020204" pitchFamily="34" charset="0"/>
              </a:rPr>
              <a:t># Insere o item ‘Pera’ na quarta posição, deslocando os demais itens posteriores uma posição para frente</a:t>
            </a:r>
            <a:endParaRPr lang="pt-BR" dirty="0">
              <a:solidFill>
                <a:schemeClr val="tx1"/>
              </a:solidFill>
              <a:latin typeface="Arial" panose="020B0604020202020204" pitchFamily="34" charset="0"/>
              <a:cs typeface="Arial" panose="020B0604020202020204" pitchFamily="34" charset="0"/>
            </a:endParaRPr>
          </a:p>
          <a:p>
            <a:pPr marL="0" indent="0">
              <a:buNone/>
            </a:pPr>
            <a:r>
              <a:rPr lang="pt-BR" dirty="0" err="1" smtClean="0">
                <a:solidFill>
                  <a:schemeClr val="tx1"/>
                </a:solidFill>
                <a:latin typeface="Arial" panose="020B0604020202020204" pitchFamily="34" charset="0"/>
                <a:cs typeface="Arial" panose="020B0604020202020204" pitchFamily="34" charset="0"/>
              </a:rPr>
              <a:t>prato</a:t>
            </a:r>
            <a:r>
              <a:rPr lang="pt-BR" b="1" dirty="0" err="1" smtClean="0">
                <a:solidFill>
                  <a:srgbClr val="0066FF"/>
                </a:solidFill>
                <a:latin typeface="Arial" panose="020B0604020202020204" pitchFamily="34" charset="0"/>
                <a:cs typeface="Arial" panose="020B0604020202020204" pitchFamily="34" charset="0"/>
              </a:rPr>
              <a:t>.insert</a:t>
            </a:r>
            <a:r>
              <a:rPr lang="pt-BR" dirty="0" smtClean="0">
                <a:solidFill>
                  <a:schemeClr val="tx1"/>
                </a:solidFill>
                <a:latin typeface="Arial" panose="020B0604020202020204" pitchFamily="34" charset="0"/>
                <a:cs typeface="Arial" panose="020B0604020202020204" pitchFamily="34" charset="0"/>
              </a:rPr>
              <a:t>(3, ‘Pera’) </a:t>
            </a:r>
            <a:endParaRPr lang="pt-BR" dirty="0" smtClean="0">
              <a:solidFill>
                <a:schemeClr val="tx1"/>
              </a:solidFill>
              <a:latin typeface="Arial" panose="020B0604020202020204" pitchFamily="34" charset="0"/>
              <a:cs typeface="Arial" panose="020B0604020202020204" pitchFamily="34" charset="0"/>
            </a:endParaRPr>
          </a:p>
          <a:p>
            <a:pPr marL="0" indent="0">
              <a:buNone/>
            </a:pPr>
            <a:endParaRPr lang="pt-BR" dirty="0" smtClean="0">
              <a:solidFill>
                <a:schemeClr val="tx1"/>
              </a:solidFill>
              <a:latin typeface="Arial" panose="020B0604020202020204" pitchFamily="34" charset="0"/>
              <a:cs typeface="Arial" panose="020B0604020202020204" pitchFamily="34" charset="0"/>
            </a:endParaRPr>
          </a:p>
          <a:p>
            <a:pPr marL="0" indent="0">
              <a:buNone/>
            </a:pPr>
            <a:r>
              <a:rPr lang="pt-BR" dirty="0" smtClean="0">
                <a:solidFill>
                  <a:schemeClr val="tx1"/>
                </a:solidFill>
                <a:latin typeface="Arial" panose="020B0604020202020204" pitchFamily="34" charset="0"/>
                <a:cs typeface="Arial" panose="020B0604020202020204" pitchFamily="34" charset="0"/>
              </a:rPr>
              <a:t># remove um item baseado no conteúdo, não importando a posição</a:t>
            </a:r>
            <a:endParaRPr lang="pt-BR" dirty="0" smtClean="0">
              <a:solidFill>
                <a:schemeClr val="tx1"/>
              </a:solidFill>
              <a:latin typeface="Arial" panose="020B0604020202020204" pitchFamily="34" charset="0"/>
              <a:cs typeface="Arial" panose="020B0604020202020204" pitchFamily="34" charset="0"/>
            </a:endParaRPr>
          </a:p>
          <a:p>
            <a:pPr marL="0" indent="0">
              <a:buNone/>
            </a:pPr>
            <a:r>
              <a:rPr lang="pt-BR" dirty="0" err="1" smtClean="0">
                <a:solidFill>
                  <a:schemeClr val="tx1"/>
                </a:solidFill>
                <a:latin typeface="Arial" panose="020B0604020202020204" pitchFamily="34" charset="0"/>
                <a:cs typeface="Arial" panose="020B0604020202020204" pitchFamily="34" charset="0"/>
              </a:rPr>
              <a:t>prato</a:t>
            </a:r>
            <a:r>
              <a:rPr lang="pt-BR" b="1" dirty="0" err="1" smtClean="0">
                <a:solidFill>
                  <a:srgbClr val="0066FF"/>
                </a:solidFill>
                <a:latin typeface="Arial" panose="020B0604020202020204" pitchFamily="34" charset="0"/>
                <a:cs typeface="Arial" panose="020B0604020202020204" pitchFamily="34" charset="0"/>
              </a:rPr>
              <a:t>.remove</a:t>
            </a:r>
            <a:r>
              <a:rPr lang="pt-BR" dirty="0" smtClean="0">
                <a:solidFill>
                  <a:schemeClr val="tx1"/>
                </a:solidFill>
                <a:latin typeface="Arial" panose="020B0604020202020204" pitchFamily="34" charset="0"/>
                <a:cs typeface="Arial" panose="020B0604020202020204" pitchFamily="34" charset="0"/>
              </a:rPr>
              <a:t>(False)  </a:t>
            </a:r>
            <a:endParaRPr lang="pt-BR"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Lista (EXEMPLOS)</a:t>
            </a:r>
            <a:endParaRPr lang="pt-BR" dirty="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6" name="Espaço Reservado para Conteúdo 5"/>
          <p:cNvSpPr>
            <a:spLocks noGrp="1"/>
          </p:cNvSpPr>
          <p:nvPr>
            <p:ph idx="1"/>
          </p:nvPr>
        </p:nvSpPr>
        <p:spPr>
          <a:xfrm>
            <a:off x="838200" y="1825625"/>
            <a:ext cx="9142413" cy="43513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normAutofit/>
          </a:bodyPr>
          <a:lstStyle/>
          <a:p>
            <a:pPr marL="0" indent="0">
              <a:buNone/>
            </a:pPr>
            <a:endParaRPr lang="pt-BR" dirty="0" smtClean="0">
              <a:solidFill>
                <a:schemeClr val="tx1"/>
              </a:solidFill>
              <a:latin typeface="Arial" panose="020B0604020202020204" pitchFamily="34" charset="0"/>
              <a:cs typeface="Arial" panose="020B0604020202020204" pitchFamily="34" charset="0"/>
            </a:endParaRPr>
          </a:p>
          <a:p>
            <a:pPr marL="0" indent="0">
              <a:buNone/>
            </a:pPr>
            <a:r>
              <a:rPr lang="pt-BR" dirty="0" smtClean="0">
                <a:solidFill>
                  <a:schemeClr val="tx1"/>
                </a:solidFill>
                <a:latin typeface="Arial" panose="020B0604020202020204" pitchFamily="34" charset="0"/>
                <a:cs typeface="Arial" panose="020B0604020202020204" pitchFamily="34" charset="0"/>
              </a:rPr>
              <a:t>conjunto=[7, 3, 71, 4.62, 8, 10]</a:t>
            </a:r>
            <a:endParaRPr lang="pt-BR" dirty="0" smtClean="0">
              <a:solidFill>
                <a:schemeClr val="tx1"/>
              </a:solidFill>
              <a:latin typeface="Arial" panose="020B0604020202020204" pitchFamily="34" charset="0"/>
              <a:cs typeface="Arial" panose="020B0604020202020204" pitchFamily="34" charset="0"/>
            </a:endParaRPr>
          </a:p>
          <a:p>
            <a:pPr marL="0" indent="0">
              <a:buNone/>
            </a:pPr>
            <a:r>
              <a:rPr lang="pt-BR" smtClean="0">
                <a:solidFill>
                  <a:schemeClr val="tx1"/>
                </a:solidFill>
                <a:latin typeface="Arial" panose="020B0604020202020204" pitchFamily="34" charset="0"/>
                <a:cs typeface="Arial" panose="020B0604020202020204" pitchFamily="34" charset="0"/>
              </a:rPr>
              <a:t>len</a:t>
            </a:r>
            <a:r>
              <a:rPr lang="pt-BR" dirty="0" smtClean="0">
                <a:solidFill>
                  <a:schemeClr val="tx1"/>
                </a:solidFill>
                <a:latin typeface="Arial" panose="020B0604020202020204" pitchFamily="34" charset="0"/>
                <a:cs typeface="Arial" panose="020B0604020202020204" pitchFamily="34" charset="0"/>
              </a:rPr>
              <a:t>(conjunto)</a:t>
            </a:r>
            <a:endParaRPr lang="pt-BR"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Compilar e Interpretar</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a:normAutofit/>
          </a:bodyPr>
          <a:lstStyle/>
          <a:p>
            <a:pPr algn="just"/>
            <a:r>
              <a:rPr lang="pt-BR" dirty="0" smtClean="0">
                <a:latin typeface="Arial" panose="020B0604020202020204" pitchFamily="34" charset="0"/>
                <a:cs typeface="Arial" panose="020B0604020202020204" pitchFamily="34" charset="0"/>
              </a:rPr>
              <a:t>Quando um programa ou um módulo é evocado, o interpretador realiza a análise do código, converte para símbolos, compila (se não houver </a:t>
            </a:r>
            <a:r>
              <a:rPr lang="pt-BR" dirty="0" err="1" smtClean="0">
                <a:latin typeface="Arial" panose="020B0604020202020204" pitchFamily="34" charset="0"/>
                <a:cs typeface="Arial" panose="020B0604020202020204" pitchFamily="34" charset="0"/>
              </a:rPr>
              <a:t>bytecode</a:t>
            </a:r>
            <a:r>
              <a:rPr lang="pt-BR" dirty="0" smtClean="0">
                <a:latin typeface="Arial" panose="020B0604020202020204" pitchFamily="34" charset="0"/>
                <a:cs typeface="Arial" panose="020B0604020202020204" pitchFamily="34" charset="0"/>
              </a:rPr>
              <a:t> atualizado em disco) e executa na máquina virtual Python.</a:t>
            </a:r>
            <a:endParaRPr lang="pt-BR" dirty="0" smtClean="0">
              <a:latin typeface="Arial" panose="020B0604020202020204" pitchFamily="34" charset="0"/>
              <a:cs typeface="Arial" panose="020B0604020202020204" pitchFamily="34" charset="0"/>
            </a:endParaRPr>
          </a:p>
          <a:p>
            <a:pPr algn="just"/>
            <a:r>
              <a:rPr lang="pt-BR" dirty="0">
                <a:latin typeface="Arial" panose="020B0604020202020204" pitchFamily="34" charset="0"/>
                <a:cs typeface="Arial" panose="020B0604020202020204" pitchFamily="34" charset="0"/>
              </a:rPr>
              <a:t>O </a:t>
            </a:r>
            <a:r>
              <a:rPr lang="pt-BR" dirty="0" err="1">
                <a:latin typeface="Arial" panose="020B0604020202020204" pitchFamily="34" charset="0"/>
                <a:cs typeface="Arial" panose="020B0604020202020204" pitchFamily="34" charset="0"/>
              </a:rPr>
              <a:t>bytecode</a:t>
            </a:r>
            <a:r>
              <a:rPr lang="pt-BR" dirty="0">
                <a:latin typeface="Arial" panose="020B0604020202020204" pitchFamily="34" charset="0"/>
                <a:cs typeface="Arial" panose="020B0604020202020204" pitchFamily="34" charset="0"/>
              </a:rPr>
              <a:t> é armazenado em arquivos com extensão “.</a:t>
            </a:r>
            <a:r>
              <a:rPr lang="pt-BR" dirty="0" err="1">
                <a:latin typeface="Arial" panose="020B0604020202020204" pitchFamily="34" charset="0"/>
                <a:cs typeface="Arial" panose="020B0604020202020204" pitchFamily="34" charset="0"/>
              </a:rPr>
              <a:t>pyc</a:t>
            </a:r>
            <a:r>
              <a:rPr lang="pt-BR" dirty="0">
                <a:latin typeface="Arial" panose="020B0604020202020204" pitchFamily="34" charset="0"/>
                <a:cs typeface="Arial" panose="020B0604020202020204" pitchFamily="34" charset="0"/>
              </a:rPr>
              <a:t>” (</a:t>
            </a:r>
            <a:r>
              <a:rPr lang="pt-BR" dirty="0" err="1" smtClean="0">
                <a:latin typeface="Arial" panose="020B0604020202020204" pitchFamily="34" charset="0"/>
                <a:cs typeface="Arial" panose="020B0604020202020204" pitchFamily="34" charset="0"/>
              </a:rPr>
              <a:t>bytecode</a:t>
            </a:r>
            <a:r>
              <a:rPr lang="pt-BR" dirty="0" smtClean="0">
                <a:latin typeface="Arial" panose="020B0604020202020204" pitchFamily="34" charset="0"/>
                <a:cs typeface="Arial" panose="020B0604020202020204" pitchFamily="34" charset="0"/>
              </a:rPr>
              <a:t> normal</a:t>
            </a:r>
            <a:r>
              <a:rPr lang="pt-BR" dirty="0">
                <a:latin typeface="Arial" panose="020B0604020202020204" pitchFamily="34" charset="0"/>
                <a:cs typeface="Arial" panose="020B0604020202020204" pitchFamily="34" charset="0"/>
              </a:rPr>
              <a:t>) ou “.</a:t>
            </a:r>
            <a:r>
              <a:rPr lang="pt-BR" dirty="0" err="1">
                <a:latin typeface="Arial" panose="020B0604020202020204" pitchFamily="34" charset="0"/>
                <a:cs typeface="Arial" panose="020B0604020202020204" pitchFamily="34" charset="0"/>
              </a:rPr>
              <a:t>pyo</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bytecode</a:t>
            </a:r>
            <a:r>
              <a:rPr lang="pt-BR" dirty="0">
                <a:latin typeface="Arial" panose="020B0604020202020204" pitchFamily="34" charset="0"/>
                <a:cs typeface="Arial" panose="020B0604020202020204" pitchFamily="34" charset="0"/>
              </a:rPr>
              <a:t> otimizado). O </a:t>
            </a:r>
            <a:r>
              <a:rPr lang="pt-BR" dirty="0" err="1">
                <a:latin typeface="Arial" panose="020B0604020202020204" pitchFamily="34" charset="0"/>
                <a:cs typeface="Arial" panose="020B0604020202020204" pitchFamily="34" charset="0"/>
              </a:rPr>
              <a:t>bytecode</a:t>
            </a:r>
            <a:r>
              <a:rPr lang="pt-BR" dirty="0">
                <a:latin typeface="Arial" panose="020B0604020202020204" pitchFamily="34" charset="0"/>
                <a:cs typeface="Arial" panose="020B0604020202020204" pitchFamily="34" charset="0"/>
              </a:rPr>
              <a:t> também pode </a:t>
            </a:r>
            <a:r>
              <a:rPr lang="pt-BR" dirty="0" smtClean="0">
                <a:latin typeface="Arial" panose="020B0604020202020204" pitchFamily="34" charset="0"/>
                <a:cs typeface="Arial" panose="020B0604020202020204" pitchFamily="34" charset="0"/>
              </a:rPr>
              <a:t>ser empacotado </a:t>
            </a:r>
            <a:r>
              <a:rPr lang="pt-BR" dirty="0">
                <a:latin typeface="Arial" panose="020B0604020202020204" pitchFamily="34" charset="0"/>
                <a:cs typeface="Arial" panose="020B0604020202020204" pitchFamily="34" charset="0"/>
              </a:rPr>
              <a:t>junto com o interpretador em um executável, para facilitar </a:t>
            </a:r>
            <a:r>
              <a:rPr lang="pt-BR" dirty="0" smtClean="0">
                <a:latin typeface="Arial" panose="020B0604020202020204" pitchFamily="34" charset="0"/>
                <a:cs typeface="Arial" panose="020B0604020202020204" pitchFamily="34" charset="0"/>
              </a:rPr>
              <a:t>a distribuição </a:t>
            </a:r>
            <a:r>
              <a:rPr lang="pt-BR" dirty="0">
                <a:latin typeface="Arial" panose="020B0604020202020204" pitchFamily="34" charset="0"/>
                <a:cs typeface="Arial" panose="020B0604020202020204" pitchFamily="34" charset="0"/>
              </a:rPr>
              <a:t>da aplicação, eliminando a necessidade de instalar Python </a:t>
            </a:r>
            <a:r>
              <a:rPr lang="pt-BR" dirty="0" smtClean="0">
                <a:latin typeface="Arial" panose="020B0604020202020204" pitchFamily="34" charset="0"/>
                <a:cs typeface="Arial" panose="020B0604020202020204" pitchFamily="34" charset="0"/>
              </a:rPr>
              <a:t>em cada </a:t>
            </a:r>
            <a:r>
              <a:rPr lang="pt-BR" dirty="0">
                <a:latin typeface="Arial" panose="020B0604020202020204" pitchFamily="34" charset="0"/>
                <a:cs typeface="Arial" panose="020B0604020202020204" pitchFamily="34" charset="0"/>
              </a:rPr>
              <a:t>computador.</a:t>
            </a: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latin typeface="Arial" panose="020B0604020202020204" pitchFamily="34" charset="0"/>
                <a:cs typeface="Arial" panose="020B0604020202020204" pitchFamily="34" charset="0"/>
              </a:rPr>
              <a:t>Tupla</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Dicionário</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Blocos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Objeto</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r>
              <a:rPr lang="pt-BR" dirty="0">
                <a:latin typeface="Arial" panose="020B0604020202020204" pitchFamily="34" charset="0"/>
                <a:cs typeface="Arial" panose="020B0604020202020204" pitchFamily="34" charset="0"/>
              </a:rPr>
              <a:t>Python é uma linguagem orientada a objeto, </a:t>
            </a:r>
            <a:r>
              <a:rPr lang="pt-BR" dirty="0" smtClean="0">
                <a:latin typeface="Arial" panose="020B0604020202020204" pitchFamily="34" charset="0"/>
                <a:cs typeface="Arial" panose="020B0604020202020204" pitchFamily="34" charset="0"/>
              </a:rPr>
              <a:t>ou seja, as </a:t>
            </a:r>
            <a:r>
              <a:rPr lang="pt-BR" dirty="0">
                <a:latin typeface="Arial" panose="020B0604020202020204" pitchFamily="34" charset="0"/>
                <a:cs typeface="Arial" panose="020B0604020202020204" pitchFamily="34" charset="0"/>
              </a:rPr>
              <a:t>estruturas </a:t>
            </a:r>
            <a:r>
              <a:rPr lang="pt-BR" dirty="0" smtClean="0">
                <a:latin typeface="Arial" panose="020B0604020202020204" pitchFamily="34" charset="0"/>
                <a:cs typeface="Arial" panose="020B0604020202020204" pitchFamily="34" charset="0"/>
              </a:rPr>
              <a:t>de dados </a:t>
            </a:r>
            <a:r>
              <a:rPr lang="pt-BR" dirty="0">
                <a:latin typeface="Arial" panose="020B0604020202020204" pitchFamily="34" charset="0"/>
                <a:cs typeface="Arial" panose="020B0604020202020204" pitchFamily="34" charset="0"/>
              </a:rPr>
              <a:t>possuem atributos </a:t>
            </a:r>
            <a:r>
              <a:rPr lang="pt-BR" dirty="0" smtClean="0">
                <a:latin typeface="Arial" panose="020B0604020202020204" pitchFamily="34" charset="0"/>
                <a:cs typeface="Arial" panose="020B0604020202020204" pitchFamily="34" charset="0"/>
              </a:rPr>
              <a:t>(relacionados aos dados em si) e </a:t>
            </a:r>
            <a:r>
              <a:rPr lang="pt-BR" dirty="0">
                <a:latin typeface="Arial" panose="020B0604020202020204" pitchFamily="34" charset="0"/>
                <a:cs typeface="Arial" panose="020B0604020202020204" pitchFamily="34" charset="0"/>
              </a:rPr>
              <a:t>métodos (rotinas associadas </a:t>
            </a:r>
            <a:r>
              <a:rPr lang="pt-BR" dirty="0" smtClean="0">
                <a:latin typeface="Arial" panose="020B0604020202020204" pitchFamily="34" charset="0"/>
                <a:cs typeface="Arial" panose="020B0604020202020204" pitchFamily="34" charset="0"/>
              </a:rPr>
              <a:t>aos dados</a:t>
            </a:r>
            <a:r>
              <a:rPr lang="pt-BR" dirty="0">
                <a:latin typeface="Arial" panose="020B0604020202020204" pitchFamily="34" charset="0"/>
                <a:cs typeface="Arial" panose="020B0604020202020204" pitchFamily="34" charset="0"/>
              </a:rPr>
              <a:t>). Tanto os atributos quanto os métodos são acessados usando ponto (.).</a:t>
            </a:r>
            <a:endParaRPr lang="pt-BR" dirty="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Referência ao atributo do objeto:</a:t>
            </a:r>
            <a:endParaRPr lang="pt-BR" dirty="0" smtClean="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	</a:t>
            </a:r>
            <a:r>
              <a:rPr lang="pt-BR" i="1" dirty="0" err="1" smtClean="0">
                <a:solidFill>
                  <a:srgbClr val="FF0000"/>
                </a:solidFill>
                <a:latin typeface="Arial" panose="020B0604020202020204" pitchFamily="34" charset="0"/>
                <a:cs typeface="Arial" panose="020B0604020202020204" pitchFamily="34" charset="0"/>
              </a:rPr>
              <a:t>objeto.atributo</a:t>
            </a:r>
            <a:endParaRPr lang="pt-BR" i="1" dirty="0" smtClean="0">
              <a:solidFill>
                <a:srgbClr val="FF0000"/>
              </a:solidFill>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Referência ao método do objeto:</a:t>
            </a:r>
            <a:endParaRPr lang="pt-BR" dirty="0" smtClean="0">
              <a:latin typeface="Arial" panose="020B0604020202020204" pitchFamily="34" charset="0"/>
              <a:cs typeface="Arial" panose="020B0604020202020204" pitchFamily="34" charset="0"/>
            </a:endParaRPr>
          </a:p>
          <a:p>
            <a:pPr marL="0" indent="0" algn="just">
              <a:buNone/>
            </a:pPr>
            <a:r>
              <a:rPr lang="pt-BR" dirty="0">
                <a:latin typeface="Arial" panose="020B0604020202020204" pitchFamily="34" charset="0"/>
                <a:cs typeface="Arial" panose="020B0604020202020204" pitchFamily="34" charset="0"/>
              </a:rPr>
              <a:t>	</a:t>
            </a:r>
            <a:r>
              <a:rPr lang="pt-BR" i="1" dirty="0" err="1" smtClean="0">
                <a:solidFill>
                  <a:srgbClr val="FF0000"/>
                </a:solidFill>
                <a:latin typeface="Arial" panose="020B0604020202020204" pitchFamily="34" charset="0"/>
                <a:cs typeface="Arial" panose="020B0604020202020204" pitchFamily="34" charset="0"/>
              </a:rPr>
              <a:t>objeto.método</a:t>
            </a:r>
            <a:r>
              <a:rPr lang="pt-BR" i="1" dirty="0" smtClean="0">
                <a:solidFill>
                  <a:srgbClr val="FF0000"/>
                </a:solidFill>
                <a:latin typeface="Arial" panose="020B0604020202020204" pitchFamily="34" charset="0"/>
                <a:cs typeface="Arial" panose="020B0604020202020204" pitchFamily="34" charset="0"/>
              </a:rPr>
              <a:t>(argumentos)</a:t>
            </a:r>
            <a:endParaRPr lang="pt-BR" i="1" dirty="0" smtClean="0">
              <a:solidFill>
                <a:srgbClr val="FF0000"/>
              </a:solidFill>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Funções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algn="just"/>
            <a:r>
              <a:rPr lang="pt-BR" dirty="0">
                <a:latin typeface="Arial" panose="020B0604020202020204" pitchFamily="34" charset="0"/>
                <a:cs typeface="Arial" panose="020B0604020202020204" pitchFamily="34" charset="0"/>
              </a:rPr>
              <a:t>Funções são pequenos trechos de código reutilizáveis. Elas permitem dar um nome a um bloco </a:t>
            </a:r>
            <a:r>
              <a:rPr lang="pt-BR" dirty="0" smtClean="0">
                <a:latin typeface="Arial" panose="020B0604020202020204" pitchFamily="34" charset="0"/>
                <a:cs typeface="Arial" panose="020B0604020202020204" pitchFamily="34" charset="0"/>
              </a:rPr>
              <a:t>de comandos </a:t>
            </a:r>
            <a:r>
              <a:rPr lang="pt-BR" dirty="0">
                <a:latin typeface="Arial" panose="020B0604020202020204" pitchFamily="34" charset="0"/>
                <a:cs typeface="Arial" panose="020B0604020202020204" pitchFamily="34" charset="0"/>
              </a:rPr>
              <a:t>e executar esse bloco, a partir de qualquer lugar do programa.</a:t>
            </a: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Funções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algn="just"/>
            <a:r>
              <a:rPr lang="pt-BR" dirty="0">
                <a:latin typeface="Arial" panose="020B0604020202020204" pitchFamily="34" charset="0"/>
                <a:cs typeface="Arial" panose="020B0604020202020204" pitchFamily="34" charset="0"/>
              </a:rPr>
              <a:t>Funções são definidas usando a palavra-chave </a:t>
            </a:r>
            <a:r>
              <a:rPr lang="pt-BR" dirty="0" err="1">
                <a:latin typeface="Arial" panose="020B0604020202020204" pitchFamily="34" charset="0"/>
                <a:cs typeface="Arial" panose="020B0604020202020204" pitchFamily="34" charset="0"/>
              </a:rPr>
              <a:t>def</a:t>
            </a:r>
            <a:r>
              <a:rPr lang="pt-BR" dirty="0">
                <a:latin typeface="Arial" panose="020B0604020202020204" pitchFamily="34" charset="0"/>
                <a:cs typeface="Arial" panose="020B0604020202020204" pitchFamily="34" charset="0"/>
              </a:rPr>
              <a:t>, conforme sintaxe a seguir</a:t>
            </a:r>
            <a:r>
              <a:rPr lang="pt-BR" dirty="0" smtClean="0">
                <a:latin typeface="Arial" panose="020B0604020202020204" pitchFamily="34" charset="0"/>
                <a:cs typeface="Arial" panose="020B0604020202020204" pitchFamily="34" charset="0"/>
              </a:rPr>
              <a:t>:</a:t>
            </a: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6" name="Espaço Reservado para Conteúdo 5"/>
          <p:cNvSpPr txBox="1"/>
          <p:nvPr/>
        </p:nvSpPr>
        <p:spPr>
          <a:xfrm>
            <a:off x="838132" y="2972594"/>
            <a:ext cx="9142413" cy="2057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just">
              <a:buNone/>
            </a:pPr>
            <a:r>
              <a:rPr lang="pt-BR" dirty="0" err="1" smtClean="0">
                <a:latin typeface="Arial" panose="020B0604020202020204" pitchFamily="34" charset="0"/>
                <a:cs typeface="Arial" panose="020B0604020202020204" pitchFamily="34" charset="0"/>
              </a:rPr>
              <a:t>def</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&lt;</a:t>
            </a:r>
            <a:r>
              <a:rPr lang="pt-BR" dirty="0" err="1">
                <a:latin typeface="Arial" panose="020B0604020202020204" pitchFamily="34" charset="0"/>
                <a:cs typeface="Arial" panose="020B0604020202020204" pitchFamily="34" charset="0"/>
              </a:rPr>
              <a:t>nome_função</a:t>
            </a:r>
            <a:r>
              <a:rPr lang="pt-BR" dirty="0">
                <a:latin typeface="Arial" panose="020B0604020202020204" pitchFamily="34" charset="0"/>
                <a:cs typeface="Arial" panose="020B0604020202020204" pitchFamily="34" charset="0"/>
              </a:rPr>
              <a:t>&gt; (&lt;definição dos parâmetros &gt;) :</a:t>
            </a:r>
            <a:endParaRPr lang="pt-BR" dirty="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    &lt;</a:t>
            </a:r>
            <a:r>
              <a:rPr lang="pt-BR" dirty="0">
                <a:latin typeface="Arial" panose="020B0604020202020204" pitchFamily="34" charset="0"/>
                <a:cs typeface="Arial" panose="020B0604020202020204" pitchFamily="34" charset="0"/>
              </a:rPr>
              <a:t>Bloco de comandos da função&gt;</a:t>
            </a:r>
            <a:endParaRPr lang="pt-BR" dirty="0">
              <a:latin typeface="Arial" panose="020B0604020202020204" pitchFamily="34" charset="0"/>
              <a:cs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Funções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algn="just"/>
            <a:r>
              <a:rPr lang="pt-BR" dirty="0" smtClean="0">
                <a:latin typeface="Arial" panose="020B0604020202020204" pitchFamily="34" charset="0"/>
                <a:cs typeface="Arial" panose="020B0604020202020204" pitchFamily="34" charset="0"/>
              </a:rPr>
              <a:t>exemplo de função:</a:t>
            </a:r>
            <a:endParaRPr lang="pt-BR" dirty="0" smtClean="0">
              <a:latin typeface="Arial" panose="020B0604020202020204" pitchFamily="34" charset="0"/>
              <a:cs typeface="Arial" panose="020B0604020202020204" pitchFamily="34" charset="0"/>
            </a:endParaRPr>
          </a:p>
          <a:p>
            <a:pPr algn="just"/>
            <a:endParaRPr lang="pt-BR" dirty="0">
              <a:latin typeface="Arial" panose="020B0604020202020204" pitchFamily="34" charset="0"/>
              <a:cs typeface="Arial" panose="020B0604020202020204" pitchFamily="34" charset="0"/>
            </a:endParaRPr>
          </a:p>
          <a:p>
            <a:pPr algn="just"/>
            <a:endParaRPr lang="pt-BR" dirty="0" smtClean="0">
              <a:latin typeface="Arial" panose="020B0604020202020204" pitchFamily="34" charset="0"/>
              <a:cs typeface="Arial" panose="020B0604020202020204" pitchFamily="34" charset="0"/>
            </a:endParaRPr>
          </a:p>
          <a:p>
            <a:pPr algn="just"/>
            <a:endParaRPr lang="pt-BR" dirty="0">
              <a:latin typeface="Arial" panose="020B0604020202020204" pitchFamily="34" charset="0"/>
              <a:cs typeface="Arial" panose="020B0604020202020204" pitchFamily="34" charset="0"/>
            </a:endParaRPr>
          </a:p>
          <a:p>
            <a:pPr algn="just"/>
            <a:r>
              <a:rPr lang="pt-BR" dirty="0"/>
              <a:t>Para usar a função, basta chamá-la pelo nome:</a:t>
            </a: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6" name="Espaço Reservado para Conteúdo 5"/>
          <p:cNvSpPr txBox="1"/>
          <p:nvPr/>
        </p:nvSpPr>
        <p:spPr>
          <a:xfrm>
            <a:off x="838063" y="2453049"/>
            <a:ext cx="9142413" cy="11837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just">
              <a:buNone/>
            </a:pPr>
            <a:r>
              <a:rPr lang="pt-BR" dirty="0" err="1">
                <a:latin typeface="Arial" panose="020B0604020202020204" pitchFamily="34" charset="0"/>
                <a:cs typeface="Arial" panose="020B0604020202020204" pitchFamily="34" charset="0"/>
              </a:rPr>
              <a:t>def</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hello</a:t>
            </a:r>
            <a:r>
              <a:rPr lang="pt-BR" dirty="0">
                <a:latin typeface="Arial" panose="020B0604020202020204" pitchFamily="34" charset="0"/>
                <a:cs typeface="Arial" panose="020B0604020202020204" pitchFamily="34" charset="0"/>
              </a:rPr>
              <a:t>():</a:t>
            </a:r>
            <a:endParaRPr lang="pt-BR" dirty="0">
              <a:latin typeface="Arial" panose="020B0604020202020204" pitchFamily="34" charset="0"/>
              <a:cs typeface="Arial" panose="020B0604020202020204" pitchFamily="34" charset="0"/>
            </a:endParaRPr>
          </a:p>
          <a:p>
            <a:pPr marL="0" indent="0" algn="just">
              <a:buNone/>
            </a:pP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print</a:t>
            </a:r>
            <a:r>
              <a:rPr lang="pt-BR" dirty="0">
                <a:latin typeface="Arial" panose="020B0604020202020204" pitchFamily="34" charset="0"/>
                <a:cs typeface="Arial" panose="020B0604020202020204" pitchFamily="34" charset="0"/>
              </a:rPr>
              <a:t> ("Olá Mundo!!!")</a:t>
            </a:r>
            <a:endParaRPr lang="pt-BR" dirty="0">
              <a:latin typeface="Arial" panose="020B0604020202020204" pitchFamily="34" charset="0"/>
              <a:cs typeface="Arial" panose="020B0604020202020204" pitchFamily="34" charset="0"/>
            </a:endParaRPr>
          </a:p>
        </p:txBody>
      </p:sp>
      <p:sp>
        <p:nvSpPr>
          <p:cNvPr id="7" name="Espaço Reservado para Conteúdo 5"/>
          <p:cNvSpPr txBox="1"/>
          <p:nvPr/>
        </p:nvSpPr>
        <p:spPr>
          <a:xfrm>
            <a:off x="838063" y="4539711"/>
            <a:ext cx="9142413" cy="11837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just">
              <a:buNone/>
            </a:pPr>
            <a:r>
              <a:rPr lang="pt-BR" dirty="0">
                <a:latin typeface="Arial" panose="020B0604020202020204" pitchFamily="34" charset="0"/>
                <a:cs typeface="Arial" panose="020B0604020202020204" pitchFamily="34" charset="0"/>
              </a:rPr>
              <a:t>&gt;&gt;&gt; </a:t>
            </a:r>
            <a:r>
              <a:rPr lang="pt-BR" dirty="0" err="1">
                <a:latin typeface="Arial" panose="020B0604020202020204" pitchFamily="34" charset="0"/>
                <a:cs typeface="Arial" panose="020B0604020202020204" pitchFamily="34" charset="0"/>
              </a:rPr>
              <a:t>hello</a:t>
            </a:r>
            <a:r>
              <a:rPr lang="pt-BR" dirty="0">
                <a:latin typeface="Arial" panose="020B0604020202020204" pitchFamily="34" charset="0"/>
                <a:cs typeface="Arial" panose="020B0604020202020204" pitchFamily="34" charset="0"/>
              </a:rPr>
              <a:t>()</a:t>
            </a:r>
            <a:endParaRPr lang="pt-BR" dirty="0">
              <a:latin typeface="Arial" panose="020B0604020202020204" pitchFamily="34" charset="0"/>
              <a:cs typeface="Arial" panose="020B0604020202020204" pitchFamily="34" charset="0"/>
            </a:endParaRPr>
          </a:p>
          <a:p>
            <a:pPr marL="0" indent="0" algn="just">
              <a:buNone/>
            </a:pPr>
            <a:r>
              <a:rPr lang="pt-BR" dirty="0">
                <a:latin typeface="Arial" panose="020B0604020202020204" pitchFamily="34" charset="0"/>
                <a:cs typeface="Arial" panose="020B0604020202020204" pitchFamily="34" charset="0"/>
              </a:rPr>
              <a:t>Olá Mundo!!!</a:t>
            </a:r>
            <a:endParaRPr lang="pt-BR" dirty="0">
              <a:latin typeface="Arial" panose="020B0604020202020204" pitchFamily="34" charset="0"/>
              <a:cs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Funções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algn="just"/>
            <a:r>
              <a:rPr lang="pt-BR" dirty="0">
                <a:latin typeface="Arial" panose="020B0604020202020204" pitchFamily="34" charset="0"/>
                <a:cs typeface="Arial" panose="020B0604020202020204" pitchFamily="34" charset="0"/>
              </a:rPr>
              <a:t>Parâmetros e argumentos</a:t>
            </a:r>
            <a:endParaRPr lang="pt-BR" dirty="0">
              <a:latin typeface="Arial" panose="020B0604020202020204" pitchFamily="34" charset="0"/>
              <a:cs typeface="Arial" panose="020B0604020202020204" pitchFamily="34" charset="0"/>
            </a:endParaRPr>
          </a:p>
          <a:p>
            <a:pPr lvl="1" algn="just"/>
            <a:r>
              <a:rPr lang="pt-BR" dirty="0">
                <a:latin typeface="Arial" panose="020B0604020202020204" pitchFamily="34" charset="0"/>
                <a:cs typeface="Arial" panose="020B0604020202020204" pitchFamily="34" charset="0"/>
              </a:rPr>
              <a:t>Parâmetros são as variáveis que podem ser incluídas nos parênteses das funções. Quando </a:t>
            </a:r>
            <a:r>
              <a:rPr lang="pt-BR" dirty="0" smtClean="0">
                <a:latin typeface="Arial" panose="020B0604020202020204" pitchFamily="34" charset="0"/>
                <a:cs typeface="Arial" panose="020B0604020202020204" pitchFamily="34" charset="0"/>
              </a:rPr>
              <a:t>a função </a:t>
            </a:r>
            <a:r>
              <a:rPr lang="pt-BR" dirty="0">
                <a:latin typeface="Arial" panose="020B0604020202020204" pitchFamily="34" charset="0"/>
                <a:cs typeface="Arial" panose="020B0604020202020204" pitchFamily="34" charset="0"/>
              </a:rPr>
              <a:t>é chamada são passados valores para essas variáveis. Esses valores são </a:t>
            </a:r>
            <a:r>
              <a:rPr lang="pt-BR" dirty="0" smtClean="0">
                <a:latin typeface="Arial" panose="020B0604020202020204" pitchFamily="34" charset="0"/>
                <a:cs typeface="Arial" panose="020B0604020202020204" pitchFamily="34" charset="0"/>
              </a:rPr>
              <a:t>chamados argumentos</a:t>
            </a:r>
            <a:r>
              <a:rPr lang="pt-BR" dirty="0">
                <a:latin typeface="Arial" panose="020B0604020202020204" pitchFamily="34" charset="0"/>
                <a:cs typeface="Arial" panose="020B0604020202020204" pitchFamily="34" charset="0"/>
              </a:rPr>
              <a:t>. O corpo da função pode utilizar essas variáveis, cujos valores podem modificar </a:t>
            </a:r>
            <a:r>
              <a:rPr lang="pt-BR" dirty="0" smtClean="0">
                <a:latin typeface="Arial" panose="020B0604020202020204" pitchFamily="34" charset="0"/>
                <a:cs typeface="Arial" panose="020B0604020202020204" pitchFamily="34" charset="0"/>
              </a:rPr>
              <a:t>o comportamento </a:t>
            </a:r>
            <a:r>
              <a:rPr lang="pt-BR" dirty="0">
                <a:latin typeface="Arial" panose="020B0604020202020204" pitchFamily="34" charset="0"/>
                <a:cs typeface="Arial" panose="020B0604020202020204" pitchFamily="34" charset="0"/>
              </a:rPr>
              <a:t>da função.</a:t>
            </a: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Retorno de Funções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algn="just"/>
            <a:r>
              <a:rPr lang="pt-BR" dirty="0">
                <a:latin typeface="Arial" panose="020B0604020202020204" pitchFamily="34" charset="0"/>
                <a:cs typeface="Arial" panose="020B0604020202020204" pitchFamily="34" charset="0"/>
              </a:rPr>
              <a:t>O comando </a:t>
            </a:r>
            <a:r>
              <a:rPr lang="pt-BR" dirty="0" err="1">
                <a:latin typeface="Arial" panose="020B0604020202020204" pitchFamily="34" charset="0"/>
                <a:cs typeface="Arial" panose="020B0604020202020204" pitchFamily="34" charset="0"/>
              </a:rPr>
              <a:t>return</a:t>
            </a:r>
            <a:r>
              <a:rPr lang="pt-BR" dirty="0">
                <a:latin typeface="Arial" panose="020B0604020202020204" pitchFamily="34" charset="0"/>
                <a:cs typeface="Arial" panose="020B0604020202020204" pitchFamily="34" charset="0"/>
              </a:rPr>
              <a:t> é usado para retornar um valor de uma função e encerrá-la. Caso não </a:t>
            </a:r>
            <a:r>
              <a:rPr lang="pt-BR" dirty="0" smtClean="0">
                <a:latin typeface="Arial" panose="020B0604020202020204" pitchFamily="34" charset="0"/>
                <a:cs typeface="Arial" panose="020B0604020202020204" pitchFamily="34" charset="0"/>
              </a:rPr>
              <a:t>seja declarado </a:t>
            </a:r>
            <a:r>
              <a:rPr lang="pt-BR" dirty="0">
                <a:latin typeface="Arial" panose="020B0604020202020204" pitchFamily="34" charset="0"/>
                <a:cs typeface="Arial" panose="020B0604020202020204" pitchFamily="34" charset="0"/>
              </a:rPr>
              <a:t>um valor de retorno, a função retorna o valor </a:t>
            </a:r>
            <a:r>
              <a:rPr lang="pt-BR" dirty="0" err="1">
                <a:latin typeface="Arial" panose="020B0604020202020204" pitchFamily="34" charset="0"/>
                <a:cs typeface="Arial" panose="020B0604020202020204" pitchFamily="34" charset="0"/>
              </a:rPr>
              <a:t>None</a:t>
            </a:r>
            <a:r>
              <a:rPr lang="pt-BR" dirty="0">
                <a:latin typeface="Arial" panose="020B0604020202020204" pitchFamily="34" charset="0"/>
                <a:cs typeface="Arial" panose="020B0604020202020204" pitchFamily="34" charset="0"/>
              </a:rPr>
              <a:t> (que significa nada, sem valor).</a:t>
            </a: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Funções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algn="just"/>
            <a:r>
              <a:rPr lang="pt-BR" dirty="0" smtClean="0">
                <a:latin typeface="Arial" panose="020B0604020202020204" pitchFamily="34" charset="0"/>
                <a:cs typeface="Arial" panose="020B0604020202020204" pitchFamily="34" charset="0"/>
              </a:rPr>
              <a:t>Exemplo de Função para calcular média entre dois números:</a:t>
            </a:r>
            <a:endParaRPr lang="pt-BR" dirty="0" smtClean="0">
              <a:latin typeface="Arial" panose="020B0604020202020204" pitchFamily="34" charset="0"/>
              <a:cs typeface="Arial" panose="020B0604020202020204" pitchFamily="34" charset="0"/>
            </a:endParaRPr>
          </a:p>
          <a:p>
            <a:pPr algn="just"/>
            <a:endParaRPr lang="pt-BR" dirty="0">
              <a:latin typeface="Arial" panose="020B0604020202020204" pitchFamily="34" charset="0"/>
              <a:cs typeface="Arial" panose="020B0604020202020204" pitchFamily="34" charset="0"/>
            </a:endParaRPr>
          </a:p>
          <a:p>
            <a:pPr algn="just"/>
            <a:endParaRPr lang="pt-BR" dirty="0" smtClean="0">
              <a:latin typeface="Arial" panose="020B0604020202020204" pitchFamily="34" charset="0"/>
              <a:cs typeface="Arial" panose="020B0604020202020204" pitchFamily="34" charset="0"/>
            </a:endParaRPr>
          </a:p>
          <a:p>
            <a:pPr algn="just"/>
            <a:endParaRPr lang="pt-BR" dirty="0">
              <a:latin typeface="Arial" panose="020B0604020202020204" pitchFamily="34" charset="0"/>
              <a:cs typeface="Arial" panose="020B0604020202020204" pitchFamily="34" charset="0"/>
            </a:endParaRPr>
          </a:p>
          <a:p>
            <a:pPr algn="just"/>
            <a:r>
              <a:rPr lang="pt-BR" dirty="0" smtClean="0">
                <a:latin typeface="Arial" panose="020B0604020202020204" pitchFamily="34" charset="0"/>
                <a:cs typeface="Arial" panose="020B0604020202020204" pitchFamily="34" charset="0"/>
              </a:rPr>
              <a:t>Usando:</a:t>
            </a: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6" name="Espaço Reservado para Conteúdo 5"/>
          <p:cNvSpPr txBox="1"/>
          <p:nvPr/>
        </p:nvSpPr>
        <p:spPr>
          <a:xfrm>
            <a:off x="838132" y="2650079"/>
            <a:ext cx="9142413" cy="15578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just">
              <a:buNone/>
            </a:pPr>
            <a:r>
              <a:rPr lang="pt-BR" dirty="0" err="1">
                <a:latin typeface="Arial" panose="020B0604020202020204" pitchFamily="34" charset="0"/>
                <a:cs typeface="Arial" panose="020B0604020202020204" pitchFamily="34" charset="0"/>
              </a:rPr>
              <a:t>def</a:t>
            </a: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media(</a:t>
            </a:r>
            <a:r>
              <a:rPr lang="pt-BR" dirty="0" err="1" smtClean="0">
                <a:latin typeface="Arial" panose="020B0604020202020204" pitchFamily="34" charset="0"/>
                <a:cs typeface="Arial" panose="020B0604020202020204" pitchFamily="34" charset="0"/>
              </a:rPr>
              <a:t>x,y</a:t>
            </a:r>
            <a:r>
              <a:rPr lang="pt-BR" dirty="0">
                <a:latin typeface="Arial" panose="020B0604020202020204" pitchFamily="34" charset="0"/>
                <a:cs typeface="Arial" panose="020B0604020202020204" pitchFamily="34" charset="0"/>
              </a:rPr>
              <a:t>):</a:t>
            </a:r>
            <a:endParaRPr lang="pt-BR" dirty="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    z=(</a:t>
            </a:r>
            <a:r>
              <a:rPr lang="pt-BR" dirty="0" err="1" smtClean="0">
                <a:latin typeface="Arial" panose="020B0604020202020204" pitchFamily="34" charset="0"/>
                <a:cs typeface="Arial" panose="020B0604020202020204" pitchFamily="34" charset="0"/>
              </a:rPr>
              <a:t>x+y</a:t>
            </a:r>
            <a:r>
              <a:rPr lang="pt-BR" dirty="0" smtClean="0">
                <a:latin typeface="Arial" panose="020B0604020202020204" pitchFamily="34" charset="0"/>
                <a:cs typeface="Arial" panose="020B0604020202020204" pitchFamily="34" charset="0"/>
              </a:rPr>
              <a:t>)/2</a:t>
            </a:r>
            <a:endParaRPr lang="pt-BR" dirty="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    </a:t>
            </a:r>
            <a:r>
              <a:rPr lang="pt-BR" dirty="0" err="1" smtClean="0">
                <a:latin typeface="Arial" panose="020B0604020202020204" pitchFamily="34" charset="0"/>
                <a:cs typeface="Arial" panose="020B0604020202020204" pitchFamily="34" charset="0"/>
              </a:rPr>
              <a:t>return</a:t>
            </a:r>
            <a:r>
              <a:rPr lang="pt-BR" dirty="0" smtClean="0">
                <a:latin typeface="Arial" panose="020B0604020202020204" pitchFamily="34" charset="0"/>
                <a:cs typeface="Arial" panose="020B0604020202020204" pitchFamily="34" charset="0"/>
              </a:rPr>
              <a:t> z</a:t>
            </a:r>
            <a:endParaRPr lang="pt-BR" dirty="0">
              <a:latin typeface="Arial" panose="020B0604020202020204" pitchFamily="34" charset="0"/>
              <a:cs typeface="Arial" panose="020B0604020202020204" pitchFamily="34" charset="0"/>
            </a:endParaRPr>
          </a:p>
        </p:txBody>
      </p:sp>
      <p:sp>
        <p:nvSpPr>
          <p:cNvPr id="7" name="Espaço Reservado para Conteúdo 5"/>
          <p:cNvSpPr txBox="1"/>
          <p:nvPr/>
        </p:nvSpPr>
        <p:spPr>
          <a:xfrm>
            <a:off x="838063" y="4716553"/>
            <a:ext cx="9142413" cy="15578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just">
              <a:buNone/>
            </a:pPr>
            <a:r>
              <a:rPr lang="pt-BR" dirty="0" smtClean="0">
                <a:latin typeface="Arial" panose="020B0604020202020204" pitchFamily="34" charset="0"/>
                <a:cs typeface="Arial" panose="020B0604020202020204" pitchFamily="34" charset="0"/>
              </a:rPr>
              <a:t>&gt;&gt;&gt; media(2,8)</a:t>
            </a:r>
            <a:endParaRPr lang="pt-BR" dirty="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       5</a:t>
            </a:r>
            <a:endParaRPr lang="pt-BR"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Compilar e Interpretar</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a:normAutofit/>
          </a:bodyPr>
          <a:lstStyle/>
          <a:p>
            <a:pPr algn="just"/>
            <a:r>
              <a:rPr lang="pt-BR" dirty="0" smtClean="0">
                <a:latin typeface="Arial" panose="020B0604020202020204" pitchFamily="34" charset="0"/>
                <a:cs typeface="Arial" panose="020B0604020202020204" pitchFamily="34" charset="0"/>
              </a:rPr>
              <a:t>Modo Interativo:</a:t>
            </a:r>
            <a:endParaRPr lang="pt-BR" dirty="0" smtClean="0">
              <a:latin typeface="Arial" panose="020B0604020202020204" pitchFamily="34" charset="0"/>
              <a:cs typeface="Arial" panose="020B0604020202020204" pitchFamily="34" charset="0"/>
            </a:endParaRPr>
          </a:p>
          <a:p>
            <a:pPr lvl="1" algn="just"/>
            <a:r>
              <a:rPr lang="pt-BR" dirty="0" smtClean="0">
                <a:latin typeface="Arial" panose="020B0604020202020204" pitchFamily="34" charset="0"/>
                <a:cs typeface="Arial" panose="020B0604020202020204" pitchFamily="34" charset="0"/>
              </a:rPr>
              <a:t>O interpretador Python pode ser usado de forma interativa, na qual as linhas de código são digitadas em um terminal. Para evocar o modo interativo basta executar o interpretador:</a:t>
            </a:r>
            <a:endParaRPr lang="pt-BR" dirty="0" smtClean="0">
              <a:latin typeface="Arial" panose="020B0604020202020204" pitchFamily="34" charset="0"/>
              <a:cs typeface="Arial" panose="020B0604020202020204" pitchFamily="34" charset="0"/>
            </a:endParaRPr>
          </a:p>
          <a:p>
            <a:pPr lvl="1" algn="just"/>
            <a:r>
              <a:rPr lang="pt-BR" dirty="0" smtClean="0">
                <a:latin typeface="Arial" panose="020B0604020202020204" pitchFamily="34" charset="0"/>
                <a:cs typeface="Arial" panose="020B0604020202020204" pitchFamily="34" charset="0"/>
              </a:rPr>
              <a:t>O modo interativo é uma característica diferencial da linguagem, pois é possível testar e modificar trechos de código antes da inclusão do código em programas, fazer extração e conversão de dados ou mesmo analisar o estado dos objetos que estão em memória, entre outras possibilidades.</a:t>
            </a: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Valor Padrão</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fontScale="92500" lnSpcReduction="10000"/>
          </a:bodyPr>
          <a:lstStyle/>
          <a:p>
            <a:pPr algn="just"/>
            <a:r>
              <a:rPr lang="pt-BR" dirty="0">
                <a:latin typeface="Arial" panose="020B0604020202020204" pitchFamily="34" charset="0"/>
                <a:cs typeface="Arial" panose="020B0604020202020204" pitchFamily="34" charset="0"/>
              </a:rPr>
              <a:t>É possível definir um valor padrão para os parâmetros da função. Neste caso, quando o valor é</a:t>
            </a:r>
            <a:endParaRPr lang="pt-BR" dirty="0">
              <a:latin typeface="Arial" panose="020B0604020202020204" pitchFamily="34" charset="0"/>
              <a:cs typeface="Arial" panose="020B0604020202020204" pitchFamily="34" charset="0"/>
            </a:endParaRPr>
          </a:p>
          <a:p>
            <a:pPr algn="just"/>
            <a:r>
              <a:rPr lang="pt-BR" dirty="0">
                <a:latin typeface="Arial" panose="020B0604020202020204" pitchFamily="34" charset="0"/>
                <a:cs typeface="Arial" panose="020B0604020202020204" pitchFamily="34" charset="0"/>
              </a:rPr>
              <a:t>omitido na chamada da função, a variável assume o valor padrão.</a:t>
            </a:r>
            <a:endParaRPr lang="pt-BR" dirty="0">
              <a:latin typeface="Arial" panose="020B0604020202020204" pitchFamily="34" charset="0"/>
              <a:cs typeface="Arial" panose="020B0604020202020204" pitchFamily="34" charset="0"/>
            </a:endParaRPr>
          </a:p>
          <a:p>
            <a:pPr algn="just"/>
            <a:r>
              <a:rPr lang="pt-BR" dirty="0">
                <a:latin typeface="Arial" panose="020B0604020202020204" pitchFamily="34" charset="0"/>
                <a:cs typeface="Arial" panose="020B0604020202020204" pitchFamily="34" charset="0"/>
              </a:rPr>
              <a:t>Exemplo:</a:t>
            </a:r>
            <a:endParaRPr lang="pt-BR" dirty="0">
              <a:latin typeface="Arial" panose="020B0604020202020204" pitchFamily="34" charset="0"/>
              <a:cs typeface="Arial" panose="020B0604020202020204" pitchFamily="34" charset="0"/>
            </a:endParaRPr>
          </a:p>
          <a:p>
            <a:pPr algn="just"/>
            <a:r>
              <a:rPr lang="pt-BR" dirty="0" err="1">
                <a:latin typeface="Arial" panose="020B0604020202020204" pitchFamily="34" charset="0"/>
                <a:cs typeface="Arial" panose="020B0604020202020204" pitchFamily="34" charset="0"/>
              </a:rPr>
              <a:t>def</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calcula_juros</a:t>
            </a:r>
            <a:r>
              <a:rPr lang="pt-BR" dirty="0">
                <a:latin typeface="Arial" panose="020B0604020202020204" pitchFamily="34" charset="0"/>
                <a:cs typeface="Arial" panose="020B0604020202020204" pitchFamily="34" charset="0"/>
              </a:rPr>
              <a:t>(valor, taxa=10):</a:t>
            </a:r>
            <a:endParaRPr lang="pt-BR" dirty="0">
              <a:latin typeface="Arial" panose="020B0604020202020204" pitchFamily="34" charset="0"/>
              <a:cs typeface="Arial" panose="020B0604020202020204" pitchFamily="34" charset="0"/>
            </a:endParaRPr>
          </a:p>
          <a:p>
            <a:pPr algn="just"/>
            <a:r>
              <a:rPr lang="pt-BR" dirty="0">
                <a:latin typeface="Arial" panose="020B0604020202020204" pitchFamily="34" charset="0"/>
                <a:cs typeface="Arial" panose="020B0604020202020204" pitchFamily="34" charset="0"/>
              </a:rPr>
              <a:t> juros = valor*taxa/100</a:t>
            </a:r>
            <a:endParaRPr lang="pt-BR" dirty="0">
              <a:latin typeface="Arial" panose="020B0604020202020204" pitchFamily="34" charset="0"/>
              <a:cs typeface="Arial" panose="020B0604020202020204" pitchFamily="34" charset="0"/>
            </a:endParaRPr>
          </a:p>
          <a:p>
            <a:pPr algn="just"/>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return</a:t>
            </a:r>
            <a:r>
              <a:rPr lang="pt-BR" dirty="0">
                <a:latin typeface="Arial" panose="020B0604020202020204" pitchFamily="34" charset="0"/>
                <a:cs typeface="Arial" panose="020B0604020202020204" pitchFamily="34" charset="0"/>
              </a:rPr>
              <a:t> juros</a:t>
            </a:r>
            <a:endParaRPr lang="pt-BR" dirty="0">
              <a:latin typeface="Arial" panose="020B0604020202020204" pitchFamily="34" charset="0"/>
              <a:cs typeface="Arial" panose="020B0604020202020204" pitchFamily="34" charset="0"/>
            </a:endParaRPr>
          </a:p>
          <a:p>
            <a:pPr algn="just"/>
            <a:r>
              <a:rPr lang="pt-BR" dirty="0">
                <a:latin typeface="Arial" panose="020B0604020202020204" pitchFamily="34" charset="0"/>
                <a:cs typeface="Arial" panose="020B0604020202020204" pitchFamily="34" charset="0"/>
              </a:rPr>
              <a:t>&gt;&gt;&gt; </a:t>
            </a:r>
            <a:r>
              <a:rPr lang="pt-BR" dirty="0" err="1">
                <a:latin typeface="Arial" panose="020B0604020202020204" pitchFamily="34" charset="0"/>
                <a:cs typeface="Arial" panose="020B0604020202020204" pitchFamily="34" charset="0"/>
              </a:rPr>
              <a:t>calcula_juros</a:t>
            </a:r>
            <a:r>
              <a:rPr lang="pt-BR" dirty="0">
                <a:latin typeface="Arial" panose="020B0604020202020204" pitchFamily="34" charset="0"/>
                <a:cs typeface="Arial" panose="020B0604020202020204" pitchFamily="34" charset="0"/>
              </a:rPr>
              <a:t>(500)</a:t>
            </a:r>
            <a:endParaRPr lang="pt-BR" dirty="0">
              <a:latin typeface="Arial" panose="020B0604020202020204" pitchFamily="34" charset="0"/>
              <a:cs typeface="Arial" panose="020B0604020202020204" pitchFamily="34" charset="0"/>
            </a:endParaRPr>
          </a:p>
          <a:p>
            <a:pPr algn="just"/>
            <a:r>
              <a:rPr lang="pt-BR" dirty="0">
                <a:latin typeface="Arial" panose="020B0604020202020204" pitchFamily="34" charset="0"/>
                <a:cs typeface="Arial" panose="020B0604020202020204" pitchFamily="34" charset="0"/>
              </a:rPr>
              <a:t>50.0</a:t>
            </a: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Escopo de Variáveis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algn="just"/>
            <a:r>
              <a:rPr lang="pt-BR" dirty="0">
                <a:latin typeface="Arial" panose="020B0604020202020204" pitchFamily="34" charset="0"/>
                <a:cs typeface="Arial" panose="020B0604020202020204" pitchFamily="34" charset="0"/>
              </a:rPr>
              <a:t>Toda variável utilizada dentro de uma função tem escopo local, isto é, ela não será acessível </a:t>
            </a:r>
            <a:r>
              <a:rPr lang="pt-BR" dirty="0" smtClean="0">
                <a:latin typeface="Arial" panose="020B0604020202020204" pitchFamily="34" charset="0"/>
                <a:cs typeface="Arial" panose="020B0604020202020204" pitchFamily="34" charset="0"/>
              </a:rPr>
              <a:t>por outras </a:t>
            </a:r>
            <a:r>
              <a:rPr lang="pt-BR" dirty="0">
                <a:latin typeface="Arial" panose="020B0604020202020204" pitchFamily="34" charset="0"/>
                <a:cs typeface="Arial" panose="020B0604020202020204" pitchFamily="34" charset="0"/>
              </a:rPr>
              <a:t>funções ou pelo programa principal. Se houver variável com o mesmo nome fora da </a:t>
            </a:r>
            <a:r>
              <a:rPr lang="pt-BR" dirty="0" smtClean="0">
                <a:latin typeface="Arial" panose="020B0604020202020204" pitchFamily="34" charset="0"/>
                <a:cs typeface="Arial" panose="020B0604020202020204" pitchFamily="34" charset="0"/>
              </a:rPr>
              <a:t>função, será </a:t>
            </a:r>
            <a:r>
              <a:rPr lang="pt-BR" dirty="0">
                <a:latin typeface="Arial" panose="020B0604020202020204" pitchFamily="34" charset="0"/>
                <a:cs typeface="Arial" panose="020B0604020202020204" pitchFamily="34" charset="0"/>
              </a:rPr>
              <a:t>uma outra variável, completamente independentes entre si.</a:t>
            </a: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Escopo de Variáveis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algn="just"/>
            <a:r>
              <a:rPr lang="pt-BR" dirty="0">
                <a:latin typeface="Arial" panose="020B0604020202020204" pitchFamily="34" charset="0"/>
                <a:cs typeface="Arial" panose="020B0604020202020204" pitchFamily="34" charset="0"/>
              </a:rPr>
              <a:t>Para uma variável ser compartilhada entre diversas funções e o programa principal, ela deve </a:t>
            </a:r>
            <a:r>
              <a:rPr lang="pt-BR" dirty="0" smtClean="0">
                <a:latin typeface="Arial" panose="020B0604020202020204" pitchFamily="34" charset="0"/>
                <a:cs typeface="Arial" panose="020B0604020202020204" pitchFamily="34" charset="0"/>
              </a:rPr>
              <a:t>ser definida </a:t>
            </a:r>
            <a:r>
              <a:rPr lang="pt-BR" dirty="0">
                <a:latin typeface="Arial" panose="020B0604020202020204" pitchFamily="34" charset="0"/>
                <a:cs typeface="Arial" panose="020B0604020202020204" pitchFamily="34" charset="0"/>
              </a:rPr>
              <a:t>como variável global. Para isto, utiliza-se a instrução global para declarar a variável </a:t>
            </a:r>
            <a:r>
              <a:rPr lang="pt-BR" dirty="0" smtClean="0">
                <a:latin typeface="Arial" panose="020B0604020202020204" pitchFamily="34" charset="0"/>
                <a:cs typeface="Arial" panose="020B0604020202020204" pitchFamily="34" charset="0"/>
              </a:rPr>
              <a:t>em todas </a:t>
            </a:r>
            <a:r>
              <a:rPr lang="pt-BR" dirty="0">
                <a:latin typeface="Arial" panose="020B0604020202020204" pitchFamily="34" charset="0"/>
                <a:cs typeface="Arial" panose="020B0604020202020204" pitchFamily="34" charset="0"/>
              </a:rPr>
              <a:t>as funções para as quais ela deva estar acessível. O mesmo vale para o programa principal.</a:t>
            </a: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Escopo de Variáveis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4"/>
            <a:ext cx="9142276" cy="5032375"/>
          </a:xfrm>
        </p:spPr>
        <p:txBody>
          <a:bodyPr numCol="1">
            <a:normAutofit fontScale="70000" lnSpcReduction="20000"/>
          </a:bodyPr>
          <a:lstStyle/>
          <a:p>
            <a:pPr algn="just"/>
            <a:r>
              <a:rPr lang="pt-BR" dirty="0">
                <a:latin typeface="Arial" panose="020B0604020202020204" pitchFamily="34" charset="0"/>
                <a:cs typeface="Arial" panose="020B0604020202020204" pitchFamily="34" charset="0"/>
              </a:rPr>
              <a:t>Exemplo</a:t>
            </a:r>
            <a:r>
              <a:rPr lang="pt-BR" dirty="0" smtClean="0">
                <a:latin typeface="Arial" panose="020B0604020202020204" pitchFamily="34" charset="0"/>
                <a:cs typeface="Arial" panose="020B0604020202020204" pitchFamily="34" charset="0"/>
              </a:rPr>
              <a:t>:</a:t>
            </a:r>
            <a:endParaRPr lang="pt-BR" dirty="0" smtClean="0">
              <a:latin typeface="Arial" panose="020B0604020202020204" pitchFamily="34" charset="0"/>
              <a:cs typeface="Arial" panose="020B0604020202020204" pitchFamily="34" charset="0"/>
            </a:endParaRPr>
          </a:p>
          <a:p>
            <a:pPr algn="just"/>
            <a:endParaRPr lang="pt-BR" dirty="0">
              <a:latin typeface="Arial" panose="020B0604020202020204" pitchFamily="34" charset="0"/>
              <a:cs typeface="Arial" panose="020B0604020202020204" pitchFamily="34" charset="0"/>
            </a:endParaRPr>
          </a:p>
          <a:p>
            <a:pPr algn="just"/>
            <a:endParaRPr lang="pt-BR" dirty="0" smtClean="0">
              <a:latin typeface="Arial" panose="020B0604020202020204" pitchFamily="34" charset="0"/>
              <a:cs typeface="Arial" panose="020B0604020202020204" pitchFamily="34" charset="0"/>
            </a:endParaRPr>
          </a:p>
          <a:p>
            <a:pPr algn="just"/>
            <a:endParaRPr lang="pt-BR" dirty="0">
              <a:latin typeface="Arial" panose="020B0604020202020204" pitchFamily="34" charset="0"/>
              <a:cs typeface="Arial" panose="020B0604020202020204" pitchFamily="34" charset="0"/>
            </a:endParaRPr>
          </a:p>
          <a:p>
            <a:pPr algn="just"/>
            <a:endParaRPr lang="pt-BR" dirty="0" smtClean="0">
              <a:latin typeface="Arial" panose="020B0604020202020204" pitchFamily="34" charset="0"/>
              <a:cs typeface="Arial" panose="020B0604020202020204" pitchFamily="34" charset="0"/>
            </a:endParaRPr>
          </a:p>
          <a:p>
            <a:pPr algn="just"/>
            <a:endParaRPr lang="pt-BR" dirty="0">
              <a:latin typeface="Arial" panose="020B0604020202020204" pitchFamily="34" charset="0"/>
              <a:cs typeface="Arial" panose="020B0604020202020204" pitchFamily="34" charset="0"/>
            </a:endParaRPr>
          </a:p>
          <a:p>
            <a:pPr algn="just"/>
            <a:endParaRPr lang="pt-BR" dirty="0" smtClean="0">
              <a:latin typeface="Arial" panose="020B0604020202020204" pitchFamily="34" charset="0"/>
              <a:cs typeface="Arial" panose="020B0604020202020204" pitchFamily="34" charset="0"/>
            </a:endParaRPr>
          </a:p>
          <a:p>
            <a:pPr algn="just"/>
            <a:endParaRPr lang="pt-BR" dirty="0">
              <a:latin typeface="Arial" panose="020B0604020202020204" pitchFamily="34" charset="0"/>
              <a:cs typeface="Arial" panose="020B0604020202020204" pitchFamily="34" charset="0"/>
            </a:endParaRPr>
          </a:p>
          <a:p>
            <a:pPr algn="just"/>
            <a:endParaRPr lang="pt-BR" dirty="0" smtClean="0">
              <a:latin typeface="Arial" panose="020B0604020202020204" pitchFamily="34" charset="0"/>
              <a:cs typeface="Arial" panose="020B0604020202020204" pitchFamily="34" charset="0"/>
            </a:endParaRPr>
          </a:p>
          <a:p>
            <a:pPr algn="just"/>
            <a:endParaRPr lang="pt-BR" dirty="0" smtClean="0">
              <a:latin typeface="Arial" panose="020B0604020202020204" pitchFamily="34" charset="0"/>
              <a:cs typeface="Arial" panose="020B0604020202020204" pitchFamily="34" charset="0"/>
            </a:endParaRPr>
          </a:p>
          <a:p>
            <a:pPr algn="just"/>
            <a:endParaRPr lang="pt-BR" dirty="0">
              <a:latin typeface="Arial" panose="020B0604020202020204" pitchFamily="34" charset="0"/>
              <a:cs typeface="Arial" panose="020B0604020202020204" pitchFamily="34" charset="0"/>
            </a:endParaRPr>
          </a:p>
          <a:p>
            <a:pPr algn="just"/>
            <a:endParaRPr lang="pt-BR" dirty="0">
              <a:latin typeface="Arial" panose="020B0604020202020204" pitchFamily="34" charset="0"/>
              <a:cs typeface="Arial" panose="020B0604020202020204" pitchFamily="34" charset="0"/>
            </a:endParaRPr>
          </a:p>
          <a:p>
            <a:pPr algn="just"/>
            <a:r>
              <a:rPr lang="pt-BR" dirty="0" smtClean="0">
                <a:latin typeface="Arial" panose="020B0604020202020204" pitchFamily="34" charset="0"/>
                <a:cs typeface="Arial" panose="020B0604020202020204" pitchFamily="34" charset="0"/>
              </a:rPr>
              <a:t>Resultado </a:t>
            </a:r>
            <a:r>
              <a:rPr lang="pt-BR" dirty="0">
                <a:latin typeface="Arial" panose="020B0604020202020204" pitchFamily="34" charset="0"/>
                <a:cs typeface="Arial" panose="020B0604020202020204" pitchFamily="34" charset="0"/>
              </a:rPr>
              <a:t>da execução:</a:t>
            </a:r>
            <a:endParaRPr lang="pt-BR" dirty="0">
              <a:latin typeface="Arial" panose="020B0604020202020204" pitchFamily="34" charset="0"/>
              <a:cs typeface="Arial" panose="020B0604020202020204" pitchFamily="34" charset="0"/>
            </a:endParaRPr>
          </a:p>
          <a:p>
            <a:pPr lvl="1" algn="just"/>
            <a:r>
              <a:rPr lang="pt-BR" dirty="0">
                <a:latin typeface="Arial" panose="020B0604020202020204" pitchFamily="34" charset="0"/>
                <a:cs typeface="Arial" panose="020B0604020202020204" pitchFamily="34" charset="0"/>
              </a:rPr>
              <a:t>Total soma = 8</a:t>
            </a:r>
            <a:endParaRPr lang="pt-BR" dirty="0">
              <a:latin typeface="Arial" panose="020B0604020202020204" pitchFamily="34" charset="0"/>
              <a:cs typeface="Arial" panose="020B0604020202020204" pitchFamily="34" charset="0"/>
            </a:endParaRPr>
          </a:p>
          <a:p>
            <a:pPr lvl="1" algn="just"/>
            <a:r>
              <a:rPr lang="pt-BR" dirty="0">
                <a:latin typeface="Arial" panose="020B0604020202020204" pitchFamily="34" charset="0"/>
                <a:cs typeface="Arial" panose="020B0604020202020204" pitchFamily="34" charset="0"/>
              </a:rPr>
              <a:t>Total principal = </a:t>
            </a:r>
            <a:r>
              <a:rPr lang="pt-BR" dirty="0" smtClean="0">
                <a:latin typeface="Arial" panose="020B0604020202020204" pitchFamily="34" charset="0"/>
                <a:cs typeface="Arial" panose="020B0604020202020204" pitchFamily="34" charset="0"/>
              </a:rPr>
              <a:t>8</a:t>
            </a:r>
            <a:endParaRPr lang="pt-BR" dirty="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
        <p:nvSpPr>
          <p:cNvPr id="6" name="Espaço Reservado para Conteúdo 5"/>
          <p:cNvSpPr txBox="1"/>
          <p:nvPr/>
        </p:nvSpPr>
        <p:spPr>
          <a:xfrm>
            <a:off x="838063" y="2244436"/>
            <a:ext cx="9142413" cy="35536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just">
              <a:buNone/>
            </a:pPr>
            <a:r>
              <a:rPr lang="pt-BR" dirty="0" err="1">
                <a:latin typeface="Arial" panose="020B0604020202020204" pitchFamily="34" charset="0"/>
                <a:cs typeface="Arial" panose="020B0604020202020204" pitchFamily="34" charset="0"/>
              </a:rPr>
              <a:t>def</a:t>
            </a:r>
            <a:r>
              <a:rPr lang="pt-BR" dirty="0">
                <a:latin typeface="Arial" panose="020B0604020202020204" pitchFamily="34" charset="0"/>
                <a:cs typeface="Arial" panose="020B0604020202020204" pitchFamily="34" charset="0"/>
              </a:rPr>
              <a:t> soma(</a:t>
            </a:r>
            <a:r>
              <a:rPr lang="pt-BR" dirty="0" err="1">
                <a:latin typeface="Arial" panose="020B0604020202020204" pitchFamily="34" charset="0"/>
                <a:cs typeface="Arial" panose="020B0604020202020204" pitchFamily="34" charset="0"/>
              </a:rPr>
              <a:t>x,y</a:t>
            </a:r>
            <a:r>
              <a:rPr lang="pt-BR" dirty="0">
                <a:latin typeface="Arial" panose="020B0604020202020204" pitchFamily="34" charset="0"/>
                <a:cs typeface="Arial" panose="020B0604020202020204" pitchFamily="34" charset="0"/>
              </a:rPr>
              <a:t>):</a:t>
            </a:r>
            <a:endParaRPr lang="pt-BR" dirty="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    global </a:t>
            </a:r>
            <a:r>
              <a:rPr lang="pt-BR" dirty="0">
                <a:latin typeface="Arial" panose="020B0604020202020204" pitchFamily="34" charset="0"/>
                <a:cs typeface="Arial" panose="020B0604020202020204" pitchFamily="34" charset="0"/>
              </a:rPr>
              <a:t>total</a:t>
            </a:r>
            <a:endParaRPr lang="pt-BR" dirty="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    total </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x+y</a:t>
            </a:r>
            <a:endParaRPr lang="pt-BR" dirty="0">
              <a:latin typeface="Arial" panose="020B0604020202020204" pitchFamily="34" charset="0"/>
              <a:cs typeface="Arial" panose="020B0604020202020204" pitchFamily="34" charset="0"/>
            </a:endParaRPr>
          </a:p>
          <a:p>
            <a:pPr marL="0" indent="0" algn="just">
              <a:buNone/>
            </a:pPr>
            <a:r>
              <a:rPr lang="pt-BR" dirty="0" smtClean="0">
                <a:latin typeface="Arial" panose="020B0604020202020204" pitchFamily="34" charset="0"/>
                <a:cs typeface="Arial" panose="020B0604020202020204" pitchFamily="34" charset="0"/>
              </a:rPr>
              <a:t>    </a:t>
            </a:r>
            <a:r>
              <a:rPr lang="pt-BR" dirty="0" err="1" smtClean="0">
                <a:latin typeface="Arial" panose="020B0604020202020204" pitchFamily="34" charset="0"/>
                <a:cs typeface="Arial" panose="020B0604020202020204" pitchFamily="34" charset="0"/>
              </a:rPr>
              <a:t>print</a:t>
            </a:r>
            <a:r>
              <a:rPr lang="pt-BR" dirty="0">
                <a:latin typeface="Arial" panose="020B0604020202020204" pitchFamily="34" charset="0"/>
                <a:cs typeface="Arial" panose="020B0604020202020204" pitchFamily="34" charset="0"/>
              </a:rPr>
              <a:t>("Total soma = ",total)</a:t>
            </a:r>
            <a:endParaRPr lang="pt-BR" dirty="0">
              <a:latin typeface="Arial" panose="020B0604020202020204" pitchFamily="34" charset="0"/>
              <a:cs typeface="Arial" panose="020B0604020202020204" pitchFamily="34" charset="0"/>
            </a:endParaRPr>
          </a:p>
          <a:p>
            <a:pPr marL="0" indent="0" algn="just">
              <a:buNone/>
            </a:pPr>
            <a:r>
              <a:rPr lang="pt-BR" dirty="0">
                <a:latin typeface="Arial" panose="020B0604020202020204" pitchFamily="34" charset="0"/>
                <a:cs typeface="Arial" panose="020B0604020202020204" pitchFamily="34" charset="0"/>
              </a:rPr>
              <a:t>#programa principal</a:t>
            </a:r>
            <a:endParaRPr lang="pt-BR" dirty="0">
              <a:latin typeface="Arial" panose="020B0604020202020204" pitchFamily="34" charset="0"/>
              <a:cs typeface="Arial" panose="020B0604020202020204" pitchFamily="34" charset="0"/>
            </a:endParaRPr>
          </a:p>
          <a:p>
            <a:pPr marL="0" indent="0" algn="just">
              <a:buNone/>
            </a:pPr>
            <a:r>
              <a:rPr lang="pt-BR" dirty="0">
                <a:latin typeface="Arial" panose="020B0604020202020204" pitchFamily="34" charset="0"/>
                <a:cs typeface="Arial" panose="020B0604020202020204" pitchFamily="34" charset="0"/>
              </a:rPr>
              <a:t>global total</a:t>
            </a:r>
            <a:endParaRPr lang="pt-BR" dirty="0">
              <a:latin typeface="Arial" panose="020B0604020202020204" pitchFamily="34" charset="0"/>
              <a:cs typeface="Arial" panose="020B0604020202020204" pitchFamily="34" charset="0"/>
            </a:endParaRPr>
          </a:p>
          <a:p>
            <a:pPr marL="0" indent="0" algn="just">
              <a:buNone/>
            </a:pPr>
            <a:r>
              <a:rPr lang="pt-BR" dirty="0">
                <a:latin typeface="Arial" panose="020B0604020202020204" pitchFamily="34" charset="0"/>
                <a:cs typeface="Arial" panose="020B0604020202020204" pitchFamily="34" charset="0"/>
              </a:rPr>
              <a:t>total = 10</a:t>
            </a:r>
            <a:endParaRPr lang="pt-BR" dirty="0">
              <a:latin typeface="Arial" panose="020B0604020202020204" pitchFamily="34" charset="0"/>
              <a:cs typeface="Arial" panose="020B0604020202020204" pitchFamily="34" charset="0"/>
            </a:endParaRPr>
          </a:p>
          <a:p>
            <a:pPr marL="0" indent="0" algn="just">
              <a:buNone/>
            </a:pPr>
            <a:r>
              <a:rPr lang="pt-BR" dirty="0">
                <a:latin typeface="Arial" panose="020B0604020202020204" pitchFamily="34" charset="0"/>
                <a:cs typeface="Arial" panose="020B0604020202020204" pitchFamily="34" charset="0"/>
              </a:rPr>
              <a:t>soma(3,5)</a:t>
            </a:r>
            <a:endParaRPr lang="pt-BR" dirty="0">
              <a:latin typeface="Arial" panose="020B0604020202020204" pitchFamily="34" charset="0"/>
              <a:cs typeface="Arial" panose="020B0604020202020204" pitchFamily="34" charset="0"/>
            </a:endParaRPr>
          </a:p>
          <a:p>
            <a:pPr marL="0" indent="0" algn="just">
              <a:buNone/>
            </a:pPr>
            <a:r>
              <a:rPr lang="pt-BR" dirty="0" err="1">
                <a:latin typeface="Arial" panose="020B0604020202020204" pitchFamily="34" charset="0"/>
                <a:cs typeface="Arial" panose="020B0604020202020204" pitchFamily="34" charset="0"/>
              </a:rPr>
              <a:t>print</a:t>
            </a:r>
            <a:r>
              <a:rPr lang="pt-BR" dirty="0">
                <a:latin typeface="Arial" panose="020B0604020202020204" pitchFamily="34" charset="0"/>
                <a:cs typeface="Arial" panose="020B0604020202020204" pitchFamily="34" charset="0"/>
              </a:rPr>
              <a:t>("Total principal = ",total</a:t>
            </a:r>
            <a:r>
              <a:rPr lang="pt-BR" dirty="0" smtClean="0">
                <a:latin typeface="Arial" panose="020B0604020202020204" pitchFamily="34" charset="0"/>
                <a:cs typeface="Arial" panose="020B0604020202020204" pitchFamily="34" charset="0"/>
              </a:rPr>
              <a:t>)</a:t>
            </a:r>
            <a:endParaRPr lang="pt-BR" dirty="0">
              <a:latin typeface="Arial" panose="020B0604020202020204" pitchFamily="34" charset="0"/>
              <a:cs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Módulos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Bibliotecas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Exceções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Classes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r>
              <a:rPr lang="pt-BR" dirty="0">
                <a:latin typeface="Arial" panose="020B0604020202020204" pitchFamily="34" charset="0"/>
                <a:cs typeface="Arial" panose="020B0604020202020204" pitchFamily="34" charset="0"/>
              </a:rPr>
              <a:t>Em Python:</a:t>
            </a:r>
            <a:endParaRPr lang="pt-BR" dirty="0">
              <a:latin typeface="Arial" panose="020B0604020202020204" pitchFamily="34" charset="0"/>
              <a:cs typeface="Arial" panose="020B0604020202020204" pitchFamily="34" charset="0"/>
            </a:endParaRPr>
          </a:p>
          <a:p>
            <a:pPr marL="0" indent="0" algn="just">
              <a:buNone/>
            </a:pPr>
            <a:r>
              <a:rPr lang="pt-BR" dirty="0">
                <a:latin typeface="Arial" panose="020B0604020202020204" pitchFamily="34" charset="0"/>
                <a:cs typeface="Arial" panose="020B0604020202020204" pitchFamily="34" charset="0"/>
              </a:rPr>
              <a:t>➢ Quase tudo é objeto, mesmo os tipos básicos, como números inteiros;</a:t>
            </a:r>
            <a:endParaRPr lang="pt-BR" dirty="0">
              <a:latin typeface="Arial" panose="020B0604020202020204" pitchFamily="34" charset="0"/>
              <a:cs typeface="Arial" panose="020B0604020202020204" pitchFamily="34" charset="0"/>
            </a:endParaRPr>
          </a:p>
          <a:p>
            <a:pPr marL="0" indent="0" algn="just">
              <a:buNone/>
            </a:pPr>
            <a:r>
              <a:rPr lang="pt-BR" dirty="0">
                <a:latin typeface="Arial" panose="020B0604020202020204" pitchFamily="34" charset="0"/>
                <a:cs typeface="Arial" panose="020B0604020202020204" pitchFamily="34" charset="0"/>
              </a:rPr>
              <a:t>➢ Tipos e classes são unificados;</a:t>
            </a:r>
            <a:endParaRPr lang="pt-BR" dirty="0">
              <a:latin typeface="Arial" panose="020B0604020202020204" pitchFamily="34" charset="0"/>
              <a:cs typeface="Arial" panose="020B0604020202020204" pitchFamily="34" charset="0"/>
            </a:endParaRPr>
          </a:p>
          <a:p>
            <a:pPr marL="0" indent="0" algn="just">
              <a:buNone/>
            </a:pPr>
            <a:r>
              <a:rPr lang="pt-BR" dirty="0">
                <a:latin typeface="Arial" panose="020B0604020202020204" pitchFamily="34" charset="0"/>
                <a:cs typeface="Arial" panose="020B0604020202020204" pitchFamily="34" charset="0"/>
              </a:rPr>
              <a:t>➢ Os operadores são na verdade chamadas para métodos especiais;</a:t>
            </a: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Classes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algn="just"/>
            <a:r>
              <a:rPr lang="pt-BR" dirty="0">
                <a:latin typeface="Arial" panose="020B0604020202020204" pitchFamily="34" charset="0"/>
                <a:cs typeface="Arial" panose="020B0604020202020204" pitchFamily="34" charset="0"/>
              </a:rPr>
              <a:t>Novos objetos são criados a partir das classes através de atribuição. </a:t>
            </a:r>
            <a:r>
              <a:rPr lang="pt-BR" dirty="0" smtClean="0">
                <a:latin typeface="Arial" panose="020B0604020202020204" pitchFamily="34" charset="0"/>
                <a:cs typeface="Arial" panose="020B0604020202020204" pitchFamily="34" charset="0"/>
              </a:rPr>
              <a:t>O objeto </a:t>
            </a:r>
            <a:r>
              <a:rPr lang="pt-BR" dirty="0">
                <a:latin typeface="Arial" panose="020B0604020202020204" pitchFamily="34" charset="0"/>
                <a:cs typeface="Arial" panose="020B0604020202020204" pitchFamily="34" charset="0"/>
              </a:rPr>
              <a:t>é uma instância da classe, que possui características próprias.</a:t>
            </a:r>
            <a:endParaRPr lang="pt-BR" dirty="0">
              <a:latin typeface="Arial" panose="020B0604020202020204" pitchFamily="34" charset="0"/>
              <a:cs typeface="Arial" panose="020B0604020202020204" pitchFamily="34" charset="0"/>
            </a:endParaRPr>
          </a:p>
          <a:p>
            <a:pPr algn="just"/>
            <a:r>
              <a:rPr lang="pt-BR" dirty="0" smtClean="0">
                <a:latin typeface="Arial" panose="020B0604020202020204" pitchFamily="34" charset="0"/>
                <a:cs typeface="Arial" panose="020B0604020202020204" pitchFamily="34" charset="0"/>
              </a:rPr>
              <a:t>Quando </a:t>
            </a:r>
            <a:r>
              <a:rPr lang="pt-BR" dirty="0">
                <a:latin typeface="Arial" panose="020B0604020202020204" pitchFamily="34" charset="0"/>
                <a:cs typeface="Arial" panose="020B0604020202020204" pitchFamily="34" charset="0"/>
              </a:rPr>
              <a:t>um novo objeto é criado, o construtor da classe é executado. </a:t>
            </a:r>
            <a:r>
              <a:rPr lang="pt-BR" dirty="0" smtClean="0">
                <a:latin typeface="Arial" panose="020B0604020202020204" pitchFamily="34" charset="0"/>
                <a:cs typeface="Arial" panose="020B0604020202020204" pitchFamily="34" charset="0"/>
              </a:rPr>
              <a:t>Em Python</a:t>
            </a:r>
            <a:r>
              <a:rPr lang="pt-BR" dirty="0">
                <a:latin typeface="Arial" panose="020B0604020202020204" pitchFamily="34" charset="0"/>
                <a:cs typeface="Arial" panose="020B0604020202020204" pitchFamily="34" charset="0"/>
              </a:rPr>
              <a:t>, o construtor é um método especial, chamado __new__(). Após </a:t>
            </a:r>
            <a:r>
              <a:rPr lang="pt-BR" dirty="0" smtClean="0">
                <a:latin typeface="Arial" panose="020B0604020202020204" pitchFamily="34" charset="0"/>
                <a:cs typeface="Arial" panose="020B0604020202020204" pitchFamily="34" charset="0"/>
              </a:rPr>
              <a:t>a chamada </a:t>
            </a:r>
            <a:r>
              <a:rPr lang="pt-BR" dirty="0">
                <a:latin typeface="Arial" panose="020B0604020202020204" pitchFamily="34" charset="0"/>
                <a:cs typeface="Arial" panose="020B0604020202020204" pitchFamily="34" charset="0"/>
              </a:rPr>
              <a:t>ao construtor, o método __</a:t>
            </a:r>
            <a:r>
              <a:rPr lang="pt-BR" dirty="0" err="1">
                <a:latin typeface="Arial" panose="020B0604020202020204" pitchFamily="34" charset="0"/>
                <a:cs typeface="Arial" panose="020B0604020202020204" pitchFamily="34" charset="0"/>
              </a:rPr>
              <a:t>init</a:t>
            </a:r>
            <a:r>
              <a:rPr lang="pt-BR" dirty="0">
                <a:latin typeface="Arial" panose="020B0604020202020204" pitchFamily="34" charset="0"/>
                <a:cs typeface="Arial" panose="020B0604020202020204" pitchFamily="34" charset="0"/>
              </a:rPr>
              <a:t>__() é chamado para inicializar </a:t>
            </a:r>
            <a:r>
              <a:rPr lang="pt-BR" dirty="0" smtClean="0">
                <a:latin typeface="Arial" panose="020B0604020202020204" pitchFamily="34" charset="0"/>
                <a:cs typeface="Arial" panose="020B0604020202020204" pitchFamily="34" charset="0"/>
              </a:rPr>
              <a:t>a nova </a:t>
            </a:r>
            <a:r>
              <a:rPr lang="pt-BR" dirty="0">
                <a:latin typeface="Arial" panose="020B0604020202020204" pitchFamily="34" charset="0"/>
                <a:cs typeface="Arial" panose="020B0604020202020204" pitchFamily="34" charset="0"/>
              </a:rPr>
              <a:t>instância</a:t>
            </a:r>
            <a:r>
              <a:rPr lang="pt-BR" dirty="0" smtClean="0">
                <a:latin typeface="Arial" panose="020B0604020202020204" pitchFamily="34" charset="0"/>
                <a:cs typeface="Arial" panose="020B0604020202020204" pitchFamily="34" charset="0"/>
              </a:rPr>
              <a:t>.</a:t>
            </a:r>
            <a:endParaRPr lang="pt-BR" dirty="0" smtClean="0">
              <a:latin typeface="Arial" panose="020B0604020202020204" pitchFamily="34" charset="0"/>
              <a:cs typeface="Arial" panose="020B0604020202020204" pitchFamily="34" charset="0"/>
            </a:endParaRPr>
          </a:p>
          <a:p>
            <a:pPr algn="just"/>
            <a:r>
              <a:rPr lang="pt-BR" dirty="0">
                <a:latin typeface="Arial" panose="020B0604020202020204" pitchFamily="34" charset="0"/>
                <a:cs typeface="Arial" panose="020B0604020202020204" pitchFamily="34" charset="0"/>
              </a:rPr>
              <a:t>Em Python, as classes são definidas utilizando a palavra </a:t>
            </a:r>
            <a:r>
              <a:rPr lang="pt-BR" dirty="0" smtClean="0">
                <a:latin typeface="Arial" panose="020B0604020202020204" pitchFamily="34" charset="0"/>
                <a:cs typeface="Arial" panose="020B0604020202020204" pitchFamily="34" charset="0"/>
              </a:rPr>
              <a:t>reservada </a:t>
            </a:r>
            <a:r>
              <a:rPr lang="pt-BR" dirty="0" err="1" smtClean="0">
                <a:latin typeface="Arial" panose="020B0604020202020204" pitchFamily="34" charset="0"/>
                <a:cs typeface="Arial" panose="020B0604020202020204" pitchFamily="34" charset="0"/>
              </a:rPr>
              <a:t>class</a:t>
            </a: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Classes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fontScale="92500" lnSpcReduction="10000"/>
          </a:bodyPr>
          <a:lstStyle/>
          <a:p>
            <a:pPr algn="just"/>
            <a:r>
              <a:rPr lang="pt-BR" dirty="0">
                <a:latin typeface="Arial" panose="020B0604020202020204" pitchFamily="34" charset="0"/>
                <a:cs typeface="Arial" panose="020B0604020202020204" pitchFamily="34" charset="0"/>
              </a:rPr>
              <a:t>Métodos de objeto podem usar atributos e outros métodos do objeto. </a:t>
            </a:r>
            <a:r>
              <a:rPr lang="pt-BR" dirty="0" smtClean="0">
                <a:latin typeface="Arial" panose="020B0604020202020204" pitchFamily="34" charset="0"/>
                <a:cs typeface="Arial" panose="020B0604020202020204" pitchFamily="34" charset="0"/>
              </a:rPr>
              <a:t>A variável </a:t>
            </a:r>
            <a:r>
              <a:rPr lang="pt-BR" dirty="0">
                <a:latin typeface="Arial" panose="020B0604020202020204" pitchFamily="34" charset="0"/>
                <a:cs typeface="Arial" panose="020B0604020202020204" pitchFamily="34" charset="0"/>
              </a:rPr>
              <a:t>self que representa o objeto também precisa ser passado </a:t>
            </a:r>
            <a:r>
              <a:rPr lang="pt-BR" dirty="0" smtClean="0">
                <a:latin typeface="Arial" panose="020B0604020202020204" pitchFamily="34" charset="0"/>
                <a:cs typeface="Arial" panose="020B0604020202020204" pitchFamily="34" charset="0"/>
              </a:rPr>
              <a:t>de forma </a:t>
            </a:r>
            <a:r>
              <a:rPr lang="pt-BR" dirty="0">
                <a:latin typeface="Arial" panose="020B0604020202020204" pitchFamily="34" charset="0"/>
                <a:cs typeface="Arial" panose="020B0604020202020204" pitchFamily="34" charset="0"/>
              </a:rPr>
              <a:t>explícita.</a:t>
            </a:r>
            <a:endParaRPr lang="pt-BR" dirty="0">
              <a:latin typeface="Arial" panose="020B0604020202020204" pitchFamily="34" charset="0"/>
              <a:cs typeface="Arial" panose="020B0604020202020204" pitchFamily="34" charset="0"/>
            </a:endParaRPr>
          </a:p>
          <a:p>
            <a:pPr algn="just"/>
            <a:r>
              <a:rPr lang="pt-BR" dirty="0" smtClean="0">
                <a:latin typeface="Arial" panose="020B0604020202020204" pitchFamily="34" charset="0"/>
                <a:cs typeface="Arial" panose="020B0604020202020204" pitchFamily="34" charset="0"/>
              </a:rPr>
              <a:t>Métodos </a:t>
            </a:r>
            <a:r>
              <a:rPr lang="pt-BR" dirty="0">
                <a:latin typeface="Arial" panose="020B0604020202020204" pitchFamily="34" charset="0"/>
                <a:cs typeface="Arial" panose="020B0604020202020204" pitchFamily="34" charset="0"/>
              </a:rPr>
              <a:t>estáticos são aqueles que não tem ligação com atributos </a:t>
            </a:r>
            <a:r>
              <a:rPr lang="pt-BR" dirty="0" smtClean="0">
                <a:latin typeface="Arial" panose="020B0604020202020204" pitchFamily="34" charset="0"/>
                <a:cs typeface="Arial" panose="020B0604020202020204" pitchFamily="34" charset="0"/>
              </a:rPr>
              <a:t>do objeto </a:t>
            </a:r>
            <a:r>
              <a:rPr lang="pt-BR" dirty="0">
                <a:latin typeface="Arial" panose="020B0604020202020204" pitchFamily="34" charset="0"/>
                <a:cs typeface="Arial" panose="020B0604020202020204" pitchFamily="34" charset="0"/>
              </a:rPr>
              <a:t>ou da classe. Funcionam como as funções comuns.</a:t>
            </a:r>
            <a:endParaRPr lang="pt-BR" dirty="0">
              <a:latin typeface="Arial" panose="020B0604020202020204" pitchFamily="34" charset="0"/>
              <a:cs typeface="Arial" panose="020B0604020202020204" pitchFamily="34" charset="0"/>
            </a:endParaRPr>
          </a:p>
          <a:p>
            <a:pPr algn="just"/>
            <a:r>
              <a:rPr lang="pt-BR" dirty="0" smtClean="0">
                <a:latin typeface="Arial" panose="020B0604020202020204" pitchFamily="34" charset="0"/>
                <a:cs typeface="Arial" panose="020B0604020202020204" pitchFamily="34" charset="0"/>
              </a:rPr>
              <a:t>Um </a:t>
            </a:r>
            <a:r>
              <a:rPr lang="pt-BR" dirty="0">
                <a:latin typeface="Arial" panose="020B0604020202020204" pitchFamily="34" charset="0"/>
                <a:cs typeface="Arial" panose="020B0604020202020204" pitchFamily="34" charset="0"/>
              </a:rPr>
              <a:t>objeto continua existindo na memória enquanto existir pelo </a:t>
            </a:r>
            <a:r>
              <a:rPr lang="pt-BR" dirty="0" smtClean="0">
                <a:latin typeface="Arial" panose="020B0604020202020204" pitchFamily="34" charset="0"/>
                <a:cs typeface="Arial" panose="020B0604020202020204" pitchFamily="34" charset="0"/>
              </a:rPr>
              <a:t>menos uma </a:t>
            </a:r>
            <a:r>
              <a:rPr lang="pt-BR" dirty="0">
                <a:latin typeface="Arial" panose="020B0604020202020204" pitchFamily="34" charset="0"/>
                <a:cs typeface="Arial" panose="020B0604020202020204" pitchFamily="34" charset="0"/>
              </a:rPr>
              <a:t>referência a ele. O interpretador Python possui um recurso </a:t>
            </a:r>
            <a:r>
              <a:rPr lang="pt-BR" dirty="0" smtClean="0">
                <a:latin typeface="Arial" panose="020B0604020202020204" pitchFamily="34" charset="0"/>
                <a:cs typeface="Arial" panose="020B0604020202020204" pitchFamily="34" charset="0"/>
              </a:rPr>
              <a:t>chamado coletor </a:t>
            </a:r>
            <a:r>
              <a:rPr lang="pt-BR" dirty="0">
                <a:latin typeface="Arial" panose="020B0604020202020204" pitchFamily="34" charset="0"/>
                <a:cs typeface="Arial" panose="020B0604020202020204" pitchFamily="34" charset="0"/>
              </a:rPr>
              <a:t>de lixo (</a:t>
            </a:r>
            <a:r>
              <a:rPr lang="pt-BR" dirty="0" err="1">
                <a:latin typeface="Arial" panose="020B0604020202020204" pitchFamily="34" charset="0"/>
                <a:cs typeface="Arial" panose="020B0604020202020204" pitchFamily="34" charset="0"/>
              </a:rPr>
              <a:t>Garbage</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Collector</a:t>
            </a:r>
            <a:r>
              <a:rPr lang="pt-BR" dirty="0">
                <a:latin typeface="Arial" panose="020B0604020202020204" pitchFamily="34" charset="0"/>
                <a:cs typeface="Arial" panose="020B0604020202020204" pitchFamily="34" charset="0"/>
              </a:rPr>
              <a:t>) que limpa da memória objetos </a:t>
            </a:r>
            <a:r>
              <a:rPr lang="pt-BR" dirty="0" smtClean="0">
                <a:latin typeface="Arial" panose="020B0604020202020204" pitchFamily="34" charset="0"/>
                <a:cs typeface="Arial" panose="020B0604020202020204" pitchFamily="34" charset="0"/>
              </a:rPr>
              <a:t>sem referências</a:t>
            </a:r>
            <a:r>
              <a:rPr lang="pt-BR" dirty="0">
                <a:latin typeface="Arial" panose="020B0604020202020204" pitchFamily="34" charset="0"/>
                <a:cs typeface="Arial" panose="020B0604020202020204" pitchFamily="34" charset="0"/>
              </a:rPr>
              <a:t>. Quando o objeto é apagado, o método especial __</a:t>
            </a:r>
            <a:r>
              <a:rPr lang="pt-BR" dirty="0" err="1">
                <a:latin typeface="Arial" panose="020B0604020202020204" pitchFamily="34" charset="0"/>
                <a:cs typeface="Arial" panose="020B0604020202020204" pitchFamily="34" charset="0"/>
              </a:rPr>
              <a:t>done</a:t>
            </a:r>
            <a:r>
              <a:rPr lang="pt-BR" dirty="0">
                <a:latin typeface="Arial" panose="020B0604020202020204" pitchFamily="34" charset="0"/>
                <a:cs typeface="Arial" panose="020B0604020202020204" pitchFamily="34" charset="0"/>
              </a:rPr>
              <a:t>__() </a:t>
            </a:r>
            <a:r>
              <a:rPr lang="pt-BR" dirty="0" smtClean="0">
                <a:latin typeface="Arial" panose="020B0604020202020204" pitchFamily="34" charset="0"/>
                <a:cs typeface="Arial" panose="020B0604020202020204" pitchFamily="34" charset="0"/>
              </a:rPr>
              <a:t>é evocado</a:t>
            </a:r>
            <a:r>
              <a:rPr lang="pt-BR" dirty="0">
                <a:latin typeface="Arial" panose="020B0604020202020204" pitchFamily="34" charset="0"/>
                <a:cs typeface="Arial" panose="020B0604020202020204" pitchFamily="34" charset="0"/>
              </a:rPr>
              <a:t>. </a:t>
            </a: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latin typeface="Arial" panose="020B0604020202020204" pitchFamily="34" charset="0"/>
                <a:cs typeface="Arial" panose="020B0604020202020204" pitchFamily="34" charset="0"/>
              </a:rPr>
              <a:t>Indentação</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a:normAutofit fontScale="92500"/>
          </a:bodyPr>
          <a:lstStyle/>
          <a:p>
            <a:pPr algn="just"/>
            <a:r>
              <a:rPr lang="pt-BR" dirty="0" smtClean="0">
                <a:latin typeface="Arial" panose="020B0604020202020204" pitchFamily="34" charset="0"/>
                <a:cs typeface="Arial" panose="020B0604020202020204" pitchFamily="34" charset="0"/>
              </a:rPr>
              <a:t>Python foi desenvolvido para ser uma linguagem de fácil leitura, com um visual agradável, frequentemente usando palavras e não pontuações como em outras linguagens.</a:t>
            </a:r>
            <a:endParaRPr lang="pt-BR" dirty="0" smtClean="0">
              <a:latin typeface="Arial" panose="020B0604020202020204" pitchFamily="34" charset="0"/>
              <a:cs typeface="Arial" panose="020B0604020202020204" pitchFamily="34" charset="0"/>
            </a:endParaRPr>
          </a:p>
          <a:p>
            <a:pPr algn="just"/>
            <a:r>
              <a:rPr lang="pt-BR" dirty="0" smtClean="0">
                <a:latin typeface="Arial" panose="020B0604020202020204" pitchFamily="34" charset="0"/>
                <a:cs typeface="Arial" panose="020B0604020202020204" pitchFamily="34" charset="0"/>
              </a:rPr>
              <a:t>Para a separação de blocos de código, a linguagem usa espaços em branco e </a:t>
            </a:r>
            <a:r>
              <a:rPr lang="pt-BR" dirty="0" err="1" smtClean="0">
                <a:latin typeface="Arial" panose="020B0604020202020204" pitchFamily="34" charset="0"/>
                <a:cs typeface="Arial" panose="020B0604020202020204" pitchFamily="34" charset="0"/>
              </a:rPr>
              <a:t>indentação</a:t>
            </a:r>
            <a:r>
              <a:rPr lang="pt-BR" dirty="0" smtClean="0">
                <a:latin typeface="Arial" panose="020B0604020202020204" pitchFamily="34" charset="0"/>
                <a:cs typeface="Arial" panose="020B0604020202020204" pitchFamily="34" charset="0"/>
              </a:rPr>
              <a:t> ao invés de delimitadores visuais como chaves (C, Java) ou palavras (BASIC, </a:t>
            </a:r>
            <a:r>
              <a:rPr lang="pt-BR" dirty="0" err="1" smtClean="0">
                <a:latin typeface="Arial" panose="020B0604020202020204" pitchFamily="34" charset="0"/>
                <a:cs typeface="Arial" panose="020B0604020202020204" pitchFamily="34" charset="0"/>
              </a:rPr>
              <a:t>Fortran,Pascal</a:t>
            </a:r>
            <a:r>
              <a:rPr lang="pt-BR" dirty="0" smtClean="0">
                <a:latin typeface="Arial" panose="020B0604020202020204" pitchFamily="34" charset="0"/>
                <a:cs typeface="Arial" panose="020B0604020202020204" pitchFamily="34" charset="0"/>
              </a:rPr>
              <a:t>).</a:t>
            </a:r>
            <a:endParaRPr lang="pt-BR" dirty="0" smtClean="0">
              <a:latin typeface="Arial" panose="020B0604020202020204" pitchFamily="34" charset="0"/>
              <a:cs typeface="Arial" panose="020B0604020202020204" pitchFamily="34" charset="0"/>
            </a:endParaRPr>
          </a:p>
          <a:p>
            <a:pPr algn="just"/>
            <a:r>
              <a:rPr lang="pt-BR" dirty="0" smtClean="0">
                <a:latin typeface="Arial" panose="020B0604020202020204" pitchFamily="34" charset="0"/>
                <a:cs typeface="Arial" panose="020B0604020202020204" pitchFamily="34" charset="0"/>
              </a:rPr>
              <a:t>Diferente de linguagens com delimitadores visuais de blocos, em Python a </a:t>
            </a:r>
            <a:r>
              <a:rPr lang="pt-BR" dirty="0" err="1" smtClean="0">
                <a:latin typeface="Arial" panose="020B0604020202020204" pitchFamily="34" charset="0"/>
                <a:cs typeface="Arial" panose="020B0604020202020204" pitchFamily="34" charset="0"/>
              </a:rPr>
              <a:t>indentação</a:t>
            </a:r>
            <a:r>
              <a:rPr lang="pt-BR" dirty="0" smtClean="0">
                <a:latin typeface="Arial" panose="020B0604020202020204" pitchFamily="34" charset="0"/>
                <a:cs typeface="Arial" panose="020B0604020202020204" pitchFamily="34" charset="0"/>
              </a:rPr>
              <a:t> é obrigatória. O aumento da </a:t>
            </a:r>
            <a:r>
              <a:rPr lang="pt-BR" dirty="0" err="1" smtClean="0">
                <a:latin typeface="Arial" panose="020B0604020202020204" pitchFamily="34" charset="0"/>
                <a:cs typeface="Arial" panose="020B0604020202020204" pitchFamily="34" charset="0"/>
              </a:rPr>
              <a:t>indentação</a:t>
            </a:r>
            <a:r>
              <a:rPr lang="pt-BR" dirty="0" smtClean="0">
                <a:latin typeface="Arial" panose="020B0604020202020204" pitchFamily="34" charset="0"/>
                <a:cs typeface="Arial" panose="020B0604020202020204" pitchFamily="34" charset="0"/>
              </a:rPr>
              <a:t> indica o início de um novo bloco, que termina da diminuição da </a:t>
            </a:r>
            <a:r>
              <a:rPr lang="pt-BR" dirty="0" err="1" smtClean="0">
                <a:latin typeface="Arial" panose="020B0604020202020204" pitchFamily="34" charset="0"/>
                <a:cs typeface="Arial" panose="020B0604020202020204" pitchFamily="34" charset="0"/>
              </a:rPr>
              <a:t>indentação</a:t>
            </a:r>
            <a:r>
              <a:rPr lang="pt-BR" dirty="0" smtClean="0">
                <a:latin typeface="Arial" panose="020B0604020202020204" pitchFamily="34" charset="0"/>
                <a:cs typeface="Arial" panose="020B0604020202020204" pitchFamily="34" charset="0"/>
              </a:rPr>
              <a:t>.</a:t>
            </a: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Coletor de Lixo</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algn="just"/>
            <a:r>
              <a:rPr lang="pt-BR" dirty="0">
                <a:latin typeface="Arial" panose="020B0604020202020204" pitchFamily="34" charset="0"/>
                <a:cs typeface="Arial" panose="020B0604020202020204" pitchFamily="34" charset="0"/>
              </a:rPr>
              <a:t>Python utiliza um mecanismo bem simples como coletor de lixo: </a:t>
            </a:r>
            <a:r>
              <a:rPr lang="pt-BR" dirty="0" smtClean="0">
                <a:latin typeface="Arial" panose="020B0604020202020204" pitchFamily="34" charset="0"/>
                <a:cs typeface="Arial" panose="020B0604020202020204" pitchFamily="34" charset="0"/>
              </a:rPr>
              <a:t>contagem de </a:t>
            </a:r>
            <a:r>
              <a:rPr lang="pt-BR" dirty="0">
                <a:latin typeface="Arial" panose="020B0604020202020204" pitchFamily="34" charset="0"/>
                <a:cs typeface="Arial" panose="020B0604020202020204" pitchFamily="34" charset="0"/>
              </a:rPr>
              <a:t>referências.</a:t>
            </a:r>
            <a:endParaRPr lang="pt-BR" dirty="0">
              <a:latin typeface="Arial" panose="020B0604020202020204" pitchFamily="34" charset="0"/>
              <a:cs typeface="Arial" panose="020B0604020202020204" pitchFamily="34" charset="0"/>
            </a:endParaRPr>
          </a:p>
          <a:p>
            <a:pPr algn="just"/>
            <a:r>
              <a:rPr lang="pt-BR" dirty="0" smtClean="0">
                <a:latin typeface="Arial" panose="020B0604020202020204" pitchFamily="34" charset="0"/>
                <a:cs typeface="Arial" panose="020B0604020202020204" pitchFamily="34" charset="0"/>
              </a:rPr>
              <a:t>Isso </a:t>
            </a:r>
            <a:r>
              <a:rPr lang="pt-BR" dirty="0">
                <a:latin typeface="Arial" panose="020B0604020202020204" pitchFamily="34" charset="0"/>
                <a:cs typeface="Arial" panose="020B0604020202020204" pitchFamily="34" charset="0"/>
              </a:rPr>
              <a:t>significa que para cada objeto é mantido um registro do número </a:t>
            </a:r>
            <a:r>
              <a:rPr lang="pt-BR" dirty="0" smtClean="0">
                <a:latin typeface="Arial" panose="020B0604020202020204" pitchFamily="34" charset="0"/>
                <a:cs typeface="Arial" panose="020B0604020202020204" pitchFamily="34" charset="0"/>
              </a:rPr>
              <a:t>de referências </a:t>
            </a:r>
            <a:r>
              <a:rPr lang="pt-BR" dirty="0">
                <a:latin typeface="Arial" panose="020B0604020202020204" pitchFamily="34" charset="0"/>
                <a:cs typeface="Arial" panose="020B0604020202020204" pitchFamily="34" charset="0"/>
              </a:rPr>
              <a:t>existentes para ele. Quando esse número chegar a zero, </a:t>
            </a:r>
            <a:r>
              <a:rPr lang="pt-BR" dirty="0" smtClean="0">
                <a:latin typeface="Arial" panose="020B0604020202020204" pitchFamily="34" charset="0"/>
                <a:cs typeface="Arial" panose="020B0604020202020204" pitchFamily="34" charset="0"/>
              </a:rPr>
              <a:t>ou seja</a:t>
            </a:r>
            <a:r>
              <a:rPr lang="pt-BR" dirty="0">
                <a:latin typeface="Arial" panose="020B0604020202020204" pitchFamily="34" charset="0"/>
                <a:cs typeface="Arial" panose="020B0604020202020204" pitchFamily="34" charset="0"/>
              </a:rPr>
              <a:t>, quando o objeto não estiver mais sendo usado, ele é destruído.</a:t>
            </a: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Polimorfismo</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algn="just"/>
            <a:r>
              <a:rPr lang="pt-BR" dirty="0">
                <a:latin typeface="Arial" panose="020B0604020202020204" pitchFamily="34" charset="0"/>
                <a:cs typeface="Arial" panose="020B0604020202020204" pitchFamily="34" charset="0"/>
              </a:rPr>
              <a:t>As chamadas de função em Python são universais ou genéricas </a:t>
            </a:r>
            <a:r>
              <a:rPr lang="pt-BR" dirty="0" smtClean="0">
                <a:latin typeface="Arial" panose="020B0604020202020204" pitchFamily="34" charset="0"/>
                <a:cs typeface="Arial" panose="020B0604020202020204" pitchFamily="34" charset="0"/>
              </a:rPr>
              <a:t>sem determinação </a:t>
            </a:r>
            <a:r>
              <a:rPr lang="pt-BR" dirty="0">
                <a:latin typeface="Arial" panose="020B0604020202020204" pitchFamily="34" charset="0"/>
                <a:cs typeface="Arial" panose="020B0604020202020204" pitchFamily="34" charset="0"/>
              </a:rPr>
              <a:t>de tipo. Por isso, sobrecarga não é suportada na linguagem.</a:t>
            </a:r>
            <a:endParaRPr lang="pt-BR" dirty="0">
              <a:latin typeface="Arial" panose="020B0604020202020204" pitchFamily="34" charset="0"/>
              <a:cs typeface="Arial" panose="020B0604020202020204" pitchFamily="34" charset="0"/>
            </a:endParaRPr>
          </a:p>
          <a:p>
            <a:pPr algn="just"/>
            <a:r>
              <a:rPr lang="pt-BR" dirty="0" smtClean="0">
                <a:latin typeface="Arial" panose="020B0604020202020204" pitchFamily="34" charset="0"/>
                <a:cs typeface="Arial" panose="020B0604020202020204" pitchFamily="34" charset="0"/>
              </a:rPr>
              <a:t>Graças </a:t>
            </a:r>
            <a:r>
              <a:rPr lang="pt-BR" dirty="0">
                <a:latin typeface="Arial" panose="020B0604020202020204" pitchFamily="34" charset="0"/>
                <a:cs typeface="Arial" panose="020B0604020202020204" pitchFamily="34" charset="0"/>
              </a:rPr>
              <a:t>à </a:t>
            </a:r>
            <a:r>
              <a:rPr lang="pt-BR" dirty="0" err="1">
                <a:latin typeface="Arial" panose="020B0604020202020204" pitchFamily="34" charset="0"/>
                <a:cs typeface="Arial" panose="020B0604020202020204" pitchFamily="34" charset="0"/>
              </a:rPr>
              <a:t>tipagem</a:t>
            </a:r>
            <a:r>
              <a:rPr lang="pt-BR" dirty="0">
                <a:latin typeface="Arial" panose="020B0604020202020204" pitchFamily="34" charset="0"/>
                <a:cs typeface="Arial" panose="020B0604020202020204" pitchFamily="34" charset="0"/>
              </a:rPr>
              <a:t> dinâmica, o polimorfismo de tipos acontece à </a:t>
            </a:r>
            <a:r>
              <a:rPr lang="pt-BR" dirty="0" smtClean="0">
                <a:latin typeface="Arial" panose="020B0604020202020204" pitchFamily="34" charset="0"/>
                <a:cs typeface="Arial" panose="020B0604020202020204" pitchFamily="34" charset="0"/>
              </a:rPr>
              <a:t>todo momento</a:t>
            </a:r>
            <a:r>
              <a:rPr lang="pt-BR" dirty="0">
                <a:latin typeface="Arial" panose="020B0604020202020204" pitchFamily="34" charset="0"/>
                <a:cs typeface="Arial" panose="020B0604020202020204" pitchFamily="34" charset="0"/>
              </a:rPr>
              <a:t>!</a:t>
            </a: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Manipulando arquivos de Texto</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Conectando a um Banco de dados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Python e </a:t>
            </a:r>
            <a:r>
              <a:rPr lang="pt-BR" dirty="0" err="1" smtClean="0">
                <a:latin typeface="Arial" panose="020B0604020202020204" pitchFamily="34" charset="0"/>
                <a:cs typeface="Arial" panose="020B0604020202020204" pitchFamily="34" charset="0"/>
              </a:rPr>
              <a:t>Arduino</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Python e </a:t>
            </a:r>
            <a:r>
              <a:rPr lang="pt-BR" dirty="0" err="1" smtClean="0">
                <a:latin typeface="Arial" panose="020B0604020202020204" pitchFamily="34" charset="0"/>
                <a:cs typeface="Arial" panose="020B0604020202020204" pitchFamily="34" charset="0"/>
              </a:rPr>
              <a:t>Raspberry</a:t>
            </a:r>
            <a:r>
              <a:rPr lang="pt-BR" dirty="0" smtClean="0">
                <a:latin typeface="Arial" panose="020B0604020202020204" pitchFamily="34" charset="0"/>
                <a:cs typeface="Arial" panose="020B0604020202020204" pitchFamily="34" charset="0"/>
              </a:rPr>
              <a:t> </a:t>
            </a:r>
            <a:r>
              <a:rPr lang="pt-BR" dirty="0" err="1" smtClean="0">
                <a:latin typeface="Arial" panose="020B0604020202020204" pitchFamily="34" charset="0"/>
                <a:cs typeface="Arial" panose="020B0604020202020204" pitchFamily="34" charset="0"/>
              </a:rPr>
              <a:t>Pi</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marL="0" indent="0" algn="just">
              <a:buNone/>
            </a:pP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Referências da Apostila</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algn="just"/>
            <a:r>
              <a:rPr lang="pt-BR" sz="2400" dirty="0" smtClean="0">
                <a:latin typeface="Arial" panose="020B0604020202020204" pitchFamily="34" charset="0"/>
                <a:cs typeface="Arial" panose="020B0604020202020204" pitchFamily="34" charset="0"/>
              </a:rPr>
              <a:t>Python </a:t>
            </a:r>
            <a:r>
              <a:rPr lang="pt-BR" sz="2400" dirty="0">
                <a:latin typeface="Arial" panose="020B0604020202020204" pitchFamily="34" charset="0"/>
                <a:cs typeface="Arial" panose="020B0604020202020204" pitchFamily="34" charset="0"/>
              </a:rPr>
              <a:t>para Desenvolvedores / Luiz Eduardo Borges</a:t>
            </a:r>
            <a:endParaRPr lang="pt-BR" sz="2400" dirty="0">
              <a:latin typeface="Arial" panose="020B0604020202020204" pitchFamily="34" charset="0"/>
              <a:cs typeface="Arial" panose="020B0604020202020204" pitchFamily="34" charset="0"/>
            </a:endParaRPr>
          </a:p>
          <a:p>
            <a:pPr marL="0" indent="0" algn="just">
              <a:buNone/>
            </a:pPr>
            <a:r>
              <a:rPr lang="pt-BR" sz="2400" dirty="0">
                <a:latin typeface="Arial" panose="020B0604020202020204" pitchFamily="34" charset="0"/>
                <a:cs typeface="Arial" panose="020B0604020202020204" pitchFamily="34" charset="0"/>
              </a:rPr>
              <a:t>Rio de Janeiro, Edição do Autor, </a:t>
            </a:r>
            <a:r>
              <a:rPr lang="pt-BR" sz="2400" dirty="0" smtClean="0">
                <a:latin typeface="Arial" panose="020B0604020202020204" pitchFamily="34" charset="0"/>
                <a:cs typeface="Arial" panose="020B0604020202020204" pitchFamily="34" charset="0"/>
              </a:rPr>
              <a:t>2010, ISBN 978-85-909451-1-6</a:t>
            </a:r>
            <a:endParaRPr lang="pt-BR" sz="2400" dirty="0" smtClean="0">
              <a:latin typeface="Arial" panose="020B0604020202020204" pitchFamily="34" charset="0"/>
              <a:cs typeface="Arial" panose="020B0604020202020204" pitchFamily="34" charset="0"/>
            </a:endParaRPr>
          </a:p>
          <a:p>
            <a:pPr marL="0" indent="0" algn="just">
              <a:buNone/>
            </a:pPr>
            <a:endParaRPr lang="pt-BR" sz="2400" dirty="0" smtClean="0">
              <a:latin typeface="Arial" panose="020B0604020202020204" pitchFamily="34" charset="0"/>
              <a:cs typeface="Arial" panose="020B0604020202020204" pitchFamily="34" charset="0"/>
              <a:hlinkClick r:id="rId1"/>
            </a:endParaRPr>
          </a:p>
          <a:p>
            <a:pPr algn="just"/>
            <a:r>
              <a:rPr lang="pt-BR" sz="2400" dirty="0" smtClean="0">
                <a:latin typeface="Arial" panose="020B0604020202020204" pitchFamily="34" charset="0"/>
                <a:cs typeface="Arial" panose="020B0604020202020204" pitchFamily="34" charset="0"/>
                <a:hlinkClick r:id="rId1"/>
              </a:rPr>
              <a:t>http</a:t>
            </a:r>
            <a:r>
              <a:rPr lang="pt-BR" sz="2400" dirty="0">
                <a:latin typeface="Arial" panose="020B0604020202020204" pitchFamily="34" charset="0"/>
                <a:cs typeface="Arial" panose="020B0604020202020204" pitchFamily="34" charset="0"/>
                <a:hlinkClick r:id="rId1"/>
              </a:rPr>
              <a:t>://</a:t>
            </a:r>
            <a:r>
              <a:rPr lang="pt-BR" sz="2400" dirty="0" smtClean="0">
                <a:latin typeface="Arial" panose="020B0604020202020204" pitchFamily="34" charset="0"/>
                <a:cs typeface="Arial" panose="020B0604020202020204" pitchFamily="34" charset="0"/>
                <a:hlinkClick r:id="rId1"/>
              </a:rPr>
              <a:t>df.python.org.br/pycubator/index.html</a:t>
            </a:r>
            <a:endParaRPr lang="pt-BR" sz="2400" dirty="0" smtClean="0">
              <a:latin typeface="Arial" panose="020B0604020202020204" pitchFamily="34" charset="0"/>
              <a:cs typeface="Arial" panose="020B0604020202020204" pitchFamily="34" charset="0"/>
            </a:endParaRPr>
          </a:p>
          <a:p>
            <a:pPr marL="0" indent="0" algn="just">
              <a:buNone/>
            </a:pPr>
            <a:r>
              <a:rPr lang="pt-BR" sz="2400" dirty="0">
                <a:latin typeface="Arial" panose="020B0604020202020204" pitchFamily="34" charset="0"/>
                <a:cs typeface="Arial" panose="020B0604020202020204" pitchFamily="34" charset="0"/>
              </a:rPr>
              <a:t>Criado por Noam </a:t>
            </a:r>
            <a:r>
              <a:rPr lang="pt-BR" sz="2400" dirty="0" err="1">
                <a:latin typeface="Arial" panose="020B0604020202020204" pitchFamily="34" charset="0"/>
                <a:cs typeface="Arial" panose="020B0604020202020204" pitchFamily="34" charset="0"/>
              </a:rPr>
              <a:t>Elfanbaum</a:t>
            </a:r>
            <a:r>
              <a:rPr lang="pt-BR" sz="2400" dirty="0">
                <a:latin typeface="Arial" panose="020B0604020202020204" pitchFamily="34" charset="0"/>
                <a:cs typeface="Arial" panose="020B0604020202020204" pitchFamily="34" charset="0"/>
              </a:rPr>
              <a:t> (@</a:t>
            </a:r>
            <a:r>
              <a:rPr lang="pt-BR" sz="2400" dirty="0" err="1">
                <a:latin typeface="Arial" panose="020B0604020202020204" pitchFamily="34" charset="0"/>
                <a:cs typeface="Arial" panose="020B0604020202020204" pitchFamily="34" charset="0"/>
              </a:rPr>
              <a:t>noamelf</a:t>
            </a:r>
            <a:r>
              <a:rPr lang="pt-BR" sz="2400" dirty="0">
                <a:latin typeface="Arial" panose="020B0604020202020204" pitchFamily="34" charset="0"/>
                <a:cs typeface="Arial" panose="020B0604020202020204" pitchFamily="34" charset="0"/>
              </a:rPr>
              <a:t>) </a:t>
            </a:r>
            <a:r>
              <a:rPr lang="pt-BR" sz="2400" dirty="0" err="1">
                <a:latin typeface="Arial" panose="020B0604020202020204" pitchFamily="34" charset="0"/>
                <a:cs typeface="Arial" panose="020B0604020202020204" pitchFamily="34" charset="0"/>
              </a:rPr>
              <a:t>and</a:t>
            </a:r>
            <a:r>
              <a:rPr lang="pt-BR" sz="2400" dirty="0">
                <a:latin typeface="Arial" panose="020B0604020202020204" pitchFamily="34" charset="0"/>
                <a:cs typeface="Arial" panose="020B0604020202020204" pitchFamily="34" charset="0"/>
              </a:rPr>
              <a:t> </a:t>
            </a:r>
            <a:r>
              <a:rPr lang="pt-BR" sz="2400" dirty="0" err="1">
                <a:latin typeface="Arial" panose="020B0604020202020204" pitchFamily="34" charset="0"/>
                <a:cs typeface="Arial" panose="020B0604020202020204" pitchFamily="34" charset="0"/>
              </a:rPr>
              <a:t>Udi</a:t>
            </a:r>
            <a:r>
              <a:rPr lang="pt-BR" sz="2400" dirty="0">
                <a:latin typeface="Arial" panose="020B0604020202020204" pitchFamily="34" charset="0"/>
                <a:cs typeface="Arial" panose="020B0604020202020204" pitchFamily="34" charset="0"/>
              </a:rPr>
              <a:t> </a:t>
            </a:r>
            <a:r>
              <a:rPr lang="pt-BR" sz="2400" dirty="0" err="1">
                <a:latin typeface="Arial" panose="020B0604020202020204" pitchFamily="34" charset="0"/>
                <a:cs typeface="Arial" panose="020B0604020202020204" pitchFamily="34" charset="0"/>
              </a:rPr>
              <a:t>Oron</a:t>
            </a:r>
            <a:r>
              <a:rPr lang="pt-BR" sz="2400" dirty="0">
                <a:latin typeface="Arial" panose="020B0604020202020204" pitchFamily="34" charset="0"/>
                <a:cs typeface="Arial" panose="020B0604020202020204" pitchFamily="34" charset="0"/>
              </a:rPr>
              <a:t> (@</a:t>
            </a:r>
            <a:r>
              <a:rPr lang="pt-BR" sz="2400" dirty="0" err="1">
                <a:latin typeface="Arial" panose="020B0604020202020204" pitchFamily="34" charset="0"/>
                <a:cs typeface="Arial" panose="020B0604020202020204" pitchFamily="34" charset="0"/>
              </a:rPr>
              <a:t>nonZero</a:t>
            </a:r>
            <a:r>
              <a:rPr lang="pt-BR" sz="2400" dirty="0">
                <a:latin typeface="Arial" panose="020B0604020202020204" pitchFamily="34" charset="0"/>
                <a:cs typeface="Arial" panose="020B0604020202020204" pitchFamily="34" charset="0"/>
              </a:rPr>
              <a:t>). Traduzido Por Gilson Filho (@</a:t>
            </a:r>
            <a:r>
              <a:rPr lang="pt-BR" sz="2400" dirty="0" err="1">
                <a:latin typeface="Arial" panose="020B0604020202020204" pitchFamily="34" charset="0"/>
                <a:cs typeface="Arial" panose="020B0604020202020204" pitchFamily="34" charset="0"/>
              </a:rPr>
              <a:t>gilsonfilho</a:t>
            </a:r>
            <a:r>
              <a:rPr lang="pt-BR" sz="2400" dirty="0">
                <a:latin typeface="Arial" panose="020B0604020202020204" pitchFamily="34" charset="0"/>
                <a:cs typeface="Arial" panose="020B0604020202020204" pitchFamily="34" charset="0"/>
              </a:rPr>
              <a:t>) </a:t>
            </a:r>
            <a:endParaRPr lang="pt-BR" sz="2400"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2">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latin typeface="Arial" panose="020B0604020202020204" pitchFamily="34" charset="0"/>
                <a:cs typeface="Arial" panose="020B0604020202020204" pitchFamily="34" charset="0"/>
              </a:rPr>
              <a:t>O</a:t>
            </a:r>
            <a:r>
              <a:rPr lang="pt-BR" dirty="0" smtClean="0">
                <a:latin typeface="Arial" panose="020B0604020202020204" pitchFamily="34" charset="0"/>
                <a:cs typeface="Arial" panose="020B0604020202020204" pitchFamily="34" charset="0"/>
              </a:rPr>
              <a:t>utras referências para estudo</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algn="just"/>
            <a:r>
              <a:rPr lang="pt-BR" sz="2400" dirty="0">
                <a:hlinkClick r:id="rId1"/>
              </a:rPr>
              <a:t>http://www.codeskulptor.org/</a:t>
            </a:r>
            <a:endParaRPr lang="pt-BR" sz="2400" dirty="0" smtClean="0">
              <a:hlinkClick r:id="rId2"/>
            </a:endParaRPr>
          </a:p>
          <a:p>
            <a:pPr algn="just"/>
            <a:r>
              <a:rPr lang="pt-BR" sz="2400" dirty="0" smtClean="0">
                <a:hlinkClick r:id="rId2"/>
              </a:rPr>
              <a:t>http</a:t>
            </a:r>
            <a:r>
              <a:rPr lang="pt-BR" sz="2400" dirty="0">
                <a:hlinkClick r:id="rId2"/>
              </a:rPr>
              <a:t>://</a:t>
            </a:r>
            <a:r>
              <a:rPr lang="pt-BR" sz="2400" dirty="0" smtClean="0">
                <a:hlinkClick r:id="rId2"/>
              </a:rPr>
              <a:t>excript.com/curso-de-python.html</a:t>
            </a:r>
            <a:endParaRPr lang="pt-BR" sz="2400" dirty="0" smtClean="0"/>
          </a:p>
          <a:p>
            <a:pPr algn="just"/>
            <a:r>
              <a:rPr lang="pt-BR" sz="2400" dirty="0">
                <a:hlinkClick r:id="rId3"/>
              </a:rPr>
              <a:t>https://cadernoscicomp.com.br/tutorial/introducao-a-programacao-em-python-3</a:t>
            </a:r>
            <a:r>
              <a:rPr lang="pt-BR" sz="2400" dirty="0" smtClean="0">
                <a:hlinkClick r:id="rId3"/>
              </a:rPr>
              <a:t>/</a:t>
            </a:r>
            <a:endParaRPr lang="pt-BR" sz="2400" dirty="0" smtClean="0"/>
          </a:p>
          <a:p>
            <a:pPr algn="just"/>
            <a:endParaRPr lang="pt-BR" sz="2400" dirty="0" smtClean="0"/>
          </a:p>
          <a:p>
            <a:pPr algn="just"/>
            <a:r>
              <a:rPr lang="pt-BR" sz="2400" dirty="0">
                <a:hlinkClick r:id="rId4"/>
              </a:rPr>
              <a:t>https://docs.python.org/3.7/index.html</a:t>
            </a:r>
            <a:endParaRPr lang="pt-BR" sz="2400" dirty="0" smtClean="0"/>
          </a:p>
          <a:p>
            <a:pPr algn="just"/>
            <a:r>
              <a:rPr lang="pt-BR" sz="2400" dirty="0">
                <a:hlinkClick r:id="rId5"/>
              </a:rPr>
              <a:t>https://www.learnpython.org</a:t>
            </a:r>
            <a:r>
              <a:rPr lang="pt-BR" sz="2400" dirty="0" smtClean="0">
                <a:hlinkClick r:id="rId5"/>
              </a:rPr>
              <a:t>/</a:t>
            </a:r>
            <a:endParaRPr lang="pt-BR" sz="2400" dirty="0" smtClean="0"/>
          </a:p>
          <a:p>
            <a:pPr algn="just"/>
            <a:r>
              <a:rPr lang="pt-BR" sz="2400" dirty="0">
                <a:hlinkClick r:id="rId6"/>
              </a:rPr>
              <a:t>https://</a:t>
            </a:r>
            <a:r>
              <a:rPr lang="pt-BR" sz="2400" dirty="0" smtClean="0">
                <a:hlinkClick r:id="rId6"/>
              </a:rPr>
              <a:t>www.tutorialspoint.com/python/index.htm</a:t>
            </a:r>
            <a:endParaRPr lang="pt-BR" sz="2400" dirty="0" smtClean="0"/>
          </a:p>
          <a:p>
            <a:pPr algn="just"/>
            <a:endParaRPr lang="pt-BR" sz="2400"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7">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 altLang="pt-BR" dirty="0">
                <a:latin typeface="Arial" panose="020B0604020202020204" pitchFamily="34" charset="0"/>
                <a:cs typeface="Arial" panose="020B0604020202020204" pitchFamily="34" charset="0"/>
              </a:rPr>
              <a:t>Licença de uso</a:t>
            </a:r>
            <a:endParaRPr lang="" alt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numCol="1">
            <a:normAutofit/>
          </a:bodyPr>
          <a:lstStyle/>
          <a:p>
            <a:pPr algn="just"/>
            <a:r>
              <a:rPr lang="pt-BR" sz="2400" dirty="0" smtClean="0">
                <a:latin typeface="Arial" panose="020B0604020202020204" pitchFamily="34" charset="0"/>
                <a:cs typeface="Arial" panose="020B0604020202020204" pitchFamily="34" charset="0"/>
              </a:rPr>
              <a:t>Creative Commons Zero v1.0 Universal</a:t>
            </a:r>
            <a:endParaRPr lang="pt-BR" sz="2400" dirty="0" smtClean="0">
              <a:latin typeface="Arial" panose="020B0604020202020204" pitchFamily="34" charset="0"/>
              <a:cs typeface="Arial" panose="020B0604020202020204" pitchFamily="34" charset="0"/>
            </a:endParaRPr>
          </a:p>
          <a:p>
            <a:pPr algn="just"/>
            <a:r>
              <a:rPr lang="pt-BR" sz="2400" dirty="0" smtClean="0">
                <a:latin typeface="Arial" panose="020B0604020202020204" pitchFamily="34" charset="0"/>
                <a:cs typeface="Arial" panose="020B0604020202020204" pitchFamily="34" charset="0"/>
              </a:rPr>
              <a:t>The Creative Commons CC0 Public Domain Dedication waives copyright interest in a work you've created and dedicates it to the world-wide public domain. Use CC0 to opt out of copyright entirely and ensure your work has the widest reach. As with the Unlicense and typical software licenses, CC0 disclaims warranties. CC0 is very similar to the Unlicense.</a:t>
            </a:r>
            <a:endParaRPr lang="pt-BR" sz="2400" dirty="0" smtClean="0">
              <a:latin typeface="Arial" panose="020B0604020202020204" pitchFamily="34" charset="0"/>
              <a:cs typeface="Arial" panose="020B0604020202020204" pitchFamily="34" charset="0"/>
            </a:endParaRPr>
          </a:p>
          <a:p>
            <a:pPr algn="just"/>
            <a:endParaRPr lang="pt-BR" sz="2400" dirty="0" smtClean="0">
              <a:latin typeface="Arial" panose="020B0604020202020204" pitchFamily="34" charset="0"/>
              <a:cs typeface="Arial" panose="020B0604020202020204" pitchFamily="34" charset="0"/>
            </a:endParaRPr>
          </a:p>
          <a:p>
            <a:pPr algn="just"/>
            <a:r>
              <a:rPr lang="pt-BR" sz="2400" dirty="0" smtClean="0">
                <a:latin typeface="Arial" panose="020B0604020202020204" pitchFamily="34" charset="0"/>
                <a:cs typeface="Arial" panose="020B0604020202020204" pitchFamily="34" charset="0"/>
              </a:rPr>
              <a:t>https://choosealicense.com/licenses/cc0-1.0/</a:t>
            </a:r>
            <a:endParaRPr lang="pt-BR" sz="2400" dirty="0" smtClean="0">
              <a:latin typeface="Arial" panose="020B0604020202020204" pitchFamily="34" charset="0"/>
              <a:cs typeface="Arial" panose="020B0604020202020204" pitchFamily="34" charset="0"/>
            </a:endParaRPr>
          </a:p>
          <a:p>
            <a:pPr algn="just"/>
            <a:endParaRPr lang="pt-BR" sz="2400"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978036" y="723667"/>
            <a:ext cx="8113909" cy="5415876"/>
          </a:xfrm>
        </p:spPr>
      </p:pic>
      <p:pic>
        <p:nvPicPr>
          <p:cNvPr id="16" name="Espaço Reservado para Imagem 6"/>
          <p:cNvPicPr>
            <a:picLocks noChangeAspect="1"/>
          </p:cNvPicPr>
          <p:nvPr/>
        </p:nvPicPr>
        <p:blipFill>
          <a:blip r:embed="rId2">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863" y="993709"/>
            <a:ext cx="8612613" cy="2435291"/>
          </a:xfrm>
          <a:prstGeom prst="rect">
            <a:avLst/>
          </a:prstGeom>
        </p:spPr>
      </p:pic>
      <p:sp>
        <p:nvSpPr>
          <p:cNvPr id="2" name="CaixaDeTexto 1"/>
          <p:cNvSpPr txBox="1"/>
          <p:nvPr/>
        </p:nvSpPr>
        <p:spPr>
          <a:xfrm>
            <a:off x="230297" y="6382138"/>
            <a:ext cx="713850" cy="369332"/>
          </a:xfrm>
          <a:prstGeom prst="rect">
            <a:avLst/>
          </a:prstGeom>
          <a:noFill/>
        </p:spPr>
        <p:txBody>
          <a:bodyPr wrap="none" rtlCol="0">
            <a:spAutoFit/>
          </a:bodyPr>
          <a:lstStyle/>
          <a:p>
            <a:r>
              <a:rPr lang="pt-BR" dirty="0" smtClean="0">
                <a:solidFill>
                  <a:srgbClr val="0066FF"/>
                </a:solidFill>
              </a:rPr>
              <a:t>break</a:t>
            </a:r>
            <a:endParaRPr lang="pt-BR" dirty="0">
              <a:solidFill>
                <a:srgbClr val="0066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Comentários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a:normAutofit/>
          </a:bodyPr>
          <a:lstStyle/>
          <a:p>
            <a:pPr algn="just"/>
            <a:r>
              <a:rPr lang="pt-BR" dirty="0" smtClean="0">
                <a:latin typeface="Arial" panose="020B0604020202020204" pitchFamily="34" charset="0"/>
                <a:cs typeface="Arial" panose="020B0604020202020204" pitchFamily="34" charset="0"/>
              </a:rPr>
              <a:t>O caractere # marca o inicio de comentário. Qualquer texto depois do # será ignorado até o fim da linha , com exceção dos comentários funcionais.</a:t>
            </a:r>
            <a:endParaRPr lang="pt-BR" dirty="0" smtClean="0">
              <a:latin typeface="Arial" panose="020B0604020202020204" pitchFamily="34" charset="0"/>
              <a:cs typeface="Arial" panose="020B0604020202020204" pitchFamily="34" charset="0"/>
            </a:endParaRPr>
          </a:p>
          <a:p>
            <a:pPr algn="just"/>
            <a:r>
              <a:rPr lang="pt-BR" dirty="0" smtClean="0">
                <a:latin typeface="Arial" panose="020B0604020202020204" pitchFamily="34" charset="0"/>
                <a:cs typeface="Arial" panose="020B0604020202020204" pitchFamily="34" charset="0"/>
              </a:rPr>
              <a:t>Para comentário em bloco, usa-se três aspas simples ao início e ao fim do bloco.</a:t>
            </a: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Comentário Funcional</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9142276" cy="4351338"/>
          </a:xfrm>
        </p:spPr>
        <p:txBody>
          <a:bodyPr>
            <a:normAutofit lnSpcReduction="10000"/>
          </a:bodyPr>
          <a:lstStyle/>
          <a:p>
            <a:pPr algn="just"/>
            <a:r>
              <a:rPr lang="pt-BR" dirty="0" smtClean="0">
                <a:latin typeface="Arial" panose="020B0604020202020204" pitchFamily="34" charset="0"/>
                <a:cs typeface="Arial" panose="020B0604020202020204" pitchFamily="34" charset="0"/>
              </a:rPr>
              <a:t>É possível usar codificação diferente de ASCII() em arquivos de código Python. A melhor maneira de fazê-lo é através de um comentário adicional logo após a linha #!:</a:t>
            </a:r>
            <a:endParaRPr lang="pt-BR" dirty="0" smtClean="0">
              <a:latin typeface="Arial" panose="020B0604020202020204" pitchFamily="34" charset="0"/>
              <a:cs typeface="Arial" panose="020B0604020202020204" pitchFamily="34" charset="0"/>
            </a:endParaRPr>
          </a:p>
          <a:p>
            <a:pPr marL="0" indent="0" algn="just">
              <a:buNone/>
            </a:pPr>
            <a:r>
              <a:rPr lang="pt-BR" i="1" dirty="0" smtClean="0">
                <a:solidFill>
                  <a:schemeClr val="accent6">
                    <a:lumMod val="75000"/>
                  </a:schemeClr>
                </a:solidFill>
                <a:latin typeface="Arial" panose="020B0604020202020204" pitchFamily="34" charset="0"/>
                <a:cs typeface="Arial" panose="020B0604020202020204" pitchFamily="34" charset="0"/>
              </a:rPr>
              <a:t>              # -*- </a:t>
            </a:r>
            <a:r>
              <a:rPr lang="pt-BR" i="1" dirty="0" err="1" smtClean="0">
                <a:solidFill>
                  <a:schemeClr val="accent6">
                    <a:lumMod val="75000"/>
                  </a:schemeClr>
                </a:solidFill>
                <a:latin typeface="Arial" panose="020B0604020202020204" pitchFamily="34" charset="0"/>
                <a:cs typeface="Arial" panose="020B0604020202020204" pitchFamily="34" charset="0"/>
              </a:rPr>
              <a:t>coding</a:t>
            </a:r>
            <a:r>
              <a:rPr lang="pt-BR" i="1" dirty="0" smtClean="0">
                <a:solidFill>
                  <a:schemeClr val="accent6">
                    <a:lumMod val="75000"/>
                  </a:schemeClr>
                </a:solidFill>
                <a:latin typeface="Arial" panose="020B0604020202020204" pitchFamily="34" charset="0"/>
                <a:cs typeface="Arial" panose="020B0604020202020204" pitchFamily="34" charset="0"/>
              </a:rPr>
              <a:t>: </a:t>
            </a:r>
            <a:r>
              <a:rPr lang="pt-BR" i="1" dirty="0" err="1" smtClean="0">
                <a:solidFill>
                  <a:schemeClr val="accent6">
                    <a:lumMod val="75000"/>
                  </a:schemeClr>
                </a:solidFill>
                <a:latin typeface="Arial" panose="020B0604020202020204" pitchFamily="34" charset="0"/>
                <a:cs typeface="Arial" panose="020B0604020202020204" pitchFamily="34" charset="0"/>
              </a:rPr>
              <a:t>encoding</a:t>
            </a:r>
            <a:r>
              <a:rPr lang="pt-BR" i="1" dirty="0" smtClean="0">
                <a:solidFill>
                  <a:schemeClr val="accent6">
                    <a:lumMod val="75000"/>
                  </a:schemeClr>
                </a:solidFill>
                <a:latin typeface="Arial" panose="020B0604020202020204" pitchFamily="34" charset="0"/>
                <a:cs typeface="Arial" panose="020B0604020202020204" pitchFamily="34" charset="0"/>
              </a:rPr>
              <a:t> -*-</a:t>
            </a:r>
            <a:endParaRPr lang="pt-BR" i="1" dirty="0" smtClean="0">
              <a:solidFill>
                <a:schemeClr val="accent6">
                  <a:lumMod val="75000"/>
                </a:schemeClr>
              </a:solidFill>
              <a:latin typeface="Arial" panose="020B0604020202020204" pitchFamily="34" charset="0"/>
              <a:cs typeface="Arial" panose="020B0604020202020204" pitchFamily="34" charset="0"/>
            </a:endParaRPr>
          </a:p>
          <a:p>
            <a:pPr algn="just"/>
            <a:r>
              <a:rPr lang="pt-BR" dirty="0" smtClean="0">
                <a:latin typeface="Arial" panose="020B0604020202020204" pitchFamily="34" charset="0"/>
                <a:cs typeface="Arial" panose="020B0604020202020204" pitchFamily="34" charset="0"/>
              </a:rPr>
              <a:t>Definir o interpretador que será utilizado para rodar o programa em sistemas UNIX, através de um comentário começando com “#!” no inicio do arquivo, que indica o caminho para o interpretador (geralmente a linha de comentário será algo como “</a:t>
            </a:r>
            <a:r>
              <a:rPr lang="pt-BR" dirty="0" smtClean="0">
                <a:solidFill>
                  <a:schemeClr val="accent6">
                    <a:lumMod val="75000"/>
                  </a:schemeClr>
                </a:solidFill>
                <a:latin typeface="Arial" panose="020B0604020202020204" pitchFamily="34" charset="0"/>
                <a:cs typeface="Arial" panose="020B0604020202020204" pitchFamily="34" charset="0"/>
              </a:rPr>
              <a:t>#!/</a:t>
            </a:r>
            <a:r>
              <a:rPr lang="pt-BR" dirty="0" err="1" smtClean="0">
                <a:solidFill>
                  <a:schemeClr val="accent6">
                    <a:lumMod val="75000"/>
                  </a:schemeClr>
                </a:solidFill>
                <a:latin typeface="Arial" panose="020B0604020202020204" pitchFamily="34" charset="0"/>
                <a:cs typeface="Arial" panose="020B0604020202020204" pitchFamily="34" charset="0"/>
              </a:rPr>
              <a:t>usr</a:t>
            </a:r>
            <a:r>
              <a:rPr lang="pt-BR" dirty="0" smtClean="0">
                <a:solidFill>
                  <a:schemeClr val="accent6">
                    <a:lumMod val="75000"/>
                  </a:schemeClr>
                </a:solidFill>
                <a:latin typeface="Arial" panose="020B0604020202020204" pitchFamily="34" charset="0"/>
                <a:cs typeface="Arial" panose="020B0604020202020204" pitchFamily="34" charset="0"/>
              </a:rPr>
              <a:t>/bin/</a:t>
            </a:r>
            <a:r>
              <a:rPr lang="pt-BR" dirty="0" err="1" smtClean="0">
                <a:solidFill>
                  <a:schemeClr val="accent6">
                    <a:lumMod val="75000"/>
                  </a:schemeClr>
                </a:solidFill>
                <a:latin typeface="Arial" panose="020B0604020202020204" pitchFamily="34" charset="0"/>
                <a:cs typeface="Arial" panose="020B0604020202020204" pitchFamily="34" charset="0"/>
              </a:rPr>
              <a:t>envpython</a:t>
            </a:r>
            <a:r>
              <a:rPr lang="pt-BR" dirty="0" smtClean="0">
                <a:latin typeface="Arial" panose="020B0604020202020204" pitchFamily="34" charset="0"/>
                <a:cs typeface="Arial" panose="020B0604020202020204" pitchFamily="34" charset="0"/>
              </a:rPr>
              <a:t>”).</a:t>
            </a:r>
            <a:endParaRPr lang="pt-BR" dirty="0" smtClean="0">
              <a:latin typeface="Arial" panose="020B0604020202020204" pitchFamily="34" charset="0"/>
              <a:cs typeface="Arial" panose="020B0604020202020204" pitchFamily="34" charset="0"/>
            </a:endParaRPr>
          </a:p>
        </p:txBody>
      </p:sp>
      <p:pic>
        <p:nvPicPr>
          <p:cNvPr id="16" name="Espaço Reservado para Imagem 6"/>
          <p:cNvPicPr>
            <a:picLocks noChangeAspect="1"/>
          </p:cNvPicPr>
          <p:nvPr/>
        </p:nvPicPr>
        <p:blipFill>
          <a:blip r:embed="rId1">
            <a:extLst>
              <a:ext uri="{28A0092B-C50C-407E-A947-70E740481C1C}">
                <a14:useLocalDpi xmlns:a14="http://schemas.microsoft.com/office/drawing/2010/main" val="0"/>
              </a:ext>
            </a:extLst>
          </a:blip>
          <a:srcRect l="9994" r="9994"/>
          <a:stretch>
            <a:fillRect/>
          </a:stretch>
        </p:blipFill>
        <p:spPr>
          <a:xfrm>
            <a:off x="9980476" y="0"/>
            <a:ext cx="2211524" cy="6858000"/>
          </a:xfrm>
          <a:prstGeom prst="rect">
            <a:avLst/>
          </a:prstGeom>
        </p:spPr>
      </p:pic>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0"/>
            <a:ext cx="958272" cy="958272"/>
          </a:xfrm>
          <a:prstGeom prst="rect">
            <a:avLst/>
          </a:prstGeom>
        </p:spPr>
      </p:pic>
    </p:spTree>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17896</Words>
  <Application>WPS Presentation</Application>
  <PresentationFormat>Widescreen</PresentationFormat>
  <Paragraphs>798</Paragraphs>
  <Slides>79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79</vt:i4>
      </vt:variant>
    </vt:vector>
  </HeadingPairs>
  <TitlesOfParts>
    <vt:vector size="94" baseType="lpstr">
      <vt:lpstr>Arial</vt:lpstr>
      <vt:lpstr>SimSun</vt:lpstr>
      <vt:lpstr>Wingdings</vt:lpstr>
      <vt:lpstr>微软雅黑</vt:lpstr>
      <vt:lpstr>FZHei-B01</vt:lpstr>
      <vt:lpstr/>
      <vt:lpstr>Arial Unicode MS</vt:lpstr>
      <vt:lpstr>Calibri Light</vt:lpstr>
      <vt:lpstr>Calibri</vt:lpstr>
      <vt:lpstr>FZShuSong-Z01</vt:lpstr>
      <vt:lpstr>Webdings</vt:lpstr>
      <vt:lpstr>Feena Casual</vt:lpstr>
      <vt:lpstr>Times New Roman</vt:lpstr>
      <vt:lpstr>DejaVu Sans</vt:lpstr>
      <vt:lpstr>Tema do Office</vt:lpstr>
      <vt:lpstr>	Introdução a  Linguagem Python</vt:lpstr>
      <vt:lpstr>Introdução</vt:lpstr>
      <vt:lpstr>Filosofia do Python</vt:lpstr>
      <vt:lpstr>Compilar e Interpretar</vt:lpstr>
      <vt:lpstr>Compilar e Interpretar</vt:lpstr>
      <vt:lpstr>Compilar e Interpretar</vt:lpstr>
      <vt:lpstr>Indentação</vt:lpstr>
      <vt:lpstr>Comentários</vt:lpstr>
      <vt:lpstr>Comentário Funcional</vt:lpstr>
      <vt:lpstr>Lista de Palavras Reservadas</vt:lpstr>
      <vt:lpstr>Operadores Matemáticos</vt:lpstr>
      <vt:lpstr>Operadores Relacionais</vt:lpstr>
      <vt:lpstr>Operadores Lógicos</vt:lpstr>
      <vt:lpstr>Variáveis</vt:lpstr>
      <vt:lpstr>Variáveis</vt:lpstr>
      <vt:lpstr>Variáveis</vt:lpstr>
      <vt:lpstr>Atribuição de dados</vt:lpstr>
      <vt:lpstr>Tipos de dados</vt:lpstr>
      <vt:lpstr>Tipos de dados</vt:lpstr>
      <vt:lpstr>Entrada de dados no terminal</vt:lpstr>
      <vt:lpstr>Entrada de dados no terminal</vt:lpstr>
      <vt:lpstr>Saída de dados no terminal</vt:lpstr>
      <vt:lpstr>Saída de dados no terminal</vt:lpstr>
      <vt:lpstr>Saída de dados no terminal</vt:lpstr>
      <vt:lpstr>Saída de dados no terminal</vt:lpstr>
      <vt:lpstr>Blocos e Indentação</vt:lpstr>
      <vt:lpstr>Blocos e Indentação</vt:lpstr>
      <vt:lpstr>Decisão</vt:lpstr>
      <vt:lpstr>Decisão</vt:lpstr>
      <vt:lpstr>Decisão</vt:lpstr>
      <vt:lpstr>Decisão</vt:lpstr>
      <vt:lpstr>Decisão</vt:lpstr>
      <vt:lpstr>Repetições</vt:lpstr>
      <vt:lpstr>Repetições</vt:lpstr>
      <vt:lpstr>Repetições</vt:lpstr>
      <vt:lpstr>Repetições</vt:lpstr>
      <vt:lpstr>Repetições</vt:lpstr>
      <vt:lpstr>Repetições</vt:lpstr>
      <vt:lpstr>Repetições</vt:lpstr>
      <vt:lpstr>Repetições</vt:lpstr>
      <vt:lpstr>Repetições</vt:lpstr>
      <vt:lpstr>Strings</vt:lpstr>
      <vt:lpstr>Strings</vt:lpstr>
      <vt:lpstr>Strings</vt:lpstr>
      <vt:lpstr>Strings</vt:lpstr>
      <vt:lpstr>Lista</vt:lpstr>
      <vt:lpstr>Lista (EXEMPLOS)</vt:lpstr>
      <vt:lpstr>Lista (EXEMPLOS)</vt:lpstr>
      <vt:lpstr>Lista (EXEMPLOS)</vt:lpstr>
      <vt:lpstr>Tupla</vt:lpstr>
      <vt:lpstr>Dicionário</vt:lpstr>
      <vt:lpstr>Blocos</vt:lpstr>
      <vt:lpstr>Objeto</vt:lpstr>
      <vt:lpstr>Funções</vt:lpstr>
      <vt:lpstr>Funções</vt:lpstr>
      <vt:lpstr>Funções</vt:lpstr>
      <vt:lpstr>Funções</vt:lpstr>
      <vt:lpstr>Retorno de Funções</vt:lpstr>
      <vt:lpstr>Funções</vt:lpstr>
      <vt:lpstr>Valor Padrão</vt:lpstr>
      <vt:lpstr>Escopo de Variáveis</vt:lpstr>
      <vt:lpstr>Escopo de Variáveis</vt:lpstr>
      <vt:lpstr>Escopo de Variáveis</vt:lpstr>
      <vt:lpstr>Módulos</vt:lpstr>
      <vt:lpstr>Bibliotecas</vt:lpstr>
      <vt:lpstr>Exceções</vt:lpstr>
      <vt:lpstr>Classes</vt:lpstr>
      <vt:lpstr>Classes</vt:lpstr>
      <vt:lpstr>Classes</vt:lpstr>
      <vt:lpstr>Coletor de Lixo</vt:lpstr>
      <vt:lpstr>Polimorfismo</vt:lpstr>
      <vt:lpstr>Manipulando arquivos de Texto</vt:lpstr>
      <vt:lpstr>Conectando a um Banco de dados</vt:lpstr>
      <vt:lpstr>Python e Arduino</vt:lpstr>
      <vt:lpstr>Python e Raspberry Pi</vt:lpstr>
      <vt:lpstr>Referências da Apostila</vt:lpstr>
      <vt:lpstr>Outras referências para estudo</vt:lpstr>
      <vt:lpstr>Outras referências para estudo</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 a  Linguagem Python</dc:title>
  <dc:creator>CRISTIANO_001325</dc:creator>
  <cp:lastModifiedBy>gun</cp:lastModifiedBy>
  <cp:revision>73</cp:revision>
  <dcterms:created xsi:type="dcterms:W3CDTF">2020-03-23T12:46:06Z</dcterms:created>
  <dcterms:modified xsi:type="dcterms:W3CDTF">2020-03-23T12:46:06Z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0x0101007959E1198EB3FC49B37F5E0AC4CECEF3</vt:lpwstr>
  </property>
  <property fmtid="{D5CDD505-2E9C-101B-9397-08002B2CF9AE}" pid="3" name="KSOProductBuildVer">
    <vt:lpwstr>1033-10.1.0.6757</vt:lpwstr>
  </property>
</Properties>
</file>