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0" r:id="rId6"/>
    <p:sldId id="263" r:id="rId7"/>
    <p:sldId id="261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FDA8FD-8152-4045-BA16-1B591C9E0BAA}" v="1" dt="2024-04-24T01:58:09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4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lo José de Lima professordanilo.com" userId="23ea03c13864f996" providerId="LiveId" clId="{ACFDA8FD-8152-4045-BA16-1B591C9E0BAA}"/>
    <pc:docChg chg="modSld">
      <pc:chgData name="Danilo José de Lima professordanilo.com" userId="23ea03c13864f996" providerId="LiveId" clId="{ACFDA8FD-8152-4045-BA16-1B591C9E0BAA}" dt="2024-04-24T01:44:08.885" v="0" actId="20577"/>
      <pc:docMkLst>
        <pc:docMk/>
      </pc:docMkLst>
      <pc:sldChg chg="modSp mod">
        <pc:chgData name="Danilo José de Lima professordanilo.com" userId="23ea03c13864f996" providerId="LiveId" clId="{ACFDA8FD-8152-4045-BA16-1B591C9E0BAA}" dt="2024-04-24T01:44:08.885" v="0" actId="20577"/>
        <pc:sldMkLst>
          <pc:docMk/>
          <pc:sldMk cId="1944614097" sldId="256"/>
        </pc:sldMkLst>
        <pc:spChg chg="mod">
          <ac:chgData name="Danilo José de Lima professordanilo.com" userId="23ea03c13864f996" providerId="LiveId" clId="{ACFDA8FD-8152-4045-BA16-1B591C9E0BAA}" dt="2024-04-24T01:44:08.885" v="0" actId="20577"/>
          <ac:spMkLst>
            <pc:docMk/>
            <pc:sldMk cId="1944614097" sldId="256"/>
            <ac:spMk id="3" creationId="{25F8624F-1944-4DF3-93BA-662DD9D9F4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C3F69-9FC4-8834-265D-C6742490F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091581-9C32-73F6-3D8C-89ACAA854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2CB03-406A-976F-1A2A-6A7133508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5C96-116E-4582-BC92-05825A0107F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72788E-1DEF-0031-8A32-7EAA3FB4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4415AA-FA6D-0EED-14F6-3B7D06FB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8B1D-67DB-4BE7-A50D-ED153F811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4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0D562-E6B1-87FD-CDC8-FC0F1DE6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D97F31-369F-1BFE-172D-EC19FEFAD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8C356B-16F7-82F2-4849-7AA324F1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5C96-116E-4582-BC92-05825A0107F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AE346-684B-3F2E-B11F-3210B6D8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BC2F86-6350-8A7F-5776-E2346045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8B1D-67DB-4BE7-A50D-ED153F811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08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4F85E4-7493-A651-0699-836E0BFD9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2588B6-1F87-39FB-E447-A7C6D6C56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67BE9-F1A9-FA68-2F9E-1D570E3B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5C96-116E-4582-BC92-05825A0107F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D5EACB-DF91-21AE-8C37-CF621886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F108B-BFCD-3772-20DD-FB32805F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8B1D-67DB-4BE7-A50D-ED153F811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77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4DFE5-E7DF-52E1-236C-88ED219F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3E9721-8EAD-6F64-8615-C0646F64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4298D-6BFC-2765-FEAB-6E4323F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5C96-116E-4582-BC92-05825A0107F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E67F4B-543B-52DC-B17D-4D2D9DA1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E338E1-AAB2-58C5-B4E9-B6D10346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8B1D-67DB-4BE7-A50D-ED153F811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49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730A0-7B9F-BFE4-4614-B3ADC389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77867B-66BE-1538-E5B5-2F4850FE5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E4692B-C323-521D-E050-43F04FAC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5C96-116E-4582-BC92-05825A0107F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6B04BC-5A23-94BB-2548-AB60296C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93438E-32E6-BCA1-B731-63535C5D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8B1D-67DB-4BE7-A50D-ED153F811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14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D2125-70AB-6FF1-80B9-AEBAB3BA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9AFF1E-7FA4-7C3F-5025-23257D05D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DE15BB-34C1-A883-12B2-6820C3221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7EBC95-8242-4D8B-E220-B4C9549E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5C96-116E-4582-BC92-05825A0107F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2C9CEC-B47D-944D-560F-CE10495CA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CCB9B9-9401-B6F5-2199-4F6AB3F8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8B1D-67DB-4BE7-A50D-ED153F811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12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C1DCF-1B66-19CA-58AC-E06BB76E8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99B9F0-3FE7-298A-FB20-60B43E38D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99CCC3-02B0-31CE-CFB5-2705D2140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121AA9-CE18-FD76-3DC4-5F9CA83D5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43854D-9001-647B-7D1A-BB902DE59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9902C9-9856-D623-3C02-5F7C77D9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5C96-116E-4582-BC92-05825A0107F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C3FABC-AF63-BED9-6C5C-4F4D60EE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33C0EF-7B15-E582-F1B7-2ECC3CB6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8B1D-67DB-4BE7-A50D-ED153F811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9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509823-36AC-9997-B4CA-4F9A4A35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F9575A-5FA3-C121-B7A1-347380F4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5C96-116E-4582-BC92-05825A0107F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90DAB1-0C28-C09C-D709-90EED0AF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067A3A-A3E1-0F26-19AD-A5D97907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8B1D-67DB-4BE7-A50D-ED153F811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7090B3-F407-744F-6CEF-3A99E727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5C96-116E-4582-BC92-05825A0107F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CAF419-26F6-E01B-10B2-F25D7A4E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DBAD66-A60C-2519-5449-2B8CDC16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8B1D-67DB-4BE7-A50D-ED153F811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09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5D98F-B29D-54C9-41EC-765FAA06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E53C43-BCAA-7FA5-53AC-7E81FFB9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3B43AA-7C66-79CA-C5B0-F05A61113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C001DD-5968-2CD3-9A7A-305A312A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5C96-116E-4582-BC92-05825A0107F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02B8E4-30AE-C835-B681-06117D00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5DA253-08D6-0DAA-F0BE-FBB4DF7B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8B1D-67DB-4BE7-A50D-ED153F811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68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2B77C-9873-F99E-EB3B-8862010D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6206DA3-C9E5-1080-5A85-C5162D78F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CB458F-D938-716F-3E3E-424266B4A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973C7D-278D-7424-6119-3A52CA2D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35C96-116E-4582-BC92-05825A0107F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620D59-155F-792E-8190-1ADA89B3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CAF00A-B3C7-1202-ADDC-96437E92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8B1D-67DB-4BE7-A50D-ED153F811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22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923F27-5CC4-3DC3-93CD-7CF65E5A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9DF4A3-C66F-35E0-56AC-7E020A651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1BDFF-3B9B-995C-965B-6CDF3ED3B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5C96-116E-4582-BC92-05825A0107F4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8CD7F7-0248-B07A-0CB5-0BAAD4F63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8D514-2D1E-0639-B449-5DE7D1007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8B1D-67DB-4BE7-A50D-ED153F8113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8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5.wmf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3.emf"/><Relationship Id="rId7" Type="http://schemas.openxmlformats.org/officeDocument/2006/relationships/image" Target="../media/image25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FCD56-E769-A654-1DE3-1725A3582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TEORIA CINÉTICA DOS GASES IDEAIS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F8624F-1944-4DF3-93BA-662DD9D9F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Danilo</a:t>
            </a:r>
          </a:p>
        </p:txBody>
      </p:sp>
    </p:spTree>
    <p:extLst>
      <p:ext uri="{BB962C8B-B14F-4D97-AF65-F5344CB8AC3E}">
        <p14:creationId xmlns:p14="http://schemas.microsoft.com/office/powerpoint/2010/main" val="194461409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GRAUS DE LIBERDADE – </a:t>
            </a:r>
            <a:r>
              <a:rPr lang="pt-B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Gás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Diatômico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14163-3910-3FB6-21E4-B76CDAF5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Energia cinética de translação: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Energia cinética de rotação: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A603F1BB-308B-DCB1-F7A8-905F7D2BBED1}"/>
              </a:ext>
            </a:extLst>
          </p:cNvPr>
          <p:cNvSpPr txBox="1">
            <a:spLocks/>
          </p:cNvSpPr>
          <p:nvPr/>
        </p:nvSpPr>
        <p:spPr>
          <a:xfrm>
            <a:off x="1066894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Uma molécula de um gás diatômico não possui energia cinética de vibração relevante, mas pode ter de rotação.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Como uma molécula diatômica pode girar em dois eixos independentes, temos dois graus de liberdade de rotação.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Dizemos portanto que um gás ideal diatômico possui três graus de liberdade espaciais e dois graus de liberdade de rotação.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DC36C29C-4AEC-0C0F-1C73-4FB1987B0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24145"/>
              </p:ext>
            </p:extLst>
          </p:nvPr>
        </p:nvGraphicFramePr>
        <p:xfrm>
          <a:off x="7412583" y="3161934"/>
          <a:ext cx="26193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304560" progId="Equation.DSMT4">
                  <p:embed/>
                </p:oleObj>
              </mc:Choice>
              <mc:Fallback>
                <p:oleObj name="Equation" r:id="rId2" imgW="634680" imgH="30456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DC36C29C-4AEC-0C0F-1C73-4FB1987B0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12583" y="3161934"/>
                        <a:ext cx="2619375" cy="125730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E487698-AAFF-2AF8-E8BD-CA7225D2D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252655"/>
              </p:ext>
            </p:extLst>
          </p:nvPr>
        </p:nvGraphicFramePr>
        <p:xfrm>
          <a:off x="7412583" y="4858190"/>
          <a:ext cx="261937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304560" progId="Equation.DSMT4">
                  <p:embed/>
                </p:oleObj>
              </mc:Choice>
              <mc:Fallback>
                <p:oleObj name="Equation" r:id="rId4" imgW="634680" imgH="30456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5E487698-AAFF-2AF8-E8BD-CA7225D2DD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12583" y="4858190"/>
                        <a:ext cx="2619375" cy="125730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152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GRAUS DE LIBERDADE – </a:t>
            </a:r>
            <a:r>
              <a:rPr lang="pt-B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Gás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Diatômico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14163-3910-3FB6-21E4-B76CDAF5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Energia interna total de um gás diatômico: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A603F1BB-308B-DCB1-F7A8-905F7D2BBED1}"/>
              </a:ext>
            </a:extLst>
          </p:cNvPr>
          <p:cNvSpPr txBox="1">
            <a:spLocks/>
          </p:cNvSpPr>
          <p:nvPr/>
        </p:nvSpPr>
        <p:spPr>
          <a:xfrm>
            <a:off x="1066894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A energia interna total de um gás diatômico é a soma das energias cinéticas de translação e de rotação </a:t>
            </a:r>
            <a:r>
              <a:rPr lang="pt-BR" sz="2000" i="1" dirty="0"/>
              <a:t>U.</a:t>
            </a:r>
            <a:endParaRPr lang="pt-BR" sz="2000" dirty="0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DC36C29C-4AEC-0C0F-1C73-4FB1987B0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225374"/>
              </p:ext>
            </p:extLst>
          </p:nvPr>
        </p:nvGraphicFramePr>
        <p:xfrm>
          <a:off x="7021671" y="3091905"/>
          <a:ext cx="33004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177480" progId="Equation.DSMT4">
                  <p:embed/>
                </p:oleObj>
              </mc:Choice>
              <mc:Fallback>
                <p:oleObj name="Equation" r:id="rId2" imgW="799920" imgH="17748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DC36C29C-4AEC-0C0F-1C73-4FB1987B0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21671" y="3091905"/>
                        <a:ext cx="3300413" cy="7334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3682CD1E-7299-8C6E-30EC-D0CBE89F02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429063"/>
              </p:ext>
            </p:extLst>
          </p:nvPr>
        </p:nvGraphicFramePr>
        <p:xfrm>
          <a:off x="6419850" y="3630613"/>
          <a:ext cx="45053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304560" progId="Equation.DSMT4">
                  <p:embed/>
                </p:oleObj>
              </mc:Choice>
              <mc:Fallback>
                <p:oleObj name="Equation" r:id="rId4" imgW="1091880" imgH="304560" progId="Equation.DSMT4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3682CD1E-7299-8C6E-30EC-D0CBE89F0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19850" y="3630613"/>
                        <a:ext cx="4505325" cy="1257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944588B9-FB0B-1524-66E9-2094BDC07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978054"/>
              </p:ext>
            </p:extLst>
          </p:nvPr>
        </p:nvGraphicFramePr>
        <p:xfrm>
          <a:off x="7545388" y="4792663"/>
          <a:ext cx="225266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304560" progId="Equation.DSMT4">
                  <p:embed/>
                </p:oleObj>
              </mc:Choice>
              <mc:Fallback>
                <p:oleObj name="Equation" r:id="rId6" imgW="545760" imgH="30456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944588B9-FB0B-1524-66E9-2094BDC07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45388" y="4792663"/>
                        <a:ext cx="2252662" cy="125730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3986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ENERGIA INTERNA TOTAL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14163-3910-3FB6-21E4-B76CDAF5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Gás diatômico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A603F1BB-308B-DCB1-F7A8-905F7D2BBED1}"/>
              </a:ext>
            </a:extLst>
          </p:cNvPr>
          <p:cNvSpPr txBox="1">
            <a:spLocks/>
          </p:cNvSpPr>
          <p:nvPr/>
        </p:nvSpPr>
        <p:spPr>
          <a:xfrm>
            <a:off x="1066894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Gás monoatômico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944588B9-FB0B-1524-66E9-2094BDC07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644883"/>
              </p:ext>
            </p:extLst>
          </p:nvPr>
        </p:nvGraphicFramePr>
        <p:xfrm>
          <a:off x="1254673" y="3058954"/>
          <a:ext cx="2535639" cy="6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304560" progId="Equation.DSMT4">
                  <p:embed/>
                </p:oleObj>
              </mc:Choice>
              <mc:Fallback>
                <p:oleObj name="Equation" r:id="rId2" imgW="1231560" imgH="304560" progId="Equation.DSMT4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944588B9-FB0B-1524-66E9-2094BDC07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54673" y="3058954"/>
                        <a:ext cx="2535639" cy="6273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C9F81270-A15E-EBC9-97C3-A987682558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502514"/>
              </p:ext>
            </p:extLst>
          </p:nvPr>
        </p:nvGraphicFramePr>
        <p:xfrm>
          <a:off x="6406429" y="3058954"/>
          <a:ext cx="2535639" cy="6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304560" progId="Equation.DSMT4">
                  <p:embed/>
                </p:oleObj>
              </mc:Choice>
              <mc:Fallback>
                <p:oleObj name="Equation" r:id="rId4" imgW="1231560" imgH="304560" progId="Equation.DSMT4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C9F81270-A15E-EBC9-97C3-A987682558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06429" y="3058954"/>
                        <a:ext cx="2535639" cy="62737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26435F76-C291-AE98-92EE-7B4825432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240474"/>
              </p:ext>
            </p:extLst>
          </p:nvPr>
        </p:nvGraphicFramePr>
        <p:xfrm>
          <a:off x="1514475" y="4008438"/>
          <a:ext cx="20129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760" imgH="177480" progId="Equation.DSMT4">
                  <p:embed/>
                </p:oleObj>
              </mc:Choice>
              <mc:Fallback>
                <p:oleObj name="Equation" r:id="rId5" imgW="977760" imgH="17748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26435F76-C291-AE98-92EE-7B48254320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4475" y="4008438"/>
                        <a:ext cx="2012950" cy="36671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561ACC14-4B70-D924-1404-BF968C974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79420"/>
              </p:ext>
            </p:extLst>
          </p:nvPr>
        </p:nvGraphicFramePr>
        <p:xfrm>
          <a:off x="6550025" y="3878263"/>
          <a:ext cx="22479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91880" imgH="304560" progId="Equation.DSMT4">
                  <p:embed/>
                </p:oleObj>
              </mc:Choice>
              <mc:Fallback>
                <p:oleObj name="Equation" r:id="rId7" imgW="1091880" imgH="304560" progId="Equation.DSMT4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561ACC14-4B70-D924-1404-BF968C9741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0025" y="3878263"/>
                        <a:ext cx="2247900" cy="62706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107E9788-0957-7333-B713-4D55E72245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469694"/>
              </p:ext>
            </p:extLst>
          </p:nvPr>
        </p:nvGraphicFramePr>
        <p:xfrm>
          <a:off x="1541463" y="5113338"/>
          <a:ext cx="19605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52200" imgH="304560" progId="Equation.DSMT4">
                  <p:embed/>
                </p:oleObj>
              </mc:Choice>
              <mc:Fallback>
                <p:oleObj name="Equation" r:id="rId9" imgW="952200" imgH="304560" progId="Equation.DSMT4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107E9788-0957-7333-B713-4D55E72245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41463" y="5113338"/>
                        <a:ext cx="1960562" cy="6286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7B89E1ED-76A7-1799-A2FB-79CAEEE01B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698903"/>
              </p:ext>
            </p:extLst>
          </p:nvPr>
        </p:nvGraphicFramePr>
        <p:xfrm>
          <a:off x="6692900" y="5113338"/>
          <a:ext cx="19621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52200" imgH="304560" progId="Equation.DSMT4">
                  <p:embed/>
                </p:oleObj>
              </mc:Choice>
              <mc:Fallback>
                <p:oleObj name="Equation" r:id="rId11" imgW="952200" imgH="304560" progId="Equation.DSMT4">
                  <p:embed/>
                  <p:pic>
                    <p:nvPicPr>
                      <p:cNvPr id="15" name="Objeto 14">
                        <a:extLst>
                          <a:ext uri="{FF2B5EF4-FFF2-40B4-BE49-F238E27FC236}">
                            <a16:creationId xmlns:a16="http://schemas.microsoft.com/office/drawing/2014/main" id="{7B89E1ED-76A7-1799-A2FB-79CAEEE01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92900" y="5113338"/>
                        <a:ext cx="1962150" cy="6286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aixaDeTexto 19">
            <a:extLst>
              <a:ext uri="{FF2B5EF4-FFF2-40B4-BE49-F238E27FC236}">
                <a16:creationId xmlns:a16="http://schemas.microsoft.com/office/drawing/2014/main" id="{9579617A-5C23-BE84-68E1-C437766F063C}"/>
              </a:ext>
            </a:extLst>
          </p:cNvPr>
          <p:cNvSpPr txBox="1"/>
          <p:nvPr/>
        </p:nvSpPr>
        <p:spPr>
          <a:xfrm>
            <a:off x="3400425" y="6101738"/>
            <a:ext cx="3705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Importante memorizar as fórmulas</a:t>
            </a:r>
          </a:p>
        </p:txBody>
      </p:sp>
    </p:spTree>
    <p:extLst>
      <p:ext uri="{BB962C8B-B14F-4D97-AF65-F5344CB8AC3E}">
        <p14:creationId xmlns:p14="http://schemas.microsoft.com/office/powerpoint/2010/main" val="2929062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LIVRE CAMINHO MÉDIO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A603F1BB-308B-DCB1-F7A8-905F7D2BBED1}"/>
              </a:ext>
            </a:extLst>
          </p:cNvPr>
          <p:cNvSpPr txBox="1">
            <a:spLocks/>
          </p:cNvSpPr>
          <p:nvPr/>
        </p:nvSpPr>
        <p:spPr>
          <a:xfrm>
            <a:off x="1066894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É a distância média que uma molécula percorre até sofrer uma colisão.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Precisa saber o conceito, não precisa decorar a fórmula.</a:t>
            </a:r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561ACC14-4B70-D924-1404-BF968C9741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234732"/>
              </p:ext>
            </p:extLst>
          </p:nvPr>
        </p:nvGraphicFramePr>
        <p:xfrm>
          <a:off x="5536612" y="5410539"/>
          <a:ext cx="2133601" cy="83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342720" progId="Equation.DSMT4">
                  <p:embed/>
                </p:oleObj>
              </mc:Choice>
              <mc:Fallback>
                <p:oleObj name="Equation" r:id="rId2" imgW="876240" imgH="342720" progId="Equation.DSMT4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561ACC14-4B70-D924-1404-BF968C9741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36612" y="5410539"/>
                        <a:ext cx="2133601" cy="83578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8B613D71-DB25-F279-7EB8-85D68D41C5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27"/>
          <a:stretch/>
        </p:blipFill>
        <p:spPr bwMode="auto">
          <a:xfrm>
            <a:off x="7705725" y="2214197"/>
            <a:ext cx="3677637" cy="425687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168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DISTRIBUIÇÃO DE VELOCIDADE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F0D5639B-D1AD-966B-6E33-88D2AAD1A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1987"/>
            <a:ext cx="5400675" cy="29067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29295F0-A360-1F9F-FF89-BA9C85634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2203692"/>
            <a:ext cx="5030187" cy="42684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1508032-7C8B-C2EC-C5CC-3F200478E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D2F6D6B-45D3-E296-312E-FB5CE279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3" y="11268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DD5574E0-8BCA-85EF-6A4D-860D5FA90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83502"/>
              </p:ext>
            </p:extLst>
          </p:nvPr>
        </p:nvGraphicFramePr>
        <p:xfrm>
          <a:off x="373633" y="5512041"/>
          <a:ext cx="1439612" cy="679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330200" progId="Equation.DSMT4">
                  <p:embed/>
                </p:oleObj>
              </mc:Choice>
              <mc:Fallback>
                <p:oleObj name="Equation" r:id="rId4" imgW="685800" imgH="330200" progId="Equation.DSMT4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DD5574E0-8BCA-85EF-6A4D-860D5FA90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33" y="5512041"/>
                        <a:ext cx="1439612" cy="6798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>
            <a:extLst>
              <a:ext uri="{FF2B5EF4-FFF2-40B4-BE49-F238E27FC236}">
                <a16:creationId xmlns:a16="http://schemas.microsoft.com/office/drawing/2014/main" id="{FFB3E934-D4FF-EFF5-BB47-8E7AE6EC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8EBECEAE-0230-F061-829A-1F49319F7F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961679"/>
              </p:ext>
            </p:extLst>
          </p:nvPr>
        </p:nvGraphicFramePr>
        <p:xfrm>
          <a:off x="2661639" y="5511681"/>
          <a:ext cx="1412872" cy="68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330120" progId="Equation.DSMT4">
                  <p:embed/>
                </p:oleObj>
              </mc:Choice>
              <mc:Fallback>
                <p:oleObj name="Equation" r:id="rId6" imgW="672840" imgH="330120" progId="Equation.DSMT4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8EBECEAE-0230-F061-829A-1F49319F7F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639" y="5511681"/>
                        <a:ext cx="1412872" cy="6801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>
            <a:extLst>
              <a:ext uri="{FF2B5EF4-FFF2-40B4-BE49-F238E27FC236}">
                <a16:creationId xmlns:a16="http://schemas.microsoft.com/office/drawing/2014/main" id="{FCC827BB-8F49-02CF-1CAE-C24A40146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555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92546FDF-720E-7207-FE76-1F97FE5E6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854074"/>
              </p:ext>
            </p:extLst>
          </p:nvPr>
        </p:nvGraphicFramePr>
        <p:xfrm>
          <a:off x="4868862" y="5511681"/>
          <a:ext cx="1227137" cy="680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330120" progId="Equation.DSMT4">
                  <p:embed/>
                </p:oleObj>
              </mc:Choice>
              <mc:Fallback>
                <p:oleObj name="Equation" r:id="rId8" imgW="583920" imgH="330120" progId="Equation.DSMT4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92546FDF-720E-7207-FE76-1F97FE5E6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2" y="5511681"/>
                        <a:ext cx="1227137" cy="680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287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EXERCÍCIOS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508032-7C8B-C2EC-C5CC-3F200478E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D2F6D6B-45D3-E296-312E-FB5CE279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3" y="11268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FB3E934-D4FF-EFF5-BB47-8E7AE6ECC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FCC827BB-8F49-02CF-1CAE-C24A40146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38" y="555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2050" name="Picture 2" descr="Exercícios podem reduzir sintomas da Covid-19 » +Q Pilates">
            <a:extLst>
              <a:ext uri="{FF2B5EF4-FFF2-40B4-BE49-F238E27FC236}">
                <a16:creationId xmlns:a16="http://schemas.microsoft.com/office/drawing/2014/main" id="{3946791D-0643-F4AF-C96E-120DC863C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77" y="2232049"/>
            <a:ext cx="84201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93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QUE É GÁS IDEAL?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14163-3910-3FB6-21E4-B76CDAF5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Não há forças intermoleculares;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Átomos maciços e indivisíveis;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Colisão elástica;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Não interação entre as moléculas do próprio gás, nem mesmo colisão;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As moléculas/partículas só interagem com as paredes do recipiente;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As partículas não ocupam espaço;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A gravidade é irrelevante.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CD111B80-39A3-371C-F3A3-61D298F07F82}"/>
              </a:ext>
            </a:extLst>
          </p:cNvPr>
          <p:cNvSpPr txBox="1">
            <a:spLocks/>
          </p:cNvSpPr>
          <p:nvPr/>
        </p:nvSpPr>
        <p:spPr>
          <a:xfrm>
            <a:off x="1196397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Consideraremos um gás ideal aquele gás com as seguintes propriedades:</a:t>
            </a:r>
          </a:p>
        </p:txBody>
      </p:sp>
    </p:spTree>
    <p:extLst>
      <p:ext uri="{BB962C8B-B14F-4D97-AF65-F5344CB8AC3E}">
        <p14:creationId xmlns:p14="http://schemas.microsoft.com/office/powerpoint/2010/main" val="38105145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TRABALHO REALIZADO POR UM GÁS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F2C889F-75BF-86D2-05F7-0F0662A74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295" y="3120019"/>
            <a:ext cx="5150277" cy="2523636"/>
          </a:xfrm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14163-3910-3FB6-21E4-B76CDAF5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Quando um gás tem seu volume alterado, o gás pode realizar trabalho (quando seu volume aumenta) ou receber trabalho (quando</a:t>
            </a:r>
            <a:r>
              <a:rPr lang="en-US" sz="2000" dirty="0"/>
              <a:t> o </a:t>
            </a:r>
            <a:r>
              <a:rPr lang="pt-BR" sz="2000" dirty="0"/>
              <a:t>volume diminui)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0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TRABALHO REALIZADO POR UM GÁS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14163-3910-3FB6-21E4-B76CDAF5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Note que o trabalho realizado pelo gás é: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pt-BR" sz="1800" dirty="0"/>
              <a:t>Positivo, quando o gás expande;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pt-BR" sz="1800" dirty="0"/>
              <a:t>Negativo, quando o gás é comprimido.</a:t>
            </a:r>
          </a:p>
          <a:p>
            <a:pPr lvl="1" indent="-228600">
              <a:buFont typeface="Arial" panose="020B0604020202020204" pitchFamily="34" charset="0"/>
              <a:buChar char="•"/>
            </a:pPr>
            <a:endParaRPr lang="pt-BR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Isso se deve ao fato de que o gás sempre faz força para fora do recipiente que o contém.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33F29F-FE3B-CD0D-7938-DF089C9F2D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3"/>
          <a:stretch/>
        </p:blipFill>
        <p:spPr bwMode="auto">
          <a:xfrm>
            <a:off x="155814" y="3260469"/>
            <a:ext cx="4761067" cy="2006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388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TRABALHO REALIZADO POR UM GÁS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0B7AC4-AE84-F959-6ADD-7B6E6B593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89" y="2289214"/>
            <a:ext cx="4860000" cy="17391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152D0A-6C58-D13A-E54D-046324CEE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628" y="2307845"/>
            <a:ext cx="5760000" cy="174524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162047-5D27-3072-4F3F-6F318FF61F47}"/>
              </a:ext>
            </a:extLst>
          </p:cNvPr>
          <p:cNvSpPr txBox="1"/>
          <p:nvPr/>
        </p:nvSpPr>
        <p:spPr>
          <a:xfrm>
            <a:off x="504828" y="4779389"/>
            <a:ext cx="2324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qualquer outro caso, calculamos a área do gráfico </a:t>
            </a:r>
            <a:r>
              <a:rPr lang="pt-BR" i="1" dirty="0"/>
              <a:t>p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i="1" dirty="0"/>
              <a:t>V</a:t>
            </a: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6D227F1-4AD0-6A3E-5185-6374BBD4FE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42" b="3448"/>
          <a:stretch/>
        </p:blipFill>
        <p:spPr bwMode="auto">
          <a:xfrm>
            <a:off x="3217127" y="4132961"/>
            <a:ext cx="2880000" cy="22161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2FA3E36-7399-1102-F741-826857471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181" y="4132961"/>
            <a:ext cx="2880000" cy="23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22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TRABALHO REALIZADO POR UM GÁS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14163-3910-3FB6-21E4-B76CDAF5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Caso o processo seja isotérmico, temos uma fórmula específica.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Não se preocupe em memoriza-la: é pouco provável que caia no vestibular e o professor não irá cobrar em prova.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43BA48-B3E0-5E2A-F4F0-EE2726590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" y="2484203"/>
            <a:ext cx="6192114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21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TEORIA CINÉTICA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14163-3910-3FB6-21E4-B76CDAF5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Para um aprofundamento, acompanhe o material que o professor entregou nas páginas 2 até 4.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O que vai nos interessar aqui é que um gás pode: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pt-BR" sz="1800" dirty="0"/>
              <a:t>Ter vários graus de liberdade;</a:t>
            </a:r>
          </a:p>
          <a:p>
            <a:pPr lvl="1" indent="-228600">
              <a:buFont typeface="Arial" panose="020B0604020202020204" pitchFamily="34" charset="0"/>
              <a:buChar char="•"/>
            </a:pPr>
            <a:r>
              <a:rPr lang="pt-BR" sz="1800" dirty="0"/>
              <a:t>A energia térmica de um gás pode se distribuir entre energia de translação, rotação e vibração.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A603F1BB-308B-DCB1-F7A8-905F7D2BBED1}"/>
              </a:ext>
            </a:extLst>
          </p:cNvPr>
          <p:cNvSpPr txBox="1">
            <a:spLocks/>
          </p:cNvSpPr>
          <p:nvPr/>
        </p:nvSpPr>
        <p:spPr>
          <a:xfrm>
            <a:off x="1066894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Ao estudar os gases ideais, consideramos o comportamento individual dos átomos que constitui o gás.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Precisamos utilizar estatística para descrever coisas como velocidade quadrática média, média das velocidades e velocidade mais provável, uma vez que cada molécula terá uma velocidade diferente.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Usando tais ideias podemos chegar na equação de </a:t>
            </a:r>
            <a:r>
              <a:rPr lang="pt-BR" sz="2000" dirty="0" err="1"/>
              <a:t>Clapeyron</a:t>
            </a:r>
            <a:r>
              <a:rPr lang="pt-B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7370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GRAUS DE LIBERDADE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14163-3910-3FB6-21E4-B76CDAF5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Energia cinética total de um gás ideal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A603F1BB-308B-DCB1-F7A8-905F7D2BBED1}"/>
              </a:ext>
            </a:extLst>
          </p:cNvPr>
          <p:cNvSpPr txBox="1">
            <a:spLocks/>
          </p:cNvSpPr>
          <p:nvPr/>
        </p:nvSpPr>
        <p:spPr>
          <a:xfrm>
            <a:off x="1066894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Uma molécula de um gás pode transladar em três direções independentes que chamamos de x, y e z.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Como estas três direções estão associadas à movimentos de translação, dizemos que há energia cinética de translação associada à cada uma dessas direções.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Dizemos portanto que um gás ideal possui três graus de liberdade espacial.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DC36C29C-4AEC-0C0F-1C73-4FB1987B0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066646"/>
              </p:ext>
            </p:extLst>
          </p:nvPr>
        </p:nvGraphicFramePr>
        <p:xfrm>
          <a:off x="7331075" y="4150580"/>
          <a:ext cx="2620038" cy="1257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680" imgH="304560" progId="Equation.DSMT4">
                  <p:embed/>
                </p:oleObj>
              </mc:Choice>
              <mc:Fallback>
                <p:oleObj name="Equation" r:id="rId2" imgW="634680" imgH="30456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DC36C29C-4AEC-0C0F-1C73-4FB1987B0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31075" y="4150580"/>
                        <a:ext cx="2620038" cy="1257618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677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554BC2-0051-41CF-B42C-6BB23AAC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GRAUS DE LIBERDADE – </a:t>
            </a:r>
            <a:r>
              <a:rPr lang="pt-B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Gás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Monoatômico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9214163-3910-3FB6-21E4-B76CDAF5F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6429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Energia interna total de um gás ideal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A603F1BB-308B-DCB1-F7A8-905F7D2BBED1}"/>
              </a:ext>
            </a:extLst>
          </p:cNvPr>
          <p:cNvSpPr txBox="1">
            <a:spLocks/>
          </p:cNvSpPr>
          <p:nvPr/>
        </p:nvSpPr>
        <p:spPr>
          <a:xfrm>
            <a:off x="1066894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Uma molécula de um gás monoatômico não possui energia cinética de rotação relevante, nem mesmo de vibração.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Por isso, a energia interna total </a:t>
            </a:r>
            <a:r>
              <a:rPr lang="pt-BR" sz="2000" i="1" dirty="0"/>
              <a:t>U</a:t>
            </a:r>
            <a:r>
              <a:rPr lang="pt-BR" sz="2000" dirty="0"/>
              <a:t> de um gás ideal monoatômico é a própria energia cinética de translação.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pt-BR" sz="2000" dirty="0"/>
              <a:t>Dizemos portanto que um gás ideal monoatômico possui somente três graus de liberdade (todos espaciais).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DC36C29C-4AEC-0C0F-1C73-4FB1987B0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435261"/>
              </p:ext>
            </p:extLst>
          </p:nvPr>
        </p:nvGraphicFramePr>
        <p:xfrm>
          <a:off x="7513638" y="4151313"/>
          <a:ext cx="225266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04560" progId="Equation.DSMT4">
                  <p:embed/>
                </p:oleObj>
              </mc:Choice>
              <mc:Fallback>
                <p:oleObj name="Equation" r:id="rId2" imgW="545760" imgH="304560" progId="Equation.DSMT4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DC36C29C-4AEC-0C0F-1C73-4FB1987B0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13638" y="4151313"/>
                        <a:ext cx="2252662" cy="125730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2172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614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Equation</vt:lpstr>
      <vt:lpstr>TEORIA CINÉTICA DOS GASES IDEAIS</vt:lpstr>
      <vt:lpstr>O QUE É GÁS IDEAL?</vt:lpstr>
      <vt:lpstr>TRABALHO REALIZADO POR UM GÁS</vt:lpstr>
      <vt:lpstr>TRABALHO REALIZADO POR UM GÁS</vt:lpstr>
      <vt:lpstr>TRABALHO REALIZADO POR UM GÁS</vt:lpstr>
      <vt:lpstr>TRABALHO REALIZADO POR UM GÁS</vt:lpstr>
      <vt:lpstr>TEORIA CINÉTICA</vt:lpstr>
      <vt:lpstr>GRAUS DE LIBERDADE</vt:lpstr>
      <vt:lpstr>GRAUS DE LIBERDADE – Gás Monoatômico</vt:lpstr>
      <vt:lpstr>GRAUS DE LIBERDADE – Gás Diatômico</vt:lpstr>
      <vt:lpstr>GRAUS DE LIBERDADE – Gás Diatômico</vt:lpstr>
      <vt:lpstr>ENERGIA INTERNA TOTAL</vt:lpstr>
      <vt:lpstr>LIVRE CAMINHO MÉDIO</vt:lpstr>
      <vt:lpstr>DISTRIBUIÇÃO DE VELOCIDADE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 2 EM Folha 07 - Teoria Cinética dos Gases apresentação</dc:title>
  <dc:creator>Danilo Lima o kcond</dc:creator>
  <cp:lastModifiedBy>Danilo José de Lima professordanilo.com</cp:lastModifiedBy>
  <cp:revision>1</cp:revision>
  <dcterms:created xsi:type="dcterms:W3CDTF">2023-04-13T19:17:29Z</dcterms:created>
  <dcterms:modified xsi:type="dcterms:W3CDTF">2024-04-24T01:58:10Z</dcterms:modified>
</cp:coreProperties>
</file>