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76" r:id="rId5"/>
    <p:sldId id="266" r:id="rId6"/>
    <p:sldId id="265" r:id="rId7"/>
    <p:sldId id="267" r:id="rId8"/>
    <p:sldId id="269" r:id="rId9"/>
    <p:sldId id="275" r:id="rId10"/>
    <p:sldId id="271" r:id="rId11"/>
    <p:sldId id="270" r:id="rId12"/>
    <p:sldId id="272" r:id="rId13"/>
    <p:sldId id="264" r:id="rId14"/>
    <p:sldId id="273" r:id="rId15"/>
    <p:sldId id="274" r:id="rId16"/>
  </p:sldIdLst>
  <p:sldSz cx="18288000" cy="1143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7620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EB"/>
          </a:solidFill>
        </a:fill>
      </a:tcStyle>
    </a:wholeTbl>
    <a:band2H>
      <a:tcTxStyle/>
      <a:tcStyle>
        <a:tcBdr/>
        <a:fill>
          <a:solidFill>
            <a:srgbClr val="E6ED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CD0"/>
          </a:solidFill>
        </a:fill>
      </a:tcStyle>
    </a:wholeTbl>
    <a:band2H>
      <a:tcTxStyle/>
      <a:tcStyle>
        <a:tcBdr/>
        <a:fill>
          <a:solidFill>
            <a:srgbClr val="F7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D"/>
          </a:solidFill>
        </a:fill>
      </a:tcStyle>
    </a:wholeTbl>
    <a:band2H>
      <a:tcTxStyle/>
      <a:tcStyle>
        <a:tcBdr/>
        <a:fill>
          <a:solidFill>
            <a:srgbClr val="E6ED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2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4819 0 24575,'-65'19'0,"1"3"0,1 2 0,-67 37 0,-165 107 0,-159 135 0,205-131 0,-432 343 0,426-281-523,-80 67 161,190-184 345,-328 285 252,441-372-227,-284 296 95,297-303-12,-284 356 420,32 20-557,182-245 46,-88 208 0,153-304 0,-206 545 0,192-484 0,6 1 0,5 1 0,-14 148 0,30 534 0,17-442 0,-5-280 0,2 0 0,19 101 0,-2-86 0,4-1 0,5-1 0,3-2 0,76 150 0,13 7 0,-98-192 0,-2 1 0,22 93 0,-39-130 0,1 0 0,1 0 0,1-1 0,1 0 0,1 0 0,0-1 0,2 0 0,0 0 0,1-1 0,1-1 0,14 16 0,21 15 0,1-3 0,2-2 0,86 55 0,-50-48 0,1-4 0,130 47 0,-161-73 0,0-3 0,2-3 0,0-2 0,0-2 0,76 2 0,300-16 0,-136 0 0,-261 1 0,0 0 0,59-14 0,-52 7 0,53-2 0,33 9-1365,-93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3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24575,'21'24'0,"-1"1"0,-2 1 0,0 1 0,-1 0 0,20 49 0,-8-19 0,-20-42 0,1 0 0,0-1 0,1 0 0,20 18 0,7 11 0,-35-40 0,-1 0 0,1 0 0,-1 1 0,0-1 0,0 1 0,-1 0 0,1-1 0,-1 1 0,1 0 0,-1 0 0,-1 0 0,1 0 0,0 0 0,-1 0 0,0 0 0,0 0 0,0 0 0,0 0 0,-1 0 0,1 0 0,-3 5 0,-2 5 0,0 0 0,-2-1 0,1 0 0,-15 20 0,-9 20 0,11-14 0,2 0 0,2 2 0,-12 48 0,-20 151 0,45-230-195,0 0 0,-1 0 0,0-1 0,0 1 0,-1-1 0,-7 14 0,-9 6-6631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3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24575,'255'201'49,"-36"-27"-891,395 282-1836,-45-35 1387,293 255 1291,-38-39 0,-394-318-58,202 146 204,-43 7 2574,-464-364-2303,98 91-443,341 359 500,-390-369-417,165 231 0,-167-178-57,153 292 0,-58-16 0,-42 20 0,141 714 0,-293-915 0,51 606 0,-113 78 200,-16-594 569,1-212-766,-36 245 0,28-382-3,-4 0 0,-4 0 0,-3-2 0,-3-1 0,-69 140 0,37-106 0,5 3 0,-76 234 0,109-272 0,-66 215 0,64-229 0,-2-2 0,-55 98 0,35-88 0,-3-2 0,-3-2 0,-3-3 0,-98 91 0,40-57 0,-205 133 0,235-177 0,-2-4 0,-2-4 0,-1-3 0,-3-5 0,0-3 0,-2-4 0,-128 22 0,112-36 0,-140 1 0,-109-20 0,152 0 0,54 4 0,-229-11 0,316 6 0,1-3 0,0-3 0,0-2 0,-62-24 0,34 4 0,29 9 0,-1 3 0,0 2 0,-80-13 0,92 26 0,0-1 0,1-3 0,-69-24 0,99 28-341,1 2 0,-1 0-1,-31-4 1,16 5-6485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0 24575,'-1'9'0,"-1"-1"0,0 1 0,-1-1 0,0 1 0,-1-1 0,1 0 0,-1-1 0,-10 14 0,-13 18 0,-3-2 0,-1-1 0,-1-2 0,-43 35 0,-37 40 0,97-92 0,-3 4 0,-1 0 0,-1-1 0,-1-2 0,-1 0 0,0-1 0,-37 21 0,39-28 0,11-6 0,1 0 0,-1 0 0,1 1 0,-14 10 0,20-13 0,0 0 0,1 0 0,-1 0 0,0 0 0,1 0 0,-1 0 0,1 1 0,0-1 0,0 0 0,0 1 0,0-1 0,0 1 0,0-1 0,1 1 0,-1-1 0,1 1 0,-1 0 0,1-1 0,0 1 0,0-1 0,1 1 0,-1 2 0,2 5 0,0-1 0,1 0 0,0 0 0,1 0 0,-1-1 0,2 1 0,-1-1 0,1 0 0,0 0 0,1-1 0,12 14 0,7 3 0,0-2 0,30 21 0,-26-21 0,28 26 0,-53-44 0,85 91 0,-79-83 0,-1 1 0,0 1 0,0 0 0,-2 0 0,13 30 0,46 158 0,-59-175-341,-1 0 0,-1 0-1,2 29 1,-4-13-6485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4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4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36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62000" latinLnBrk="0">
      <a:defRPr sz="2000">
        <a:latin typeface="+mn-lt"/>
        <a:ea typeface="+mn-ea"/>
        <a:cs typeface="+mn-cs"/>
        <a:sym typeface="Calibri"/>
      </a:defRPr>
    </a:lvl1pPr>
    <a:lvl2pPr indent="228600" defTabSz="762000" latinLnBrk="0">
      <a:defRPr sz="2000">
        <a:latin typeface="+mn-lt"/>
        <a:ea typeface="+mn-ea"/>
        <a:cs typeface="+mn-cs"/>
        <a:sym typeface="Calibri"/>
      </a:defRPr>
    </a:lvl2pPr>
    <a:lvl3pPr indent="457200" defTabSz="762000" latinLnBrk="0">
      <a:defRPr sz="2000">
        <a:latin typeface="+mn-lt"/>
        <a:ea typeface="+mn-ea"/>
        <a:cs typeface="+mn-cs"/>
        <a:sym typeface="Calibri"/>
      </a:defRPr>
    </a:lvl3pPr>
    <a:lvl4pPr indent="685800" defTabSz="762000" latinLnBrk="0">
      <a:defRPr sz="2000">
        <a:latin typeface="+mn-lt"/>
        <a:ea typeface="+mn-ea"/>
        <a:cs typeface="+mn-cs"/>
        <a:sym typeface="Calibri"/>
      </a:defRPr>
    </a:lvl4pPr>
    <a:lvl5pPr indent="914400" defTabSz="762000" latinLnBrk="0">
      <a:defRPr sz="2000">
        <a:latin typeface="+mn-lt"/>
        <a:ea typeface="+mn-ea"/>
        <a:cs typeface="+mn-cs"/>
        <a:sym typeface="Calibri"/>
      </a:defRPr>
    </a:lvl5pPr>
    <a:lvl6pPr indent="1143000" defTabSz="762000" latinLnBrk="0">
      <a:defRPr sz="2000">
        <a:latin typeface="+mn-lt"/>
        <a:ea typeface="+mn-ea"/>
        <a:cs typeface="+mn-cs"/>
        <a:sym typeface="Calibri"/>
      </a:defRPr>
    </a:lvl6pPr>
    <a:lvl7pPr indent="1371600" defTabSz="762000" latinLnBrk="0">
      <a:defRPr sz="2000">
        <a:latin typeface="+mn-lt"/>
        <a:ea typeface="+mn-ea"/>
        <a:cs typeface="+mn-cs"/>
        <a:sym typeface="Calibri"/>
      </a:defRPr>
    </a:lvl7pPr>
    <a:lvl8pPr indent="1600200" defTabSz="762000" latinLnBrk="0">
      <a:defRPr sz="2000">
        <a:latin typeface="+mn-lt"/>
        <a:ea typeface="+mn-ea"/>
        <a:cs typeface="+mn-cs"/>
        <a:sym typeface="Calibri"/>
      </a:defRPr>
    </a:lvl8pPr>
    <a:lvl9pPr indent="1828800" defTabSz="762000" latinLnBrk="0">
      <a:defRPr sz="20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200"/>
            </a:lvl1pPr>
          </a:lstStyle>
          <a:p>
            <a:r>
              <a:t>Title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200"/>
            </a:lvl1pPr>
          </a:lstStyle>
          <a:p>
            <a:r>
              <a:t>5 min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defRPr sz="1200"/>
            </a:lvl1pPr>
          </a:lstStyle>
          <a:p>
            <a:r>
              <a:t>See you in the next section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0" y="9009060"/>
            <a:ext cx="1143000" cy="242094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0" y="9009060"/>
            <a:ext cx="1143000" cy="24209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200">
                <a:solidFill>
                  <a:srgbClr val="FFFFFF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0" y="4974166"/>
            <a:ext cx="3048000" cy="6455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13" y="9791700"/>
            <a:ext cx="3962402" cy="990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740025" y="1283229"/>
            <a:ext cx="14630400" cy="278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07625" y="4064000"/>
            <a:ext cx="7162800" cy="736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3428" y="10393346"/>
            <a:ext cx="422574" cy="40114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ctr">
            <a:spAutoFit/>
          </a:bodyPr>
          <a:lstStyle>
            <a:lvl1pPr algn="r">
              <a:spcBef>
                <a:spcPts val="0"/>
              </a:spcBef>
              <a:defRPr sz="2000">
                <a:solidFill>
                  <a:srgbClr val="14131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557212" marR="0" indent="-557212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1pPr>
      <a:lvl2pPr marL="987877" marR="0" indent="-530677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2pPr>
      <a:lvl3pPr marL="1409700" marR="0" indent="-49530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3pPr>
      <a:lvl4pPr marL="1965960" marR="0" indent="-59436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4pPr>
      <a:lvl5pPr marL="2423160" marR="0" indent="-59436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5pPr>
      <a:lvl6pPr marL="2880360" marR="0" indent="-594360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6pPr>
      <a:lvl7pPr marL="3337559" marR="0" indent="-594359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7pPr>
      <a:lvl8pPr marL="3794759" marR="0" indent="-594359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8pPr>
      <a:lvl9pPr marL="4251959" marR="0" indent="-594359" algn="l" defTabSz="7620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200" b="0" i="0" u="none" strike="noStrike" cap="none" spc="0" baseline="0">
          <a:solidFill>
            <a:srgbClr val="141313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"/>
          <p:cNvSpPr txBox="1"/>
          <p:nvPr/>
        </p:nvSpPr>
        <p:spPr>
          <a:xfrm>
            <a:off x="1396999" y="1142999"/>
            <a:ext cx="13910817" cy="499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2500"/>
              </a:lnSpc>
              <a:defRPr sz="13200" spc="165">
                <a:solidFill>
                  <a:srgbClr val="FFFFFE"/>
                </a:solidFill>
                <a:latin typeface="ITC Franklin Gothic Std Dm Cd"/>
                <a:ea typeface="ITC Franklin Gothic Std Dm Cd"/>
                <a:cs typeface="ITC Franklin Gothic Std Dm Cd"/>
                <a:sym typeface="ITC Franklin Gothic Std Dm Cd"/>
              </a:defRPr>
            </a:pPr>
            <a:r>
              <a:t>Basketball Game</a:t>
            </a:r>
          </a:p>
          <a:p>
            <a:pPr>
              <a:lnSpc>
                <a:spcPts val="5800"/>
              </a:lnSpc>
              <a:defRPr sz="5800" spc="165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/>
          </a:p>
          <a:p>
            <a:pPr>
              <a:lnSpc>
                <a:spcPts val="5800"/>
              </a:lnSpc>
              <a:defRPr sz="5800" spc="165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t>in JavaScript </a:t>
            </a:r>
          </a:p>
          <a:p>
            <a:pPr>
              <a:lnSpc>
                <a:spcPts val="5800"/>
              </a:lnSpc>
              <a:defRPr cap="all" spc="163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/>
          </a:p>
          <a:p>
            <a:pPr>
              <a:lnSpc>
                <a:spcPts val="5800"/>
              </a:lnSpc>
              <a:defRPr spc="102">
                <a:solidFill>
                  <a:srgbClr val="FFFFFE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t>Prof. Gail Harris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94" name="TextBox 3"/>
          <p:cNvSpPr txBox="1"/>
          <p:nvPr/>
        </p:nvSpPr>
        <p:spPr>
          <a:xfrm>
            <a:off x="1396999" y="1142998"/>
            <a:ext cx="12954003" cy="7155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We have a floor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to Circle’s update()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 marL="561108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choose no bounce, for simplicity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91" name="TextBox 3"/>
          <p:cNvSpPr txBox="1"/>
          <p:nvPr/>
        </p:nvSpPr>
        <p:spPr>
          <a:xfrm>
            <a:off x="1396999" y="1142998"/>
            <a:ext cx="13810917" cy="797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A hoop is not a basketball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Let’s add a flag for that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the characters in bold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Circle(color_, fill_, x_, y_, dx_,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_, r_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isBall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line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this.isBall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isBall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characters in bold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this.isBall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0.2;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97" name="TextBox 3"/>
          <p:cNvSpPr txBox="1"/>
          <p:nvPr/>
        </p:nvSpPr>
        <p:spPr>
          <a:xfrm>
            <a:off x="1396999" y="1142998"/>
            <a:ext cx="12954003" cy="9402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Scoring a basket</a:t>
            </a:r>
            <a:endParaRPr lang="en-CA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collide()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other_.radius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other_.radius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0.5;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3" name="TextBox 3"/>
          <p:cNvSpPr txBox="1"/>
          <p:nvPr/>
        </p:nvSpPr>
        <p:spPr>
          <a:xfrm>
            <a:off x="1396999" y="1142998"/>
            <a:ext cx="12954003" cy="449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Hide/show text on web page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my_shoot_button.style.visibility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“hidden”;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my_left_button.style.visibility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“hidden”;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my_right_button.style.visibility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“hidden”;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00" name="TextBox 3"/>
          <p:cNvSpPr txBox="1"/>
          <p:nvPr/>
        </p:nvSpPr>
        <p:spPr>
          <a:xfrm>
            <a:off x="1396999" y="1142998"/>
            <a:ext cx="13939254" cy="5298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Final Code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text in bold 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to let ball fall to ground before stopping the animation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score &gt;=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winningScore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basketball.radius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 marL="561108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provide final code, especially if ran out of time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1396999" y="1143000"/>
            <a:ext cx="12954003" cy="121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100"/>
              </a:lnSpc>
              <a:defRPr sz="10000" spc="166">
                <a:solidFill>
                  <a:srgbClr val="FFFFFE"/>
                </a:solidFill>
                <a:latin typeface="ITC Franklin Gothic Std Dm Cd"/>
                <a:ea typeface="ITC Franklin Gothic Std Dm Cd"/>
                <a:cs typeface="ITC Franklin Gothic Std Dm Cd"/>
                <a:sym typeface="ITC Franklin Gothic Std Dm Cd"/>
              </a:defRPr>
            </a:lvl1pPr>
          </a:lstStyle>
          <a:p>
            <a:r>
              <a:t>Thank you.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FFFFFF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3" name="TextBox 2"/>
          <p:cNvSpPr txBox="1"/>
          <p:nvPr/>
        </p:nvSpPr>
        <p:spPr>
          <a:xfrm>
            <a:off x="1396999" y="1142999"/>
            <a:ext cx="13345696" cy="1213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9100"/>
              </a:lnSpc>
              <a:defRPr sz="10000" spc="166">
                <a:solidFill>
                  <a:srgbClr val="FFFFFF"/>
                </a:solidFill>
                <a:latin typeface="ITC Franklin Gothic Std Dm Cd"/>
                <a:ea typeface="ITC Franklin Gothic Std Dm Cd"/>
                <a:cs typeface="ITC Franklin Gothic Std Dm Cd"/>
                <a:sym typeface="ITC Franklin Gothic Std Dm Cd"/>
              </a:defRPr>
            </a:pPr>
            <a:r>
              <a:rPr lang="en-US" dirty="0"/>
              <a:t>Build a game in an hour!</a:t>
            </a:r>
            <a:endParaRPr dirty="0"/>
          </a:p>
        </p:txBody>
      </p:sp>
      <p:pic>
        <p:nvPicPr>
          <p:cNvPr id="44" name="Screen Shot 2022-02-17 at 10.33.30 AM.png" descr="Screen Shot 2022-02-17 at 10.33.3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562" y="5525744"/>
            <a:ext cx="6783189" cy="5398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Screen Shot 2022-02-17 at 10.35.22 AM.png" descr="Screen Shot 2022-02-17 at 10.35.2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76" y="4415783"/>
            <a:ext cx="78359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0" name="TextBox 3"/>
          <p:cNvSpPr txBox="1"/>
          <p:nvPr/>
        </p:nvSpPr>
        <p:spPr>
          <a:xfrm>
            <a:off x="1396999" y="1142998"/>
            <a:ext cx="12954003" cy="306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What is a </a:t>
            </a:r>
            <a:r>
              <a:rPr b="1" i="1" dirty="0"/>
              <a:t>variable </a:t>
            </a:r>
            <a:r>
              <a:rPr dirty="0"/>
              <a:t>?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A place to store a data value that can be used or changed later on</a:t>
            </a: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917E5-04CF-4911-B237-A1578D47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957" y="4323097"/>
            <a:ext cx="9103895" cy="63158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168089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0" name="TextBox 3"/>
          <p:cNvSpPr txBox="1"/>
          <p:nvPr/>
        </p:nvSpPr>
        <p:spPr>
          <a:xfrm>
            <a:off x="1396999" y="1142998"/>
            <a:ext cx="15643228" cy="306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What is a</a:t>
            </a:r>
            <a:r>
              <a:rPr lang="en-US" dirty="0"/>
              <a:t>n </a:t>
            </a:r>
            <a:r>
              <a:rPr lang="en-US" b="1" i="1" dirty="0"/>
              <a:t>object</a:t>
            </a:r>
            <a:r>
              <a:rPr dirty="0"/>
              <a:t>?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A place to store a </a:t>
            </a:r>
            <a:r>
              <a:rPr lang="en-US" b="1" dirty="0"/>
              <a:t>group of variables</a:t>
            </a:r>
            <a:r>
              <a:rPr lang="en-US" dirty="0"/>
              <a:t>, and </a:t>
            </a:r>
            <a:r>
              <a:rPr lang="en-US" b="1" dirty="0"/>
              <a:t>functions</a:t>
            </a:r>
            <a:r>
              <a:rPr lang="en-US" dirty="0"/>
              <a:t> that use and change them.</a:t>
            </a: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20C72-78A5-48CE-A5EA-4018BF408259}"/>
              </a:ext>
            </a:extLst>
          </p:cNvPr>
          <p:cNvSpPr/>
          <p:nvPr/>
        </p:nvSpPr>
        <p:spPr>
          <a:xfrm>
            <a:off x="4604084" y="4844716"/>
            <a:ext cx="6368716" cy="539014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89492E-DB17-47A5-86E5-05056E449E66}"/>
              </a:ext>
            </a:extLst>
          </p:cNvPr>
          <p:cNvCxnSpPr/>
          <p:nvPr/>
        </p:nvCxnSpPr>
        <p:spPr>
          <a:xfrm>
            <a:off x="4604084" y="5855368"/>
            <a:ext cx="63687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E9CF12-4F55-42D3-8C05-B4D0C93A4DC3}"/>
              </a:ext>
            </a:extLst>
          </p:cNvPr>
          <p:cNvSpPr txBox="1"/>
          <p:nvPr/>
        </p:nvSpPr>
        <p:spPr>
          <a:xfrm>
            <a:off x="7084317" y="4847995"/>
            <a:ext cx="1333698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Circle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46AE3-FBAC-4346-80D5-8F3B1F4FD401}"/>
              </a:ext>
            </a:extLst>
          </p:cNvPr>
          <p:cNvSpPr txBox="1"/>
          <p:nvPr/>
        </p:nvSpPr>
        <p:spPr>
          <a:xfrm>
            <a:off x="5048513" y="5763126"/>
            <a:ext cx="384721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15F0C-A6A4-40EE-97F6-A45F562581BD}"/>
              </a:ext>
            </a:extLst>
          </p:cNvPr>
          <p:cNvSpPr txBox="1"/>
          <p:nvPr/>
        </p:nvSpPr>
        <p:spPr>
          <a:xfrm>
            <a:off x="5048513" y="6273431"/>
            <a:ext cx="384721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y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E05085-E85A-4C96-A79F-AFAFB166692F}"/>
              </a:ext>
            </a:extLst>
          </p:cNvPr>
          <p:cNvCxnSpPr/>
          <p:nvPr/>
        </p:nvCxnSpPr>
        <p:spPr>
          <a:xfrm>
            <a:off x="4604084" y="7998994"/>
            <a:ext cx="63687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63500" dist="381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141F7-04B9-4BD1-AA3F-DA739C3161B0}"/>
              </a:ext>
            </a:extLst>
          </p:cNvPr>
          <p:cNvSpPr txBox="1"/>
          <p:nvPr/>
        </p:nvSpPr>
        <p:spPr>
          <a:xfrm>
            <a:off x="4668252" y="7845150"/>
            <a:ext cx="1461939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raw()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77EBF1-E59D-4554-B0FA-D8C4DD4EE59A}"/>
              </a:ext>
            </a:extLst>
          </p:cNvPr>
          <p:cNvGrpSpPr/>
          <p:nvPr/>
        </p:nvGrpSpPr>
        <p:grpSpPr>
          <a:xfrm>
            <a:off x="3237872" y="3673131"/>
            <a:ext cx="1734840" cy="3361680"/>
            <a:chOff x="3237872" y="3673131"/>
            <a:chExt cx="1734840" cy="33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23115F-3607-4DD0-AFD7-E6B7AA70DF57}"/>
                    </a:ext>
                  </a:extLst>
                </p14:cNvPr>
                <p14:cNvContentPartPr/>
                <p14:nvPr/>
              </p14:nvContentPartPr>
              <p14:xfrm>
                <a:off x="3237872" y="3673131"/>
                <a:ext cx="1734840" cy="313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23115F-3607-4DD0-AFD7-E6B7AA70DF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8872" y="3664131"/>
                  <a:ext cx="1752480" cy="31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AE696-0FF3-4A12-84D6-44824C208CAE}"/>
                    </a:ext>
                  </a:extLst>
                </p14:cNvPr>
                <p14:cNvContentPartPr/>
                <p14:nvPr/>
              </p14:nvContentPartPr>
              <p14:xfrm>
                <a:off x="4138592" y="6609291"/>
                <a:ext cx="105840" cy="425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AE696-0FF3-4A12-84D6-44824C208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9952" y="6600291"/>
                  <a:ext cx="12348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56437-E4FE-4FFD-8802-4D2B89FCF141}"/>
              </a:ext>
            </a:extLst>
          </p:cNvPr>
          <p:cNvGrpSpPr/>
          <p:nvPr/>
        </p:nvGrpSpPr>
        <p:grpSpPr>
          <a:xfrm>
            <a:off x="10073912" y="3512571"/>
            <a:ext cx="2873880" cy="5418000"/>
            <a:chOff x="10073912" y="3512571"/>
            <a:chExt cx="2873880" cy="54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E67A37-38BB-4643-9D14-865628CF3326}"/>
                    </a:ext>
                  </a:extLst>
                </p14:cNvPr>
                <p14:cNvContentPartPr/>
                <p14:nvPr/>
              </p14:nvContentPartPr>
              <p14:xfrm>
                <a:off x="10073912" y="3512571"/>
                <a:ext cx="2873880" cy="5283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E67A37-38BB-4643-9D14-865628CF33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4912" y="3503571"/>
                  <a:ext cx="2891520" cy="53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F9D7A1-6857-4F64-8CC3-D72FE1232031}"/>
                    </a:ext>
                  </a:extLst>
                </p14:cNvPr>
                <p14:cNvContentPartPr/>
                <p14:nvPr/>
              </p14:nvContentPartPr>
              <p14:xfrm>
                <a:off x="11064272" y="8373651"/>
                <a:ext cx="229320" cy="55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F9D7A1-6857-4F64-8CC3-D72FE12320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55272" y="8364651"/>
                  <a:ext cx="246960" cy="57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D607A0-8DA9-415B-835E-F024AFABD2A7}"/>
                  </a:ext>
                </a:extLst>
              </p14:cNvPr>
              <p14:cNvContentPartPr/>
              <p14:nvPr/>
            </p14:nvContentPartPr>
            <p14:xfrm>
              <a:off x="9833432" y="303109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D607A0-8DA9-415B-835E-F024AFABD2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4792" y="30224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669479-AC1F-42D3-A62D-DE5B9700DA95}"/>
                  </a:ext>
                </a:extLst>
              </p14:cNvPr>
              <p14:cNvContentPartPr/>
              <p14:nvPr/>
            </p14:nvContentPartPr>
            <p14:xfrm>
              <a:off x="9833432" y="327229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669479-AC1F-42D3-A62D-DE5B9700DA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4792" y="32632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266D43-EE4F-4CD6-A1A9-C579D0894284}"/>
                  </a:ext>
                </a:extLst>
              </p14:cNvPr>
              <p14:cNvContentPartPr/>
              <p14:nvPr/>
            </p14:nvContentPartPr>
            <p14:xfrm>
              <a:off x="9560552" y="327229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266D43-EE4F-4CD6-A1A9-C579D0894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1912" y="32632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4E1EBCB-15BC-46CA-9A59-C65FA40F1C11}"/>
              </a:ext>
            </a:extLst>
          </p:cNvPr>
          <p:cNvSpPr txBox="1"/>
          <p:nvPr/>
        </p:nvSpPr>
        <p:spPr>
          <a:xfrm>
            <a:off x="5030134" y="6957982"/>
            <a:ext cx="1410643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t">
            <a:spAutoFit/>
          </a:bodyPr>
          <a:lstStyle/>
          <a:p>
            <a:pPr marL="0" marR="0" indent="0" algn="l" defTabSz="762000" rtl="0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radius</a:t>
            </a:r>
            <a:endParaRPr kumimoji="0" lang="en-C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533455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028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9" name="TextBox 3"/>
          <p:cNvSpPr txBox="1"/>
          <p:nvPr/>
        </p:nvSpPr>
        <p:spPr>
          <a:xfrm>
            <a:off x="1396999" y="1142998"/>
            <a:ext cx="12954003" cy="505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M</a:t>
            </a:r>
            <a:r>
              <a:rPr dirty="0"/>
              <a:t>ove the basketball</a:t>
            </a:r>
            <a:r>
              <a:rPr lang="en-US" dirty="0"/>
              <a:t> left and right </a:t>
            </a: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left()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-2.5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the right()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2.5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6" name="TextBox 3"/>
          <p:cNvSpPr txBox="1"/>
          <p:nvPr/>
        </p:nvSpPr>
        <p:spPr>
          <a:xfrm>
            <a:off x="1396999" y="1142998"/>
            <a:ext cx="12954003" cy="604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Animate motion of the hoop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Circle’s update()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|| 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 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*= -1;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2" name="TextBox 3"/>
          <p:cNvSpPr txBox="1"/>
          <p:nvPr/>
        </p:nvSpPr>
        <p:spPr>
          <a:xfrm>
            <a:off x="1396999" y="1142998"/>
            <a:ext cx="12954003" cy="505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Shoot the basketball upward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shoot()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0 )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basketball.dx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basketball.dy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-9;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508000" y="10795000"/>
            <a:ext cx="323478" cy="3302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/>
          <a:lstStyle>
            <a:lvl1pPr algn="l">
              <a:defRPr sz="2200">
                <a:solidFill>
                  <a:srgbClr val="000000"/>
                </a:solidFill>
                <a:latin typeface="ITC Franklin Gothic Std MedCd"/>
                <a:ea typeface="ITC Franklin Gothic Std MedCd"/>
                <a:cs typeface="ITC Franklin Gothic Std MedCd"/>
                <a:sym typeface="ITC Franklin Gothic Std MedCd"/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8" name="TextBox 3"/>
          <p:cNvSpPr txBox="1"/>
          <p:nvPr/>
        </p:nvSpPr>
        <p:spPr>
          <a:xfrm>
            <a:off x="1396999" y="1142998"/>
            <a:ext cx="12954003" cy="418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dirty="0"/>
              <a:t>Gravity! We need Gravity!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add this code to Circle’s update() function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0.2;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  <a:p>
            <a:pPr marL="561108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2C06A-1F59-4856-B776-9E5A3A3235B5}"/>
              </a:ext>
            </a:extLst>
          </p:cNvPr>
          <p:cNvSpPr txBox="1"/>
          <p:nvPr/>
        </p:nvSpPr>
        <p:spPr>
          <a:xfrm>
            <a:off x="1475874" y="888130"/>
            <a:ext cx="9144000" cy="39600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6600">
                <a:solidFill>
                  <a:schemeClr val="accent1"/>
                </a:solidFill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dirty="0"/>
              <a:t>Two Issues:</a:t>
            </a:r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endParaRPr lang="en-US" dirty="0"/>
          </a:p>
          <a:p>
            <a:pPr marL="561108" lvl="5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4000" dirty="0"/>
              <a:t>watch hoop fall</a:t>
            </a:r>
          </a:p>
          <a:p>
            <a:pPr marL="561108" lvl="2" indent="-561108">
              <a:buSzPct val="100000"/>
              <a:buFont typeface="Arial"/>
              <a:buChar char="•"/>
              <a:defRPr>
                <a:latin typeface="ITC Franklin Gothic Std Bk Cd"/>
                <a:ea typeface="ITC Franklin Gothic Std Bk Cd"/>
                <a:cs typeface="ITC Franklin Gothic Std Bk Cd"/>
                <a:sym typeface="ITC Franklin Gothic Std Bk Cd"/>
              </a:defRPr>
            </a:pPr>
            <a:r>
              <a:rPr lang="en-US" sz="4000" dirty="0"/>
              <a:t>and watch both fall through the floor</a:t>
            </a:r>
          </a:p>
        </p:txBody>
      </p:sp>
    </p:spTree>
    <p:extLst>
      <p:ext uri="{BB962C8B-B14F-4D97-AF65-F5344CB8AC3E}">
        <p14:creationId xmlns:p14="http://schemas.microsoft.com/office/powerpoint/2010/main" val="672961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umber Title Slide">
  <a:themeElements>
    <a:clrScheme name="Humber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8"/>
      </a:accent1>
      <a:accent2>
        <a:srgbClr val="AFC828"/>
      </a:accent2>
      <a:accent3>
        <a:srgbClr val="D53958"/>
      </a:accent3>
      <a:accent4>
        <a:srgbClr val="FFE319"/>
      </a:accent4>
      <a:accent5>
        <a:srgbClr val="3C1C66"/>
      </a:accent5>
      <a:accent6>
        <a:srgbClr val="008C99"/>
      </a:accent6>
      <a:hlink>
        <a:srgbClr val="0000FF"/>
      </a:hlink>
      <a:folHlink>
        <a:srgbClr val="FF00FF"/>
      </a:folHlink>
    </a:clrScheme>
    <a:fontScheme name="Humber Title Slid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Humber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umber Title Slide">
  <a:themeElements>
    <a:clrScheme name="Humber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C8"/>
      </a:accent1>
      <a:accent2>
        <a:srgbClr val="AFC828"/>
      </a:accent2>
      <a:accent3>
        <a:srgbClr val="D53958"/>
      </a:accent3>
      <a:accent4>
        <a:srgbClr val="FFE319"/>
      </a:accent4>
      <a:accent5>
        <a:srgbClr val="3C1C66"/>
      </a:accent5>
      <a:accent6>
        <a:srgbClr val="008C99"/>
      </a:accent6>
      <a:hlink>
        <a:srgbClr val="0000FF"/>
      </a:hlink>
      <a:folHlink>
        <a:srgbClr val="FF00FF"/>
      </a:folHlink>
    </a:clrScheme>
    <a:fontScheme name="Humber Title Slid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Humber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t">
        <a:spAutoFit/>
      </a:bodyPr>
      <a:lstStyle>
        <a:defPPr marL="0" marR="0" indent="0" algn="l" defTabSz="7620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573</Words>
  <Application>Microsoft Office PowerPoint</Application>
  <PresentationFormat>Custom</PresentationFormat>
  <Paragraphs>118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</vt:lpstr>
      <vt:lpstr>ITC Franklin Gothic Std Bk Cd</vt:lpstr>
      <vt:lpstr>ITC Franklin Gothic Std Dm Cd</vt:lpstr>
      <vt:lpstr>ITC Franklin Gothic Std MedCd</vt:lpstr>
      <vt:lpstr>Humber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Gail Harris</cp:lastModifiedBy>
  <cp:revision>15</cp:revision>
  <dcterms:modified xsi:type="dcterms:W3CDTF">2022-03-14T13:52:08Z</dcterms:modified>
</cp:coreProperties>
</file>