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2" r:id="rId3"/>
    <p:sldId id="316" r:id="rId4"/>
    <p:sldId id="273" r:id="rId5"/>
    <p:sldId id="272" r:id="rId6"/>
    <p:sldId id="274" r:id="rId7"/>
    <p:sldId id="275" r:id="rId8"/>
    <p:sldId id="276" r:id="rId9"/>
    <p:sldId id="277" r:id="rId10"/>
    <p:sldId id="332" r:id="rId11"/>
    <p:sldId id="303" r:id="rId12"/>
    <p:sldId id="267" r:id="rId13"/>
    <p:sldId id="317" r:id="rId14"/>
    <p:sldId id="280" r:id="rId15"/>
    <p:sldId id="281" r:id="rId16"/>
    <p:sldId id="268" r:id="rId17"/>
    <p:sldId id="318" r:id="rId18"/>
    <p:sldId id="282" r:id="rId19"/>
    <p:sldId id="283" r:id="rId20"/>
    <p:sldId id="284" r:id="rId21"/>
    <p:sldId id="304" r:id="rId22"/>
    <p:sldId id="257" r:id="rId23"/>
    <p:sldId id="279" r:id="rId24"/>
    <p:sldId id="260" r:id="rId25"/>
    <p:sldId id="285" r:id="rId26"/>
    <p:sldId id="286" r:id="rId27"/>
    <p:sldId id="287" r:id="rId28"/>
    <p:sldId id="288" r:id="rId29"/>
    <p:sldId id="289" r:id="rId30"/>
    <p:sldId id="291" r:id="rId31"/>
    <p:sldId id="319" r:id="rId32"/>
    <p:sldId id="263" r:id="rId33"/>
    <p:sldId id="265" r:id="rId34"/>
    <p:sldId id="264" r:id="rId35"/>
    <p:sldId id="320" r:id="rId36"/>
    <p:sldId id="266" r:id="rId37"/>
    <p:sldId id="269" r:id="rId38"/>
    <p:sldId id="321" r:id="rId39"/>
    <p:sldId id="270" r:id="rId40"/>
    <p:sldId id="322" r:id="rId41"/>
    <p:sldId id="29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05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33" r:id="rId69"/>
    <p:sldId id="334" r:id="rId70"/>
    <p:sldId id="335" r:id="rId71"/>
    <p:sldId id="336" r:id="rId72"/>
    <p:sldId id="337" r:id="rId73"/>
    <p:sldId id="314" r:id="rId74"/>
    <p:sldId id="315" r:id="rId75"/>
    <p:sldId id="338" r:id="rId7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5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06-05-2017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06-05-2017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06-05-2017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06-05-2017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06-05-2017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06-05-2017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06-05-2017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06-05-2017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06-05-2017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06-05-2017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06-05-2017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06-05-2017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perl-easj/MVVMStart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964309"/>
            <a:ext cx="9144000" cy="792680"/>
          </a:xfrm>
        </p:spPr>
        <p:txBody>
          <a:bodyPr>
            <a:normAutofit/>
          </a:bodyPr>
          <a:lstStyle/>
          <a:p>
            <a:r>
              <a:rPr lang="da-DK" sz="3600" i="1" smtClean="0"/>
              <a:t>Arkitektur, klasser og ansvar</a:t>
            </a:r>
            <a:endParaRPr lang="da-DK" sz="3600" i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8" y="805593"/>
            <a:ext cx="7644104" cy="36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029201" cy="5413147"/>
          </a:xfrm>
        </p:spPr>
        <p:txBody>
          <a:bodyPr/>
          <a:lstStyle/>
          <a:p>
            <a:r>
              <a:rPr lang="da-DK" smtClean="0"/>
              <a:t>Muligt at addere et antal filtre til et Catalog.</a:t>
            </a:r>
          </a:p>
          <a:p>
            <a:r>
              <a:rPr lang="da-DK" smtClean="0"/>
              <a:t>Filter: domæne-objekt -&gt; </a:t>
            </a:r>
            <a:r>
              <a:rPr lang="da-DK" b="1" smtClean="0"/>
              <a:t>bool</a:t>
            </a:r>
          </a:p>
          <a:p>
            <a:r>
              <a:rPr lang="da-DK" smtClean="0"/>
              <a:t>Filtre kan programmatisk slås til og fra</a:t>
            </a:r>
          </a:p>
          <a:p>
            <a:r>
              <a:rPr lang="da-DK" err="1" smtClean="0">
                <a:solidFill>
                  <a:srgbClr val="C00000"/>
                </a:solidFill>
              </a:rPr>
              <a:t>MVVMStarter</a:t>
            </a:r>
            <a:r>
              <a:rPr lang="da-DK">
                <a:solidFill>
                  <a:srgbClr val="C00000"/>
                </a:solidFill>
              </a:rPr>
              <a:t>: </a:t>
            </a:r>
            <a:r>
              <a:rPr lang="da-DK" smtClean="0">
                <a:solidFill>
                  <a:srgbClr val="C00000"/>
                </a:solidFill>
              </a:rPr>
              <a:t>Generiske Filter og FilterManager klasser</a:t>
            </a:r>
            <a:endParaRPr lang="da-DK">
              <a:solidFill>
                <a:srgbClr val="C00000"/>
              </a:solidFill>
            </a:endParaRPr>
          </a:p>
          <a:p>
            <a:r>
              <a:rPr lang="da-DK">
                <a:solidFill>
                  <a:schemeClr val="accent6">
                    <a:lumMod val="75000"/>
                  </a:schemeClr>
                </a:solidFill>
              </a:rPr>
              <a:t>Studerende: </a:t>
            </a:r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Afhængig af krav til forretningslogik</a:t>
            </a:r>
            <a:endParaRPr lang="da-DK">
              <a:solidFill>
                <a:schemeClr val="accent6">
                  <a:lumMod val="75000"/>
                </a:schemeClr>
              </a:solidFill>
            </a:endParaRPr>
          </a:p>
          <a:p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6712438" y="1930262"/>
            <a:ext cx="4560276" cy="2993430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Filters</a:t>
            </a:r>
            <a:endParaRPr lang="da-DK" sz="4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Model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53219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17612" y="2092148"/>
            <a:ext cx="3900983" cy="2092146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4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824047" cy="5413147"/>
          </a:xfrm>
        </p:spPr>
        <p:txBody>
          <a:bodyPr/>
          <a:lstStyle/>
          <a:p>
            <a:r>
              <a:rPr lang="da-DK" smtClean="0"/>
              <a:t>Egen domæne-klasse</a:t>
            </a:r>
          </a:p>
          <a:p>
            <a:r>
              <a:rPr lang="da-DK" smtClean="0"/>
              <a:t>Properties af simple typer (</a:t>
            </a:r>
            <a:r>
              <a:rPr lang="da-DK" b="1" smtClean="0"/>
              <a:t>int</a:t>
            </a:r>
            <a:r>
              <a:rPr lang="da-DK" smtClean="0"/>
              <a:t>, </a:t>
            </a:r>
            <a:r>
              <a:rPr lang="da-DK" b="1" smtClean="0"/>
              <a:t>string</a:t>
            </a:r>
            <a:r>
              <a:rPr lang="da-DK" smtClean="0"/>
              <a:t>,…)</a:t>
            </a:r>
          </a:p>
          <a:p>
            <a:r>
              <a:rPr lang="da-DK" smtClean="0"/>
              <a:t>Kan tilføjes validering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41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17612" y="2092148"/>
            <a:ext cx="3900983" cy="2092146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657967" y="2538056"/>
            <a:ext cx="5593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ublic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200" b="1" smtClean="0">
                <a:latin typeface="Consolas" panose="020B0609020204030204" pitchFamily="49" charset="0"/>
              </a:rPr>
              <a:t>LicensePlate</a:t>
            </a:r>
            <a:r>
              <a:rPr lang="da-DK" sz="1200" smtClean="0">
                <a:latin typeface="Consolas" panose="020B0609020204030204" pitchFamily="49" charset="0"/>
              </a:rPr>
              <a:t> {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;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200" smtClean="0">
                <a:latin typeface="Consolas" panose="020B0609020204030204" pitchFamily="49" charset="0"/>
              </a:rPr>
              <a:t>; }</a:t>
            </a:r>
          </a:p>
          <a:p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etc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 </a:t>
            </a:r>
          </a:p>
          <a:p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1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17612" y="2092148"/>
            <a:ext cx="3900983" cy="2092146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 : DomainClassBase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585604" y="1851671"/>
            <a:ext cx="5593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ublic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DomainClassBase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200" b="1" smtClean="0">
                <a:latin typeface="Consolas" panose="020B0609020204030204" pitchFamily="49" charset="0"/>
              </a:rPr>
              <a:t>LicensePlate</a:t>
            </a:r>
            <a:r>
              <a:rPr lang="da-DK" sz="1200" smtClean="0">
                <a:latin typeface="Consolas" panose="020B0609020204030204" pitchFamily="49" charset="0"/>
              </a:rPr>
              <a:t> {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;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200" smtClean="0">
                <a:latin typeface="Consolas" panose="020B0609020204030204" pitchFamily="49" charset="0"/>
              </a:rPr>
              <a:t>; }</a:t>
            </a:r>
          </a:p>
          <a:p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…etc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SetDefaultValues</a:t>
            </a:r>
            <a:r>
              <a:rPr lang="da-DK" sz="1200">
                <a:latin typeface="Consolas" panose="020B0609020204030204" pitchFamily="49" charset="0"/>
              </a:rPr>
              <a:t>()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  </a:t>
            </a:r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LicensePlate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= "(not set</a:t>
            </a:r>
            <a:r>
              <a:rPr lang="da-DK" sz="1200" smtClean="0">
                <a:latin typeface="Consolas" panose="020B0609020204030204" pitchFamily="49" charset="0"/>
              </a:rPr>
              <a:t>)";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…etc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1200">
                <a:latin typeface="Consolas" panose="020B0609020204030204" pitchFamily="49" charset="0"/>
              </a:rPr>
              <a:t>}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</a:p>
          <a:p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60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17612" y="2092148"/>
            <a:ext cx="3900983" cy="2092146"/>
          </a:xfrm>
          <a:prstGeom prst="roundRect">
            <a:avLst/>
          </a:prstGeom>
          <a:solidFill>
            <a:schemeClr val="accent2">
              <a:lumMod val="50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DomainClassBase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526398" y="1522394"/>
            <a:ext cx="5593782" cy="32316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abstract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DomainClassBase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200" b="1" smtClean="0">
                <a:latin typeface="Consolas" panose="020B0609020204030204" pitchFamily="49" charset="0"/>
              </a:rPr>
              <a:t>Key</a:t>
            </a:r>
            <a:r>
              <a:rPr lang="da-DK" sz="1200" smtClean="0">
                <a:latin typeface="Consolas" panose="020B0609020204030204" pitchFamily="49" charset="0"/>
              </a:rPr>
              <a:t> {…}</a:t>
            </a: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protected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DomainClassBase</a:t>
            </a:r>
            <a:r>
              <a:rPr lang="da-DK" sz="1200" smtClean="0">
                <a:latin typeface="Consolas" panose="020B0609020204030204" pitchFamily="49" charset="0"/>
              </a:rPr>
              <a:t>()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  {</a:t>
            </a:r>
          </a:p>
          <a:p>
            <a:r>
              <a:rPr lang="da-DK" sz="1200">
                <a:latin typeface="Consolas" panose="020B0609020204030204" pitchFamily="49" charset="0"/>
              </a:rPr>
              <a:t>      </a:t>
            </a:r>
            <a:r>
              <a:rPr lang="da-DK" sz="1200" b="1" smtClean="0">
                <a:latin typeface="Consolas" panose="020B0609020204030204" pitchFamily="49" charset="0"/>
              </a:rPr>
              <a:t>SetDefaultValues</a:t>
            </a:r>
            <a:r>
              <a:rPr lang="da-DK" sz="1200" smtClean="0">
                <a:latin typeface="Consolas" panose="020B0609020204030204" pitchFamily="49" charset="0"/>
              </a:rPr>
              <a:t>();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abstract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SetDefaultValues</a:t>
            </a:r>
            <a:r>
              <a:rPr lang="da-DK" sz="1200" smtClean="0">
                <a:latin typeface="Consolas" panose="020B0609020204030204" pitchFamily="49" charset="0"/>
              </a:rPr>
              <a:t>();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 virtual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DomainClassBase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Clone</a:t>
            </a:r>
            <a:r>
              <a:rPr lang="da-DK" sz="1200" smtClean="0">
                <a:latin typeface="Consolas" panose="020B0609020204030204" pitchFamily="49" charset="0"/>
              </a:rPr>
              <a:t>()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  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DomainClassBase</a:t>
            </a:r>
            <a:r>
              <a:rPr lang="da-DK" sz="1200" smtClean="0">
                <a:latin typeface="Consolas" panose="020B0609020204030204" pitchFamily="49" charset="0"/>
              </a:rPr>
              <a:t>)</a:t>
            </a:r>
            <a:r>
              <a:rPr lang="da-DK" sz="1200" b="1" smtClean="0">
                <a:latin typeface="Consolas" panose="020B0609020204030204" pitchFamily="49" charset="0"/>
              </a:rPr>
              <a:t>MemberwiseClone</a:t>
            </a:r>
            <a:r>
              <a:rPr lang="da-DK" sz="1200" smtClean="0">
                <a:latin typeface="Consolas" panose="020B0609020204030204" pitchFamily="49" charset="0"/>
              </a:rPr>
              <a:t>();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  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 </a:t>
            </a:r>
          </a:p>
          <a:p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765192" y="763816"/>
            <a:ext cx="4560276" cy="532243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Catalog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007960" y="1886276"/>
            <a:ext cx="4074568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err="1" smtClean="0">
                <a:solidFill>
                  <a:srgbClr val="FFFF00"/>
                </a:solidFill>
              </a:rPr>
              <a:t>CollectionBase</a:t>
            </a:r>
            <a:r>
              <a:rPr lang="da-DK" smtClean="0">
                <a:solidFill>
                  <a:srgbClr val="FFFF00"/>
                </a:solidFill>
              </a:rPr>
              <a:t>&lt;Car&gt;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7589342" y="2039542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268352" y="2039543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007960" y="3626074"/>
            <a:ext cx="4074568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FileSourceBase&lt;Car&gt;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7286658" y="3779341"/>
            <a:ext cx="1550104" cy="902677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tx1"/>
                </a:solidFill>
              </a:rPr>
              <a:t>CarModel.dat</a:t>
            </a:r>
            <a:endParaRPr lang="da-DK">
              <a:solidFill>
                <a:schemeClr val="tx1"/>
              </a:solidFill>
            </a:endParaRPr>
          </a:p>
        </p:txBody>
      </p:sp>
      <p:sp>
        <p:nvSpPr>
          <p:cNvPr id="11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824047" cy="5413147"/>
          </a:xfrm>
        </p:spPr>
        <p:txBody>
          <a:bodyPr/>
          <a:lstStyle/>
          <a:p>
            <a:r>
              <a:rPr lang="da-DK" smtClean="0"/>
              <a:t>Rummer en collection af domæne-objekter</a:t>
            </a:r>
          </a:p>
          <a:p>
            <a:r>
              <a:rPr lang="da-DK" smtClean="0"/>
              <a:t>Fil-baseret persistens (JSON)</a:t>
            </a:r>
          </a:p>
          <a:p>
            <a:r>
              <a:rPr lang="da-DK" b="1" smtClean="0"/>
              <a:t>Load</a:t>
            </a:r>
            <a:r>
              <a:rPr lang="da-DK" smtClean="0"/>
              <a:t>- og </a:t>
            </a:r>
            <a:r>
              <a:rPr lang="da-DK" b="1" smtClean="0"/>
              <a:t>Save</a:t>
            </a:r>
            <a:r>
              <a:rPr lang="da-DK" smtClean="0"/>
              <a:t>-metoder</a:t>
            </a:r>
          </a:p>
          <a:p>
            <a:r>
              <a:rPr lang="da-DK" smtClean="0"/>
              <a:t>Metoder for operationer på collection (</a:t>
            </a:r>
            <a:r>
              <a:rPr lang="da-DK" b="1" smtClean="0"/>
              <a:t>Insert</a:t>
            </a:r>
            <a:r>
              <a:rPr lang="da-DK" smtClean="0"/>
              <a:t>, </a:t>
            </a:r>
            <a:r>
              <a:rPr lang="da-DK" b="1" smtClean="0"/>
              <a:t>Delete</a:t>
            </a:r>
            <a:r>
              <a:rPr lang="da-DK" smtClean="0"/>
              <a:t>, …)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48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6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765192" y="763816"/>
            <a:ext cx="4560276" cy="532243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>
                <a:solidFill>
                  <a:srgbClr val="FFFF00"/>
                </a:solidFill>
              </a:rPr>
              <a:t>Catalog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007960" y="1886276"/>
            <a:ext cx="4074568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err="1" smtClean="0">
                <a:solidFill>
                  <a:srgbClr val="FFFF00"/>
                </a:solidFill>
              </a:rPr>
              <a:t>CollectionBase</a:t>
            </a:r>
            <a:r>
              <a:rPr lang="da-DK" smtClean="0">
                <a:solidFill>
                  <a:srgbClr val="FFFF00"/>
                </a:solidFill>
              </a:rPr>
              <a:t>&lt;Car&gt;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7589342" y="2039542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268352" y="2039543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007960" y="3626074"/>
            <a:ext cx="4074568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FileSourceBase&lt;Car&gt;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7286658" y="3779341"/>
            <a:ext cx="1550104" cy="902677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tx1"/>
                </a:solidFill>
              </a:rPr>
              <a:t>CarModel.dat</a:t>
            </a:r>
            <a:endParaRPr lang="da-DK">
              <a:solidFill>
                <a:schemeClr val="tx1"/>
              </a:solidFill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467930" y="2291687"/>
            <a:ext cx="5593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CatalogBase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da-DK" sz="12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Generic singleton code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Catalog</a:t>
            </a:r>
            <a:r>
              <a:rPr lang="da-DK" sz="1200" smtClean="0">
                <a:latin typeface="Consolas" panose="020B0609020204030204" pitchFamily="49" charset="0"/>
              </a:rPr>
              <a:t>() 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 </a:t>
            </a:r>
            <a:r>
              <a:rPr lang="da-DK" sz="1200" smtClean="0">
                <a:latin typeface="Consolas" panose="020B0609020204030204" pitchFamily="49" charset="0"/>
              </a:rPr>
              <a:t>    :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200">
                <a:latin typeface="Consolas" panose="020B0609020204030204" pitchFamily="49" charset="0"/>
              </a:rPr>
              <a:t>(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CollectionBase</a:t>
            </a:r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>
                <a:latin typeface="Consolas" panose="020B0609020204030204" pitchFamily="49" charset="0"/>
              </a:rPr>
              <a:t>&gt;(), </a:t>
            </a: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     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 new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FileSourceBase</a:t>
            </a:r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>
                <a:latin typeface="Consolas" panose="020B0609020204030204" pitchFamily="49" charset="0"/>
              </a:rPr>
              <a:t>&gt;())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1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7007960" y="1504728"/>
            <a:ext cx="4074568" cy="2600204"/>
          </a:xfrm>
          <a:prstGeom prst="roundRect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CollectionBase&lt;TDomainClass&gt;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539558" y="1650668"/>
            <a:ext cx="559378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CollectionBase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a-DK" sz="1200" smtClean="0">
                <a:latin typeface="Consolas" panose="020B0609020204030204" pitchFamily="49" charset="0"/>
              </a:rPr>
              <a:t> _collection;</a:t>
            </a: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public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All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public void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Insert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obj)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public bool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key)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DeleteAll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  <a:endParaRPr lang="da-DK" sz="12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da-DK" sz="12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plus key management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 </a:t>
            </a:r>
          </a:p>
          <a:p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7375378" y="2603323"/>
            <a:ext cx="3339731" cy="1209212"/>
          </a:xfrm>
          <a:prstGeom prst="roundRect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Dictionary&lt;int, TDomainClass&gt;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7007960" y="1504728"/>
            <a:ext cx="4074568" cy="2600204"/>
          </a:xfrm>
          <a:prstGeom prst="roundRect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FileSourceBase&lt;TDomainClass&gt;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526399" y="1927667"/>
            <a:ext cx="5593782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FileSourceBase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: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SourceBase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CollectionBase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Load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public void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Save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CollectionBase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coll)</a:t>
            </a:r>
          </a:p>
          <a:p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 </a:t>
            </a:r>
          </a:p>
          <a:p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7260345" y="2950460"/>
            <a:ext cx="1550104" cy="90267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tx1"/>
                </a:solidFill>
              </a:rPr>
              <a:t>CarModel.dat (JSON)</a:t>
            </a:r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Arkitektur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796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765192" y="763816"/>
            <a:ext cx="4560276" cy="5198072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CatalogBase&lt;TDomainClass&gt;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007960" y="1504728"/>
            <a:ext cx="4074568" cy="1209212"/>
          </a:xfrm>
          <a:prstGeom prst="roundRect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>
                <a:solidFill>
                  <a:srgbClr val="FFFF00"/>
                </a:solidFill>
              </a:rPr>
              <a:t>CollectionBase&lt;TDomainClass&gt;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7007960" y="3244526"/>
            <a:ext cx="4074568" cy="1209212"/>
          </a:xfrm>
          <a:prstGeom prst="roundRect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>
                <a:solidFill>
                  <a:srgbClr val="FFFF00"/>
                </a:solidFill>
              </a:rPr>
              <a:t>FileSourceBase&lt;TDomainClass&gt;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573184" y="2129903"/>
            <a:ext cx="559378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CatalogBase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public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All 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  public void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Insert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obj)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key)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DeleteAll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endParaRPr lang="da-DK" sz="12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bool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Modified</a:t>
            </a:r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  <a:endParaRPr lang="da-DK" sz="12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Load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Save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ViewModel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9002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2" name="Afrundet rektangel 51"/>
          <p:cNvSpPr/>
          <p:nvPr/>
        </p:nvSpPr>
        <p:spPr>
          <a:xfrm>
            <a:off x="6406662" y="5272654"/>
            <a:ext cx="4149969" cy="45390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7"/>
            <a:ext cx="4149969" cy="28604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2" name="Gruppe 31"/>
          <p:cNvGrpSpPr/>
          <p:nvPr/>
        </p:nvGrpSpPr>
        <p:grpSpPr>
          <a:xfrm>
            <a:off x="6406662" y="4554416"/>
            <a:ext cx="4149969" cy="1041175"/>
            <a:chOff x="6406662" y="4554416"/>
            <a:chExt cx="4149969" cy="1041175"/>
          </a:xfrm>
        </p:grpSpPr>
        <p:sp>
          <p:nvSpPr>
            <p:cNvPr id="8" name="Afrundet rektangel 7"/>
            <p:cNvSpPr/>
            <p:nvPr/>
          </p:nvSpPr>
          <p:spPr>
            <a:xfrm>
              <a:off x="6406662" y="4554416"/>
              <a:ext cx="4149969" cy="64253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Afrundet rektangel 8"/>
            <p:cNvSpPr/>
            <p:nvPr/>
          </p:nvSpPr>
          <p:spPr>
            <a:xfrm>
              <a:off x="6559060" y="4662853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err="1" smtClean="0"/>
                <a:t>Create</a:t>
              </a:r>
              <a:endParaRPr lang="da-DK"/>
            </a:p>
          </p:txBody>
        </p:sp>
        <p:sp>
          <p:nvSpPr>
            <p:cNvPr id="10" name="Afrundet rektangel 9"/>
            <p:cNvSpPr/>
            <p:nvPr/>
          </p:nvSpPr>
          <p:spPr>
            <a:xfrm>
              <a:off x="7877903" y="4662852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/>
                <a:t>Update</a:t>
              </a:r>
              <a:endParaRPr lang="da-DK"/>
            </a:p>
          </p:txBody>
        </p:sp>
        <p:sp>
          <p:nvSpPr>
            <p:cNvPr id="11" name="Afrundet rektangel 10"/>
            <p:cNvSpPr/>
            <p:nvPr/>
          </p:nvSpPr>
          <p:spPr>
            <a:xfrm>
              <a:off x="9243642" y="4662852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err="1" smtClean="0"/>
                <a:t>Delete</a:t>
              </a:r>
              <a:endParaRPr lang="da-DK"/>
            </a:p>
          </p:txBody>
        </p:sp>
        <p:sp>
          <p:nvSpPr>
            <p:cNvPr id="12" name="Krans 11"/>
            <p:cNvSpPr/>
            <p:nvPr/>
          </p:nvSpPr>
          <p:spPr>
            <a:xfrm>
              <a:off x="6605953" y="5382358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3" name="Krans 12"/>
            <p:cNvSpPr/>
            <p:nvPr/>
          </p:nvSpPr>
          <p:spPr>
            <a:xfrm>
              <a:off x="7485184" y="5382358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4" name="Krans 13"/>
            <p:cNvSpPr/>
            <p:nvPr/>
          </p:nvSpPr>
          <p:spPr>
            <a:xfrm>
              <a:off x="8305797" y="5382357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Krans 14"/>
            <p:cNvSpPr/>
            <p:nvPr/>
          </p:nvSpPr>
          <p:spPr>
            <a:xfrm>
              <a:off x="9161583" y="5382357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6" name="Tekstfelt 15"/>
            <p:cNvSpPr txBox="1"/>
            <p:nvPr/>
          </p:nvSpPr>
          <p:spPr>
            <a:xfrm>
              <a:off x="6741576" y="5318592"/>
              <a:ext cx="593111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err="1" smtClean="0">
                  <a:solidFill>
                    <a:schemeClr val="bg1"/>
                  </a:solidFill>
                </a:rPr>
                <a:t>Create</a:t>
              </a:r>
              <a:endParaRPr lang="da-DK" sz="1200">
                <a:solidFill>
                  <a:schemeClr val="bg1"/>
                </a:solidFill>
              </a:endParaRPr>
            </a:p>
          </p:txBody>
        </p:sp>
        <p:sp>
          <p:nvSpPr>
            <p:cNvPr id="17" name="Tekstfelt 16"/>
            <p:cNvSpPr txBox="1"/>
            <p:nvPr/>
          </p:nvSpPr>
          <p:spPr>
            <a:xfrm>
              <a:off x="9293464" y="5309047"/>
              <a:ext cx="594137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err="1" smtClean="0">
                  <a:solidFill>
                    <a:schemeClr val="bg1"/>
                  </a:solidFill>
                </a:rPr>
                <a:t>Delete</a:t>
              </a:r>
              <a:endParaRPr lang="da-DK" sz="1200">
                <a:solidFill>
                  <a:schemeClr val="bg1"/>
                </a:solidFill>
              </a:endParaRPr>
            </a:p>
          </p:txBody>
        </p:sp>
        <p:sp>
          <p:nvSpPr>
            <p:cNvPr id="18" name="Tekstfelt 17"/>
            <p:cNvSpPr txBox="1"/>
            <p:nvPr/>
          </p:nvSpPr>
          <p:spPr>
            <a:xfrm>
              <a:off x="8443540" y="5318592"/>
              <a:ext cx="643253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smtClean="0">
                  <a:solidFill>
                    <a:schemeClr val="bg1"/>
                  </a:solidFill>
                </a:rPr>
                <a:t>Update</a:t>
              </a:r>
              <a:endParaRPr lang="da-DK" sz="1200">
                <a:solidFill>
                  <a:schemeClr val="bg1"/>
                </a:solidFill>
              </a:endParaRPr>
            </a:p>
          </p:txBody>
        </p:sp>
        <p:sp>
          <p:nvSpPr>
            <p:cNvPr id="19" name="Tekstfelt 18"/>
            <p:cNvSpPr txBox="1"/>
            <p:nvPr/>
          </p:nvSpPr>
          <p:spPr>
            <a:xfrm>
              <a:off x="7623733" y="5318591"/>
              <a:ext cx="496161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smtClean="0">
                  <a:solidFill>
                    <a:schemeClr val="bg1"/>
                  </a:solidFill>
                </a:rPr>
                <a:t>Read</a:t>
              </a:r>
              <a:endParaRPr lang="da-DK" sz="1200">
                <a:solidFill>
                  <a:schemeClr val="bg1"/>
                </a:solidFill>
              </a:endParaRPr>
            </a:p>
          </p:txBody>
        </p:sp>
      </p:grpSp>
      <p:sp>
        <p:nvSpPr>
          <p:cNvPr id="20" name="Afrundet rektangel 19"/>
          <p:cNvSpPr/>
          <p:nvPr/>
        </p:nvSpPr>
        <p:spPr>
          <a:xfrm>
            <a:off x="1875694" y="177018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177018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1770183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186099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187351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176586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1775683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16725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178652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7"/>
            <a:ext cx="4149969" cy="28604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1887415"/>
            <a:ext cx="615461" cy="480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1887415"/>
            <a:ext cx="1670537" cy="480645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2971801" y="2004626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&lt;TextBlock&gt;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1845812" y="1998460"/>
            <a:ext cx="70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&lt;Image&gt;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1746739" y="1148841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9" name="Tekstfelt 38"/>
          <p:cNvSpPr txBox="1"/>
          <p:nvPr/>
        </p:nvSpPr>
        <p:spPr>
          <a:xfrm>
            <a:off x="1746738" y="750218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&lt;Grid&gt;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0" name="Tekstfelt 39"/>
          <p:cNvSpPr txBox="1"/>
          <p:nvPr/>
        </p:nvSpPr>
        <p:spPr>
          <a:xfrm>
            <a:off x="1746738" y="1620325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1" name="Tekstfelt 40"/>
          <p:cNvSpPr txBox="1"/>
          <p:nvPr/>
        </p:nvSpPr>
        <p:spPr>
          <a:xfrm>
            <a:off x="6682153" y="1458055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6" name="Afrundet rektangel 45"/>
          <p:cNvSpPr/>
          <p:nvPr/>
        </p:nvSpPr>
        <p:spPr>
          <a:xfrm>
            <a:off x="6605953" y="1770931"/>
            <a:ext cx="3709005" cy="8347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49" name="Afrundet rektangel 48"/>
          <p:cNvSpPr/>
          <p:nvPr/>
        </p:nvSpPr>
        <p:spPr>
          <a:xfrm>
            <a:off x="7647593" y="2114872"/>
            <a:ext cx="2491154" cy="298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Afrundet rektangel 49"/>
          <p:cNvSpPr/>
          <p:nvPr/>
        </p:nvSpPr>
        <p:spPr>
          <a:xfrm>
            <a:off x="6760932" y="2125266"/>
            <a:ext cx="720000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8" name="Tekstfelt 47"/>
          <p:cNvSpPr txBox="1"/>
          <p:nvPr/>
        </p:nvSpPr>
        <p:spPr>
          <a:xfrm>
            <a:off x="7680223" y="2141230"/>
            <a:ext cx="86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&lt;TextBox&gt;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7" name="Tekstfelt 46"/>
          <p:cNvSpPr txBox="1"/>
          <p:nvPr/>
        </p:nvSpPr>
        <p:spPr>
          <a:xfrm>
            <a:off x="6682152" y="2145492"/>
            <a:ext cx="1015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bg1"/>
                </a:solidFill>
                <a:latin typeface="Consolas" panose="020B0609020204030204" pitchFamily="49" charset="0"/>
              </a:rPr>
              <a:t>&lt;TextBlock&gt;</a:t>
            </a:r>
            <a:endParaRPr lang="da-DK" sz="9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51" name="Tekstfelt 50"/>
          <p:cNvSpPr txBox="1"/>
          <p:nvPr/>
        </p:nvSpPr>
        <p:spPr>
          <a:xfrm>
            <a:off x="6682152" y="1827850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59" name="Afrundet rektangel 58"/>
          <p:cNvSpPr/>
          <p:nvPr/>
        </p:nvSpPr>
        <p:spPr>
          <a:xfrm>
            <a:off x="6406662" y="5272654"/>
            <a:ext cx="4149969" cy="45390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60" name="Gruppe 59"/>
          <p:cNvGrpSpPr/>
          <p:nvPr/>
        </p:nvGrpSpPr>
        <p:grpSpPr>
          <a:xfrm>
            <a:off x="6406662" y="4554416"/>
            <a:ext cx="4149969" cy="977409"/>
            <a:chOff x="6406662" y="4554416"/>
            <a:chExt cx="4149969" cy="977409"/>
          </a:xfrm>
        </p:grpSpPr>
        <p:sp>
          <p:nvSpPr>
            <p:cNvPr id="61" name="Afrundet rektangel 60"/>
            <p:cNvSpPr/>
            <p:nvPr/>
          </p:nvSpPr>
          <p:spPr>
            <a:xfrm>
              <a:off x="6406662" y="4554416"/>
              <a:ext cx="4149969" cy="64253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3" name="Afrundet rektangel 62"/>
            <p:cNvSpPr/>
            <p:nvPr/>
          </p:nvSpPr>
          <p:spPr>
            <a:xfrm>
              <a:off x="7877903" y="4662852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7" name="Krans 66"/>
            <p:cNvSpPr/>
            <p:nvPr/>
          </p:nvSpPr>
          <p:spPr>
            <a:xfrm>
              <a:off x="7924249" y="5382357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</p:grpSp>
      <p:sp>
        <p:nvSpPr>
          <p:cNvPr id="56" name="Tekstfelt 55"/>
          <p:cNvSpPr txBox="1"/>
          <p:nvPr/>
        </p:nvSpPr>
        <p:spPr>
          <a:xfrm>
            <a:off x="8086374" y="4743429"/>
            <a:ext cx="790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&lt;Button&gt;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58" name="Tekstfelt 57"/>
          <p:cNvSpPr txBox="1"/>
          <p:nvPr/>
        </p:nvSpPr>
        <p:spPr>
          <a:xfrm>
            <a:off x="6493819" y="4576256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5" name="Tekstfelt 44"/>
          <p:cNvSpPr txBox="1"/>
          <p:nvPr/>
        </p:nvSpPr>
        <p:spPr>
          <a:xfrm>
            <a:off x="8086374" y="5333980"/>
            <a:ext cx="1245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RadioButton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73" name="Tekstfelt 72"/>
          <p:cNvSpPr txBox="1"/>
          <p:nvPr/>
        </p:nvSpPr>
        <p:spPr>
          <a:xfrm>
            <a:off x="6493651" y="5288760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7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406662" y="4554416"/>
            <a:ext cx="4149969" cy="42202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Commands (actions)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406662" y="5173883"/>
            <a:ext cx="4149969" cy="42202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Commands (states)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289884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371596"/>
            <a:ext cx="3130062" cy="18452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7" y="2076608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3" y="1371596"/>
            <a:ext cx="3033366" cy="18452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078522" y="4166924"/>
            <a:ext cx="10152185" cy="18149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Catalog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1708637" y="4469795"/>
            <a:ext cx="7731391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err="1" smtClean="0">
                <a:solidFill>
                  <a:srgbClr val="FFFF00"/>
                </a:solidFill>
              </a:rPr>
              <a:t>CollectionBase</a:t>
            </a:r>
            <a:r>
              <a:rPr lang="da-DK" smtClean="0">
                <a:solidFill>
                  <a:srgbClr val="FFFF00"/>
                </a:solidFill>
              </a:rPr>
              <a:t>&lt;Car&gt;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2577137" y="4623061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2142887" y="4623062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3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018136" y="1960368"/>
            <a:ext cx="4149969" cy="2111461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034688" y="1960369"/>
            <a:ext cx="4149969" cy="213140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9938307" y="2974509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3921755" y="2903244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" name="Tekstfelt 1"/>
          <p:cNvSpPr txBox="1"/>
          <p:nvPr/>
        </p:nvSpPr>
        <p:spPr>
          <a:xfrm>
            <a:off x="7209944" y="2707486"/>
            <a:ext cx="1770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DetailsPropertyA</a:t>
            </a:r>
          </a:p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DetailsPropertyB</a:t>
            </a:r>
            <a:endParaRPr lang="da-DK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DetailsPropertyC</a:t>
            </a:r>
          </a:p>
        </p:txBody>
      </p:sp>
      <p:sp>
        <p:nvSpPr>
          <p:cNvPr id="17" name="Tekstfelt 16"/>
          <p:cNvSpPr txBox="1"/>
          <p:nvPr/>
        </p:nvSpPr>
        <p:spPr>
          <a:xfrm>
            <a:off x="1193392" y="2697513"/>
            <a:ext cx="1565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ItemPropertyA</a:t>
            </a:r>
          </a:p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ItemPropertyB</a:t>
            </a:r>
            <a:endParaRPr lang="da-DK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ItemPropertyC</a:t>
            </a:r>
          </a:p>
        </p:txBody>
      </p:sp>
    </p:spTree>
    <p:extLst>
      <p:ext uri="{BB962C8B-B14F-4D97-AF65-F5344CB8AC3E}">
        <p14:creationId xmlns:p14="http://schemas.microsoft.com/office/powerpoint/2010/main" val="16367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1170958" y="4769509"/>
            <a:ext cx="9525547" cy="164143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Catalog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170958" y="2471229"/>
            <a:ext cx="9525547" cy="1568954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2499799" y="4981223"/>
            <a:ext cx="6887602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err="1" smtClean="0">
                <a:solidFill>
                  <a:srgbClr val="FFFF00"/>
                </a:solidFill>
              </a:rPr>
              <a:t>CollectionBase</a:t>
            </a:r>
            <a:r>
              <a:rPr lang="da-DK" smtClean="0">
                <a:solidFill>
                  <a:srgbClr val="FFFF00"/>
                </a:solidFill>
              </a:rPr>
              <a:t>&lt;Car&gt;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8" name="Afrundet rektangel 17"/>
          <p:cNvSpPr/>
          <p:nvPr/>
        </p:nvSpPr>
        <p:spPr>
          <a:xfrm>
            <a:off x="2536375" y="589100"/>
            <a:ext cx="6887602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Collection&lt;ItemViewModel&gt;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Afrundet rektangel 18"/>
          <p:cNvSpPr/>
          <p:nvPr/>
        </p:nvSpPr>
        <p:spPr>
          <a:xfrm>
            <a:off x="3009366" y="5139445"/>
            <a:ext cx="981312" cy="892768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2706894" y="5139445"/>
            <a:ext cx="981312" cy="892768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2981907" y="782001"/>
            <a:ext cx="1714451" cy="8234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2743470" y="782001"/>
            <a:ext cx="1652965" cy="8234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 rot="16200000">
            <a:off x="5370145" y="4108191"/>
            <a:ext cx="1146908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ekstfelt 1"/>
          <p:cNvSpPr txBox="1"/>
          <p:nvPr/>
        </p:nvSpPr>
        <p:spPr>
          <a:xfrm>
            <a:off x="3036285" y="3076257"/>
            <a:ext cx="720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Item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a-DK" b="1" smtClean="0">
                <a:solidFill>
                  <a:schemeClr val="bg1">
                    <a:lumMod val="95000"/>
                  </a:schemeClr>
                </a:solidFill>
              </a:rPr>
              <a:t>CreateItemViewModel</a:t>
            </a:r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Car</a:t>
            </a:r>
            <a:r>
              <a:rPr lang="da-DK" smtClean="0">
                <a:solidFill>
                  <a:schemeClr val="bg1">
                    <a:lumMod val="95000"/>
                  </a:schemeClr>
                </a:solidFill>
              </a:rPr>
              <a:t> obj)</a:t>
            </a:r>
            <a:endParaRPr lang="da-DK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Højrepil 13"/>
          <p:cNvSpPr/>
          <p:nvPr/>
        </p:nvSpPr>
        <p:spPr>
          <a:xfrm rot="16200000">
            <a:off x="5360276" y="1967541"/>
            <a:ext cx="1146908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454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8" grpId="0" animBg="1"/>
      <p:bldP spid="19" grpId="0" animBg="1"/>
      <p:bldP spid="15" grpId="0" animBg="1"/>
      <p:bldP spid="20" grpId="0" animBg="1"/>
      <p:bldP spid="17" grpId="0" animBg="1"/>
      <p:bldP spid="21" grpId="0" animBg="1"/>
      <p:bldP spid="2" grpId="0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418163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3067034" y="1020623"/>
            <a:ext cx="1830423" cy="18555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Master</a:t>
            </a:r>
          </a:p>
          <a:p>
            <a:pPr algn="r"/>
            <a:r>
              <a:rPr lang="da-DK" sz="1400" smtClean="0">
                <a:solidFill>
                  <a:srgbClr val="FFFF00"/>
                </a:solidFill>
              </a:rPr>
              <a:t>ViewModel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5230587" y="1020622"/>
            <a:ext cx="1830423" cy="1855589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Item</a:t>
            </a:r>
          </a:p>
          <a:p>
            <a:pPr algn="r"/>
            <a:r>
              <a:rPr lang="da-DK" sz="1400" smtClean="0">
                <a:solidFill>
                  <a:srgbClr val="FFFF00"/>
                </a:solidFill>
              </a:rPr>
              <a:t>ViewModel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394140" y="1020622"/>
            <a:ext cx="1830423" cy="185558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/>
              <a:t>Details</a:t>
            </a:r>
          </a:p>
          <a:p>
            <a:pPr algn="r"/>
            <a:r>
              <a:rPr lang="da-DK" sz="1400" smtClean="0">
                <a:solidFill>
                  <a:srgbClr val="FFFF00"/>
                </a:solidFill>
              </a:rPr>
              <a:t>ViewModel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2973528" y="3263070"/>
            <a:ext cx="6178672" cy="10217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CatalogBase&lt;Car&gt;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3137904" y="3479071"/>
            <a:ext cx="2802405" cy="58974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err="1" smtClean="0">
                <a:solidFill>
                  <a:srgbClr val="FFFF00"/>
                </a:solidFill>
              </a:rPr>
              <a:t>CollectionBase</a:t>
            </a:r>
            <a:r>
              <a:rPr lang="da-DK" sz="1400" smtClean="0">
                <a:solidFill>
                  <a:srgbClr val="FFFF00"/>
                </a:solidFill>
              </a:rPr>
              <a:t>&lt;Car&gt;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12" name="Højrepil 11"/>
          <p:cNvSpPr/>
          <p:nvPr/>
        </p:nvSpPr>
        <p:spPr>
          <a:xfrm rot="5400000" flipH="1">
            <a:off x="3613790" y="2846583"/>
            <a:ext cx="706812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Afrundet rektangel 12"/>
          <p:cNvSpPr/>
          <p:nvPr/>
        </p:nvSpPr>
        <p:spPr>
          <a:xfrm>
            <a:off x="1536634" y="1020622"/>
            <a:ext cx="1151970" cy="326419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>
                <a:solidFill>
                  <a:srgbClr val="FFFF00"/>
                </a:solidFill>
              </a:rPr>
              <a:t>ViewModel</a:t>
            </a:r>
          </a:p>
          <a:p>
            <a:pPr algn="r"/>
            <a:r>
              <a:rPr lang="da-DK" sz="1400" smtClean="0">
                <a:solidFill>
                  <a:srgbClr val="FFFF00"/>
                </a:solidFill>
              </a:rPr>
              <a:t>Factory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3286558" y="3587072"/>
            <a:ext cx="472628" cy="396722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>
                <a:solidFill>
                  <a:srgbClr val="FFFF00"/>
                </a:solidFill>
              </a:rPr>
              <a:t>Car</a:t>
            </a:r>
            <a:endParaRPr lang="da-DK" sz="1400">
              <a:solidFill>
                <a:srgbClr val="FFFF00"/>
              </a:solidFill>
            </a:endParaRPr>
          </a:p>
        </p:txBody>
      </p:sp>
      <p:sp>
        <p:nvSpPr>
          <p:cNvPr id="15" name="Højrepil 14"/>
          <p:cNvSpPr/>
          <p:nvPr/>
        </p:nvSpPr>
        <p:spPr>
          <a:xfrm flipH="1">
            <a:off x="2365901" y="3562375"/>
            <a:ext cx="857994" cy="446115"/>
          </a:xfrm>
          <a:prstGeom prst="rightArrow">
            <a:avLst/>
          </a:prstGeom>
          <a:solidFill>
            <a:schemeClr val="bg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>
                <a:solidFill>
                  <a:schemeClr val="tx1"/>
                </a:solidFill>
              </a:rPr>
              <a:t>o</a:t>
            </a:r>
            <a:r>
              <a:rPr lang="da-DK" sz="1200" smtClean="0">
                <a:solidFill>
                  <a:schemeClr val="tx1"/>
                </a:solidFill>
              </a:rPr>
              <a:t>bj</a:t>
            </a:r>
            <a:endParaRPr lang="da-DK" sz="1200">
              <a:solidFill>
                <a:schemeClr val="tx1"/>
              </a:solidFill>
            </a:endParaRPr>
          </a:p>
        </p:txBody>
      </p:sp>
      <p:sp>
        <p:nvSpPr>
          <p:cNvPr id="16" name="Højrepil 15"/>
          <p:cNvSpPr/>
          <p:nvPr/>
        </p:nvSpPr>
        <p:spPr>
          <a:xfrm>
            <a:off x="2276956" y="1499012"/>
            <a:ext cx="1393141" cy="361279"/>
          </a:xfrm>
          <a:prstGeom prst="rightArrow">
            <a:avLst/>
          </a:prstGeom>
          <a:solidFill>
            <a:schemeClr val="bg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>
                <a:solidFill>
                  <a:schemeClr val="tx1"/>
                </a:solidFill>
              </a:rPr>
              <a:t>Create()</a:t>
            </a:r>
            <a:endParaRPr lang="da-DK" sz="1200" b="1">
              <a:solidFill>
                <a:schemeClr val="tx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>
            <a:off x="2276956" y="1919624"/>
            <a:ext cx="3380483" cy="361279"/>
          </a:xfrm>
          <a:prstGeom prst="rightArrow">
            <a:avLst/>
          </a:prstGeom>
          <a:solidFill>
            <a:schemeClr val="bg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>
                <a:solidFill>
                  <a:schemeClr val="tx1"/>
                </a:solidFill>
              </a:rPr>
              <a:t>Create(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1200" b="1" smtClean="0">
                <a:solidFill>
                  <a:schemeClr val="tx1"/>
                </a:solidFill>
              </a:rPr>
              <a:t> obj)</a:t>
            </a:r>
            <a:endParaRPr lang="da-DK" sz="1200" b="1">
              <a:solidFill>
                <a:schemeClr val="tx1"/>
              </a:solidFill>
            </a:endParaRPr>
          </a:p>
        </p:txBody>
      </p:sp>
      <p:sp>
        <p:nvSpPr>
          <p:cNvPr id="19" name="Højrepil 18"/>
          <p:cNvSpPr/>
          <p:nvPr/>
        </p:nvSpPr>
        <p:spPr>
          <a:xfrm>
            <a:off x="2276956" y="2340235"/>
            <a:ext cx="5496844" cy="361279"/>
          </a:xfrm>
          <a:prstGeom prst="rightArrow">
            <a:avLst/>
          </a:prstGeom>
          <a:solidFill>
            <a:schemeClr val="bg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>
                <a:solidFill>
                  <a:schemeClr val="tx1"/>
                </a:solidFill>
              </a:rPr>
              <a:t>Create(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1200" b="1" smtClean="0">
                <a:solidFill>
                  <a:schemeClr val="tx1"/>
                </a:solidFill>
              </a:rPr>
              <a:t> obj)</a:t>
            </a:r>
            <a:endParaRPr lang="da-DK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22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frundet rektangel 48"/>
          <p:cNvSpPr/>
          <p:nvPr/>
        </p:nvSpPr>
        <p:spPr>
          <a:xfrm>
            <a:off x="486803" y="254237"/>
            <a:ext cx="5539027" cy="6021573"/>
          </a:xfrm>
          <a:prstGeom prst="roundRect">
            <a:avLst/>
          </a:prstGeom>
          <a:solidFill>
            <a:srgbClr val="8A8A8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&lt;Page&gt;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223102" y="627184"/>
            <a:ext cx="3723384" cy="51947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Tekstfelt 16"/>
          <p:cNvSpPr txBox="1"/>
          <p:nvPr/>
        </p:nvSpPr>
        <p:spPr>
          <a:xfrm>
            <a:off x="7383627" y="1761926"/>
            <a:ext cx="2676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ItemViewModelCollection</a:t>
            </a:r>
          </a:p>
          <a:p>
            <a:r>
              <a:rPr lang="da-DK" b="1" smtClean="0">
                <a:solidFill>
                  <a:schemeClr val="bg1"/>
                </a:solidFill>
              </a:rPr>
              <a:t>ItemViewModelSelected</a:t>
            </a:r>
          </a:p>
          <a:p>
            <a:r>
              <a:rPr lang="da-DK" smtClean="0">
                <a:solidFill>
                  <a:schemeClr val="bg1"/>
                </a:solidFill>
              </a:rPr>
              <a:t>ItemSelectorEnabled</a:t>
            </a:r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ItemSelectorVisible</a:t>
            </a:r>
          </a:p>
        </p:txBody>
      </p:sp>
      <p:sp>
        <p:nvSpPr>
          <p:cNvPr id="20" name="Tekstfelt 19"/>
          <p:cNvSpPr txBox="1"/>
          <p:nvPr/>
        </p:nvSpPr>
        <p:spPr>
          <a:xfrm>
            <a:off x="7433387" y="3753843"/>
            <a:ext cx="279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DetailsViewModelSelected </a:t>
            </a:r>
          </a:p>
          <a:p>
            <a:r>
              <a:rPr lang="da-DK" smtClean="0">
                <a:solidFill>
                  <a:schemeClr val="bg1"/>
                </a:solidFill>
              </a:rPr>
              <a:t>ViewControlStates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1394681" y="627184"/>
            <a:ext cx="3670757" cy="5194714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&lt;Grid&gt;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22" name="Afrundet rektangel 21"/>
          <p:cNvSpPr/>
          <p:nvPr/>
        </p:nvSpPr>
        <p:spPr>
          <a:xfrm>
            <a:off x="2072202" y="1148930"/>
            <a:ext cx="2444243" cy="174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&lt;ListView&gt;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23" name="Afrundet rektangel 22"/>
          <p:cNvSpPr/>
          <p:nvPr/>
        </p:nvSpPr>
        <p:spPr>
          <a:xfrm>
            <a:off x="2269554" y="1687974"/>
            <a:ext cx="2018566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072202" y="3414076"/>
            <a:ext cx="2444244" cy="17434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&lt;StackPanel&gt;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25" name="Afrundet rektangel 24"/>
          <p:cNvSpPr/>
          <p:nvPr/>
        </p:nvSpPr>
        <p:spPr>
          <a:xfrm>
            <a:off x="2415991" y="1988282"/>
            <a:ext cx="301762" cy="2966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6" name="Afrundet rektangel 25"/>
          <p:cNvSpPr/>
          <p:nvPr/>
        </p:nvSpPr>
        <p:spPr>
          <a:xfrm>
            <a:off x="2987759" y="1988282"/>
            <a:ext cx="1135786" cy="30278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7" name="Afrundet rektangel 26"/>
          <p:cNvSpPr/>
          <p:nvPr/>
        </p:nvSpPr>
        <p:spPr>
          <a:xfrm>
            <a:off x="2269555" y="3903713"/>
            <a:ext cx="2018566" cy="10564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8" name="Afrundet rektangel 27"/>
          <p:cNvSpPr/>
          <p:nvPr/>
        </p:nvSpPr>
        <p:spPr>
          <a:xfrm>
            <a:off x="2987759" y="4077009"/>
            <a:ext cx="1122077" cy="298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Afrundet rektangel 28"/>
          <p:cNvSpPr/>
          <p:nvPr/>
        </p:nvSpPr>
        <p:spPr>
          <a:xfrm>
            <a:off x="2415991" y="4077186"/>
            <a:ext cx="439041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Afrundet rektangel 29"/>
          <p:cNvSpPr/>
          <p:nvPr/>
        </p:nvSpPr>
        <p:spPr>
          <a:xfrm>
            <a:off x="2415991" y="4498351"/>
            <a:ext cx="439041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Afrundet rektangel 30"/>
          <p:cNvSpPr/>
          <p:nvPr/>
        </p:nvSpPr>
        <p:spPr>
          <a:xfrm>
            <a:off x="3001468" y="4503643"/>
            <a:ext cx="1122077" cy="298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" name="Lige pilforbindelse 2"/>
          <p:cNvCxnSpPr/>
          <p:nvPr/>
        </p:nvCxnSpPr>
        <p:spPr>
          <a:xfrm flipH="1" flipV="1">
            <a:off x="4288120" y="1605134"/>
            <a:ext cx="3119125" cy="350827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 flipH="1" flipV="1">
            <a:off x="4341755" y="3835217"/>
            <a:ext cx="3091632" cy="124991"/>
          </a:xfrm>
          <a:prstGeom prst="straightConnector1">
            <a:avLst/>
          </a:prstGeom>
          <a:ln w="50800"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Lige pilforbindelse 34"/>
          <p:cNvCxnSpPr/>
          <p:nvPr/>
        </p:nvCxnSpPr>
        <p:spPr>
          <a:xfrm flipH="1" flipV="1">
            <a:off x="4109836" y="1875890"/>
            <a:ext cx="3225223" cy="345379"/>
          </a:xfrm>
          <a:prstGeom prst="straightConnector1">
            <a:avLst/>
          </a:prstGeom>
          <a:ln w="508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Lige pilforbindelse 36"/>
          <p:cNvCxnSpPr/>
          <p:nvPr/>
        </p:nvCxnSpPr>
        <p:spPr>
          <a:xfrm flipH="1" flipV="1">
            <a:off x="4387917" y="2377132"/>
            <a:ext cx="2995710" cy="15490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Lige pilforbindelse 39"/>
          <p:cNvCxnSpPr/>
          <p:nvPr/>
        </p:nvCxnSpPr>
        <p:spPr>
          <a:xfrm flipH="1" flipV="1">
            <a:off x="4387917" y="2595709"/>
            <a:ext cx="2995710" cy="17686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Lige pilforbindelse 43"/>
          <p:cNvCxnSpPr/>
          <p:nvPr/>
        </p:nvCxnSpPr>
        <p:spPr>
          <a:xfrm flipH="1" flipV="1">
            <a:off x="3881465" y="4221186"/>
            <a:ext cx="3548802" cy="434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kstfelt 47"/>
          <p:cNvSpPr txBox="1"/>
          <p:nvPr/>
        </p:nvSpPr>
        <p:spPr>
          <a:xfrm>
            <a:off x="1684170" y="286822"/>
            <a:ext cx="3220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/>
                </a:solidFill>
              </a:rPr>
              <a:t> DataContext = </a:t>
            </a:r>
            <a:r>
              <a:rPr lang="da-DK" sz="1400" b="1">
                <a:solidFill>
                  <a:schemeClr val="bg1"/>
                </a:solidFill>
              </a:rPr>
              <a:t>MasterDetailsViewModel</a:t>
            </a:r>
            <a:endParaRPr lang="da-DK" sz="1400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21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74078" y="523493"/>
            <a:ext cx="10657253" cy="5783288"/>
          </a:xfrm>
          <a:prstGeom prst="round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320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App</a:t>
            </a:r>
            <a:endParaRPr lang="da-DK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485291" y="933801"/>
            <a:ext cx="6683129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485291" y="4650012"/>
            <a:ext cx="6683129" cy="10591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2485291" y="2791907"/>
            <a:ext cx="6683129" cy="105912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bg1"/>
                </a:solidFill>
              </a:rPr>
              <a:t>View</a:t>
            </a:r>
          </a:p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8" name="Højrepil 7"/>
          <p:cNvSpPr/>
          <p:nvPr/>
        </p:nvSpPr>
        <p:spPr>
          <a:xfrm rot="5400000">
            <a:off x="5486555" y="1981530"/>
            <a:ext cx="680600" cy="821768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Højrepil 8"/>
          <p:cNvSpPr/>
          <p:nvPr/>
        </p:nvSpPr>
        <p:spPr>
          <a:xfrm rot="5400000">
            <a:off x="5486555" y="3839636"/>
            <a:ext cx="680600" cy="821768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2672861" y="3663462"/>
            <a:ext cx="1219202" cy="1271954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Validators</a:t>
            </a:r>
            <a:endParaRPr lang="da-DK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4079632" y="3677227"/>
            <a:ext cx="1219202" cy="1271954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Controllers</a:t>
            </a:r>
            <a:endParaRPr lang="da-DK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6709593" y="3663462"/>
            <a:ext cx="1219202" cy="1271954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Filters</a:t>
            </a:r>
            <a:endParaRPr lang="da-DK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7223102" y="627184"/>
            <a:ext cx="3723384" cy="51947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Tekstfelt 16"/>
          <p:cNvSpPr txBox="1"/>
          <p:nvPr/>
        </p:nvSpPr>
        <p:spPr>
          <a:xfrm>
            <a:off x="7512328" y="2762876"/>
            <a:ext cx="1867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CreateCommand</a:t>
            </a:r>
          </a:p>
          <a:p>
            <a:r>
              <a:rPr lang="da-DK" b="1" smtClean="0">
                <a:solidFill>
                  <a:schemeClr val="bg1"/>
                </a:solidFill>
              </a:rPr>
              <a:t>UpdateCommand</a:t>
            </a:r>
          </a:p>
          <a:p>
            <a:r>
              <a:rPr lang="da-DK" b="1" smtClean="0">
                <a:solidFill>
                  <a:schemeClr val="bg1"/>
                </a:solidFill>
              </a:rPr>
              <a:t>DeleteCommand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0" name="Tekstfelt 19"/>
          <p:cNvSpPr txBox="1"/>
          <p:nvPr/>
        </p:nvSpPr>
        <p:spPr>
          <a:xfrm>
            <a:off x="7512328" y="4354007"/>
            <a:ext cx="2439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chemeClr val="bg1"/>
                </a:solidFill>
              </a:rPr>
              <a:t>SelectCreateCommand</a:t>
            </a:r>
            <a:r>
              <a:rPr lang="da-DK" b="1" smtClean="0">
                <a:solidFill>
                  <a:schemeClr val="bg1"/>
                </a:solidFill>
              </a:rPr>
              <a:t> </a:t>
            </a:r>
          </a:p>
          <a:p>
            <a:r>
              <a:rPr lang="da-DK" b="1" smtClean="0">
                <a:solidFill>
                  <a:schemeClr val="bg1"/>
                </a:solidFill>
              </a:rPr>
              <a:t>SelectReadCommand</a:t>
            </a:r>
          </a:p>
          <a:p>
            <a:r>
              <a:rPr lang="da-DK" b="1" smtClean="0">
                <a:solidFill>
                  <a:schemeClr val="bg1"/>
                </a:solidFill>
              </a:rPr>
              <a:t>SelectUpdateCommand</a:t>
            </a:r>
          </a:p>
          <a:p>
            <a:r>
              <a:rPr lang="da-DK" b="1" smtClean="0">
                <a:solidFill>
                  <a:schemeClr val="bg1"/>
                </a:solidFill>
              </a:rPr>
              <a:t>SelectDeleteCommand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1394681" y="627184"/>
            <a:ext cx="3670757" cy="5194714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View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22" name="Afrundet rektangel 21"/>
          <p:cNvSpPr/>
          <p:nvPr/>
        </p:nvSpPr>
        <p:spPr>
          <a:xfrm>
            <a:off x="2007937" y="1308618"/>
            <a:ext cx="2444243" cy="48018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Master</a:t>
            </a:r>
          </a:p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007936" y="1926350"/>
            <a:ext cx="2444244" cy="4801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Details</a:t>
            </a:r>
          </a:p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3" name="Afrundet rektangel 32"/>
          <p:cNvSpPr/>
          <p:nvPr/>
        </p:nvSpPr>
        <p:spPr>
          <a:xfrm>
            <a:off x="2007936" y="4699957"/>
            <a:ext cx="2444244" cy="73745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Commands (state)</a:t>
            </a:r>
            <a:endParaRPr lang="da-DK"/>
          </a:p>
        </p:txBody>
      </p:sp>
      <p:sp>
        <p:nvSpPr>
          <p:cNvPr id="36" name="Afrundet rektangel 35"/>
          <p:cNvSpPr/>
          <p:nvPr/>
        </p:nvSpPr>
        <p:spPr>
          <a:xfrm>
            <a:off x="2007936" y="3705698"/>
            <a:ext cx="2444244" cy="73745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Commands (actions)</a:t>
            </a:r>
            <a:endParaRPr lang="da-DK"/>
          </a:p>
        </p:txBody>
      </p:sp>
      <p:cxnSp>
        <p:nvCxnSpPr>
          <p:cNvPr id="3" name="Lige pilforbindelse 2"/>
          <p:cNvCxnSpPr>
            <a:stCxn id="20" idx="1"/>
          </p:cNvCxnSpPr>
          <p:nvPr/>
        </p:nvCxnSpPr>
        <p:spPr>
          <a:xfrm flipH="1" flipV="1">
            <a:off x="4315442" y="4954171"/>
            <a:ext cx="3196886" cy="1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Lige pilforbindelse 45"/>
          <p:cNvCxnSpPr/>
          <p:nvPr/>
        </p:nvCxnSpPr>
        <p:spPr>
          <a:xfrm flipH="1">
            <a:off x="4287329" y="3222453"/>
            <a:ext cx="3224999" cy="640919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kstfelt 49"/>
          <p:cNvSpPr txBox="1"/>
          <p:nvPr/>
        </p:nvSpPr>
        <p:spPr>
          <a:xfrm>
            <a:off x="7512328" y="3705095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chemeClr val="bg1"/>
                </a:solidFill>
              </a:rPr>
              <a:t>ViewControlStates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40" name="Lige pilforbindelse 39"/>
          <p:cNvCxnSpPr>
            <a:stCxn id="50" idx="1"/>
          </p:cNvCxnSpPr>
          <p:nvPr/>
        </p:nvCxnSpPr>
        <p:spPr>
          <a:xfrm flipH="1">
            <a:off x="4269596" y="3889761"/>
            <a:ext cx="3242732" cy="16585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929686" y="845360"/>
            <a:ext cx="4360985" cy="5351509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9262033" y="3815373"/>
            <a:ext cx="1690927" cy="1891947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7310358" y="2290394"/>
            <a:ext cx="152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FontSize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ImageIsVisible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ImageSize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7310358" y="4547872"/>
            <a:ext cx="1399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Description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ImageSource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8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824047" cy="5413147"/>
          </a:xfrm>
        </p:spPr>
        <p:txBody>
          <a:bodyPr/>
          <a:lstStyle/>
          <a:p>
            <a:r>
              <a:rPr lang="da-DK" smtClean="0"/>
              <a:t>Definition af, hvorledes et domæne-objekt præsenterer sig i en liste-orienteret GUI kontrol (f.eks. </a:t>
            </a:r>
            <a:r>
              <a:rPr lang="da-DK" b="1" smtClean="0"/>
              <a:t>ListView</a:t>
            </a:r>
            <a:r>
              <a:rPr lang="da-DK" smtClean="0"/>
              <a:t>)</a:t>
            </a:r>
          </a:p>
          <a:p>
            <a:r>
              <a:rPr lang="da-DK" smtClean="0"/>
              <a:t>Objekt vil referere til et enkelt domæne-objekt</a:t>
            </a:r>
          </a:p>
          <a:p>
            <a:r>
              <a:rPr lang="da-DK" smtClean="0"/>
              <a:t>Et antal virtuelle properties kan overrides</a:t>
            </a:r>
            <a:endParaRPr lang="da-DK"/>
          </a:p>
        </p:txBody>
      </p:sp>
      <p:sp>
        <p:nvSpPr>
          <p:cNvPr id="19" name="Tekstfelt 18"/>
          <p:cNvSpPr txBox="1"/>
          <p:nvPr/>
        </p:nvSpPr>
        <p:spPr>
          <a:xfrm>
            <a:off x="7777079" y="436056"/>
            <a:ext cx="27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ItemViewModelBase&lt;Car&gt;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929686" y="845360"/>
            <a:ext cx="4360985" cy="5351509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9262033" y="3815373"/>
            <a:ext cx="1690927" cy="1891947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570974" y="845360"/>
            <a:ext cx="2831123" cy="98752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46822" y="997759"/>
            <a:ext cx="665012" cy="6382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1538131" y="997758"/>
            <a:ext cx="1670537" cy="638259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7310358" y="2290394"/>
            <a:ext cx="152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FontSize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ImageIsVisible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ImageSize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570974" y="2612454"/>
            <a:ext cx="5593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da-DK" sz="120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FontSize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24; </a:t>
            </a:r>
            <a:r>
              <a:rPr lang="da-DK" sz="1200">
                <a:latin typeface="Consolas" panose="020B0609020204030204" pitchFamily="49" charset="0"/>
              </a:rPr>
              <a:t>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da-DK" sz="120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ImageSource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 smtClean="0">
                <a:latin typeface="Consolas" panose="020B0609020204030204" pitchFamily="49" charset="0"/>
              </a:rPr>
              <a:t>DomainObject</a:t>
            </a:r>
            <a:r>
              <a:rPr lang="da-DK" sz="1200" err="1" smtClean="0">
                <a:latin typeface="Consolas" panose="020B0609020204030204" pitchFamily="49" charset="0"/>
              </a:rPr>
              <a:t>.</a:t>
            </a:r>
            <a:r>
              <a:rPr lang="da-DK" sz="1200" b="1" err="1" smtClean="0">
                <a:latin typeface="Consolas" panose="020B0609020204030204" pitchFamily="49" charset="0"/>
              </a:rPr>
              <a:t>PhotoSource</a:t>
            </a:r>
            <a:r>
              <a:rPr lang="da-DK" sz="1200">
                <a:latin typeface="Consolas" panose="020B0609020204030204" pitchFamily="49" charset="0"/>
              </a:rPr>
              <a:t>; 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latin typeface="Consolas" panose="020B0609020204030204" pitchFamily="49" charset="0"/>
              </a:rPr>
              <a:t> obj)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{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DomainObject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= obj;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}</a:t>
            </a:r>
            <a:endParaRPr lang="da-DK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480275" y="539069"/>
            <a:ext cx="1506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&lt;</a:t>
            </a:r>
            <a:r>
              <a:rPr lang="en-US" sz="1200" err="1" smtClean="0">
                <a:latin typeface="Consolas" panose="020B0609020204030204" pitchFamily="49" charset="0"/>
              </a:rPr>
              <a:t>StackPanel</a:t>
            </a:r>
            <a:r>
              <a:rPr lang="en-US" sz="1200" smtClean="0">
                <a:latin typeface="Consolas" panose="020B0609020204030204" pitchFamily="49" charset="0"/>
              </a:rPr>
              <a:t>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694246" y="1158195"/>
            <a:ext cx="84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&lt;Image&gt;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4" name="Tekstfelt 13"/>
          <p:cNvSpPr txBox="1"/>
          <p:nvPr/>
        </p:nvSpPr>
        <p:spPr>
          <a:xfrm>
            <a:off x="1821470" y="1158196"/>
            <a:ext cx="1143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&lt;TextBlock&gt;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5" name="Tekstfelt 14"/>
          <p:cNvSpPr txBox="1"/>
          <p:nvPr/>
        </p:nvSpPr>
        <p:spPr>
          <a:xfrm>
            <a:off x="7777079" y="436056"/>
            <a:ext cx="27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ItemViewModelBase&lt;Car&gt;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7310358" y="4547872"/>
            <a:ext cx="1399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Description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ImageSource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7" name="Højrepil 16"/>
          <p:cNvSpPr/>
          <p:nvPr/>
        </p:nvSpPr>
        <p:spPr>
          <a:xfrm>
            <a:off x="8822436" y="4658758"/>
            <a:ext cx="719118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536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570974" y="845360"/>
            <a:ext cx="2831123" cy="98752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46822" y="997759"/>
            <a:ext cx="665012" cy="6382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1538131" y="997758"/>
            <a:ext cx="1670537" cy="638259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570974" y="2612454"/>
            <a:ext cx="5593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200" err="1">
                <a:latin typeface="Consolas" panose="020B0609020204030204" pitchFamily="49" charset="0"/>
              </a:rPr>
              <a:t>.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ItemTemplate</a:t>
            </a:r>
            <a:r>
              <a:rPr lang="da-DK" sz="1200"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&lt;</a:t>
            </a:r>
            <a:r>
              <a:rPr lang="da-DK" sz="1200" err="1" smtClean="0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DataType</a:t>
            </a:r>
            <a:r>
              <a:rPr lang="da-DK" sz="1200" smtClean="0">
                <a:latin typeface="Consolas" panose="020B0609020204030204" pitchFamily="49" charset="0"/>
              </a:rPr>
              <a:t>="</a:t>
            </a:r>
            <a:r>
              <a:rPr lang="da-DK" sz="1200" b="1" smtClean="0">
                <a:latin typeface="Consolas" panose="020B0609020204030204" pitchFamily="49" charset="0"/>
              </a:rPr>
              <a:t>ItemViewModel</a:t>
            </a:r>
            <a:r>
              <a:rPr lang="da-DK" sz="1200">
                <a:latin typeface="Consolas" panose="020B0609020204030204" pitchFamily="49" charset="0"/>
              </a:rPr>
              <a:t>"&gt;</a:t>
            </a:r>
          </a:p>
          <a:p>
            <a:r>
              <a:rPr lang="en-US" sz="1200" smtClean="0">
                <a:latin typeface="Consolas" panose="020B0609020204030204" pitchFamily="49" charset="0"/>
              </a:rPr>
              <a:t>      &lt;</a:t>
            </a:r>
            <a:r>
              <a:rPr lang="en-US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US" sz="1200">
                <a:latin typeface="Consolas" panose="020B0609020204030204" pitchFamily="49" charset="0"/>
              </a:rPr>
              <a:t>="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en-US" sz="1200" smtClean="0">
                <a:latin typeface="Consolas" panose="020B0609020204030204" pitchFamily="49" charset="0"/>
              </a:rPr>
              <a:t>"&gt;</a:t>
            </a:r>
            <a:endParaRPr lang="en-US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Image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Source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ImageSource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	      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Visibility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ImageVisibility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	  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ImageSize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	      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ImageSize</a:t>
            </a:r>
            <a:r>
              <a:rPr lang="da-DK" sz="1200" smtClean="0">
                <a:latin typeface="Consolas" panose="020B0609020204030204" pitchFamily="49" charset="0"/>
              </a:rPr>
              <a:t>}" /&gt;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Description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>
                <a:latin typeface="Consolas" panose="020B0609020204030204" pitchFamily="49" charset="0"/>
              </a:rPr>
              <a:t>	</a:t>
            </a:r>
            <a:r>
              <a:rPr lang="da-DK" sz="1200" smtClean="0">
                <a:latin typeface="Consolas" panose="020B0609020204030204" pitchFamily="49" charset="0"/>
              </a:rPr>
              <a:t>          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FontSize</a:t>
            </a:r>
            <a:r>
              <a:rPr lang="da-DK" sz="1200">
                <a:latin typeface="Consolas" panose="020B0609020204030204" pitchFamily="49" charset="0"/>
              </a:rPr>
              <a:t>}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/&gt;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200" err="1">
                <a:latin typeface="Consolas" panose="020B0609020204030204" pitchFamily="49" charset="0"/>
              </a:rPr>
              <a:t>.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ItemTemplate</a:t>
            </a:r>
            <a:r>
              <a:rPr lang="da-DK" sz="1200">
                <a:latin typeface="Consolas" panose="020B0609020204030204" pitchFamily="49" charset="0"/>
              </a:rPr>
              <a:t>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480275" y="539069"/>
            <a:ext cx="1506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&lt;</a:t>
            </a:r>
            <a:r>
              <a:rPr lang="en-US" sz="1200" err="1" smtClean="0">
                <a:latin typeface="Consolas" panose="020B0609020204030204" pitchFamily="49" charset="0"/>
              </a:rPr>
              <a:t>StackPanel</a:t>
            </a:r>
            <a:r>
              <a:rPr lang="en-US" sz="1200" smtClean="0">
                <a:latin typeface="Consolas" panose="020B0609020204030204" pitchFamily="49" charset="0"/>
              </a:rPr>
              <a:t>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694246" y="1158195"/>
            <a:ext cx="84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&lt;Image&gt;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4" name="Tekstfelt 13"/>
          <p:cNvSpPr txBox="1"/>
          <p:nvPr/>
        </p:nvSpPr>
        <p:spPr>
          <a:xfrm>
            <a:off x="1821470" y="1158196"/>
            <a:ext cx="1143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&lt;TextBlock&gt;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6929686" y="845360"/>
            <a:ext cx="4360985" cy="5351509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2" name="Afrundet rektangel 21"/>
          <p:cNvSpPr/>
          <p:nvPr/>
        </p:nvSpPr>
        <p:spPr>
          <a:xfrm>
            <a:off x="9262033" y="3815373"/>
            <a:ext cx="1690927" cy="1891947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3" name="Tekstfelt 22"/>
          <p:cNvSpPr txBox="1"/>
          <p:nvPr/>
        </p:nvSpPr>
        <p:spPr>
          <a:xfrm>
            <a:off x="7310358" y="2290394"/>
            <a:ext cx="152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FontSize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ImageIsVisible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ImageSize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24" name="Tekstfelt 23"/>
          <p:cNvSpPr txBox="1"/>
          <p:nvPr/>
        </p:nvSpPr>
        <p:spPr>
          <a:xfrm>
            <a:off x="7780736" y="436056"/>
            <a:ext cx="280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ItemViewModelBase&lt;Car&gt;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5" name="Tekstfelt 24"/>
          <p:cNvSpPr txBox="1"/>
          <p:nvPr/>
        </p:nvSpPr>
        <p:spPr>
          <a:xfrm>
            <a:off x="7310358" y="4547872"/>
            <a:ext cx="1399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Description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ImageSource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26" name="Højrepil 25"/>
          <p:cNvSpPr/>
          <p:nvPr/>
        </p:nvSpPr>
        <p:spPr>
          <a:xfrm>
            <a:off x="8822436" y="4658758"/>
            <a:ext cx="719118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745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408116" y="1142139"/>
            <a:ext cx="4854538" cy="50318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7464127" y="616376"/>
            <a:ext cx="410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err="1" smtClean="0"/>
              <a:t>DetailsViewModelBase</a:t>
            </a:r>
            <a:r>
              <a:rPr lang="da-DK" b="1" smtClean="0"/>
              <a:t>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9" name="Afrundet rektangel 28"/>
          <p:cNvSpPr/>
          <p:nvPr/>
        </p:nvSpPr>
        <p:spPr>
          <a:xfrm>
            <a:off x="8324698" y="2384755"/>
            <a:ext cx="2571139" cy="3337673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6737115" y="2992844"/>
            <a:ext cx="13992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chemeClr val="bg1"/>
                </a:solidFill>
                <a:cs typeface="Segoe UI" panose="020B0502040204020203" pitchFamily="34" charset="0"/>
              </a:rPr>
              <a:t>Location</a:t>
            </a: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SimplePropB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SimplePropC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InEU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AggrPropB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9347218" y="3000223"/>
            <a:ext cx="1389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>
                <a:solidFill>
                  <a:schemeClr val="bg1"/>
                </a:solidFill>
                <a:cs typeface="Segoe UI" panose="020B0502040204020203" pitchFamily="34" charset="0"/>
              </a:rPr>
              <a:t>Location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SimplePropB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SimplePropC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23" name="Højrepil 22"/>
          <p:cNvSpPr/>
          <p:nvPr/>
        </p:nvSpPr>
        <p:spPr>
          <a:xfrm>
            <a:off x="8116267" y="3238830"/>
            <a:ext cx="719118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824047" cy="5413147"/>
          </a:xfrm>
        </p:spPr>
        <p:txBody>
          <a:bodyPr/>
          <a:lstStyle/>
          <a:p>
            <a:r>
              <a:rPr lang="da-DK" smtClean="0"/>
              <a:t>Definition af, hvorledes data fra et domæne-objekt skal præsenteres i et Details-view</a:t>
            </a:r>
          </a:p>
          <a:p>
            <a:r>
              <a:rPr lang="da-DK" smtClean="0"/>
              <a:t>Objekt vil referere til et enkelt domæne-objekt</a:t>
            </a:r>
          </a:p>
          <a:p>
            <a:r>
              <a:rPr lang="da-DK" smtClean="0"/>
              <a:t>Simple properties: en-til-en mapping til properties på domæne-objekt (</a:t>
            </a:r>
            <a:r>
              <a:rPr lang="da-DK" b="1" smtClean="0"/>
              <a:t>get</a:t>
            </a:r>
            <a:r>
              <a:rPr lang="da-DK" smtClean="0"/>
              <a:t>/</a:t>
            </a:r>
            <a:r>
              <a:rPr lang="da-DK" b="1" smtClean="0"/>
              <a:t>set</a:t>
            </a:r>
            <a:r>
              <a:rPr lang="da-DK" smtClean="0"/>
              <a:t>)</a:t>
            </a:r>
          </a:p>
          <a:p>
            <a:r>
              <a:rPr lang="da-DK" smtClean="0"/>
              <a:t>Aggregerede (beregnede) properties: Kun </a:t>
            </a:r>
            <a:r>
              <a:rPr lang="da-DK" b="1" smtClean="0"/>
              <a:t>get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317805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408116" y="1142139"/>
            <a:ext cx="4854538" cy="50318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7464127" y="616376"/>
            <a:ext cx="410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err="1" smtClean="0"/>
              <a:t>DetailsViewModelBase</a:t>
            </a:r>
            <a:r>
              <a:rPr lang="da-DK" b="1" smtClean="0"/>
              <a:t>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586307" y="524075"/>
            <a:ext cx="3773552" cy="17582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18" name="Gruppe 17"/>
          <p:cNvGrpSpPr/>
          <p:nvPr/>
        </p:nvGrpSpPr>
        <p:grpSpPr>
          <a:xfrm>
            <a:off x="886543" y="843201"/>
            <a:ext cx="3056348" cy="1111089"/>
            <a:chOff x="6758105" y="1770183"/>
            <a:chExt cx="3380641" cy="1111089"/>
          </a:xfrm>
        </p:grpSpPr>
        <p:sp>
          <p:nvSpPr>
            <p:cNvPr id="19" name="Afrundet rektangel 18"/>
            <p:cNvSpPr/>
            <p:nvPr/>
          </p:nvSpPr>
          <p:spPr>
            <a:xfrm>
              <a:off x="6758105" y="1770183"/>
              <a:ext cx="1317342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/>
                <a:t>Location</a:t>
              </a:r>
              <a:endParaRPr lang="da-DK"/>
            </a:p>
          </p:txBody>
        </p:sp>
        <p:sp>
          <p:nvSpPr>
            <p:cNvPr id="20" name="Afrundet rektangel 19"/>
            <p:cNvSpPr/>
            <p:nvPr/>
          </p:nvSpPr>
          <p:spPr>
            <a:xfrm>
              <a:off x="8237273" y="1770183"/>
              <a:ext cx="1901473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Afrundet rektangel 20"/>
            <p:cNvSpPr/>
            <p:nvPr/>
          </p:nvSpPr>
          <p:spPr>
            <a:xfrm>
              <a:off x="6758105" y="2173152"/>
              <a:ext cx="1317342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mtClean="0"/>
                <a:t>In EU </a:t>
              </a:r>
              <a:r>
                <a:rPr lang="da-DK" err="1" smtClean="0"/>
                <a:t>now</a:t>
              </a:r>
              <a:endParaRPr lang="da-DK"/>
            </a:p>
          </p:txBody>
        </p:sp>
        <p:sp>
          <p:nvSpPr>
            <p:cNvPr id="22" name="Afrundet rektangel 21"/>
            <p:cNvSpPr/>
            <p:nvPr/>
          </p:nvSpPr>
          <p:spPr>
            <a:xfrm>
              <a:off x="6758105" y="2576121"/>
              <a:ext cx="1317342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8237273" y="2176258"/>
              <a:ext cx="1901473" cy="29893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8237273" y="2582334"/>
              <a:ext cx="1901473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29" name="Afrundet rektangel 28"/>
          <p:cNvSpPr/>
          <p:nvPr/>
        </p:nvSpPr>
        <p:spPr>
          <a:xfrm>
            <a:off x="8324698" y="2384755"/>
            <a:ext cx="2571139" cy="3337673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6737115" y="2992844"/>
            <a:ext cx="13992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chemeClr val="bg1"/>
                </a:solidFill>
                <a:cs typeface="Segoe UI" panose="020B0502040204020203" pitchFamily="34" charset="0"/>
              </a:rPr>
              <a:t>Location</a:t>
            </a: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SimplePropB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SimplePropC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InEU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AggrPropB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9347218" y="3000223"/>
            <a:ext cx="1389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>
                <a:solidFill>
                  <a:schemeClr val="bg1"/>
                </a:solidFill>
                <a:cs typeface="Segoe UI" panose="020B0502040204020203" pitchFamily="34" charset="0"/>
              </a:rPr>
              <a:t>Location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SimplePropB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SimplePropC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524216" y="2509835"/>
            <a:ext cx="55937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Location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 smtClean="0">
                <a:latin typeface="Consolas" panose="020B0609020204030204" pitchFamily="49" charset="0"/>
              </a:rPr>
              <a:t>DomainObject.Location</a:t>
            </a:r>
            <a:r>
              <a:rPr lang="da-DK" sz="1200">
                <a:latin typeface="Consolas" panose="020B0609020204030204" pitchFamily="49" charset="0"/>
              </a:rPr>
              <a:t>; 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</a:t>
            </a:r>
            <a:r>
              <a:rPr lang="da-DK" sz="1200" b="1" err="1">
                <a:latin typeface="Consolas" panose="020B0609020204030204" pitchFamily="49" charset="0"/>
              </a:rPr>
              <a:t>DomainObject</a:t>
            </a:r>
            <a:r>
              <a:rPr lang="da-DK" sz="1200" b="1" err="1" smtClean="0">
                <a:latin typeface="Consolas" panose="020B0609020204030204" pitchFamily="49" charset="0"/>
              </a:rPr>
              <a:t>.Location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=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>
                <a:latin typeface="Consolas" panose="020B0609020204030204" pitchFamily="49" charset="0"/>
              </a:rPr>
              <a:t>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  </a:t>
            </a:r>
            <a:r>
              <a:rPr lang="da-DK" sz="1200" b="1" err="1" smtClean="0">
                <a:latin typeface="Consolas" panose="020B0609020204030204" pitchFamily="49" charset="0"/>
              </a:rPr>
              <a:t>OnPropertyChanged</a:t>
            </a:r>
            <a:r>
              <a:rPr lang="da-DK" sz="1200">
                <a:latin typeface="Consolas" panose="020B0609020204030204" pitchFamily="49" charset="0"/>
              </a:rPr>
              <a:t>();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 smtClean="0">
                <a:latin typeface="Consolas" panose="020B0609020204030204" pitchFamily="49" charset="0"/>
              </a:rPr>
              <a:t>InEU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 smtClean="0">
                <a:latin typeface="Consolas" panose="020B0609020204030204" pitchFamily="49" charset="0"/>
              </a:rPr>
              <a:t>DomainObject.InEU</a:t>
            </a:r>
            <a:r>
              <a:rPr lang="da-DK" sz="1200" b="1" smtClean="0">
                <a:latin typeface="Consolas" panose="020B0609020204030204" pitchFamily="49" charset="0"/>
              </a:rPr>
              <a:t>(</a:t>
            </a:r>
            <a:r>
              <a:rPr lang="da-DK" sz="1200" b="1" err="1">
                <a:latin typeface="Consolas" panose="020B0609020204030204" pitchFamily="49" charset="0"/>
              </a:rPr>
              <a:t>DomainObject.</a:t>
            </a:r>
            <a:r>
              <a:rPr lang="da-DK" sz="1200" b="1" err="1" smtClean="0">
                <a:latin typeface="Consolas" panose="020B0609020204030204" pitchFamily="49" charset="0"/>
              </a:rPr>
              <a:t>Location</a:t>
            </a:r>
            <a:r>
              <a:rPr lang="da-DK" sz="1200" b="1" smtClean="0">
                <a:latin typeface="Consolas" panose="020B0609020204030204" pitchFamily="49" charset="0"/>
              </a:rPr>
              <a:t>)</a:t>
            </a:r>
            <a:r>
              <a:rPr lang="da-DK" sz="1200" smtClean="0">
                <a:latin typeface="Consolas" panose="020B0609020204030204" pitchFamily="49" charset="0"/>
              </a:rPr>
              <a:t>; </a:t>
            </a:r>
            <a:r>
              <a:rPr lang="da-DK" sz="1200">
                <a:latin typeface="Consolas" panose="020B0609020204030204" pitchFamily="49" charset="0"/>
              </a:rPr>
              <a:t>}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}</a:t>
            </a:r>
            <a:endParaRPr lang="da-DK" sz="1200" smtClean="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etc</a:t>
            </a:r>
          </a:p>
          <a:p>
            <a:endParaRPr lang="da-DK" sz="120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obj)</a:t>
            </a:r>
          </a:p>
          <a:p>
            <a:r>
              <a:rPr lang="da-DK" sz="1200">
                <a:latin typeface="Consolas" panose="020B0609020204030204" pitchFamily="49" charset="0"/>
              </a:rPr>
              <a:t>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DomainObject</a:t>
            </a:r>
            <a:r>
              <a:rPr lang="da-DK" sz="1200">
                <a:latin typeface="Consolas" panose="020B0609020204030204" pitchFamily="49" charset="0"/>
              </a:rPr>
              <a:t> = obj;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3" name="Højrepil 22"/>
          <p:cNvSpPr/>
          <p:nvPr/>
        </p:nvSpPr>
        <p:spPr>
          <a:xfrm>
            <a:off x="8116267" y="3238830"/>
            <a:ext cx="719118" cy="446115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91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kstfelt 31"/>
          <p:cNvSpPr txBox="1"/>
          <p:nvPr/>
        </p:nvSpPr>
        <p:spPr>
          <a:xfrm>
            <a:off x="570974" y="2809964"/>
            <a:ext cx="5593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da-DK" sz="1200">
                <a:latin typeface="Consolas" panose="020B0609020204030204" pitchFamily="49" charset="0"/>
              </a:rPr>
              <a:t>="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da-DK" sz="1200">
                <a:latin typeface="Consolas" panose="020B0609020204030204" pitchFamily="49" charset="0"/>
              </a:rPr>
              <a:t>"&gt;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200">
                <a:latin typeface="Consolas" panose="020B0609020204030204" pitchFamily="49" charset="0"/>
              </a:rPr>
              <a:t> 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…}"/&gt;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TextBox</a:t>
            </a:r>
            <a:endParaRPr lang="da-DK" sz="120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IsEnabled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…}”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Visibility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…}"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DetailsViewModel.Location</a:t>
            </a:r>
            <a:r>
              <a:rPr lang="da-DK" sz="1200">
                <a:latin typeface="Consolas" panose="020B0609020204030204" pitchFamily="49" charset="0"/>
              </a:rPr>
              <a:t>, </a:t>
            </a:r>
            <a:r>
              <a:rPr lang="da-DK" sz="1200" b="1" smtClean="0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da-DK" sz="1200" b="1" smtClean="0">
                <a:latin typeface="Consolas" panose="020B0609020204030204" pitchFamily="49" charset="0"/>
              </a:rPr>
              <a:t>=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TwoWay</a:t>
            </a:r>
            <a:r>
              <a:rPr lang="da-DK" sz="1200">
                <a:latin typeface="Consolas" panose="020B0609020204030204" pitchFamily="49" charset="0"/>
              </a:rPr>
              <a:t>}" /&gt;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da-DK" sz="1200">
                <a:latin typeface="Consolas" panose="020B0609020204030204" pitchFamily="49" charset="0"/>
              </a:rPr>
              <a:t>="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da-DK" sz="1200">
                <a:latin typeface="Consolas" panose="020B0609020204030204" pitchFamily="49" charset="0"/>
              </a:rPr>
              <a:t>"&gt;</a:t>
            </a:r>
          </a:p>
          <a:p>
            <a:r>
              <a:rPr lang="da-DK" sz="1200">
                <a:latin typeface="Consolas" panose="020B0609020204030204" pitchFamily="49" charset="0"/>
              </a:rPr>
              <a:t>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200">
                <a:latin typeface="Consolas" panose="020B0609020204030204" pitchFamily="49" charset="0"/>
              </a:rPr>
              <a:t> </a:t>
            </a:r>
          </a:p>
          <a:p>
            <a:r>
              <a:rPr lang="da-DK" sz="1200">
                <a:latin typeface="Consolas" panose="020B0609020204030204" pitchFamily="49" charset="0"/>
              </a:rPr>
              <a:t>     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…}"/&gt;</a:t>
            </a:r>
          </a:p>
          <a:p>
            <a:r>
              <a:rPr lang="da-DK" sz="1200">
                <a:latin typeface="Consolas" panose="020B0609020204030204" pitchFamily="49" charset="0"/>
              </a:rPr>
              <a:t>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TextBox</a:t>
            </a:r>
          </a:p>
          <a:p>
            <a:r>
              <a:rPr lang="da-DK" sz="1200">
                <a:latin typeface="Consolas" panose="020B0609020204030204" pitchFamily="49" charset="0"/>
              </a:rPr>
              <a:t>     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IsEnabled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…}”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Visibility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…}"</a:t>
            </a:r>
          </a:p>
          <a:p>
            <a:r>
              <a:rPr lang="da-DK" sz="1200">
                <a:latin typeface="Consolas" panose="020B0609020204030204" pitchFamily="49" charset="0"/>
              </a:rPr>
              <a:t>     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 smtClean="0">
                <a:latin typeface="Consolas" panose="020B0609020204030204" pitchFamily="49" charset="0"/>
              </a:rPr>
              <a:t>DetailsViewModel.InEU</a:t>
            </a:r>
            <a:r>
              <a:rPr lang="da-DK" sz="1200" smtClean="0">
                <a:latin typeface="Consolas" panose="020B0609020204030204" pitchFamily="49" charset="0"/>
              </a:rPr>
              <a:t>, </a:t>
            </a:r>
            <a:r>
              <a:rPr lang="da-DK" sz="1200" b="1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da-DK" sz="1200" b="1" smtClean="0">
                <a:latin typeface="Consolas" panose="020B0609020204030204" pitchFamily="49" charset="0"/>
              </a:rPr>
              <a:t>=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OneWay</a:t>
            </a:r>
            <a:r>
              <a:rPr lang="da-DK" sz="1200">
                <a:latin typeface="Consolas" panose="020B0609020204030204" pitchFamily="49" charset="0"/>
              </a:rPr>
              <a:t>}" /&gt;</a:t>
            </a:r>
          </a:p>
          <a:p>
            <a:r>
              <a:rPr lang="da-DK" sz="1200">
                <a:latin typeface="Consolas" panose="020B0609020204030204" pitchFamily="49" charset="0"/>
              </a:rPr>
              <a:t>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>
                <a:latin typeface="Consolas" panose="020B0609020204030204" pitchFamily="49" charset="0"/>
              </a:rPr>
              <a:t>&gt;</a:t>
            </a:r>
          </a:p>
          <a:p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586307" y="524075"/>
            <a:ext cx="3773552" cy="17582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27" name="Gruppe 26"/>
          <p:cNvGrpSpPr/>
          <p:nvPr/>
        </p:nvGrpSpPr>
        <p:grpSpPr>
          <a:xfrm>
            <a:off x="886543" y="843201"/>
            <a:ext cx="3056348" cy="1111089"/>
            <a:chOff x="6758105" y="1770183"/>
            <a:chExt cx="3380641" cy="1111089"/>
          </a:xfrm>
        </p:grpSpPr>
        <p:sp>
          <p:nvSpPr>
            <p:cNvPr id="28" name="Afrundet rektangel 27"/>
            <p:cNvSpPr/>
            <p:nvPr/>
          </p:nvSpPr>
          <p:spPr>
            <a:xfrm>
              <a:off x="6758105" y="1770183"/>
              <a:ext cx="1317342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/>
                <a:t>Location</a:t>
              </a:r>
              <a:endParaRPr lang="da-DK"/>
            </a:p>
          </p:txBody>
        </p:sp>
        <p:sp>
          <p:nvSpPr>
            <p:cNvPr id="33" name="Afrundet rektangel 32"/>
            <p:cNvSpPr/>
            <p:nvPr/>
          </p:nvSpPr>
          <p:spPr>
            <a:xfrm>
              <a:off x="8237273" y="1770183"/>
              <a:ext cx="1901473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>
                  <a:solidFill>
                    <a:schemeClr val="tx1"/>
                  </a:solidFill>
                </a:rPr>
                <a:t>{Binding …}</a:t>
              </a: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34" name="Afrundet rektangel 33"/>
            <p:cNvSpPr/>
            <p:nvPr/>
          </p:nvSpPr>
          <p:spPr>
            <a:xfrm>
              <a:off x="6758105" y="2173152"/>
              <a:ext cx="1317342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mtClean="0"/>
                <a:t>In EU </a:t>
              </a:r>
              <a:r>
                <a:rPr lang="da-DK" err="1" smtClean="0"/>
                <a:t>now</a:t>
              </a:r>
              <a:endParaRPr lang="da-DK"/>
            </a:p>
          </p:txBody>
        </p:sp>
        <p:sp>
          <p:nvSpPr>
            <p:cNvPr id="35" name="Afrundet rektangel 34"/>
            <p:cNvSpPr/>
            <p:nvPr/>
          </p:nvSpPr>
          <p:spPr>
            <a:xfrm>
              <a:off x="6758105" y="2576121"/>
              <a:ext cx="1317342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6" name="Afrundet rektangel 35"/>
            <p:cNvSpPr/>
            <p:nvPr/>
          </p:nvSpPr>
          <p:spPr>
            <a:xfrm>
              <a:off x="8237273" y="2176258"/>
              <a:ext cx="1901473" cy="29893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>
                  <a:solidFill>
                    <a:schemeClr val="tx1"/>
                  </a:solidFill>
                </a:rPr>
                <a:t>{Binding …}</a:t>
              </a: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37" name="Afrundet rektangel 36"/>
            <p:cNvSpPr/>
            <p:nvPr/>
          </p:nvSpPr>
          <p:spPr>
            <a:xfrm>
              <a:off x="8237273" y="2582334"/>
              <a:ext cx="1901473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38" name="Afrundet rektangel 37"/>
          <p:cNvSpPr/>
          <p:nvPr/>
        </p:nvSpPr>
        <p:spPr>
          <a:xfrm>
            <a:off x="6408116" y="1142139"/>
            <a:ext cx="4854538" cy="50318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39" name="Afrundet rektangel 38"/>
          <p:cNvSpPr/>
          <p:nvPr/>
        </p:nvSpPr>
        <p:spPr>
          <a:xfrm>
            <a:off x="8324698" y="2384755"/>
            <a:ext cx="2571139" cy="3337673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40" name="Tekstfelt 39"/>
          <p:cNvSpPr txBox="1"/>
          <p:nvPr/>
        </p:nvSpPr>
        <p:spPr>
          <a:xfrm>
            <a:off x="6737115" y="2992844"/>
            <a:ext cx="13992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>
                <a:solidFill>
                  <a:schemeClr val="bg1"/>
                </a:solidFill>
                <a:cs typeface="Segoe UI" panose="020B0502040204020203" pitchFamily="34" charset="0"/>
              </a:rPr>
              <a:t>Location</a:t>
            </a: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SimplePropB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SimplePropC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InEU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AggrPropB</a:t>
            </a:r>
            <a:endParaRPr lang="da-DK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41" name="Tekstfelt 40"/>
          <p:cNvSpPr txBox="1"/>
          <p:nvPr/>
        </p:nvSpPr>
        <p:spPr>
          <a:xfrm>
            <a:off x="9347218" y="3000223"/>
            <a:ext cx="1389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>
                <a:solidFill>
                  <a:schemeClr val="bg1"/>
                </a:solidFill>
                <a:cs typeface="Segoe UI" panose="020B0502040204020203" pitchFamily="34" charset="0"/>
              </a:rPr>
              <a:t>Location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SimplePropB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r>
              <a:rPr lang="da-DK" err="1" smtClean="0">
                <a:solidFill>
                  <a:schemeClr val="bg1"/>
                </a:solidFill>
                <a:cs typeface="Segoe UI" panose="020B0502040204020203" pitchFamily="34" charset="0"/>
              </a:rPr>
              <a:t>SimplePropC</a:t>
            </a:r>
            <a:endParaRPr lang="da-DK" smtClean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42" name="Tekstfelt 41"/>
          <p:cNvSpPr txBox="1"/>
          <p:nvPr/>
        </p:nvSpPr>
        <p:spPr>
          <a:xfrm>
            <a:off x="7464127" y="616376"/>
            <a:ext cx="29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err="1" smtClean="0"/>
              <a:t>DetailsViewModelBase</a:t>
            </a:r>
            <a:r>
              <a:rPr lang="da-DK" b="1" smtClean="0"/>
              <a:t>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6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7161581" y="1489534"/>
            <a:ext cx="397234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7675050" y="1008603"/>
            <a:ext cx="29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MasterViewModelBase&lt;Car&gt;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824047" cy="5413147"/>
          </a:xfrm>
        </p:spPr>
        <p:txBody>
          <a:bodyPr/>
          <a:lstStyle/>
          <a:p>
            <a:r>
              <a:rPr lang="da-DK" smtClean="0"/>
              <a:t>Transformation af en collection af domæne-objekter til en collection af </a:t>
            </a:r>
            <a:r>
              <a:rPr lang="da-DK" b="1" smtClean="0"/>
              <a:t>ItemViewModel-</a:t>
            </a:r>
            <a:r>
              <a:rPr lang="da-DK" smtClean="0"/>
              <a:t>objekter</a:t>
            </a:r>
          </a:p>
          <a:p>
            <a:r>
              <a:rPr lang="da-DK" smtClean="0"/>
              <a:t>Transformation af det enkelte domæne-objekt er defineret i </a:t>
            </a:r>
            <a:r>
              <a:rPr lang="da-DK" b="1" smtClean="0"/>
              <a:t>ItemViewModel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230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7161581" y="1489534"/>
            <a:ext cx="397234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7675050" y="1008603"/>
            <a:ext cx="29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MasterViewModelBase&lt;Car&gt;</a:t>
            </a:r>
            <a:endParaRPr lang="da-DK" sz="1200" b="1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658757" y="1489534"/>
            <a:ext cx="559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MasterViewModel</a:t>
            </a:r>
            <a:r>
              <a:rPr lang="da-DK" sz="1200" smtClean="0">
                <a:latin typeface="Consolas" panose="020B0609020204030204" pitchFamily="49" charset="0"/>
              </a:rPr>
              <a:t>() :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MasterViewModelBase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latin typeface="Consolas" panose="020B0609020204030204" pitchFamily="49" charset="0"/>
              </a:rPr>
              <a:t>&gt; 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658757" y="2820536"/>
            <a:ext cx="5412859" cy="24929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virtual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200" smtClean="0">
                <a:latin typeface="Consolas" panose="020B0609020204030204" pitchFamily="49" charset="0"/>
              </a:rPr>
              <a:t>&gt; </a:t>
            </a:r>
            <a:r>
              <a:rPr lang="da-DK" sz="1200" b="1" smtClean="0">
                <a:latin typeface="Consolas" panose="020B0609020204030204" pitchFamily="49" charset="0"/>
              </a:rPr>
              <a:t>CreateItemVMCollection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CatalogBase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latin typeface="Consolas" panose="020B0609020204030204" pitchFamily="49" charset="0"/>
              </a:rPr>
              <a:t>&gt; catalog,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ViewModelFactoryBase&lt;Car&gt; </a:t>
            </a:r>
            <a:r>
              <a:rPr lang="da-DK" sz="1200" smtClean="0">
                <a:latin typeface="Consolas" panose="020B0609020204030204" pitchFamily="49" charset="0"/>
              </a:rPr>
              <a:t>factory)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_itemViewModelCollection.Clear();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</a:t>
            </a:r>
            <a: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200" smtClean="0">
                <a:latin typeface="Consolas" panose="020B0609020204030204" pitchFamily="49" charset="0"/>
              </a:rPr>
              <a:t> (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 err="1" smtClean="0">
                <a:latin typeface="Consolas" panose="020B0609020204030204" pitchFamily="49" charset="0"/>
              </a:rPr>
              <a:t>obj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catalog</a:t>
            </a:r>
            <a:r>
              <a:rPr lang="en-US" sz="1200" smtClean="0">
                <a:latin typeface="Consolas" panose="020B0609020204030204" pitchFamily="49" charset="0"/>
              </a:rPr>
              <a:t>.All</a:t>
            </a:r>
            <a:r>
              <a:rPr lang="en-US" sz="1200">
                <a:latin typeface="Consolas" panose="020B0609020204030204" pitchFamily="49" charset="0"/>
              </a:rPr>
              <a:t>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_</a:t>
            </a:r>
            <a:r>
              <a:rPr lang="da-DK" sz="1200">
                <a:latin typeface="Consolas" panose="020B0609020204030204" pitchFamily="49" charset="0"/>
              </a:rPr>
              <a:t>itemViewModelCollection.</a:t>
            </a:r>
            <a:r>
              <a:rPr lang="da-DK" sz="1200" b="1" smtClean="0">
                <a:latin typeface="Consolas" panose="020B0609020204030204" pitchFamily="49" charset="0"/>
              </a:rPr>
              <a:t>Add</a:t>
            </a:r>
            <a:r>
              <a:rPr lang="da-DK" sz="1200" smtClean="0">
                <a:latin typeface="Consolas" panose="020B0609020204030204" pitchFamily="49" charset="0"/>
              </a:rPr>
              <a:t>(factory.</a:t>
            </a:r>
            <a:r>
              <a:rPr lang="da-DK" sz="1200" b="1" smtClean="0">
                <a:latin typeface="Consolas" panose="020B0609020204030204" pitchFamily="49" charset="0"/>
              </a:rPr>
              <a:t>CreateItemVM</a:t>
            </a:r>
            <a:r>
              <a:rPr lang="da-DK" sz="1200" smtClean="0">
                <a:latin typeface="Consolas" panose="020B0609020204030204" pitchFamily="49" charset="0"/>
              </a:rPr>
              <a:t>(obj));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_</a:t>
            </a:r>
            <a:r>
              <a:rPr lang="da-DK" sz="1200" smtClean="0">
                <a:latin typeface="Consolas" panose="020B0609020204030204" pitchFamily="49" charset="0"/>
              </a:rPr>
              <a:t>itemViewModelCollection;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6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frundet rektangel 25"/>
          <p:cNvSpPr/>
          <p:nvPr/>
        </p:nvSpPr>
        <p:spPr>
          <a:xfrm>
            <a:off x="2464233" y="306782"/>
            <a:ext cx="1753584" cy="573174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2594650" y="1947614"/>
            <a:ext cx="1459523" cy="621571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rgbClr val="FFFF00"/>
                </a:solidFill>
              </a:rPr>
              <a:t>Catalog</a:t>
            </a:r>
            <a:endParaRPr lang="da-DK" sz="1200">
              <a:solidFill>
                <a:srgbClr val="FFFF00"/>
              </a:solidFill>
            </a:endParaRPr>
          </a:p>
        </p:txBody>
      </p:sp>
      <p:sp>
        <p:nvSpPr>
          <p:cNvPr id="18" name="Afrundet rektangel 17"/>
          <p:cNvSpPr/>
          <p:nvPr/>
        </p:nvSpPr>
        <p:spPr>
          <a:xfrm>
            <a:off x="4730136" y="1840993"/>
            <a:ext cx="1420084" cy="296074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>
            <a:off x="2912989" y="2560913"/>
            <a:ext cx="2800182" cy="794204"/>
          </a:xfrm>
          <a:prstGeom prst="rightArrow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smtClean="0"/>
              <a:t>CreateItemVMC(catalog, factory)</a:t>
            </a:r>
            <a:endParaRPr lang="da-DK" sz="1400"/>
          </a:p>
        </p:txBody>
      </p:sp>
      <p:sp>
        <p:nvSpPr>
          <p:cNvPr id="22" name="Afrundet rektangel 21"/>
          <p:cNvSpPr/>
          <p:nvPr/>
        </p:nvSpPr>
        <p:spPr>
          <a:xfrm>
            <a:off x="325511" y="306781"/>
            <a:ext cx="1546395" cy="573174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ListView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3" name="Afrundet rektangel 22"/>
          <p:cNvSpPr/>
          <p:nvPr/>
        </p:nvSpPr>
        <p:spPr>
          <a:xfrm>
            <a:off x="418611" y="774708"/>
            <a:ext cx="1302794" cy="336694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545471" y="843616"/>
            <a:ext cx="228795" cy="186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5" name="Afrundet rektangel 24"/>
          <p:cNvSpPr/>
          <p:nvPr/>
        </p:nvSpPr>
        <p:spPr>
          <a:xfrm>
            <a:off x="867366" y="843617"/>
            <a:ext cx="680454" cy="18670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8" name="Højrepil 27"/>
          <p:cNvSpPr/>
          <p:nvPr/>
        </p:nvSpPr>
        <p:spPr>
          <a:xfrm>
            <a:off x="774266" y="1371604"/>
            <a:ext cx="1689967" cy="650158"/>
          </a:xfrm>
          <a:prstGeom prst="rightArrow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smtClean="0"/>
              <a:t>ItemVMC</a:t>
            </a:r>
            <a:endParaRPr lang="da-DK" sz="1600"/>
          </a:p>
        </p:txBody>
      </p:sp>
      <p:sp>
        <p:nvSpPr>
          <p:cNvPr id="30" name="Afrundet rektangel 29"/>
          <p:cNvSpPr/>
          <p:nvPr/>
        </p:nvSpPr>
        <p:spPr>
          <a:xfrm>
            <a:off x="2594650" y="1084924"/>
            <a:ext cx="1459523" cy="65013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rgbClr val="FFFF00"/>
                </a:solidFill>
              </a:rPr>
              <a:t>ViewModel</a:t>
            </a:r>
          </a:p>
          <a:p>
            <a:pPr algn="r"/>
            <a:r>
              <a:rPr lang="da-DK" sz="1200" smtClean="0">
                <a:solidFill>
                  <a:srgbClr val="FFFF00"/>
                </a:solidFill>
              </a:rPr>
              <a:t>Factory</a:t>
            </a:r>
            <a:endParaRPr lang="da-DK" sz="1200">
              <a:solidFill>
                <a:srgbClr val="FFFF00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2713800" y="2041501"/>
            <a:ext cx="424309" cy="329706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000" smtClean="0">
                <a:solidFill>
                  <a:srgbClr val="FFFF00"/>
                </a:solidFill>
              </a:rPr>
              <a:t>Car</a:t>
            </a:r>
            <a:endParaRPr lang="da-DK" sz="1000">
              <a:solidFill>
                <a:srgbClr val="FFFF00"/>
              </a:solidFill>
            </a:endParaRPr>
          </a:p>
        </p:txBody>
      </p:sp>
      <p:sp>
        <p:nvSpPr>
          <p:cNvPr id="31" name="Højrepil 30"/>
          <p:cNvSpPr/>
          <p:nvPr/>
        </p:nvSpPr>
        <p:spPr>
          <a:xfrm flipH="1">
            <a:off x="2912987" y="3532031"/>
            <a:ext cx="2800183" cy="794204"/>
          </a:xfrm>
          <a:prstGeom prst="rightArrow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smtClean="0"/>
              <a:t>List&lt;ItemViewModel&gt;</a:t>
            </a:r>
            <a:endParaRPr lang="da-DK" sz="1400"/>
          </a:p>
        </p:txBody>
      </p:sp>
      <p:sp>
        <p:nvSpPr>
          <p:cNvPr id="16" name="Højrepil 15"/>
          <p:cNvSpPr/>
          <p:nvPr/>
        </p:nvSpPr>
        <p:spPr>
          <a:xfrm flipH="1">
            <a:off x="774266" y="4785277"/>
            <a:ext cx="2583723" cy="794204"/>
          </a:xfrm>
          <a:prstGeom prst="rightArrow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/>
              <a:t>List&lt;ItemViewModel&gt;</a:t>
            </a:r>
          </a:p>
        </p:txBody>
      </p:sp>
      <p:sp>
        <p:nvSpPr>
          <p:cNvPr id="19" name="Tekstfelt 18"/>
          <p:cNvSpPr txBox="1"/>
          <p:nvPr/>
        </p:nvSpPr>
        <p:spPr>
          <a:xfrm>
            <a:off x="6418385" y="911853"/>
            <a:ext cx="5351583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ItemViewModelCollection</a:t>
            </a:r>
            <a:endParaRPr lang="da-DK" sz="12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get</a:t>
            </a:r>
            <a:endParaRPr lang="da-DK" sz="1200" b="1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200" smtClean="0">
                <a:latin typeface="Consolas" panose="020B0609020204030204" pitchFamily="49" charset="0"/>
              </a:rPr>
              <a:t>_masterVM.</a:t>
            </a:r>
            <a:r>
              <a:rPr lang="da-DK" sz="1200" b="1" smtClean="0">
                <a:latin typeface="Consolas" panose="020B0609020204030204" pitchFamily="49" charset="0"/>
              </a:rPr>
              <a:t>CreateItemVMCollection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  _catalog, _viewModelFactory);</a:t>
            </a:r>
          </a:p>
          <a:p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kstfelt 19"/>
          <p:cNvSpPr txBox="1"/>
          <p:nvPr/>
        </p:nvSpPr>
        <p:spPr>
          <a:xfrm>
            <a:off x="6418385" y="3172651"/>
            <a:ext cx="5424924" cy="24929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virtual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200" smtClean="0">
                <a:latin typeface="Consolas" panose="020B0609020204030204" pitchFamily="49" charset="0"/>
              </a:rPr>
              <a:t>&gt; </a:t>
            </a:r>
            <a:r>
              <a:rPr lang="da-DK" sz="1200" b="1" smtClean="0">
                <a:latin typeface="Consolas" panose="020B0609020204030204" pitchFamily="49" charset="0"/>
              </a:rPr>
              <a:t>CreateItemVMCollection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CatalogBase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latin typeface="Consolas" panose="020B0609020204030204" pitchFamily="49" charset="0"/>
              </a:rPr>
              <a:t>&gt; catalog,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ViewModelFactoryBase&lt;Car&gt; </a:t>
            </a:r>
            <a:r>
              <a:rPr lang="da-DK" sz="1200" smtClean="0">
                <a:latin typeface="Consolas" panose="020B0609020204030204" pitchFamily="49" charset="0"/>
              </a:rPr>
              <a:t>factory)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_itemViewModelCollection.Clear();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</a:t>
            </a:r>
            <a: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200" smtClean="0">
                <a:latin typeface="Consolas" panose="020B0609020204030204" pitchFamily="49" charset="0"/>
              </a:rPr>
              <a:t> (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 err="1" smtClean="0">
                <a:latin typeface="Consolas" panose="020B0609020204030204" pitchFamily="49" charset="0"/>
              </a:rPr>
              <a:t>obj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smtClean="0">
                <a:latin typeface="Consolas" panose="020B0609020204030204" pitchFamily="49" charset="0"/>
              </a:rPr>
              <a:t>catalog.All</a:t>
            </a:r>
            <a:r>
              <a:rPr lang="en-US" sz="1200">
                <a:latin typeface="Consolas" panose="020B0609020204030204" pitchFamily="49" charset="0"/>
              </a:rPr>
              <a:t>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_itemViewModelCollection.</a:t>
            </a:r>
            <a:r>
              <a:rPr lang="da-DK" sz="1200" b="1" smtClean="0">
                <a:latin typeface="Consolas" panose="020B0609020204030204" pitchFamily="49" charset="0"/>
              </a:rPr>
              <a:t>Add</a:t>
            </a:r>
            <a:r>
              <a:rPr lang="da-DK" sz="1200" smtClean="0">
                <a:latin typeface="Consolas" panose="020B0609020204030204" pitchFamily="49" charset="0"/>
              </a:rPr>
              <a:t>(factory.</a:t>
            </a:r>
            <a:r>
              <a:rPr lang="da-DK" sz="1200" b="1" smtClean="0">
                <a:latin typeface="Consolas" panose="020B0609020204030204" pitchFamily="49" charset="0"/>
              </a:rPr>
              <a:t>CreateItemVM</a:t>
            </a:r>
            <a:r>
              <a:rPr lang="da-DK" sz="1200" smtClean="0">
                <a:latin typeface="Consolas" panose="020B0609020204030204" pitchFamily="49" charset="0"/>
              </a:rPr>
              <a:t>(obj));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_</a:t>
            </a:r>
            <a:r>
              <a:rPr lang="da-DK" sz="1200" smtClean="0">
                <a:latin typeface="Consolas" panose="020B0609020204030204" pitchFamily="49" charset="0"/>
              </a:rPr>
              <a:t>itemViewModelCollection;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31" grpId="0" animBg="1"/>
      <p:bldP spid="16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064369" cy="5413147"/>
          </a:xfrm>
        </p:spPr>
        <p:txBody>
          <a:bodyPr/>
          <a:lstStyle/>
          <a:p>
            <a:r>
              <a:rPr lang="da-DK" smtClean="0"/>
              <a:t>XAML</a:t>
            </a:r>
          </a:p>
          <a:p>
            <a:r>
              <a:rPr lang="da-DK" smtClean="0"/>
              <a:t>Bruger-interaktion</a:t>
            </a:r>
          </a:p>
          <a:p>
            <a:r>
              <a:rPr lang="da-DK" smtClean="0"/>
              <a:t>Bindings</a:t>
            </a:r>
          </a:p>
          <a:p>
            <a:r>
              <a:rPr lang="da-DK" smtClean="0"/>
              <a:t>Kontakt til ViewModel</a:t>
            </a:r>
          </a:p>
          <a:p>
            <a:r>
              <a:rPr lang="da-DK" smtClean="0"/>
              <a:t>Ingen kontakt til Model</a:t>
            </a:r>
          </a:p>
          <a:p>
            <a:r>
              <a:rPr lang="da-DK" err="1">
                <a:solidFill>
                  <a:srgbClr val="C00000"/>
                </a:solidFill>
              </a:rPr>
              <a:t>MVVMStarter</a:t>
            </a:r>
            <a:r>
              <a:rPr lang="da-DK">
                <a:solidFill>
                  <a:srgbClr val="C00000"/>
                </a:solidFill>
              </a:rPr>
              <a:t>: skabelon til Master/</a:t>
            </a:r>
            <a:r>
              <a:rPr lang="da-DK" err="1">
                <a:solidFill>
                  <a:srgbClr val="C00000"/>
                </a:solidFill>
              </a:rPr>
              <a:t>Details</a:t>
            </a:r>
            <a:r>
              <a:rPr lang="da-DK">
                <a:solidFill>
                  <a:srgbClr val="C00000"/>
                </a:solidFill>
              </a:rPr>
              <a:t> </a:t>
            </a:r>
            <a:r>
              <a:rPr lang="da-DK" err="1">
                <a:solidFill>
                  <a:srgbClr val="C00000"/>
                </a:solidFill>
              </a:rPr>
              <a:t>view</a:t>
            </a:r>
            <a:endParaRPr lang="da-DK">
              <a:solidFill>
                <a:srgbClr val="C00000"/>
              </a:solidFill>
            </a:endParaRPr>
          </a:p>
          <a:p>
            <a:r>
              <a:rPr lang="da-DK" smtClean="0">
                <a:solidFill>
                  <a:srgbClr val="00B050"/>
                </a:solidFill>
              </a:rPr>
              <a:t>Studerende: Et </a:t>
            </a:r>
            <a:r>
              <a:rPr lang="da-DK" err="1" smtClean="0">
                <a:solidFill>
                  <a:srgbClr val="00B050"/>
                </a:solidFill>
              </a:rPr>
              <a:t>view</a:t>
            </a:r>
            <a:r>
              <a:rPr lang="da-DK" smtClean="0">
                <a:solidFill>
                  <a:srgbClr val="00B050"/>
                </a:solidFill>
              </a:rPr>
              <a:t> for hver domæne-klasse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765192" y="763816"/>
            <a:ext cx="4560276" cy="54131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err="1" smtClean="0">
                <a:solidFill>
                  <a:schemeClr val="bg1"/>
                </a:solidFill>
              </a:rPr>
              <a:t>View</a:t>
            </a:r>
            <a:endParaRPr lang="da-DK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8466423" y="627185"/>
            <a:ext cx="2764285" cy="418163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824047" cy="5413147"/>
          </a:xfrm>
        </p:spPr>
        <p:txBody>
          <a:bodyPr/>
          <a:lstStyle/>
          <a:p>
            <a:r>
              <a:rPr lang="da-DK" smtClean="0"/>
              <a:t>Holder sammen på alle ViewModel-objekter</a:t>
            </a:r>
          </a:p>
          <a:p>
            <a:r>
              <a:rPr lang="da-DK" smtClean="0"/>
              <a:t>Udstiller properties, som View kan binde sig til</a:t>
            </a:r>
          </a:p>
          <a:p>
            <a:r>
              <a:rPr lang="da-DK" smtClean="0"/>
              <a:t>Bliver </a:t>
            </a:r>
            <a:r>
              <a:rPr lang="da-DK" b="1" smtClean="0"/>
              <a:t>DataContext</a:t>
            </a:r>
            <a:r>
              <a:rPr lang="da-DK" smtClean="0"/>
              <a:t> for View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34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8466423" y="627185"/>
            <a:ext cx="2764285" cy="418163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701910" y="1748508"/>
            <a:ext cx="6268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200" smtClean="0">
                <a:latin typeface="Consolas" panose="020B0609020204030204" pitchFamily="49" charset="0"/>
              </a:rPr>
              <a:t>()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 MasterDetailsViewModelBase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latin typeface="Consolas" panose="020B0609020204030204" pitchFamily="49" charset="0"/>
              </a:rPr>
              <a:t>&gt; 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200" smtClean="0">
                <a:latin typeface="Consolas" panose="020B0609020204030204" pitchFamily="49" charset="0"/>
              </a:rPr>
              <a:t>()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: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</a:t>
            </a:r>
            <a:r>
              <a:rPr lang="da-DK" sz="1200" smtClean="0">
                <a:latin typeface="Consolas" panose="020B0609020204030204" pitchFamily="49" charset="0"/>
              </a:rPr>
              <a:t>(),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      </a:t>
            </a:r>
            <a:r>
              <a:rPr lang="da-DK" sz="1200" b="1" smtClean="0">
                <a:latin typeface="Consolas" panose="020B0609020204030204" pitchFamily="49" charset="0"/>
              </a:rPr>
              <a:t>Models.Domain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.Car.</a:t>
            </a:r>
            <a:r>
              <a:rPr lang="da-DK" sz="1200" b="1" smtClean="0">
                <a:latin typeface="Consolas" panose="020B0609020204030204" pitchFamily="49" charset="0"/>
              </a:rPr>
              <a:t>Catalog.Instance</a:t>
            </a:r>
            <a:r>
              <a:rPr lang="da-DK" sz="1200" smtClean="0">
                <a:latin typeface="Consolas" panose="020B0609020204030204" pitchFamily="49" charset="0"/>
              </a:rPr>
              <a:t>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StateManager.AddViewControlState</a:t>
            </a:r>
            <a:r>
              <a:rPr lang="da-DK" sz="1200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etc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/>
              <a:t>V</a:t>
            </a:r>
            <a:r>
              <a:rPr lang="da-DK" sz="9600" smtClean="0"/>
              <a:t>iew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7950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2" name="Afrundet rektangel 51"/>
          <p:cNvSpPr/>
          <p:nvPr/>
        </p:nvSpPr>
        <p:spPr>
          <a:xfrm>
            <a:off x="6406662" y="5272654"/>
            <a:ext cx="4149969" cy="45390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7"/>
            <a:ext cx="4149969" cy="28604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2" name="Gruppe 31"/>
          <p:cNvGrpSpPr/>
          <p:nvPr/>
        </p:nvGrpSpPr>
        <p:grpSpPr>
          <a:xfrm>
            <a:off x="6406662" y="4554416"/>
            <a:ext cx="4149969" cy="1041175"/>
            <a:chOff x="6406662" y="4554416"/>
            <a:chExt cx="4149969" cy="1041175"/>
          </a:xfrm>
        </p:grpSpPr>
        <p:sp>
          <p:nvSpPr>
            <p:cNvPr id="8" name="Afrundet rektangel 7"/>
            <p:cNvSpPr/>
            <p:nvPr/>
          </p:nvSpPr>
          <p:spPr>
            <a:xfrm>
              <a:off x="6406662" y="4554416"/>
              <a:ext cx="4149969" cy="64253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Afrundet rektangel 8"/>
            <p:cNvSpPr/>
            <p:nvPr/>
          </p:nvSpPr>
          <p:spPr>
            <a:xfrm>
              <a:off x="6559060" y="4662853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err="1" smtClean="0"/>
                <a:t>Create</a:t>
              </a:r>
              <a:endParaRPr lang="da-DK"/>
            </a:p>
          </p:txBody>
        </p:sp>
        <p:sp>
          <p:nvSpPr>
            <p:cNvPr id="10" name="Afrundet rektangel 9"/>
            <p:cNvSpPr/>
            <p:nvPr/>
          </p:nvSpPr>
          <p:spPr>
            <a:xfrm>
              <a:off x="7877903" y="4662852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/>
                <a:t>Update</a:t>
              </a:r>
              <a:endParaRPr lang="da-DK"/>
            </a:p>
          </p:txBody>
        </p:sp>
        <p:sp>
          <p:nvSpPr>
            <p:cNvPr id="11" name="Afrundet rektangel 10"/>
            <p:cNvSpPr/>
            <p:nvPr/>
          </p:nvSpPr>
          <p:spPr>
            <a:xfrm>
              <a:off x="9243642" y="4662852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err="1" smtClean="0"/>
                <a:t>Delete</a:t>
              </a:r>
              <a:endParaRPr lang="da-DK"/>
            </a:p>
          </p:txBody>
        </p:sp>
        <p:sp>
          <p:nvSpPr>
            <p:cNvPr id="12" name="Krans 11"/>
            <p:cNvSpPr/>
            <p:nvPr/>
          </p:nvSpPr>
          <p:spPr>
            <a:xfrm>
              <a:off x="6605953" y="5382358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3" name="Krans 12"/>
            <p:cNvSpPr/>
            <p:nvPr/>
          </p:nvSpPr>
          <p:spPr>
            <a:xfrm>
              <a:off x="7485184" y="5382358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4" name="Krans 13"/>
            <p:cNvSpPr/>
            <p:nvPr/>
          </p:nvSpPr>
          <p:spPr>
            <a:xfrm>
              <a:off x="8305797" y="5382357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Krans 14"/>
            <p:cNvSpPr/>
            <p:nvPr/>
          </p:nvSpPr>
          <p:spPr>
            <a:xfrm>
              <a:off x="9161583" y="5382357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6" name="Tekstfelt 15"/>
            <p:cNvSpPr txBox="1"/>
            <p:nvPr/>
          </p:nvSpPr>
          <p:spPr>
            <a:xfrm>
              <a:off x="6741576" y="5318592"/>
              <a:ext cx="593111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err="1" smtClean="0">
                  <a:solidFill>
                    <a:schemeClr val="bg1"/>
                  </a:solidFill>
                </a:rPr>
                <a:t>Create</a:t>
              </a:r>
              <a:endParaRPr lang="da-DK" sz="1200">
                <a:solidFill>
                  <a:schemeClr val="bg1"/>
                </a:solidFill>
              </a:endParaRPr>
            </a:p>
          </p:txBody>
        </p:sp>
        <p:sp>
          <p:nvSpPr>
            <p:cNvPr id="17" name="Tekstfelt 16"/>
            <p:cNvSpPr txBox="1"/>
            <p:nvPr/>
          </p:nvSpPr>
          <p:spPr>
            <a:xfrm>
              <a:off x="9293464" y="5309047"/>
              <a:ext cx="594137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err="1" smtClean="0">
                  <a:solidFill>
                    <a:schemeClr val="bg1"/>
                  </a:solidFill>
                </a:rPr>
                <a:t>Delete</a:t>
              </a:r>
              <a:endParaRPr lang="da-DK" sz="1200">
                <a:solidFill>
                  <a:schemeClr val="bg1"/>
                </a:solidFill>
              </a:endParaRPr>
            </a:p>
          </p:txBody>
        </p:sp>
        <p:sp>
          <p:nvSpPr>
            <p:cNvPr id="18" name="Tekstfelt 17"/>
            <p:cNvSpPr txBox="1"/>
            <p:nvPr/>
          </p:nvSpPr>
          <p:spPr>
            <a:xfrm>
              <a:off x="8443540" y="5318592"/>
              <a:ext cx="643253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smtClean="0">
                  <a:solidFill>
                    <a:schemeClr val="bg1"/>
                  </a:solidFill>
                </a:rPr>
                <a:t>Update</a:t>
              </a:r>
              <a:endParaRPr lang="da-DK" sz="1200">
                <a:solidFill>
                  <a:schemeClr val="bg1"/>
                </a:solidFill>
              </a:endParaRPr>
            </a:p>
          </p:txBody>
        </p:sp>
        <p:sp>
          <p:nvSpPr>
            <p:cNvPr id="19" name="Tekstfelt 18"/>
            <p:cNvSpPr txBox="1"/>
            <p:nvPr/>
          </p:nvSpPr>
          <p:spPr>
            <a:xfrm>
              <a:off x="7623733" y="5318591"/>
              <a:ext cx="496161" cy="27699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da-DK" sz="1200" smtClean="0">
                  <a:solidFill>
                    <a:schemeClr val="bg1"/>
                  </a:solidFill>
                </a:rPr>
                <a:t>Read</a:t>
              </a:r>
              <a:endParaRPr lang="da-DK" sz="1200">
                <a:solidFill>
                  <a:schemeClr val="bg1"/>
                </a:solidFill>
              </a:endParaRPr>
            </a:p>
          </p:txBody>
        </p:sp>
      </p:grpSp>
      <p:sp>
        <p:nvSpPr>
          <p:cNvPr id="20" name="Afrundet rektangel 19"/>
          <p:cNvSpPr/>
          <p:nvPr/>
        </p:nvSpPr>
        <p:spPr>
          <a:xfrm>
            <a:off x="1875694" y="177018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177018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1770183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186099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187351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176586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1775683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16725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178652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frundet rektangel 28"/>
          <p:cNvSpPr/>
          <p:nvPr/>
        </p:nvSpPr>
        <p:spPr>
          <a:xfrm>
            <a:off x="404446" y="257907"/>
            <a:ext cx="11693769" cy="6389077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7"/>
            <a:ext cx="4149969" cy="28604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1887415"/>
            <a:ext cx="615461" cy="480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1887415"/>
            <a:ext cx="1670537" cy="480645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2971801" y="2004626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&lt;TextBlock&gt;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1845812" y="1998460"/>
            <a:ext cx="703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&lt;Image&gt;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1746739" y="1148841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9" name="Tekstfelt 38"/>
          <p:cNvSpPr txBox="1"/>
          <p:nvPr/>
        </p:nvSpPr>
        <p:spPr>
          <a:xfrm>
            <a:off x="1746738" y="750218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&lt;Grid&gt;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0" name="Tekstfelt 39"/>
          <p:cNvSpPr txBox="1"/>
          <p:nvPr/>
        </p:nvSpPr>
        <p:spPr>
          <a:xfrm>
            <a:off x="1746738" y="1620325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1" name="Tekstfelt 40"/>
          <p:cNvSpPr txBox="1"/>
          <p:nvPr/>
        </p:nvSpPr>
        <p:spPr>
          <a:xfrm>
            <a:off x="6682153" y="1458055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6" name="Afrundet rektangel 45"/>
          <p:cNvSpPr/>
          <p:nvPr/>
        </p:nvSpPr>
        <p:spPr>
          <a:xfrm>
            <a:off x="6605953" y="1770931"/>
            <a:ext cx="3709005" cy="8347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49" name="Afrundet rektangel 48"/>
          <p:cNvSpPr/>
          <p:nvPr/>
        </p:nvSpPr>
        <p:spPr>
          <a:xfrm>
            <a:off x="7647593" y="2114872"/>
            <a:ext cx="2491154" cy="298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Afrundet rektangel 49"/>
          <p:cNvSpPr/>
          <p:nvPr/>
        </p:nvSpPr>
        <p:spPr>
          <a:xfrm>
            <a:off x="6760932" y="2125266"/>
            <a:ext cx="720000" cy="2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8" name="Tekstfelt 47"/>
          <p:cNvSpPr txBox="1"/>
          <p:nvPr/>
        </p:nvSpPr>
        <p:spPr>
          <a:xfrm>
            <a:off x="7680223" y="2141230"/>
            <a:ext cx="86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onsolas" panose="020B0609020204030204" pitchFamily="49" charset="0"/>
              </a:rPr>
              <a:t>&lt;TextBox&gt;</a:t>
            </a:r>
            <a:endParaRPr lang="da-DK" sz="10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7" name="Tekstfelt 46"/>
          <p:cNvSpPr txBox="1"/>
          <p:nvPr/>
        </p:nvSpPr>
        <p:spPr>
          <a:xfrm>
            <a:off x="6682152" y="2145492"/>
            <a:ext cx="1015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bg1"/>
                </a:solidFill>
                <a:latin typeface="Consolas" panose="020B0609020204030204" pitchFamily="49" charset="0"/>
              </a:rPr>
              <a:t>&lt;TextBlock&gt;</a:t>
            </a:r>
            <a:endParaRPr lang="da-DK" sz="9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51" name="Tekstfelt 50"/>
          <p:cNvSpPr txBox="1"/>
          <p:nvPr/>
        </p:nvSpPr>
        <p:spPr>
          <a:xfrm>
            <a:off x="6682152" y="1827850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59" name="Afrundet rektangel 58"/>
          <p:cNvSpPr/>
          <p:nvPr/>
        </p:nvSpPr>
        <p:spPr>
          <a:xfrm>
            <a:off x="6406662" y="5272654"/>
            <a:ext cx="4149969" cy="45390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60" name="Gruppe 59"/>
          <p:cNvGrpSpPr/>
          <p:nvPr/>
        </p:nvGrpSpPr>
        <p:grpSpPr>
          <a:xfrm>
            <a:off x="6406662" y="4554416"/>
            <a:ext cx="4149969" cy="977409"/>
            <a:chOff x="6406662" y="4554416"/>
            <a:chExt cx="4149969" cy="977409"/>
          </a:xfrm>
        </p:grpSpPr>
        <p:sp>
          <p:nvSpPr>
            <p:cNvPr id="61" name="Afrundet rektangel 60"/>
            <p:cNvSpPr/>
            <p:nvPr/>
          </p:nvSpPr>
          <p:spPr>
            <a:xfrm>
              <a:off x="6406662" y="4554416"/>
              <a:ext cx="4149969" cy="64253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3" name="Afrundet rektangel 62"/>
            <p:cNvSpPr/>
            <p:nvPr/>
          </p:nvSpPr>
          <p:spPr>
            <a:xfrm>
              <a:off x="7877903" y="4662852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7" name="Krans 66"/>
            <p:cNvSpPr/>
            <p:nvPr/>
          </p:nvSpPr>
          <p:spPr>
            <a:xfrm>
              <a:off x="7924249" y="5382357"/>
              <a:ext cx="152400" cy="149468"/>
            </a:xfrm>
            <a:prstGeom prst="donut">
              <a:avLst/>
            </a:prstGeom>
            <a:solidFill>
              <a:schemeClr val="bg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</p:grpSp>
      <p:sp>
        <p:nvSpPr>
          <p:cNvPr id="56" name="Tekstfelt 55"/>
          <p:cNvSpPr txBox="1"/>
          <p:nvPr/>
        </p:nvSpPr>
        <p:spPr>
          <a:xfrm>
            <a:off x="8086374" y="4743429"/>
            <a:ext cx="790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&lt;Button&gt;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58" name="Tekstfelt 57"/>
          <p:cNvSpPr txBox="1"/>
          <p:nvPr/>
        </p:nvSpPr>
        <p:spPr>
          <a:xfrm>
            <a:off x="6493819" y="4576256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5" name="Tekstfelt 44"/>
          <p:cNvSpPr txBox="1"/>
          <p:nvPr/>
        </p:nvSpPr>
        <p:spPr>
          <a:xfrm>
            <a:off x="8086374" y="5333980"/>
            <a:ext cx="1245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RadioButton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73" name="Tekstfelt 72"/>
          <p:cNvSpPr txBox="1"/>
          <p:nvPr/>
        </p:nvSpPr>
        <p:spPr>
          <a:xfrm>
            <a:off x="6493651" y="5288760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00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1078523" y="427506"/>
            <a:ext cx="114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  <a:latin typeface="Consolas" panose="020B0609020204030204" pitchFamily="49" charset="0"/>
              </a:rPr>
              <a:t>&lt;Page&gt;</a:t>
            </a:r>
            <a:endParaRPr lang="da-DK" sz="1000">
              <a:solidFill>
                <a:schemeClr val="bg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3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frundet rektangel 42"/>
          <p:cNvSpPr/>
          <p:nvPr/>
        </p:nvSpPr>
        <p:spPr>
          <a:xfrm>
            <a:off x="8567620" y="684007"/>
            <a:ext cx="2713893" cy="392508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bg1"/>
                </a:solidFill>
                <a:latin typeface="Consolas" panose="020B0609020204030204" pitchFamily="49" charset="0"/>
              </a:rPr>
              <a:t>&lt;Page&gt;</a:t>
            </a:r>
            <a:endParaRPr lang="da-DK" sz="24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8802279" y="1346361"/>
            <a:ext cx="2319065" cy="2930768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bg1"/>
                </a:solidFill>
                <a:latin typeface="Consolas" panose="020B0609020204030204" pitchFamily="49" charset="0"/>
              </a:rPr>
              <a:t>&lt;Grid&gt;</a:t>
            </a:r>
            <a:endParaRPr lang="da-DK" sz="24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kstfelt 28"/>
          <p:cNvSpPr txBox="1"/>
          <p:nvPr/>
        </p:nvSpPr>
        <p:spPr>
          <a:xfrm>
            <a:off x="617867" y="684007"/>
            <a:ext cx="55937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Page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DataContext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&lt;</a:t>
            </a:r>
            <a:r>
              <a:rPr lang="da-DK" sz="1200" b="1" smtClean="0">
                <a:latin typeface="Consolas" panose="020B0609020204030204" pitchFamily="49" charset="0"/>
              </a:rPr>
              <a:t>MasterDetailsViewModel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&lt;/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Page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DataContext</a:t>
            </a:r>
            <a:r>
              <a:rPr lang="da-DK" sz="1200">
                <a:latin typeface="Consolas" panose="020B0609020204030204" pitchFamily="49" charset="0"/>
              </a:rPr>
              <a:t>&gt;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Page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Resources </a:t>
            </a:r>
            <a:r>
              <a:rPr lang="da-DK" sz="1200" smtClean="0">
                <a:latin typeface="Consolas" panose="020B0609020204030204" pitchFamily="49" charset="0"/>
              </a:rPr>
              <a:t>...&gt;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Grid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B050"/>
                </a:solidFill>
                <a:latin typeface="Consolas" panose="020B0609020204030204" pitchFamily="49" charset="0"/>
              </a:rPr>
              <a:t>   &lt;!-- (Master</a:t>
            </a:r>
            <a:r>
              <a:rPr lang="da-DK" sz="1200">
                <a:solidFill>
                  <a:srgbClr val="00B050"/>
                </a:solidFill>
                <a:latin typeface="Consolas" panose="020B0609020204030204" pitchFamily="49" charset="0"/>
              </a:rPr>
              <a:t>) --&gt;</a:t>
            </a:r>
          </a:p>
          <a:p>
            <a:r>
              <a:rPr lang="da-DK" sz="1200">
                <a:latin typeface="Consolas" panose="020B0609020204030204" pitchFamily="49" charset="0"/>
              </a:rPr>
              <a:t>   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ListView </a:t>
            </a:r>
            <a:r>
              <a:rPr lang="da-DK" sz="1200" smtClean="0">
                <a:latin typeface="Consolas" panose="020B0609020204030204" pitchFamily="49" charset="0"/>
              </a:rPr>
              <a:t>...&gt;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Grid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B050"/>
                </a:solidFill>
                <a:latin typeface="Consolas" panose="020B0609020204030204" pitchFamily="49" charset="0"/>
              </a:rPr>
              <a:t>      &lt;!-- (Details) --&gt;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StackPanel </a:t>
            </a:r>
            <a:r>
              <a:rPr lang="da-DK" sz="1200" smtClean="0">
                <a:latin typeface="Consolas" panose="020B0609020204030204" pitchFamily="49" charset="0"/>
              </a:rPr>
              <a:t>...&gt;</a:t>
            </a: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B050"/>
                </a:solidFill>
                <a:latin typeface="Consolas" panose="020B0609020204030204" pitchFamily="49" charset="0"/>
              </a:rPr>
              <a:t>      &lt;!-- (Action buttons) --&gt;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StackPanel </a:t>
            </a:r>
            <a:r>
              <a:rPr lang="da-DK" sz="1200" smtClean="0">
                <a:latin typeface="Consolas" panose="020B0609020204030204" pitchFamily="49" charset="0"/>
              </a:rPr>
              <a:t>...&gt;</a:t>
            </a: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B050"/>
                </a:solidFill>
                <a:latin typeface="Consolas" panose="020B0609020204030204" pitchFamily="49" charset="0"/>
              </a:rPr>
              <a:t>      &lt;!-- (State </a:t>
            </a:r>
            <a:r>
              <a:rPr lang="da-DK" sz="1200">
                <a:solidFill>
                  <a:srgbClr val="00B050"/>
                </a:solidFill>
                <a:latin typeface="Consolas" panose="020B0609020204030204" pitchFamily="49" charset="0"/>
              </a:rPr>
              <a:t>buttons) </a:t>
            </a:r>
            <a:r>
              <a:rPr lang="da-DK" sz="1200" smtClean="0">
                <a:solidFill>
                  <a:srgbClr val="00B05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StackPanel </a:t>
            </a:r>
            <a:r>
              <a:rPr lang="da-DK" sz="1200" smtClean="0">
                <a:latin typeface="Consolas" panose="020B0609020204030204" pitchFamily="49" charset="0"/>
              </a:rPr>
              <a:t>...&gt;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&lt;/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Grid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&lt;/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Grid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  <a:endParaRPr lang="da-DK" sz="1200">
              <a:latin typeface="Consolas" panose="020B0609020204030204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66628"/>
              </p:ext>
            </p:extLst>
          </p:nvPr>
        </p:nvGraphicFramePr>
        <p:xfrm>
          <a:off x="9134282" y="2008713"/>
          <a:ext cx="1642208" cy="2000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99425221"/>
                    </a:ext>
                  </a:extLst>
                </a:gridCol>
                <a:gridCol w="956408">
                  <a:extLst>
                    <a:ext uri="{9D8B030D-6E8A-4147-A177-3AD203B41FA5}">
                      <a16:colId xmlns:a16="http://schemas.microsoft.com/office/drawing/2014/main" val="3641888453"/>
                    </a:ext>
                  </a:extLst>
                </a:gridCol>
              </a:tblGrid>
              <a:tr h="1269109">
                <a:tc rowSpan="3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19630"/>
                  </a:ext>
                </a:extLst>
              </a:tr>
              <a:tr h="311854"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65597"/>
                  </a:ext>
                </a:extLst>
              </a:tr>
              <a:tr h="261001"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410205"/>
                  </a:ext>
                </a:extLst>
              </a:tr>
            </a:tbl>
          </a:graphicData>
        </a:graphic>
      </p:graphicFrame>
      <p:sp>
        <p:nvSpPr>
          <p:cNvPr id="31" name="Tekstfelt 30"/>
          <p:cNvSpPr txBox="1"/>
          <p:nvPr/>
        </p:nvSpPr>
        <p:spPr>
          <a:xfrm>
            <a:off x="9082853" y="2775807"/>
            <a:ext cx="709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Master</a:t>
            </a:r>
            <a:endParaRPr lang="da-DK" sz="140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9929671" y="2468030"/>
            <a:ext cx="709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Details</a:t>
            </a:r>
            <a:endParaRPr lang="da-DK" sz="140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9794855" y="3339650"/>
            <a:ext cx="1067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Action buttons</a:t>
            </a:r>
            <a:endParaRPr lang="da-DK" sz="100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9865682" y="3686221"/>
            <a:ext cx="996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State buttons</a:t>
            </a:r>
            <a:endParaRPr lang="da-DK" sz="100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7" name="Afrundet rektangel 36"/>
          <p:cNvSpPr/>
          <p:nvPr/>
        </p:nvSpPr>
        <p:spPr>
          <a:xfrm>
            <a:off x="3813248" y="5392988"/>
            <a:ext cx="2713892" cy="972706"/>
          </a:xfrm>
          <a:prstGeom prst="roundRect">
            <a:avLst/>
          </a:prstGeom>
          <a:solidFill>
            <a:schemeClr val="accent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42" name="Lige pilforbindelse 41"/>
          <p:cNvCxnSpPr/>
          <p:nvPr/>
        </p:nvCxnSpPr>
        <p:spPr>
          <a:xfrm flipH="1" flipV="1">
            <a:off x="3058964" y="1013076"/>
            <a:ext cx="1888006" cy="4703569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felt 28"/>
          <p:cNvSpPr txBox="1"/>
          <p:nvPr/>
        </p:nvSpPr>
        <p:spPr>
          <a:xfrm>
            <a:off x="641313" y="1720053"/>
            <a:ext cx="5593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   ItemsSource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ItemViewModelCollection</a:t>
            </a:r>
            <a:r>
              <a:rPr lang="da-DK" sz="1200">
                <a:latin typeface="Consolas" panose="020B0609020204030204" pitchFamily="49" charset="0"/>
              </a:rPr>
              <a:t>}" </a:t>
            </a:r>
          </a:p>
          <a:p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   SelectedItem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ItemViewModelSelected</a:t>
            </a:r>
            <a:r>
              <a:rPr lang="da-DK" sz="1200" smtClean="0"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da-DK" sz="1200">
                <a:latin typeface="Consolas" panose="020B0609020204030204" pitchFamily="49" charset="0"/>
              </a:rPr>
              <a:t>=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TwoWay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   Visibility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ItemSelectorVisible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en-US" sz="1200" smtClean="0">
                <a:solidFill>
                  <a:srgbClr val="FF0000"/>
                </a:solidFill>
                <a:latin typeface="Consolas" panose="020B0609020204030204" pitchFamily="49" charset="0"/>
              </a:rPr>
              <a:t>   IsEnabled</a:t>
            </a:r>
            <a:r>
              <a:rPr lang="en-US" sz="1200">
                <a:latin typeface="Consolas" panose="020B0609020204030204" pitchFamily="49" charset="0"/>
              </a:rPr>
              <a:t>="{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b="1" smtClean="0">
                <a:latin typeface="Consolas" panose="020B0609020204030204" pitchFamily="49" charset="0"/>
              </a:rPr>
              <a:t>ItemSelectorEnabled</a:t>
            </a:r>
            <a:r>
              <a:rPr lang="en-US" sz="1200">
                <a:latin typeface="Consolas" panose="020B0609020204030204" pitchFamily="49" charset="0"/>
              </a:rPr>
              <a:t>}" </a:t>
            </a:r>
            <a:r>
              <a:rPr lang="en-US" sz="1200" smtClean="0">
                <a:latin typeface="Consolas" panose="020B0609020204030204" pitchFamily="49" charset="0"/>
              </a:rPr>
              <a:t>&gt;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ItemTemplate </a:t>
            </a:r>
            <a:r>
              <a:rPr lang="da-DK" sz="1200" smtClean="0">
                <a:latin typeface="Consolas" panose="020B0609020204030204" pitchFamily="49" charset="0"/>
              </a:rPr>
              <a:t>...&gt;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&lt;/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8516816" y="684007"/>
            <a:ext cx="2713892" cy="38485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  <a:latin typeface="Consolas" panose="020B0609020204030204" pitchFamily="49" charset="0"/>
              </a:rPr>
              <a:t>&lt;ListView&gt;</a:t>
            </a:r>
            <a:endParaRPr lang="da-DK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5207019" y="5286385"/>
            <a:ext cx="2713892" cy="972706"/>
          </a:xfrm>
          <a:prstGeom prst="roundRect">
            <a:avLst/>
          </a:prstGeom>
          <a:solidFill>
            <a:srgbClr val="00B050">
              <a:alpha val="6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1859458" y="5286386"/>
            <a:ext cx="2713892" cy="972706"/>
          </a:xfrm>
          <a:prstGeom prst="roundRect">
            <a:avLst/>
          </a:prstGeom>
          <a:solidFill>
            <a:schemeClr val="accent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12" name="Lige pilforbindelse 11"/>
          <p:cNvCxnSpPr/>
          <p:nvPr/>
        </p:nvCxnSpPr>
        <p:spPr>
          <a:xfrm flipV="1">
            <a:off x="3039335" y="2440593"/>
            <a:ext cx="1534015" cy="3072122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Højrepil 13"/>
          <p:cNvSpPr/>
          <p:nvPr/>
        </p:nvSpPr>
        <p:spPr>
          <a:xfrm>
            <a:off x="4519374" y="5591032"/>
            <a:ext cx="947292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  <p:sp>
        <p:nvSpPr>
          <p:cNvPr id="15" name="Afrundet rektangel 14"/>
          <p:cNvSpPr/>
          <p:nvPr/>
        </p:nvSpPr>
        <p:spPr>
          <a:xfrm>
            <a:off x="8516816" y="5286386"/>
            <a:ext cx="2713892" cy="972706"/>
          </a:xfrm>
          <a:prstGeom prst="roundRect">
            <a:avLst/>
          </a:prstGeom>
          <a:solidFill>
            <a:schemeClr val="accent4">
              <a:lumMod val="75000"/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6" name="Højrepil 15"/>
          <p:cNvSpPr/>
          <p:nvPr/>
        </p:nvSpPr>
        <p:spPr>
          <a:xfrm>
            <a:off x="7883147" y="5605535"/>
            <a:ext cx="947292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</p:spTree>
    <p:extLst>
      <p:ext uri="{BB962C8B-B14F-4D97-AF65-F5344CB8AC3E}">
        <p14:creationId xmlns:p14="http://schemas.microsoft.com/office/powerpoint/2010/main" val="425415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9"/>
          <p:cNvSpPr txBox="1"/>
          <p:nvPr/>
        </p:nvSpPr>
        <p:spPr>
          <a:xfrm>
            <a:off x="576835" y="1487110"/>
            <a:ext cx="5593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200" err="1">
                <a:latin typeface="Consolas" panose="020B0609020204030204" pitchFamily="49" charset="0"/>
              </a:rPr>
              <a:t>.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ItemTemplate</a:t>
            </a:r>
            <a:r>
              <a:rPr lang="da-DK" sz="1200"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&lt;</a:t>
            </a:r>
            <a:r>
              <a:rPr lang="da-DK" sz="1200" err="1" smtClean="0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DataType</a:t>
            </a:r>
            <a:r>
              <a:rPr lang="da-DK" sz="1200" smtClean="0">
                <a:latin typeface="Consolas" panose="020B0609020204030204" pitchFamily="49" charset="0"/>
              </a:rPr>
              <a:t>="</a:t>
            </a:r>
            <a:r>
              <a:rPr lang="da-DK" sz="1200" b="1" smtClean="0">
                <a:latin typeface="Consolas" panose="020B0609020204030204" pitchFamily="49" charset="0"/>
              </a:rPr>
              <a:t>ItemViewModel</a:t>
            </a:r>
            <a:r>
              <a:rPr lang="da-DK" sz="1200">
                <a:latin typeface="Consolas" panose="020B0609020204030204" pitchFamily="49" charset="0"/>
              </a:rPr>
              <a:t>"&gt;</a:t>
            </a:r>
          </a:p>
          <a:p>
            <a:r>
              <a:rPr lang="en-US" sz="1200" smtClean="0">
                <a:latin typeface="Consolas" panose="020B0609020204030204" pitchFamily="49" charset="0"/>
              </a:rPr>
              <a:t>      &lt;</a:t>
            </a:r>
            <a:r>
              <a:rPr lang="en-US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US" sz="1200">
                <a:latin typeface="Consolas" panose="020B0609020204030204" pitchFamily="49" charset="0"/>
              </a:rPr>
              <a:t>="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en-US" sz="1200" smtClean="0">
                <a:latin typeface="Consolas" panose="020B0609020204030204" pitchFamily="49" charset="0"/>
              </a:rPr>
              <a:t>"&gt;</a:t>
            </a:r>
            <a:endParaRPr lang="en-US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Image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Source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ImageSource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	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Visibility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ImageVisibility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	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ImageSize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	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ImageSize</a:t>
            </a:r>
            <a:r>
              <a:rPr lang="da-DK" sz="1200" smtClean="0">
                <a:latin typeface="Consolas" panose="020B0609020204030204" pitchFamily="49" charset="0"/>
              </a:rPr>
              <a:t>}" /&gt;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Description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>
                <a:latin typeface="Consolas" panose="020B0609020204030204" pitchFamily="49" charset="0"/>
              </a:rPr>
              <a:t>	</a:t>
            </a:r>
            <a:r>
              <a:rPr lang="da-DK" sz="1200" smtClean="0">
                <a:latin typeface="Consolas" panose="020B0609020204030204" pitchFamily="49" charset="0"/>
              </a:rPr>
              <a:t>    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FontSize</a:t>
            </a:r>
            <a:r>
              <a:rPr lang="da-DK" sz="1200">
                <a:latin typeface="Consolas" panose="020B0609020204030204" pitchFamily="49" charset="0"/>
              </a:rPr>
              <a:t>}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/&gt;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DataTemplate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ListView</a:t>
            </a:r>
            <a:r>
              <a:rPr lang="da-DK" sz="1200" err="1">
                <a:latin typeface="Consolas" panose="020B0609020204030204" pitchFamily="49" charset="0"/>
              </a:rPr>
              <a:t>.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ItemTemplate</a:t>
            </a:r>
            <a:r>
              <a:rPr lang="da-DK" sz="1200">
                <a:latin typeface="Consolas" panose="020B0609020204030204" pitchFamily="49" charset="0"/>
              </a:rPr>
              <a:t>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8516816" y="528837"/>
            <a:ext cx="2713892" cy="40036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chemeClr val="bg1"/>
                </a:solidFill>
                <a:latin typeface="Consolas" panose="020B0609020204030204" pitchFamily="49" charset="0"/>
              </a:rPr>
              <a:t>ListView.ItemTemplate&gt;</a:t>
            </a:r>
            <a:endParaRPr lang="da-DK" sz="14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3456725" y="5373702"/>
            <a:ext cx="2713892" cy="972706"/>
          </a:xfrm>
          <a:prstGeom prst="roundRect">
            <a:avLst/>
          </a:prstGeom>
          <a:solidFill>
            <a:schemeClr val="accent4">
              <a:lumMod val="75000"/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16" name="Lige pilforbindelse 15"/>
          <p:cNvCxnSpPr/>
          <p:nvPr/>
        </p:nvCxnSpPr>
        <p:spPr>
          <a:xfrm flipV="1">
            <a:off x="4874607" y="2631368"/>
            <a:ext cx="19735" cy="3072120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2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kstfelt 31"/>
          <p:cNvSpPr txBox="1"/>
          <p:nvPr/>
        </p:nvSpPr>
        <p:spPr>
          <a:xfrm>
            <a:off x="465019" y="1601782"/>
            <a:ext cx="7501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StackPanel&gt;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...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&lt;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da-DK" sz="1200">
                <a:latin typeface="Consolas" panose="020B0609020204030204" pitchFamily="49" charset="0"/>
              </a:rPr>
              <a:t>="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Horizontal</a:t>
            </a:r>
            <a:r>
              <a:rPr lang="da-DK" sz="1200">
                <a:latin typeface="Consolas" panose="020B0609020204030204" pitchFamily="49" charset="0"/>
              </a:rPr>
              <a:t>"&gt;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     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StaticResource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TextBlockStyle</a:t>
            </a:r>
            <a:r>
              <a:rPr lang="da-DK" sz="1200">
                <a:latin typeface="Consolas" panose="020B0609020204030204" pitchFamily="49" charset="0"/>
              </a:rPr>
              <a:t>}"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ViewControlStates[Location].</a:t>
            </a:r>
            <a:r>
              <a:rPr lang="da-DK" sz="1200" b="1">
                <a:latin typeface="Consolas" panose="020B0609020204030204" pitchFamily="49" charset="0"/>
              </a:rPr>
              <a:t>Description</a:t>
            </a:r>
            <a:r>
              <a:rPr lang="da-DK" sz="1200" smtClean="0">
                <a:latin typeface="Consolas" panose="020B0609020204030204" pitchFamily="49" charset="0"/>
              </a:rPr>
              <a:t>}"/&gt;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TextBox</a:t>
            </a: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 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StaticResource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TextBoxStyle</a:t>
            </a:r>
            <a:r>
              <a:rPr lang="da-DK" sz="1200">
                <a:latin typeface="Consolas" panose="020B0609020204030204" pitchFamily="49" charset="0"/>
              </a:rPr>
              <a:t>}" 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endParaRPr lang="da-DK" sz="120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</a:t>
            </a:r>
            <a:r>
              <a:rPr lang="da-DK" sz="1200" err="1" smtClean="0">
                <a:solidFill>
                  <a:srgbClr val="FF0000"/>
                </a:solidFill>
                <a:latin typeface="Consolas" panose="020B0609020204030204" pitchFamily="49" charset="0"/>
              </a:rPr>
              <a:t>IsEnabled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ViewControlStates[Location].Enabled</a:t>
            </a:r>
            <a:r>
              <a:rPr lang="da-DK" sz="1200" smtClean="0">
                <a:latin typeface="Consolas" panose="020B0609020204030204" pitchFamily="49" charset="0"/>
              </a:rPr>
              <a:t>}" </a:t>
            </a:r>
          </a:p>
          <a:p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        Visibility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ViewControlStates[Location</a:t>
            </a:r>
            <a:r>
              <a:rPr lang="da-DK" sz="1200" b="1" smtClean="0">
                <a:latin typeface="Consolas" panose="020B0609020204030204" pitchFamily="49" charset="0"/>
              </a:rPr>
              <a:t>].Visible</a:t>
            </a:r>
            <a:r>
              <a:rPr lang="da-DK" sz="1200" smtClean="0">
                <a:latin typeface="Consolas" panose="020B0609020204030204" pitchFamily="49" charset="0"/>
              </a:rPr>
              <a:t>}"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err="1">
                <a:latin typeface="Consolas" panose="020B0609020204030204" pitchFamily="49" charset="0"/>
              </a:rPr>
              <a:t>DetailsViewModel.Location</a:t>
            </a:r>
            <a:r>
              <a:rPr lang="da-DK" sz="1200">
                <a:latin typeface="Consolas" panose="020B0609020204030204" pitchFamily="49" charset="0"/>
              </a:rPr>
              <a:t>, </a:t>
            </a:r>
            <a:r>
              <a:rPr lang="da-DK" sz="1200" b="1" smtClean="0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da-DK" sz="1200" b="1" smtClean="0">
                <a:latin typeface="Consolas" panose="020B0609020204030204" pitchFamily="49" charset="0"/>
              </a:rPr>
              <a:t>=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TwoWay</a:t>
            </a:r>
            <a:r>
              <a:rPr lang="da-DK" sz="1200" smtClean="0">
                <a:latin typeface="Consolas" panose="020B0609020204030204" pitchFamily="49" charset="0"/>
              </a:rPr>
              <a:t>}"/&gt;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&lt;/</a:t>
            </a:r>
            <a:r>
              <a:rPr lang="da-DK" sz="1200" err="1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200">
                <a:latin typeface="Consolas" panose="020B0609020204030204" pitchFamily="49" charset="0"/>
              </a:rPr>
              <a:t>...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&lt;/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38" name="Afrundet rektangel 37"/>
          <p:cNvSpPr/>
          <p:nvPr/>
        </p:nvSpPr>
        <p:spPr>
          <a:xfrm>
            <a:off x="8516816" y="731830"/>
            <a:ext cx="2880653" cy="38401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  <a:latin typeface="Consolas" panose="020B0609020204030204" pitchFamily="49" charset="0"/>
              </a:rPr>
              <a:t>&lt;StackPanel&gt;</a:t>
            </a:r>
            <a:endParaRPr lang="da-DK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8690090" y="1412630"/>
            <a:ext cx="2558202" cy="4572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chemeClr val="bg1"/>
                </a:solidFill>
                <a:latin typeface="Consolas" panose="020B0609020204030204" pitchFamily="49" charset="0"/>
              </a:rPr>
              <a:t>StackPanel</a:t>
            </a:r>
            <a:r>
              <a:rPr lang="da-DK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da-DK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938156" y="5253494"/>
            <a:ext cx="2713892" cy="972706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8" name="Afrundet rektangel 17"/>
          <p:cNvSpPr/>
          <p:nvPr/>
        </p:nvSpPr>
        <p:spPr>
          <a:xfrm>
            <a:off x="1714732" y="5253494"/>
            <a:ext cx="2713892" cy="972706"/>
          </a:xfrm>
          <a:prstGeom prst="roundRect">
            <a:avLst/>
          </a:prstGeom>
          <a:solidFill>
            <a:schemeClr val="accent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19" name="Lige pilforbindelse 18"/>
          <p:cNvCxnSpPr/>
          <p:nvPr/>
        </p:nvCxnSpPr>
        <p:spPr>
          <a:xfrm flipH="1" flipV="1">
            <a:off x="4552265" y="3776012"/>
            <a:ext cx="1565220" cy="1795910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/>
          <p:nvPr/>
        </p:nvCxnSpPr>
        <p:spPr>
          <a:xfrm flipV="1">
            <a:off x="2881347" y="2841876"/>
            <a:ext cx="328921" cy="2828720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Højrepil 24"/>
          <p:cNvSpPr/>
          <p:nvPr/>
        </p:nvSpPr>
        <p:spPr>
          <a:xfrm>
            <a:off x="4376883" y="5558140"/>
            <a:ext cx="763686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</p:spTree>
    <p:extLst>
      <p:ext uri="{BB962C8B-B14F-4D97-AF65-F5344CB8AC3E}">
        <p14:creationId xmlns:p14="http://schemas.microsoft.com/office/powerpoint/2010/main" val="247330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7" grpId="0" animBg="1"/>
      <p:bldP spid="18" grpId="0" animBg="1"/>
      <p:bldP spid="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3"/>
          <p:cNvGrpSpPr/>
          <p:nvPr/>
        </p:nvGrpSpPr>
        <p:grpSpPr>
          <a:xfrm>
            <a:off x="7467600" y="2543908"/>
            <a:ext cx="4149969" cy="1017673"/>
            <a:chOff x="6406662" y="4179277"/>
            <a:chExt cx="4149969" cy="1017673"/>
          </a:xfrm>
        </p:grpSpPr>
        <p:sp>
          <p:nvSpPr>
            <p:cNvPr id="5" name="Afrundet rektangel 4"/>
            <p:cNvSpPr/>
            <p:nvPr/>
          </p:nvSpPr>
          <p:spPr>
            <a:xfrm>
              <a:off x="6406662" y="4179277"/>
              <a:ext cx="4149969" cy="101767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da-DK" smtClean="0">
                  <a:latin typeface="Consolas" panose="020B0609020204030204" pitchFamily="49" charset="0"/>
                </a:rPr>
                <a:t>&lt;StackPanel&gt;</a:t>
              </a:r>
              <a:endParaRPr lang="da-DK">
                <a:latin typeface="Consolas" panose="020B0609020204030204" pitchFamily="49" charset="0"/>
              </a:endParaRPr>
            </a:p>
          </p:txBody>
        </p:sp>
        <p:sp>
          <p:nvSpPr>
            <p:cNvPr id="6" name="Afrundet rektangel 5"/>
            <p:cNvSpPr/>
            <p:nvPr/>
          </p:nvSpPr>
          <p:spPr>
            <a:xfrm>
              <a:off x="6757804" y="4633545"/>
              <a:ext cx="1166445" cy="4073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smtClean="0">
                  <a:latin typeface="Consolas" panose="020B0609020204030204" pitchFamily="49" charset="0"/>
                </a:rPr>
                <a:t>&lt;Button&gt;</a:t>
              </a:r>
              <a:endParaRPr lang="da-DK" sz="1400">
                <a:latin typeface="Consolas" panose="020B0609020204030204" pitchFamily="49" charset="0"/>
              </a:endParaRPr>
            </a:p>
          </p:txBody>
        </p:sp>
      </p:grpSp>
      <p:sp>
        <p:nvSpPr>
          <p:cNvPr id="8" name="Tekstfelt 7"/>
          <p:cNvSpPr txBox="1"/>
          <p:nvPr/>
        </p:nvSpPr>
        <p:spPr>
          <a:xfrm>
            <a:off x="465019" y="1601782"/>
            <a:ext cx="63988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StackPanel&gt;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...</a:t>
            </a:r>
          </a:p>
          <a:p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B050"/>
                </a:solidFill>
                <a:latin typeface="Consolas" panose="020B0609020204030204" pitchFamily="49" charset="0"/>
              </a:rPr>
              <a:t>&lt;!--</a:t>
            </a:r>
            <a:r>
              <a:rPr lang="da-DK" sz="1200">
                <a:solidFill>
                  <a:srgbClr val="00B050"/>
                </a:solidFill>
                <a:latin typeface="Consolas" panose="020B0609020204030204" pitchFamily="49" charset="0"/>
              </a:rPr>
              <a:t>Delete button--&gt;</a:t>
            </a:r>
          </a:p>
          <a:p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   &lt;Button </a:t>
            </a:r>
          </a:p>
          <a:p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      Content</a:t>
            </a:r>
            <a:r>
              <a:rPr lang="en-US" sz="1200">
                <a:latin typeface="Consolas" panose="020B0609020204030204" pitchFamily="49" charset="0"/>
              </a:rPr>
              <a:t>="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sz="1200">
                <a:latin typeface="Consolas" panose="020B0609020204030204" pitchFamily="49" charset="0"/>
              </a:rPr>
              <a:t>"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      Style</a:t>
            </a:r>
            <a:r>
              <a:rPr lang="en-US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StaticResource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ButtonStyle</a:t>
            </a:r>
            <a:r>
              <a:rPr lang="en-US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IsEnabled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ViewControlStates[Delete].Enabled</a:t>
            </a:r>
            <a:r>
              <a:rPr lang="da-DK" sz="1200">
                <a:latin typeface="Consolas" panose="020B0609020204030204" pitchFamily="49" charset="0"/>
              </a:rPr>
              <a:t>}"</a:t>
            </a:r>
            <a:endParaRPr lang="da-DK" sz="120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Visibility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ViewControlStates[Delete].Visible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      Command=</a:t>
            </a:r>
            <a:r>
              <a:rPr lang="da-DK" sz="1200">
                <a:latin typeface="Consolas" panose="020B0609020204030204" pitchFamily="49" charset="0"/>
              </a:rPr>
              <a:t>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DeleteCommand</a:t>
            </a:r>
            <a:r>
              <a:rPr lang="da-DK" sz="1200" smtClean="0">
                <a:latin typeface="Consolas" panose="020B0609020204030204" pitchFamily="49" charset="0"/>
              </a:rPr>
              <a:t>}"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...</a:t>
            </a:r>
          </a:p>
          <a:p>
            <a:r>
              <a:rPr lang="da-DK" sz="1200">
                <a:latin typeface="Consolas" panose="020B0609020204030204" pitchFamily="49" charset="0"/>
              </a:rPr>
              <a:t>&lt;/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3699609" y="5341644"/>
            <a:ext cx="2713892" cy="972706"/>
          </a:xfrm>
          <a:prstGeom prst="roundRect">
            <a:avLst/>
          </a:prstGeom>
          <a:solidFill>
            <a:schemeClr val="accent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 flipV="1">
            <a:off x="4507523" y="3217987"/>
            <a:ext cx="23447" cy="2268413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3816"/>
            <a:ext cx="5128846" cy="5413147"/>
          </a:xfrm>
        </p:spPr>
        <p:txBody>
          <a:bodyPr/>
          <a:lstStyle/>
          <a:p>
            <a:r>
              <a:rPr lang="da-DK" smtClean="0"/>
              <a:t>C#</a:t>
            </a:r>
          </a:p>
          <a:p>
            <a:r>
              <a:rPr lang="da-DK" smtClean="0"/>
              <a:t>Udstiller properties som </a:t>
            </a:r>
            <a:r>
              <a:rPr lang="da-DK" err="1" smtClean="0"/>
              <a:t>Views</a:t>
            </a:r>
            <a:r>
              <a:rPr lang="da-DK" smtClean="0"/>
              <a:t> kan binde til</a:t>
            </a:r>
          </a:p>
          <a:p>
            <a:r>
              <a:rPr lang="da-DK" smtClean="0"/>
              <a:t>Transformationer fra domæne-objekter til ViewModel-objekter</a:t>
            </a:r>
          </a:p>
          <a:p>
            <a:r>
              <a:rPr lang="da-DK" smtClean="0"/>
              <a:t>Kontakt til Model</a:t>
            </a:r>
          </a:p>
          <a:p>
            <a:r>
              <a:rPr lang="da-DK" err="1" smtClean="0">
                <a:solidFill>
                  <a:srgbClr val="C00000"/>
                </a:solidFill>
              </a:rPr>
              <a:t>MVVMStarter</a:t>
            </a:r>
            <a:r>
              <a:rPr lang="da-DK" smtClean="0">
                <a:solidFill>
                  <a:srgbClr val="C00000"/>
                </a:solidFill>
              </a:rPr>
              <a:t>: Base-klasser</a:t>
            </a:r>
          </a:p>
          <a:p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Studerende: ~5 (små) klasser per domæne-klasse</a:t>
            </a:r>
            <a:endParaRPr lang="da-DK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6765192" y="763816"/>
            <a:ext cx="4560276" cy="5413147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da-DK" sz="4800" smtClean="0">
                <a:solidFill>
                  <a:srgbClr val="FFFF00"/>
                </a:solidFill>
              </a:rPr>
              <a:t>Model</a:t>
            </a:r>
            <a:endParaRPr lang="da-DK" sz="4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465019" y="1601782"/>
            <a:ext cx="6398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StackPanel&gt;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...</a:t>
            </a:r>
          </a:p>
          <a:p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B050"/>
                </a:solidFill>
                <a:latin typeface="Consolas" panose="020B0609020204030204" pitchFamily="49" charset="0"/>
              </a:rPr>
              <a:t>&lt;!--Create radiobutton-</a:t>
            </a:r>
            <a:r>
              <a:rPr lang="da-DK" sz="1200">
                <a:solidFill>
                  <a:srgbClr val="00B050"/>
                </a:solidFill>
                <a:latin typeface="Consolas" panose="020B0609020204030204" pitchFamily="49" charset="0"/>
              </a:rPr>
              <a:t>-&gt;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&lt;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RadioButton</a:t>
            </a:r>
            <a:r>
              <a:rPr lang="da-DK" sz="1200">
                <a:latin typeface="Consolas" panose="020B0609020204030204" pitchFamily="49" charset="0"/>
              </a:rPr>
              <a:t> </a:t>
            </a:r>
          </a:p>
          <a:p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Content</a:t>
            </a:r>
            <a:r>
              <a:rPr lang="da-DK" sz="1200">
                <a:latin typeface="Consolas" panose="020B0609020204030204" pitchFamily="49" charset="0"/>
              </a:rPr>
              <a:t>=“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da-DK" sz="1200">
                <a:latin typeface="Consolas" panose="020B0609020204030204" pitchFamily="49" charset="0"/>
              </a:rPr>
              <a:t>" </a:t>
            </a:r>
          </a:p>
          <a:p>
            <a:r>
              <a:rPr lang="da-DK" sz="1200">
                <a:latin typeface="Consolas" panose="020B0609020204030204" pitchFamily="49" charset="0"/>
              </a:rPr>
              <a:t>      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Style 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StaticResource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RadioButtonStyle</a:t>
            </a:r>
            <a:r>
              <a:rPr lang="da-DK" sz="1200">
                <a:latin typeface="Consolas" panose="020B0609020204030204" pitchFamily="49" charset="0"/>
              </a:rPr>
              <a:t>}"</a:t>
            </a:r>
          </a:p>
          <a:p>
            <a:r>
              <a:rPr lang="da-DK" sz="1200">
                <a:latin typeface="Consolas" panose="020B0609020204030204" pitchFamily="49" charset="0"/>
              </a:rPr>
              <a:t>      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Command </a:t>
            </a:r>
            <a:r>
              <a:rPr lang="da-DK" sz="120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SelectCreateCommand</a:t>
            </a:r>
            <a:r>
              <a:rPr lang="da-DK" sz="1200" smtClean="0">
                <a:latin typeface="Consolas" panose="020B0609020204030204" pitchFamily="49" charset="0"/>
              </a:rPr>
              <a:t>}"/&gt;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...</a:t>
            </a:r>
          </a:p>
          <a:p>
            <a:r>
              <a:rPr lang="da-DK" sz="1200">
                <a:latin typeface="Consolas" panose="020B0609020204030204" pitchFamily="49" charset="0"/>
              </a:rPr>
              <a:t>&lt;/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StackPanel</a:t>
            </a:r>
            <a:r>
              <a:rPr lang="da-DK" sz="1200" smtClean="0">
                <a:latin typeface="Consolas" panose="020B0609020204030204" pitchFamily="49" charset="0"/>
              </a:rPr>
              <a:t>&gt;</a:t>
            </a:r>
          </a:p>
          <a:p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3699609" y="5341644"/>
            <a:ext cx="2713892" cy="972706"/>
          </a:xfrm>
          <a:prstGeom prst="roundRect">
            <a:avLst/>
          </a:prstGeom>
          <a:solidFill>
            <a:schemeClr val="accent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 flipH="1" flipV="1">
            <a:off x="4495800" y="3004754"/>
            <a:ext cx="11723" cy="2481648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7467600" y="2543908"/>
            <a:ext cx="4149969" cy="101767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latin typeface="Consolas" panose="020B0609020204030204" pitchFamily="49" charset="0"/>
              </a:rPr>
              <a:t>&lt;StackPanel&gt;</a:t>
            </a:r>
            <a:endParaRPr lang="da-DK">
              <a:latin typeface="Consolas" panose="020B0609020204030204" pitchFamily="49" charset="0"/>
            </a:endParaRPr>
          </a:p>
        </p:txBody>
      </p:sp>
      <p:sp>
        <p:nvSpPr>
          <p:cNvPr id="15" name="Krans 14"/>
          <p:cNvSpPr/>
          <p:nvPr/>
        </p:nvSpPr>
        <p:spPr>
          <a:xfrm>
            <a:off x="7815433" y="3004754"/>
            <a:ext cx="152400" cy="149468"/>
          </a:xfrm>
          <a:prstGeom prst="donu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6" name="Tekstfelt 15"/>
          <p:cNvSpPr txBox="1"/>
          <p:nvPr/>
        </p:nvSpPr>
        <p:spPr>
          <a:xfrm>
            <a:off x="7951056" y="2940988"/>
            <a:ext cx="128913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  <a:latin typeface="Consolas" panose="020B0609020204030204" pitchFamily="49" charset="0"/>
              </a:rPr>
              <a:t>&lt;RadioButton&gt;</a:t>
            </a:r>
            <a:endParaRPr lang="da-DK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5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Validering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5381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2409091" y="3389781"/>
            <a:ext cx="6683129" cy="10591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2409091" y="1531676"/>
            <a:ext cx="6683129" cy="105912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bg1"/>
                </a:solidFill>
              </a:rPr>
              <a:t>View</a:t>
            </a:r>
          </a:p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4833324" y="2354313"/>
            <a:ext cx="1834662" cy="1271954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Validators</a:t>
            </a:r>
            <a:endParaRPr lang="da-DK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61" y="1565937"/>
            <a:ext cx="990600" cy="990600"/>
          </a:xfrm>
          <a:prstGeom prst="rect">
            <a:avLst/>
          </a:prstGeom>
        </p:spPr>
      </p:pic>
      <p:pic>
        <p:nvPicPr>
          <p:cNvPr id="1028" name="Picture 4" descr="https://cdn2.iconfinder.com/data/icons/picons-essentials/71/visibility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28" y="3427400"/>
            <a:ext cx="1225665" cy="98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frundet rektangel 12"/>
          <p:cNvSpPr/>
          <p:nvPr/>
        </p:nvSpPr>
        <p:spPr>
          <a:xfrm>
            <a:off x="1110761" y="2708469"/>
            <a:ext cx="1009501" cy="566998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</a:t>
            </a:r>
          </a:p>
          <a:p>
            <a:pPr algn="ctr"/>
            <a:r>
              <a:rPr lang="da-DK" sz="1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Exception</a:t>
            </a:r>
            <a:endParaRPr lang="da-DK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5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felt 6"/>
          <p:cNvSpPr txBox="1"/>
          <p:nvPr/>
        </p:nvSpPr>
        <p:spPr>
          <a:xfrm>
            <a:off x="590031" y="1244053"/>
            <a:ext cx="5593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ublic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DomainClassBase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200" b="1" smtClean="0">
                <a:latin typeface="Consolas" panose="020B0609020204030204" pitchFamily="49" charset="0"/>
              </a:rPr>
              <a:t>LicensePlate</a:t>
            </a:r>
            <a:r>
              <a:rPr lang="da-DK" sz="1200" smtClean="0">
                <a:latin typeface="Consolas" panose="020B0609020204030204" pitchFamily="49" charset="0"/>
              </a:rPr>
              <a:t> {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;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200" smtClean="0">
                <a:latin typeface="Consolas" panose="020B0609020204030204" pitchFamily="49" charset="0"/>
              </a:rPr>
              <a:t>; }</a:t>
            </a:r>
          </a:p>
          <a:p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da-DK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…etc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 </a:t>
            </a:r>
          </a:p>
          <a:p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417612" y="2092148"/>
            <a:ext cx="3900983" cy="2092146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 : DomainClassBase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1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felt 6"/>
          <p:cNvSpPr txBox="1"/>
          <p:nvPr/>
        </p:nvSpPr>
        <p:spPr>
          <a:xfrm>
            <a:off x="603189" y="849344"/>
            <a:ext cx="5593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ublic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DomainClassBase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200" b="1" smtClean="0">
                <a:latin typeface="Consolas" panose="020B0609020204030204" pitchFamily="49" charset="0"/>
              </a:rPr>
              <a:t>_</a:t>
            </a:r>
            <a:r>
              <a:rPr lang="da-DK" sz="1200" smtClean="0">
                <a:latin typeface="Consolas" panose="020B0609020204030204" pitchFamily="49" charset="0"/>
              </a:rPr>
              <a:t>licensePlate;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200" b="1" smtClean="0">
                <a:latin typeface="Consolas" panose="020B0609020204030204" pitchFamily="49" charset="0"/>
              </a:rPr>
              <a:t>LicensePlate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{  </a:t>
            </a: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200" smtClean="0">
                <a:latin typeface="Consolas" panose="020B0609020204030204" pitchFamily="49" charset="0"/>
              </a:rPr>
              <a:t> {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 smtClean="0">
                <a:latin typeface="Consolas" panose="020B0609020204030204" pitchFamily="49" charset="0"/>
              </a:rPr>
              <a:t> licensePlate; } </a:t>
            </a: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200">
                <a:latin typeface="Consolas" panose="020B0609020204030204" pitchFamily="49" charset="0"/>
              </a:rPr>
              <a:t> 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ValidationHandler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ThrowOnInvalid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smtClean="0">
                <a:latin typeface="Consolas" panose="020B0609020204030204" pitchFamily="49" charset="0"/>
              </a:rPr>
              <a:t>&gt;(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    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Validator</a:t>
            </a:r>
            <a:r>
              <a:rPr lang="da-DK" sz="1200" b="1" smtClean="0">
                <a:latin typeface="Consolas" panose="020B0609020204030204" pitchFamily="49" charset="0"/>
              </a:rPr>
              <a:t>.ValidateLicensePlate</a:t>
            </a:r>
            <a:r>
              <a:rPr lang="da-DK" sz="1200" smtClean="0"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  _licensePlate =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smtClean="0">
                <a:latin typeface="Consolas" panose="020B0609020204030204" pitchFamily="49" charset="0"/>
              </a:rPr>
              <a:t>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} 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59845" y="1460408"/>
            <a:ext cx="3016632" cy="129030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603188" y="4292586"/>
            <a:ext cx="5932427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static void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ThrowOnInvalid</a:t>
            </a:r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da-DK" sz="1200" smtClean="0">
                <a:latin typeface="Consolas" panose="020B0609020204030204" pitchFamily="49" charset="0"/>
              </a:rPr>
              <a:t>&gt;(      </a:t>
            </a:r>
          </a:p>
          <a:p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Func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da-DK" sz="1200" smtClean="0">
                <a:latin typeface="Consolas" panose="020B0609020204030204" pitchFamily="49" charset="0"/>
              </a:rPr>
              <a:t>,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200">
                <a:latin typeface="Consolas" panose="020B0609020204030204" pitchFamily="49" charset="0"/>
              </a:rPr>
              <a:t>&gt; validator,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da-DK" sz="1200">
                <a:latin typeface="Consolas" panose="020B0609020204030204" pitchFamily="49" charset="0"/>
              </a:rPr>
              <a:t> value)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ValidationOutcome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vo = validator(value);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if </a:t>
            </a:r>
            <a:r>
              <a:rPr lang="da-DK" sz="1200">
                <a:latin typeface="Consolas" panose="020B0609020204030204" pitchFamily="49" charset="0"/>
              </a:rPr>
              <a:t>(vo !=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200" smtClean="0">
                <a:latin typeface="Consolas" panose="020B0609020204030204" pitchFamily="49" charset="0"/>
              </a:rPr>
              <a:t>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   throw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200">
                <a:latin typeface="Consolas" panose="020B0609020204030204" pitchFamily="49" charset="0"/>
              </a:rPr>
              <a:t>(vo.Message);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459845" y="4292586"/>
            <a:ext cx="3016632" cy="1342465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ValidationHandler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3" name="Lige pilforbindelse 2"/>
          <p:cNvCxnSpPr>
            <a:stCxn id="8" idx="2"/>
            <a:endCxn id="5" idx="0"/>
          </p:cNvCxnSpPr>
          <p:nvPr/>
        </p:nvCxnSpPr>
        <p:spPr>
          <a:xfrm>
            <a:off x="9968161" y="2750715"/>
            <a:ext cx="0" cy="15418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felt 6"/>
          <p:cNvSpPr txBox="1"/>
          <p:nvPr/>
        </p:nvSpPr>
        <p:spPr>
          <a:xfrm>
            <a:off x="603186" y="2520187"/>
            <a:ext cx="64599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static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ValidateLicensePlate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smtClean="0">
                <a:latin typeface="Consolas" panose="020B0609020204030204" pitchFamily="49" charset="0"/>
              </a:rPr>
              <a:t> value) 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return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ValidationHandler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ValidateStringMinLength</a:t>
            </a:r>
            <a:r>
              <a:rPr lang="da-DK" sz="1200" smtClean="0">
                <a:latin typeface="Consolas" panose="020B0609020204030204" pitchFamily="49" charset="0"/>
              </a:rPr>
              <a:t>(value</a:t>
            </a:r>
            <a:r>
              <a:rPr lang="da-DK" sz="1200">
                <a:latin typeface="Consolas" panose="020B0609020204030204" pitchFamily="49" charset="0"/>
              </a:rPr>
              <a:t>, 3);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  <a:p>
            <a:endParaRPr lang="da-DK" sz="1200" smtClean="0">
              <a:latin typeface="Consolas" panose="020B0609020204030204" pitchFamily="49" charset="0"/>
            </a:endParaRPr>
          </a:p>
          <a:p>
            <a:endParaRPr lang="da-DK" sz="14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8415144" y="802565"/>
            <a:ext cx="2831087" cy="88850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8415143" y="2616411"/>
            <a:ext cx="2831087" cy="1038658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Validator 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(in Domain.Car)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5" name="Lige pilforbindelse 4"/>
          <p:cNvCxnSpPr>
            <a:stCxn id="8" idx="2"/>
            <a:endCxn id="4" idx="0"/>
          </p:cNvCxnSpPr>
          <p:nvPr/>
        </p:nvCxnSpPr>
        <p:spPr>
          <a:xfrm flipH="1">
            <a:off x="9830687" y="1691072"/>
            <a:ext cx="1" cy="9253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603186" y="4222573"/>
            <a:ext cx="6459967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static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ValidateStringMinLength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string</a:t>
            </a:r>
            <a:r>
              <a:rPr lang="da-DK" sz="1200" smtClean="0">
                <a:latin typeface="Consolas" panose="020B0609020204030204" pitchFamily="49" charset="0"/>
              </a:rPr>
              <a:t> value,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smtClean="0">
                <a:latin typeface="Consolas" panose="020B0609020204030204" pitchFamily="49" charset="0"/>
              </a:rPr>
              <a:t> minLength,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[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CallerMemberName</a:t>
            </a:r>
            <a:r>
              <a:rPr lang="da-DK" sz="1200">
                <a:latin typeface="Consolas" panose="020B0609020204030204" pitchFamily="49" charset="0"/>
              </a:rPr>
              <a:t>]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propertyName =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200" smtClean="0">
                <a:latin typeface="Consolas" panose="020B0609020204030204" pitchFamily="49" charset="0"/>
              </a:rPr>
              <a:t>) 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message = propertyName + " " + "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 must contain at least </a:t>
            </a:r>
            <a:r>
              <a:rPr lang="en-US" sz="1200">
                <a:latin typeface="Consolas" panose="020B0609020204030204" pitchFamily="49" charset="0"/>
              </a:rPr>
              <a:t>" </a:t>
            </a:r>
            <a:r>
              <a:rPr lang="en-US" sz="1200" smtClean="0">
                <a:latin typeface="Consolas" panose="020B0609020204030204" pitchFamily="49" charset="0"/>
              </a:rPr>
              <a:t>+</a:t>
            </a:r>
          </a:p>
          <a:p>
            <a:r>
              <a:rPr lang="en-US" sz="1200" smtClean="0">
                <a:latin typeface="Consolas" panose="020B0609020204030204" pitchFamily="49" charset="0"/>
              </a:rPr>
              <a:t>                    minLength  </a:t>
            </a:r>
            <a:r>
              <a:rPr lang="en-US" sz="1200">
                <a:latin typeface="Consolas" panose="020B0609020204030204" pitchFamily="49" charset="0"/>
              </a:rPr>
              <a:t>+ "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 characters</a:t>
            </a:r>
            <a:r>
              <a:rPr lang="en-US" sz="1200" smtClean="0">
                <a:latin typeface="Consolas" panose="020B0609020204030204" pitchFamily="49" charset="0"/>
              </a:rPr>
              <a:t>";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 b="1" smtClean="0">
                <a:latin typeface="Consolas" panose="020B0609020204030204" pitchFamily="49" charset="0"/>
              </a:rPr>
              <a:t>Validate</a:t>
            </a:r>
            <a:r>
              <a:rPr lang="en-US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200" smtClean="0">
                <a:latin typeface="Consolas" panose="020B0609020204030204" pitchFamily="49" charset="0"/>
              </a:rPr>
              <a:t>&gt;(</a:t>
            </a:r>
            <a:r>
              <a:rPr lang="en-US" sz="1200">
                <a:latin typeface="Consolas" panose="020B0609020204030204" pitchFamily="49" charset="0"/>
              </a:rPr>
              <a:t>value, (v =&gt; v.Length &gt;= minLength), message);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   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8415143" y="4580407"/>
            <a:ext cx="2831087" cy="1038658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ValidatorHandler</a:t>
            </a:r>
          </a:p>
        </p:txBody>
      </p:sp>
      <p:cxnSp>
        <p:nvCxnSpPr>
          <p:cNvPr id="11" name="Lige pilforbindelse 10"/>
          <p:cNvCxnSpPr>
            <a:stCxn id="4" idx="2"/>
            <a:endCxn id="10" idx="0"/>
          </p:cNvCxnSpPr>
          <p:nvPr/>
        </p:nvCxnSpPr>
        <p:spPr>
          <a:xfrm>
            <a:off x="9830687" y="3655069"/>
            <a:ext cx="0" cy="9253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/>
          <p:cNvSpPr txBox="1"/>
          <p:nvPr/>
        </p:nvSpPr>
        <p:spPr>
          <a:xfrm>
            <a:off x="603186" y="646653"/>
            <a:ext cx="5593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ValidationHandler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ThrowOnInvalid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smtClean="0">
                <a:latin typeface="Consolas" panose="020B0609020204030204" pitchFamily="49" charset="0"/>
              </a:rPr>
              <a:t>&gt;(</a:t>
            </a:r>
          </a:p>
          <a:p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Validator</a:t>
            </a:r>
            <a:r>
              <a:rPr lang="da-DK" sz="1200" smtClean="0">
                <a:latin typeface="Consolas" panose="020B0609020204030204" pitchFamily="49" charset="0"/>
              </a:rPr>
              <a:t>.ValidateLicensePlate,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_licensePlate =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smtClean="0">
                <a:latin typeface="Consolas" panose="020B0609020204030204" pitchFamily="49" charset="0"/>
              </a:rPr>
              <a:t>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 </a:t>
            </a:r>
            <a:endParaRPr lang="da-DK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7295464" y="1951285"/>
            <a:ext cx="4197433" cy="29956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9" name="Afrundet rektangel 28"/>
          <p:cNvSpPr/>
          <p:nvPr/>
        </p:nvSpPr>
        <p:spPr>
          <a:xfrm>
            <a:off x="8554942" y="3193902"/>
            <a:ext cx="2571139" cy="1351786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524216" y="2509835"/>
            <a:ext cx="5593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LicensePlate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</a:t>
            </a:r>
            <a:r>
              <a:rPr lang="da-DK" sz="1200" err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 err="1"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DomainObject.LicensePlate</a:t>
            </a:r>
            <a:r>
              <a:rPr lang="da-DK" sz="1200" smtClean="0">
                <a:latin typeface="Consolas" panose="020B0609020204030204" pitchFamily="49" charset="0"/>
              </a:rPr>
              <a:t>; </a:t>
            </a:r>
            <a:r>
              <a:rPr lang="da-DK" sz="1200">
                <a:latin typeface="Consolas" panose="020B0609020204030204" pitchFamily="49" charset="0"/>
              </a:rPr>
              <a:t>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</a:t>
            </a:r>
            <a:r>
              <a:rPr lang="da-DK" sz="1200" b="1" smtClean="0">
                <a:latin typeface="Consolas" panose="020B0609020204030204" pitchFamily="49" charset="0"/>
              </a:rPr>
              <a:t>DomainObject.LicensePlate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= </a:t>
            </a:r>
            <a:r>
              <a:rPr lang="da-DK" sz="1200" err="1">
                <a:latin typeface="Consolas" panose="020B0609020204030204" pitchFamily="49" charset="0"/>
              </a:rPr>
              <a:t>value</a:t>
            </a:r>
            <a:r>
              <a:rPr lang="da-DK" sz="1200">
                <a:latin typeface="Consolas" panose="020B0609020204030204" pitchFamily="49" charset="0"/>
              </a:rPr>
              <a:t>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  </a:t>
            </a:r>
            <a:r>
              <a:rPr lang="da-DK" sz="1200" b="1" err="1" smtClean="0">
                <a:latin typeface="Consolas" panose="020B0609020204030204" pitchFamily="49" charset="0"/>
              </a:rPr>
              <a:t>OnPropertyChanged</a:t>
            </a:r>
            <a:r>
              <a:rPr lang="da-DK" sz="1200">
                <a:latin typeface="Consolas" panose="020B0609020204030204" pitchFamily="49" charset="0"/>
              </a:rPr>
              <a:t>();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75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7295464" y="1951285"/>
            <a:ext cx="4197433" cy="29956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9" name="Afrundet rektangel 28"/>
          <p:cNvSpPr/>
          <p:nvPr/>
        </p:nvSpPr>
        <p:spPr>
          <a:xfrm>
            <a:off x="8554942" y="3193902"/>
            <a:ext cx="2571139" cy="1351786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557108" y="931587"/>
            <a:ext cx="582395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200" b="1">
                <a:latin typeface="Consolas" panose="020B0609020204030204" pitchFamily="49" charset="0"/>
              </a:rPr>
              <a:t>LicensePlate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DomainObject.LicensePlate</a:t>
            </a:r>
            <a:r>
              <a:rPr lang="da-DK" sz="1200">
                <a:latin typeface="Consolas" panose="020B0609020204030204" pitchFamily="49" charset="0"/>
              </a:rPr>
              <a:t>; </a:t>
            </a:r>
            <a:r>
              <a:rPr lang="da-DK" sz="1200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   try</a:t>
            </a:r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</a:t>
            </a:r>
            <a:r>
              <a:rPr lang="da-DK" sz="1200" b="1" smtClean="0">
                <a:latin typeface="Consolas" panose="020B0609020204030204" pitchFamily="49" charset="0"/>
              </a:rPr>
              <a:t>DomainObject.LicensePlate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=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>
                <a:latin typeface="Consolas" panose="020B0609020204030204" pitchFamily="49" charset="0"/>
              </a:rPr>
              <a:t>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da-DK" sz="1200" smtClean="0">
                <a:latin typeface="Consolas" panose="020B0609020204030204" pitchFamily="49" charset="0"/>
              </a:rPr>
              <a:t> 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e)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 </a:t>
            </a:r>
            <a:r>
              <a:rPr lang="da-DK" sz="1200" b="1" smtClean="0">
                <a:latin typeface="Consolas" panose="020B0609020204030204" pitchFamily="49" charset="0"/>
              </a:rPr>
              <a:t>PresentValidationError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>
                <a:latin typeface="Consolas" panose="020B0609020204030204" pitchFamily="49" charset="0"/>
              </a:rPr>
              <a:t>e.Message, </a:t>
            </a:r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     () </a:t>
            </a:r>
            <a:r>
              <a:rPr lang="da-DK" sz="1200">
                <a:latin typeface="Consolas" panose="020B0609020204030204" pitchFamily="49" charset="0"/>
              </a:rPr>
              <a:t>=&gt; </a:t>
            </a:r>
            <a:r>
              <a:rPr lang="da-DK" sz="1200" smtClean="0">
                <a:latin typeface="Consolas" panose="020B0609020204030204" pitchFamily="49" charset="0"/>
              </a:rPr>
              <a:t>{ </a:t>
            </a:r>
            <a:r>
              <a:rPr lang="da-DK" sz="1200" b="1" smtClean="0">
                <a:latin typeface="Consolas" panose="020B0609020204030204" pitchFamily="49" charset="0"/>
              </a:rPr>
              <a:t>OnPropertyChanged</a:t>
            </a:r>
            <a:r>
              <a:rPr lang="da-DK" sz="1200" smtClean="0">
                <a:latin typeface="Consolas" panose="020B0609020204030204" pitchFamily="49" charset="0"/>
              </a:rPr>
              <a:t>(); });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</a:t>
            </a:r>
            <a:r>
              <a:rPr lang="da-DK" sz="1200" b="1" smtClean="0">
                <a:latin typeface="Consolas" panose="020B0609020204030204" pitchFamily="49" charset="0"/>
              </a:rPr>
              <a:t>OnPropertyChanged</a:t>
            </a:r>
            <a:r>
              <a:rPr lang="da-DK" sz="1200">
                <a:latin typeface="Consolas" panose="020B0609020204030204" pitchFamily="49" charset="0"/>
              </a:rPr>
              <a:t>();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12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557110" y="5131167"/>
            <a:ext cx="5823956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protected void </a:t>
            </a:r>
            <a:r>
              <a:rPr lang="en-US" sz="1200" b="1" smtClean="0">
                <a:latin typeface="Consolas" panose="020B0609020204030204" pitchFamily="49" charset="0"/>
              </a:rPr>
              <a:t>PresentValidationError</a:t>
            </a:r>
            <a:r>
              <a:rPr lang="en-US" sz="1200" smtClean="0">
                <a:latin typeface="Consolas" panose="020B0609020204030204" pitchFamily="49" charset="0"/>
              </a:rPr>
              <a:t>(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message,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en-US" sz="1200">
                <a:latin typeface="Consolas" panose="020B0609020204030204" pitchFamily="49" charset="0"/>
              </a:rPr>
              <a:t> undo)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UserActionPresenter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PresentMessage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message, </a:t>
            </a:r>
            <a:r>
              <a:rPr lang="en-US" sz="1200" smtClean="0">
                <a:latin typeface="Consolas" panose="020B0609020204030204" pitchFamily="49" charset="0"/>
              </a:rPr>
              <a:t>"</a:t>
            </a:r>
            <a:r>
              <a:rPr lang="da-DK" sz="1200" smtClean="0">
                <a:latin typeface="Consolas" panose="020B0609020204030204" pitchFamily="49" charset="0"/>
              </a:rPr>
              <a:t>Undo</a:t>
            </a:r>
            <a:r>
              <a:rPr lang="en-US" sz="1200" smtClean="0">
                <a:latin typeface="Consolas" panose="020B0609020204030204" pitchFamily="49" charset="0"/>
              </a:rPr>
              <a:t>"</a:t>
            </a:r>
            <a:r>
              <a:rPr lang="da-DK" sz="1200" smtClean="0">
                <a:latin typeface="Consolas" panose="020B0609020204030204" pitchFamily="49" charset="0"/>
              </a:rPr>
              <a:t>,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RelayCommand</a:t>
            </a:r>
            <a:r>
              <a:rPr lang="da-DK" sz="1200">
                <a:latin typeface="Consolas" panose="020B0609020204030204" pitchFamily="49" charset="0"/>
              </a:rPr>
              <a:t>(undo));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756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86307" y="524075"/>
            <a:ext cx="2295882" cy="14876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6" name="Gruppe 5"/>
          <p:cNvGrpSpPr/>
          <p:nvPr/>
        </p:nvGrpSpPr>
        <p:grpSpPr>
          <a:xfrm>
            <a:off x="871912" y="777365"/>
            <a:ext cx="1593310" cy="761157"/>
            <a:chOff x="6758105" y="1770183"/>
            <a:chExt cx="1762368" cy="761157"/>
          </a:xfrm>
        </p:grpSpPr>
        <p:sp>
          <p:nvSpPr>
            <p:cNvPr id="7" name="Afrundet rektangel 6"/>
            <p:cNvSpPr/>
            <p:nvPr/>
          </p:nvSpPr>
          <p:spPr>
            <a:xfrm>
              <a:off x="6758105" y="1770183"/>
              <a:ext cx="1762368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/>
                <a:t>License plate</a:t>
              </a:r>
              <a:endParaRPr lang="da-DK"/>
            </a:p>
          </p:txBody>
        </p:sp>
        <p:sp>
          <p:nvSpPr>
            <p:cNvPr id="8" name="Afrundet rektangel 7"/>
            <p:cNvSpPr/>
            <p:nvPr/>
          </p:nvSpPr>
          <p:spPr>
            <a:xfrm>
              <a:off x="6758105" y="2232402"/>
              <a:ext cx="1762368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b="1" smtClean="0">
                  <a:solidFill>
                    <a:schemeClr val="tx1"/>
                  </a:solidFill>
                </a:rPr>
                <a:t>AX 43 520</a:t>
              </a:r>
              <a:endParaRPr lang="da-DK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8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86307" y="524075"/>
            <a:ext cx="2295882" cy="14876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6" name="Gruppe 5"/>
          <p:cNvGrpSpPr/>
          <p:nvPr/>
        </p:nvGrpSpPr>
        <p:grpSpPr>
          <a:xfrm>
            <a:off x="871912" y="777365"/>
            <a:ext cx="1593310" cy="761157"/>
            <a:chOff x="6758105" y="1770183"/>
            <a:chExt cx="1762368" cy="761157"/>
          </a:xfrm>
        </p:grpSpPr>
        <p:sp>
          <p:nvSpPr>
            <p:cNvPr id="7" name="Afrundet rektangel 6"/>
            <p:cNvSpPr/>
            <p:nvPr/>
          </p:nvSpPr>
          <p:spPr>
            <a:xfrm>
              <a:off x="6758105" y="1770183"/>
              <a:ext cx="1762368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/>
                <a:t>License plate</a:t>
              </a:r>
              <a:endParaRPr lang="da-DK"/>
            </a:p>
          </p:txBody>
        </p:sp>
        <p:sp>
          <p:nvSpPr>
            <p:cNvPr id="8" name="Afrundet rektangel 7"/>
            <p:cNvSpPr/>
            <p:nvPr/>
          </p:nvSpPr>
          <p:spPr>
            <a:xfrm>
              <a:off x="6758105" y="2232402"/>
              <a:ext cx="1762368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b="1" smtClean="0">
                  <a:solidFill>
                    <a:srgbClr val="FF0000"/>
                  </a:solidFill>
                </a:rPr>
                <a:t>AX 43 52</a:t>
              </a:r>
              <a:endParaRPr lang="da-DK" b="1">
                <a:solidFill>
                  <a:srgbClr val="FF0000"/>
                </a:solidFill>
              </a:endParaRPr>
            </a:p>
          </p:txBody>
        </p:sp>
      </p:grpSp>
      <p:sp>
        <p:nvSpPr>
          <p:cNvPr id="16" name="Afrundet rektangel 15"/>
          <p:cNvSpPr/>
          <p:nvPr/>
        </p:nvSpPr>
        <p:spPr>
          <a:xfrm>
            <a:off x="5705288" y="495442"/>
            <a:ext cx="1726235" cy="50318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7943364" y="524075"/>
            <a:ext cx="1726234" cy="503189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8" name="Afrundet rektangel 17"/>
          <p:cNvSpPr/>
          <p:nvPr/>
        </p:nvSpPr>
        <p:spPr>
          <a:xfrm>
            <a:off x="10115978" y="524075"/>
            <a:ext cx="1726234" cy="5031890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pic>
        <p:nvPicPr>
          <p:cNvPr id="22" name="Picture 4" descr="https://cdn2.iconfinder.com/data/icons/picons-essentials/71/visibility-512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620" y="2171537"/>
            <a:ext cx="1225665" cy="98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Højrepil 23"/>
          <p:cNvSpPr/>
          <p:nvPr/>
        </p:nvSpPr>
        <p:spPr>
          <a:xfrm flipH="1">
            <a:off x="6856296" y="3100624"/>
            <a:ext cx="3609979" cy="357303"/>
          </a:xfrm>
          <a:prstGeom prst="rightArrow">
            <a:avLst/>
          </a:prstGeom>
          <a:solidFill>
            <a:schemeClr val="bg1">
              <a:lumMod val="65000"/>
              <a:alpha val="60000"/>
            </a:schemeClr>
          </a:solidFill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throw new ValidationException(…)</a:t>
            </a:r>
            <a:endParaRPr lang="da-DK" sz="1200" b="1"/>
          </a:p>
        </p:txBody>
      </p:sp>
      <p:pic>
        <p:nvPicPr>
          <p:cNvPr id="25" name="Billede 2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93" y="3553524"/>
            <a:ext cx="990600" cy="990600"/>
          </a:xfrm>
          <a:prstGeom prst="rect">
            <a:avLst/>
          </a:prstGeom>
        </p:spPr>
      </p:pic>
      <p:sp>
        <p:nvSpPr>
          <p:cNvPr id="27" name="Afrundet rektangel 26"/>
          <p:cNvSpPr/>
          <p:nvPr/>
        </p:nvSpPr>
        <p:spPr>
          <a:xfrm>
            <a:off x="3446049" y="473477"/>
            <a:ext cx="1726235" cy="5075820"/>
          </a:xfrm>
          <a:prstGeom prst="roundRect">
            <a:avLst/>
          </a:prstGeom>
          <a:solidFill>
            <a:schemeClr val="accent1">
              <a:alpha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Højrepil 18"/>
          <p:cNvSpPr/>
          <p:nvPr/>
        </p:nvSpPr>
        <p:spPr>
          <a:xfrm>
            <a:off x="2750827" y="1267876"/>
            <a:ext cx="3347366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set</a:t>
            </a:r>
            <a:endParaRPr lang="da-DK" sz="1200" b="1"/>
          </a:p>
        </p:txBody>
      </p:sp>
      <p:sp>
        <p:nvSpPr>
          <p:cNvPr id="20" name="Højrepil 19"/>
          <p:cNvSpPr/>
          <p:nvPr/>
        </p:nvSpPr>
        <p:spPr>
          <a:xfrm>
            <a:off x="6856298" y="1915440"/>
            <a:ext cx="3577072" cy="361572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set</a:t>
            </a:r>
            <a:endParaRPr lang="da-DK" sz="1200" b="1"/>
          </a:p>
        </p:txBody>
      </p:sp>
      <p:sp>
        <p:nvSpPr>
          <p:cNvPr id="30" name="Ramme 29"/>
          <p:cNvSpPr/>
          <p:nvPr/>
        </p:nvSpPr>
        <p:spPr>
          <a:xfrm>
            <a:off x="477228" y="3528461"/>
            <a:ext cx="2229150" cy="17234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1" name="Afrundet rektangel 30"/>
          <p:cNvSpPr/>
          <p:nvPr/>
        </p:nvSpPr>
        <p:spPr>
          <a:xfrm>
            <a:off x="1790213" y="4654005"/>
            <a:ext cx="630560" cy="30037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smtClean="0"/>
              <a:t>Undo</a:t>
            </a:r>
            <a:endParaRPr lang="da-DK" sz="1400"/>
          </a:p>
        </p:txBody>
      </p:sp>
      <p:pic>
        <p:nvPicPr>
          <p:cNvPr id="2050" name="Picture 2" descr="Billedresultat for exclamation mar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97" y="3839353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Højrepil 32"/>
          <p:cNvSpPr/>
          <p:nvPr/>
        </p:nvSpPr>
        <p:spPr>
          <a:xfrm flipH="1">
            <a:off x="2750827" y="3805925"/>
            <a:ext cx="3347366" cy="339319"/>
          </a:xfrm>
          <a:prstGeom prst="rightArrow">
            <a:avLst/>
          </a:prstGeom>
          <a:solidFill>
            <a:schemeClr val="bg1">
              <a:lumMod val="65000"/>
              <a:alpha val="60000"/>
            </a:schemeClr>
          </a:solidFill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  <p:sp>
        <p:nvSpPr>
          <p:cNvPr id="34" name="Højrepil 33"/>
          <p:cNvSpPr/>
          <p:nvPr/>
        </p:nvSpPr>
        <p:spPr>
          <a:xfrm>
            <a:off x="2518053" y="4639720"/>
            <a:ext cx="3580140" cy="393137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OnPropertyChanged()</a:t>
            </a:r>
            <a:endParaRPr lang="da-DK" sz="1200" b="1"/>
          </a:p>
        </p:txBody>
      </p:sp>
      <p:sp>
        <p:nvSpPr>
          <p:cNvPr id="28" name="Tekstfelt 27"/>
          <p:cNvSpPr txBox="1"/>
          <p:nvPr/>
        </p:nvSpPr>
        <p:spPr>
          <a:xfrm>
            <a:off x="5023944" y="1329071"/>
            <a:ext cx="355734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try</a:t>
            </a:r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DomainObject.LicensePlate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=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>
                <a:latin typeface="Consolas" panose="020B0609020204030204" pitchFamily="49" charset="0"/>
              </a:rPr>
              <a:t>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29" name="Tekstfelt 28"/>
          <p:cNvSpPr txBox="1"/>
          <p:nvPr/>
        </p:nvSpPr>
        <p:spPr>
          <a:xfrm>
            <a:off x="4309166" y="3528461"/>
            <a:ext cx="4615176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da-DK" sz="1200" smtClean="0">
                <a:latin typeface="Consolas" panose="020B0609020204030204" pitchFamily="49" charset="0"/>
              </a:rPr>
              <a:t> 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e)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PresentValidationError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e.Message</a:t>
            </a:r>
            <a:r>
              <a:rPr lang="da-DK" sz="1200">
                <a:latin typeface="Consolas" panose="020B0609020204030204" pitchFamily="49" charset="0"/>
              </a:rPr>
              <a:t>, </a:t>
            </a:r>
            <a:r>
              <a:rPr lang="da-DK" sz="1200" smtClean="0">
                <a:latin typeface="Consolas" panose="020B0609020204030204" pitchFamily="49" charset="0"/>
              </a:rPr>
              <a:t>() </a:t>
            </a:r>
            <a:r>
              <a:rPr lang="da-DK" sz="1200">
                <a:latin typeface="Consolas" panose="020B0609020204030204" pitchFamily="49" charset="0"/>
              </a:rPr>
              <a:t>=&gt; </a:t>
            </a:r>
            <a:r>
              <a:rPr lang="da-DK" sz="1200" smtClean="0">
                <a:latin typeface="Consolas" panose="020B0609020204030204" pitchFamily="49" charset="0"/>
              </a:rPr>
              <a:t>{ </a:t>
            </a:r>
            <a:r>
              <a:rPr lang="da-DK" sz="1200" b="1" smtClean="0">
                <a:latin typeface="Consolas" panose="020B0609020204030204" pitchFamily="49" charset="0"/>
              </a:rPr>
              <a:t>OnPropertyChanged</a:t>
            </a:r>
            <a:r>
              <a:rPr lang="da-DK" sz="1200">
                <a:latin typeface="Consolas" panose="020B0609020204030204" pitchFamily="49" charset="0"/>
              </a:rPr>
              <a:t>(); </a:t>
            </a:r>
            <a:r>
              <a:rPr lang="da-DK" sz="1200" smtClean="0">
                <a:latin typeface="Consolas" panose="020B0609020204030204" pitchFamily="49" charset="0"/>
              </a:rPr>
              <a:t>});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23" name="Højrepil 22"/>
          <p:cNvSpPr/>
          <p:nvPr/>
        </p:nvSpPr>
        <p:spPr>
          <a:xfrm rot="1098239">
            <a:off x="2649974" y="2194673"/>
            <a:ext cx="3554808" cy="393137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get</a:t>
            </a:r>
            <a:endParaRPr lang="da-DK" sz="1200" b="1"/>
          </a:p>
        </p:txBody>
      </p:sp>
      <p:sp>
        <p:nvSpPr>
          <p:cNvPr id="26" name="Tekstfelt 25"/>
          <p:cNvSpPr txBox="1"/>
          <p:nvPr/>
        </p:nvSpPr>
        <p:spPr>
          <a:xfrm>
            <a:off x="7964527" y="2211188"/>
            <a:ext cx="409284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ValidationHandler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ThrowOnInvalid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smtClean="0">
                <a:latin typeface="Consolas" panose="020B0609020204030204" pitchFamily="49" charset="0"/>
              </a:rPr>
              <a:t>&gt;(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Validator</a:t>
            </a:r>
            <a:r>
              <a:rPr lang="da-DK" sz="1200" b="1" smtClean="0">
                <a:latin typeface="Consolas" panose="020B0609020204030204" pitchFamily="49" charset="0"/>
              </a:rPr>
              <a:t>.ValidateLicensePlate</a:t>
            </a:r>
            <a:r>
              <a:rPr lang="da-DK" sz="1200" smtClean="0">
                <a:latin typeface="Consolas" panose="020B0609020204030204" pitchFamily="49" charset="0"/>
              </a:rPr>
              <a:t>,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_licensePlate =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smtClean="0">
                <a:latin typeface="Consolas" panose="020B0609020204030204" pitchFamily="49" charset="0"/>
              </a:rPr>
              <a:t>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6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4" grpId="0" animBg="1"/>
      <p:bldP spid="27" grpId="0" animBg="1"/>
      <p:bldP spid="19" grpId="0" animBg="1"/>
      <p:bldP spid="20" grpId="0" animBg="1"/>
      <p:bldP spid="30" grpId="0" animBg="1"/>
      <p:bldP spid="31" grpId="0" animBg="1"/>
      <p:bldP spid="33" grpId="0" animBg="1"/>
      <p:bldP spid="34" grpId="0" animBg="1"/>
      <p:bldP spid="28" grpId="0" animBg="1"/>
      <p:bldP spid="28" grpId="1" animBg="1"/>
      <p:bldP spid="29" grpId="0" animBg="1"/>
      <p:bldP spid="29" grpId="1" animBg="1"/>
      <p:bldP spid="23" grpId="0" animBg="1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3816"/>
            <a:ext cx="4976446" cy="5413147"/>
          </a:xfrm>
        </p:spPr>
        <p:txBody>
          <a:bodyPr/>
          <a:lstStyle/>
          <a:p>
            <a:r>
              <a:rPr lang="da-DK"/>
              <a:t>C#</a:t>
            </a:r>
          </a:p>
          <a:p>
            <a:r>
              <a:rPr lang="da-DK" smtClean="0"/>
              <a:t>Singleton-adgang til collection af domæne-objekter</a:t>
            </a:r>
            <a:endParaRPr lang="da-DK"/>
          </a:p>
          <a:p>
            <a:r>
              <a:rPr lang="da-DK"/>
              <a:t>Kontakt til </a:t>
            </a:r>
            <a:r>
              <a:rPr lang="da-DK" smtClean="0"/>
              <a:t>source for objekter</a:t>
            </a:r>
            <a:endParaRPr lang="da-DK"/>
          </a:p>
          <a:p>
            <a:r>
              <a:rPr lang="da-DK" err="1">
                <a:solidFill>
                  <a:srgbClr val="C00000"/>
                </a:solidFill>
              </a:rPr>
              <a:t>MVVMStarter</a:t>
            </a:r>
            <a:r>
              <a:rPr lang="da-DK">
                <a:solidFill>
                  <a:srgbClr val="C00000"/>
                </a:solidFill>
              </a:rPr>
              <a:t>: Base-klasser</a:t>
            </a:r>
          </a:p>
          <a:p>
            <a:r>
              <a:rPr lang="da-DK">
                <a:solidFill>
                  <a:schemeClr val="accent6">
                    <a:lumMod val="75000"/>
                  </a:schemeClr>
                </a:solidFill>
              </a:rPr>
              <a:t>Studerende: </a:t>
            </a:r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To (små) klasser </a:t>
            </a:r>
            <a:r>
              <a:rPr lang="da-DK">
                <a:solidFill>
                  <a:schemeClr val="accent6">
                    <a:lumMod val="75000"/>
                  </a:schemeClr>
                </a:solidFill>
              </a:rPr>
              <a:t>per domæne-klasse</a:t>
            </a:r>
          </a:p>
          <a:p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6765192" y="763816"/>
            <a:ext cx="4560276" cy="54131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Model</a:t>
            </a:r>
            <a:endParaRPr lang="da-DK" sz="4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86307" y="524075"/>
            <a:ext cx="2295882" cy="14876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6" name="Gruppe 5"/>
          <p:cNvGrpSpPr/>
          <p:nvPr/>
        </p:nvGrpSpPr>
        <p:grpSpPr>
          <a:xfrm>
            <a:off x="871912" y="777365"/>
            <a:ext cx="1593310" cy="761157"/>
            <a:chOff x="6758105" y="1770183"/>
            <a:chExt cx="1762368" cy="761157"/>
          </a:xfrm>
        </p:grpSpPr>
        <p:sp>
          <p:nvSpPr>
            <p:cNvPr id="7" name="Afrundet rektangel 6"/>
            <p:cNvSpPr/>
            <p:nvPr/>
          </p:nvSpPr>
          <p:spPr>
            <a:xfrm>
              <a:off x="6758105" y="1770183"/>
              <a:ext cx="1762368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mtClean="0"/>
                <a:t>License plate</a:t>
              </a:r>
              <a:endParaRPr lang="da-DK"/>
            </a:p>
          </p:txBody>
        </p:sp>
        <p:sp>
          <p:nvSpPr>
            <p:cNvPr id="8" name="Afrundet rektangel 7"/>
            <p:cNvSpPr/>
            <p:nvPr/>
          </p:nvSpPr>
          <p:spPr>
            <a:xfrm>
              <a:off x="6758105" y="2232402"/>
              <a:ext cx="1762368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b="1" smtClean="0">
                  <a:solidFill>
                    <a:schemeClr val="tx1"/>
                  </a:solidFill>
                </a:rPr>
                <a:t>AX 43 520</a:t>
              </a:r>
              <a:endParaRPr lang="da-DK" b="1">
                <a:solidFill>
                  <a:schemeClr val="tx1"/>
                </a:solidFill>
              </a:endParaRPr>
            </a:p>
          </p:txBody>
        </p:sp>
      </p:grpSp>
      <p:sp>
        <p:nvSpPr>
          <p:cNvPr id="16" name="Afrundet rektangel 15"/>
          <p:cNvSpPr/>
          <p:nvPr/>
        </p:nvSpPr>
        <p:spPr>
          <a:xfrm>
            <a:off x="5705288" y="495442"/>
            <a:ext cx="1726235" cy="50318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7943364" y="524075"/>
            <a:ext cx="1726234" cy="503189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8" name="Afrundet rektangel 17"/>
          <p:cNvSpPr/>
          <p:nvPr/>
        </p:nvSpPr>
        <p:spPr>
          <a:xfrm>
            <a:off x="10115978" y="524075"/>
            <a:ext cx="1726234" cy="5031890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pic>
        <p:nvPicPr>
          <p:cNvPr id="22" name="Picture 4" descr="https://cdn2.iconfinder.com/data/icons/picons-essentials/71/visibility-512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620" y="2171537"/>
            <a:ext cx="1225665" cy="98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Højrepil 23"/>
          <p:cNvSpPr/>
          <p:nvPr/>
        </p:nvSpPr>
        <p:spPr>
          <a:xfrm flipH="1">
            <a:off x="6856296" y="3100624"/>
            <a:ext cx="3609979" cy="357303"/>
          </a:xfrm>
          <a:prstGeom prst="rightArrow">
            <a:avLst/>
          </a:prstGeom>
          <a:solidFill>
            <a:schemeClr val="bg1">
              <a:lumMod val="65000"/>
              <a:alpha val="60000"/>
            </a:schemeClr>
          </a:solidFill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throw</a:t>
            </a:r>
            <a:r>
              <a:rPr lang="da-DK" sz="1200" smtClean="0"/>
              <a:t> </a:t>
            </a:r>
            <a:r>
              <a:rPr lang="da-DK" sz="1200" b="1" smtClean="0"/>
              <a:t>ValidationException</a:t>
            </a:r>
            <a:endParaRPr lang="da-DK" sz="1200" b="1"/>
          </a:p>
        </p:txBody>
      </p:sp>
      <p:pic>
        <p:nvPicPr>
          <p:cNvPr id="25" name="Billede 2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93" y="3553524"/>
            <a:ext cx="990600" cy="990600"/>
          </a:xfrm>
          <a:prstGeom prst="rect">
            <a:avLst/>
          </a:prstGeom>
        </p:spPr>
      </p:pic>
      <p:sp>
        <p:nvSpPr>
          <p:cNvPr id="27" name="Afrundet rektangel 26"/>
          <p:cNvSpPr/>
          <p:nvPr/>
        </p:nvSpPr>
        <p:spPr>
          <a:xfrm>
            <a:off x="3446049" y="473477"/>
            <a:ext cx="1726235" cy="5075820"/>
          </a:xfrm>
          <a:prstGeom prst="roundRect">
            <a:avLst/>
          </a:prstGeom>
          <a:solidFill>
            <a:schemeClr val="accent1">
              <a:alpha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Højrepil 18"/>
          <p:cNvSpPr/>
          <p:nvPr/>
        </p:nvSpPr>
        <p:spPr>
          <a:xfrm>
            <a:off x="2750827" y="1267876"/>
            <a:ext cx="3347366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  <p:sp>
        <p:nvSpPr>
          <p:cNvPr id="20" name="Højrepil 19"/>
          <p:cNvSpPr/>
          <p:nvPr/>
        </p:nvSpPr>
        <p:spPr>
          <a:xfrm>
            <a:off x="6856298" y="1915440"/>
            <a:ext cx="3577072" cy="361572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  <p:sp>
        <p:nvSpPr>
          <p:cNvPr id="30" name="Ramme 29"/>
          <p:cNvSpPr/>
          <p:nvPr/>
        </p:nvSpPr>
        <p:spPr>
          <a:xfrm>
            <a:off x="477228" y="3528461"/>
            <a:ext cx="2229150" cy="17234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1" name="Afrundet rektangel 30"/>
          <p:cNvSpPr/>
          <p:nvPr/>
        </p:nvSpPr>
        <p:spPr>
          <a:xfrm>
            <a:off x="1790213" y="4654005"/>
            <a:ext cx="630560" cy="30037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smtClean="0"/>
              <a:t>Undo</a:t>
            </a:r>
            <a:endParaRPr lang="da-DK" sz="1400"/>
          </a:p>
        </p:txBody>
      </p:sp>
      <p:pic>
        <p:nvPicPr>
          <p:cNvPr id="2050" name="Picture 2" descr="Billedresultat for exclamation mar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97" y="3839353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Højrepil 32"/>
          <p:cNvSpPr/>
          <p:nvPr/>
        </p:nvSpPr>
        <p:spPr>
          <a:xfrm flipH="1">
            <a:off x="2750827" y="3805925"/>
            <a:ext cx="1475342" cy="339319"/>
          </a:xfrm>
          <a:prstGeom prst="rightArrow">
            <a:avLst/>
          </a:prstGeom>
          <a:solidFill>
            <a:schemeClr val="bg1">
              <a:lumMod val="65000"/>
              <a:alpha val="60000"/>
            </a:schemeClr>
          </a:solidFill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  <p:sp>
        <p:nvSpPr>
          <p:cNvPr id="34" name="Højrepil 33"/>
          <p:cNvSpPr/>
          <p:nvPr/>
        </p:nvSpPr>
        <p:spPr>
          <a:xfrm>
            <a:off x="2518053" y="4639720"/>
            <a:ext cx="3580140" cy="393137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OnPropertyChanged()</a:t>
            </a:r>
            <a:endParaRPr lang="da-DK" sz="1200" b="1"/>
          </a:p>
        </p:txBody>
      </p:sp>
      <p:sp>
        <p:nvSpPr>
          <p:cNvPr id="23" name="Højrepil 22"/>
          <p:cNvSpPr/>
          <p:nvPr/>
        </p:nvSpPr>
        <p:spPr>
          <a:xfrm rot="1098239">
            <a:off x="2649974" y="2194673"/>
            <a:ext cx="3554808" cy="393137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get</a:t>
            </a:r>
            <a:endParaRPr lang="da-DK" sz="1200" b="1"/>
          </a:p>
        </p:txBody>
      </p:sp>
    </p:spTree>
    <p:extLst>
      <p:ext uri="{BB962C8B-B14F-4D97-AF65-F5344CB8AC3E}">
        <p14:creationId xmlns:p14="http://schemas.microsoft.com/office/powerpoint/2010/main" val="34412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3736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2485291" y="933801"/>
            <a:ext cx="6683129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485291" y="4650012"/>
            <a:ext cx="6683129" cy="10591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2485291" y="2791907"/>
            <a:ext cx="6683129" cy="1059122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bg1"/>
                </a:solidFill>
              </a:rPr>
              <a:t>View</a:t>
            </a:r>
          </a:p>
          <a:p>
            <a:pPr algn="r"/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4909524" y="3614544"/>
            <a:ext cx="1834662" cy="1271954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Controllers</a:t>
            </a:r>
            <a:endParaRPr lang="da-DK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5285530" y="1253099"/>
            <a:ext cx="1082650" cy="4205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Action</a:t>
            </a:r>
            <a:endParaRPr lang="da-DK"/>
          </a:p>
        </p:txBody>
      </p:sp>
      <p:sp>
        <p:nvSpPr>
          <p:cNvPr id="14" name="Højrepil 13"/>
          <p:cNvSpPr/>
          <p:nvPr/>
        </p:nvSpPr>
        <p:spPr>
          <a:xfrm rot="5400000">
            <a:off x="5020800" y="2453147"/>
            <a:ext cx="1612107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/>
          </a:p>
        </p:txBody>
      </p:sp>
    </p:spTree>
    <p:extLst>
      <p:ext uri="{BB962C8B-B14F-4D97-AF65-F5344CB8AC3E}">
        <p14:creationId xmlns:p14="http://schemas.microsoft.com/office/powerpoint/2010/main" val="377857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7363046" y="821503"/>
            <a:ext cx="4012089" cy="385291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ICommand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7712197" y="2099507"/>
            <a:ext cx="3313785" cy="1296902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ControllerBase&lt;TDomainClass&gt;</a:t>
            </a:r>
            <a:endParaRPr lang="da-DK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586369" y="1778462"/>
            <a:ext cx="594610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abstract class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ControllerBase</a:t>
            </a:r>
            <a:r>
              <a:rPr lang="en-US" sz="1200">
                <a:latin typeface="Consolas" panose="020B0609020204030204" pitchFamily="49" charset="0"/>
              </a:rPr>
              <a:t>&lt;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en-US" sz="1200">
                <a:latin typeface="Consolas" panose="020B0609020204030204" pitchFamily="49" charset="0"/>
              </a:rPr>
              <a:t>&gt; :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ICommand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MasterDetailsViewModelBase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 smtClean="0">
                <a:latin typeface="Consolas" panose="020B0609020204030204" pitchFamily="49" charset="0"/>
              </a:rPr>
              <a:t>&gt; </a:t>
            </a:r>
            <a:r>
              <a:rPr lang="da-DK" sz="1200" b="1" smtClean="0">
                <a:latin typeface="Consolas" panose="020B0609020204030204" pitchFamily="49" charset="0"/>
              </a:rPr>
              <a:t>MasterDetailsViewModel</a:t>
            </a:r>
            <a:r>
              <a:rPr lang="da-DK" sz="1200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CatalogBase</a:t>
            </a:r>
            <a:r>
              <a:rPr lang="da-DK" sz="1200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latin typeface="Consolas" panose="020B0609020204030204" pitchFamily="49" charset="0"/>
              </a:rPr>
              <a:t>&gt; </a:t>
            </a:r>
            <a:r>
              <a:rPr lang="da-DK" sz="1200" b="1" smtClean="0">
                <a:latin typeface="Consolas" panose="020B0609020204030204" pitchFamily="49" charset="0"/>
              </a:rPr>
              <a:t>Catalog</a:t>
            </a:r>
            <a:r>
              <a:rPr lang="da-DK" sz="1200" smtClean="0">
                <a:latin typeface="Consolas" panose="020B0609020204030204" pitchFamily="49" charset="0"/>
              </a:rPr>
              <a:t>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// etc.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 smtClean="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da-DK" sz="1200" b="1">
                <a:latin typeface="Consolas" panose="020B0609020204030204" pitchFamily="49" charset="0"/>
              </a:rPr>
              <a:t>Execute</a:t>
            </a:r>
            <a:r>
              <a:rPr lang="da-DK" sz="120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186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7363046" y="821503"/>
            <a:ext cx="4012089" cy="385291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ICommand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7712197" y="2099507"/>
            <a:ext cx="3313785" cy="1296902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DeleteControllerBase&lt;TDomainClass</a:t>
            </a:r>
            <a:r>
              <a:rPr lang="da-DK" sz="16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endParaRPr lang="da-DK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586371" y="1963128"/>
            <a:ext cx="625334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200" b="1">
                <a:latin typeface="Consolas" panose="020B0609020204030204" pitchFamily="49" charset="0"/>
              </a:rPr>
              <a:t>Execute</a:t>
            </a:r>
            <a:r>
              <a:rPr lang="da-DK" sz="1200" smtClean="0">
                <a:latin typeface="Consolas" panose="020B0609020204030204" pitchFamily="49" charset="0"/>
              </a:rPr>
              <a:t>()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obj = </a:t>
            </a:r>
            <a:r>
              <a:rPr lang="da-DK" sz="1200" b="1" smtClean="0">
                <a:latin typeface="Consolas" panose="020B0609020204030204" pitchFamily="49" charset="0"/>
              </a:rPr>
              <a:t>MasterDetailsViewModel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ItemViewModel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DomainObject</a:t>
            </a:r>
            <a:r>
              <a:rPr lang="da-DK" sz="1200">
                <a:latin typeface="Consolas" panose="020B0609020204030204" pitchFamily="49" charset="0"/>
              </a:rPr>
              <a:t>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Catalog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Delete</a:t>
            </a:r>
            <a:r>
              <a:rPr lang="da-DK" sz="1200" smtClean="0">
                <a:latin typeface="Consolas" panose="020B0609020204030204" pitchFamily="49" charset="0"/>
              </a:rPr>
              <a:t>(obj.</a:t>
            </a:r>
            <a:r>
              <a:rPr lang="da-DK" sz="1200" b="1" smtClean="0">
                <a:latin typeface="Consolas" panose="020B0609020204030204" pitchFamily="49" charset="0"/>
              </a:rPr>
              <a:t>Key</a:t>
            </a:r>
            <a:r>
              <a:rPr lang="da-DK" sz="1200">
                <a:latin typeface="Consolas" panose="020B0609020204030204" pitchFamily="49" charset="0"/>
              </a:rPr>
              <a:t>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MasterDetailsViewModel</a:t>
            </a:r>
            <a:r>
              <a:rPr lang="da-DK" sz="1200" smtClean="0">
                <a:latin typeface="Consolas" panose="020B0609020204030204" pitchFamily="49" charset="0"/>
              </a:rPr>
              <a:t>.</a:t>
            </a:r>
            <a:r>
              <a:rPr lang="da-DK" sz="1200" b="1" smtClean="0">
                <a:latin typeface="Consolas" panose="020B0609020204030204" pitchFamily="49" charset="0"/>
              </a:rPr>
              <a:t>AfterModelDelete</a:t>
            </a:r>
            <a:r>
              <a:rPr lang="da-DK" sz="1200" smtClean="0">
                <a:latin typeface="Consolas" panose="020B0609020204030204" pitchFamily="49" charset="0"/>
              </a:rPr>
              <a:t>(obj</a:t>
            </a:r>
            <a:r>
              <a:rPr lang="da-DK" sz="1200">
                <a:latin typeface="Consolas" panose="020B0609020204030204" pitchFamily="49" charset="0"/>
              </a:rPr>
              <a:t>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49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864850" y="517406"/>
            <a:ext cx="1834662" cy="2409989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</a:t>
            </a:r>
          </a:p>
          <a:p>
            <a:pPr algn="r"/>
            <a:r>
              <a:rPr lang="da-DK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Controller</a:t>
            </a:r>
            <a:endParaRPr lang="da-DK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92098" y="517407"/>
            <a:ext cx="1726235" cy="5075820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5963261" y="517407"/>
            <a:ext cx="1726234" cy="50318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4" name="Højrepil 13"/>
          <p:cNvSpPr/>
          <p:nvPr/>
        </p:nvSpPr>
        <p:spPr>
          <a:xfrm>
            <a:off x="1799308" y="1358987"/>
            <a:ext cx="4976462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Delete(key)</a:t>
            </a:r>
            <a:endParaRPr lang="da-DK" sz="1200" b="1"/>
          </a:p>
        </p:txBody>
      </p:sp>
      <p:sp>
        <p:nvSpPr>
          <p:cNvPr id="10" name="Højrepil 9"/>
          <p:cNvSpPr/>
          <p:nvPr/>
        </p:nvSpPr>
        <p:spPr>
          <a:xfrm>
            <a:off x="1799308" y="1886357"/>
            <a:ext cx="2555604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AfterModelDelete(key)</a:t>
            </a:r>
            <a:endParaRPr lang="da-DK" sz="1200" b="1"/>
          </a:p>
        </p:txBody>
      </p:sp>
      <p:sp>
        <p:nvSpPr>
          <p:cNvPr id="12" name="Tekstfelt 11"/>
          <p:cNvSpPr txBox="1"/>
          <p:nvPr/>
        </p:nvSpPr>
        <p:spPr>
          <a:xfrm>
            <a:off x="1887034" y="2398004"/>
            <a:ext cx="5376960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virtual void </a:t>
            </a:r>
            <a:r>
              <a:rPr lang="da-DK" sz="1200" b="1">
                <a:latin typeface="Consolas" panose="020B0609020204030204" pitchFamily="49" charset="0"/>
              </a:rPr>
              <a:t>AfterModelDelete</a:t>
            </a:r>
            <a:r>
              <a:rPr lang="da-DK" sz="1200">
                <a:latin typeface="Consolas" panose="020B0609020204030204" pitchFamily="49" charset="0"/>
              </a:rPr>
              <a:t>(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>
                <a:latin typeface="Consolas" panose="020B0609020204030204" pitchFamily="49" charset="0"/>
              </a:rPr>
              <a:t> key)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ItemViewModelSelected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=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200" smtClean="0">
                <a:latin typeface="Consolas" panose="020B0609020204030204" pitchFamily="49" charset="0"/>
              </a:rPr>
              <a:t>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OnPropertyChanged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  <a:r>
              <a:rPr lang="da-DK" sz="1200" b="1" smtClean="0">
                <a:latin typeface="Consolas" panose="020B0609020204030204" pitchFamily="49" charset="0"/>
              </a:rPr>
              <a:t>ItemViewModelCollection</a:t>
            </a:r>
            <a:r>
              <a:rPr lang="da-DK" sz="1200">
                <a:latin typeface="Consolas" panose="020B0609020204030204" pitchFamily="49" charset="0"/>
              </a:rPr>
              <a:t>));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15" name="Tekstfelt 14"/>
          <p:cNvSpPr txBox="1"/>
          <p:nvPr/>
        </p:nvSpPr>
        <p:spPr>
          <a:xfrm>
            <a:off x="1955382" y="4435536"/>
            <a:ext cx="4799059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ItemViewModelCollection</a:t>
            </a:r>
            <a:endParaRPr lang="da-DK" sz="120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 get</a:t>
            </a:r>
            <a:endParaRPr lang="da-DK" sz="1200" b="1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a-DK" sz="1200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1200" smtClean="0">
                <a:latin typeface="Consolas" panose="020B0609020204030204" pitchFamily="49" charset="0"/>
              </a:rPr>
              <a:t>_masterVM.</a:t>
            </a:r>
            <a:r>
              <a:rPr lang="da-DK" sz="1200" b="1" smtClean="0">
                <a:latin typeface="Consolas" panose="020B0609020204030204" pitchFamily="49" charset="0"/>
              </a:rPr>
              <a:t>CreateItemViewModelCollection</a:t>
            </a:r>
            <a:r>
              <a:rPr lang="da-DK" sz="1200" smtClean="0">
                <a:latin typeface="Consolas" panose="020B0609020204030204" pitchFamily="49" charset="0"/>
              </a:rPr>
              <a:t>(</a:t>
            </a:r>
          </a:p>
          <a:p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smtClean="0">
                <a:latin typeface="Consolas" panose="020B0609020204030204" pitchFamily="49" charset="0"/>
              </a:rPr>
              <a:t>        _catalog, _viewModelFactory);</a:t>
            </a:r>
          </a:p>
          <a:p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Højrepil 15"/>
          <p:cNvSpPr/>
          <p:nvPr/>
        </p:nvSpPr>
        <p:spPr>
          <a:xfrm rot="5400000">
            <a:off x="3880728" y="3907565"/>
            <a:ext cx="813620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get</a:t>
            </a:r>
            <a:endParaRPr lang="da-DK" sz="1200" b="1"/>
          </a:p>
        </p:txBody>
      </p:sp>
    </p:spTree>
    <p:extLst>
      <p:ext uri="{BB962C8B-B14F-4D97-AF65-F5344CB8AC3E}">
        <p14:creationId xmlns:p14="http://schemas.microsoft.com/office/powerpoint/2010/main" val="70375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8466423" y="627185"/>
            <a:ext cx="2764285" cy="418163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606812" y="1471509"/>
            <a:ext cx="55891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ControllerBase</a:t>
            </a:r>
            <a:r>
              <a:rPr lang="da-DK" sz="1200">
                <a:latin typeface="Consolas" panose="020B0609020204030204" pitchFamily="49" charset="0"/>
              </a:rPr>
              <a:t>&lt;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da-DK" sz="1200">
                <a:latin typeface="Consolas" panose="020B0609020204030204" pitchFamily="49" charset="0"/>
              </a:rPr>
              <a:t>&gt; _deleteCommandController;</a:t>
            </a:r>
          </a:p>
          <a:p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…</a:t>
            </a:r>
          </a:p>
          <a:p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latin typeface="Consolas" panose="020B0609020204030204" pitchFamily="49" charset="0"/>
              </a:rPr>
              <a:t>_deleteCommandController = </a:t>
            </a:r>
            <a:endParaRPr lang="en-US" sz="1200" smtClean="0"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</a:rPr>
              <a:t>  new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DeleteControllerBase</a:t>
            </a:r>
            <a:r>
              <a:rPr lang="en-US" sz="1200" smtClean="0">
                <a:latin typeface="Consolas" panose="020B0609020204030204" pitchFamily="49" charset="0"/>
              </a:rPr>
              <a:t>&lt;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TDomainClass</a:t>
            </a:r>
            <a:r>
              <a:rPr lang="en-US" sz="1200" smtClean="0">
                <a:latin typeface="Consolas" panose="020B0609020204030204" pitchFamily="49" charset="0"/>
              </a:rPr>
              <a:t>&gt;(</a:t>
            </a:r>
            <a: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1200">
                <a:latin typeface="Consolas" panose="020B0609020204030204" pitchFamily="49" charset="0"/>
              </a:rPr>
              <a:t>, </a:t>
            </a:r>
            <a:r>
              <a:rPr lang="en-US" sz="1200" smtClean="0">
                <a:latin typeface="Consolas" panose="020B0609020204030204" pitchFamily="49" charset="0"/>
              </a:rPr>
              <a:t>_catalog);</a:t>
            </a:r>
            <a:endParaRPr lang="en-US" sz="1200">
              <a:latin typeface="Consolas" panose="020B0609020204030204" pitchFamily="49" charset="0"/>
            </a:endParaRPr>
          </a:p>
          <a:p>
            <a:endParaRPr lang="en-US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>
                <a:latin typeface="Consolas" panose="020B0609020204030204" pitchFamily="49" charset="0"/>
              </a:rPr>
              <a:t>…</a:t>
            </a:r>
          </a:p>
          <a:p>
            <a:endParaRPr lang="en-US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ICommand</a:t>
            </a:r>
            <a:r>
              <a:rPr lang="da-DK" sz="120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DeleteCommand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>
                <a:latin typeface="Consolas" panose="020B0609020204030204" pitchFamily="49" charset="0"/>
              </a:rPr>
              <a:t>{ </a:t>
            </a:r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>
                <a:latin typeface="Consolas" panose="020B0609020204030204" pitchFamily="49" charset="0"/>
              </a:rPr>
              <a:t> _deleteCommandController; }</a:t>
            </a: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833402" y="4003614"/>
            <a:ext cx="1082650" cy="4205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Delete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60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8466423" y="627185"/>
            <a:ext cx="2764285" cy="418163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606812" y="1471509"/>
            <a:ext cx="5589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833402" y="4003614"/>
            <a:ext cx="1082650" cy="4205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Delete</a:t>
            </a:r>
            <a:endParaRPr lang="da-DK"/>
          </a:p>
        </p:txBody>
      </p:sp>
      <p:sp>
        <p:nvSpPr>
          <p:cNvPr id="7" name="Tekstfelt 6"/>
          <p:cNvSpPr txBox="1"/>
          <p:nvPr/>
        </p:nvSpPr>
        <p:spPr>
          <a:xfrm>
            <a:off x="606812" y="2210172"/>
            <a:ext cx="3977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Button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1200">
                <a:latin typeface="Consolas" panose="020B0609020204030204" pitchFamily="49" charset="0"/>
              </a:rPr>
              <a:t>="Delete" </a:t>
            </a:r>
            <a:endParaRPr lang="en-US" sz="1200" smtClean="0">
              <a:latin typeface="Consolas" panose="020B0609020204030204" pitchFamily="49" charset="0"/>
            </a:endParaRPr>
          </a:p>
          <a:p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smtClean="0">
                <a:latin typeface="Consolas" panose="020B0609020204030204" pitchFamily="49" charset="0"/>
              </a:rPr>
              <a:t>      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200" smtClean="0">
                <a:latin typeface="Consolas" panose="020B0609020204030204" pitchFamily="49" charset="0"/>
              </a:rPr>
              <a:t>="{…}"</a:t>
            </a:r>
          </a:p>
          <a:p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smtClean="0">
                <a:latin typeface="Consolas" panose="020B0609020204030204" pitchFamily="49" charset="0"/>
              </a:rPr>
              <a:t>      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IsEnabled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 </a:t>
            </a:r>
            <a:r>
              <a:rPr lang="da-DK" sz="1200" smtClean="0">
                <a:latin typeface="Consolas" panose="020B0609020204030204" pitchFamily="49" charset="0"/>
              </a:rPr>
              <a:t>…}</a:t>
            </a:r>
            <a:r>
              <a:rPr lang="en-US" sz="1200" smtClean="0">
                <a:latin typeface="Consolas" panose="020B0609020204030204" pitchFamily="49" charset="0"/>
              </a:rPr>
              <a:t>"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</a:p>
          <a:p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1200" smtClean="0">
                <a:solidFill>
                  <a:srgbClr val="FF0000"/>
                </a:solidFill>
                <a:latin typeface="Consolas" panose="020B0609020204030204" pitchFamily="49" charset="0"/>
              </a:rPr>
              <a:t>       Visibility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…}"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        </a:t>
            </a:r>
            <a:r>
              <a:rPr lang="da-DK" sz="1200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da-DK" sz="1200" smtClean="0">
                <a:latin typeface="Consolas" panose="020B0609020204030204" pitchFamily="49" charset="0"/>
              </a:rPr>
              <a:t>="{</a:t>
            </a:r>
            <a:r>
              <a:rPr lang="da-DK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da-DK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DeleteCommand</a:t>
            </a:r>
            <a:r>
              <a:rPr lang="da-DK" sz="1200">
                <a:latin typeface="Consolas" panose="020B0609020204030204" pitchFamily="49" charset="0"/>
              </a:rPr>
              <a:t>}"/&gt;</a:t>
            </a:r>
            <a:endParaRPr lang="da-DK" sz="120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656709" y="3468827"/>
            <a:ext cx="1834662" cy="1339996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</a:t>
            </a:r>
          </a:p>
          <a:p>
            <a:pPr algn="r"/>
            <a:r>
              <a:rPr lang="da-DK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Controller</a:t>
            </a:r>
            <a:endParaRPr lang="da-DK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flipH="1">
            <a:off x="7262455" y="4032169"/>
            <a:ext cx="1691350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smtClean="0"/>
              <a:t>Execute</a:t>
            </a:r>
            <a:endParaRPr lang="da-DK" sz="1200" b="1"/>
          </a:p>
        </p:txBody>
      </p:sp>
    </p:spTree>
    <p:extLst>
      <p:ext uri="{BB962C8B-B14F-4D97-AF65-F5344CB8AC3E}">
        <p14:creationId xmlns:p14="http://schemas.microsoft.com/office/powerpoint/2010/main" val="10258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Filters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10410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1096106" y="480017"/>
            <a:ext cx="10152185" cy="18149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2066190" y="741857"/>
            <a:ext cx="7731391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CollectionBase</a:t>
            </a: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&lt;Car&gt;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5882882" y="889258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frundet rektangel 17"/>
          <p:cNvSpPr/>
          <p:nvPr/>
        </p:nvSpPr>
        <p:spPr>
          <a:xfrm>
            <a:off x="5467978" y="889258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frundet rektangel 18"/>
          <p:cNvSpPr/>
          <p:nvPr/>
        </p:nvSpPr>
        <p:spPr>
          <a:xfrm>
            <a:off x="5063295" y="889259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4602206" y="889260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227090" y="889259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3812186" y="889259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3407503" y="889260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2946414" y="889261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2512164" y="889262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066190" y="2554425"/>
            <a:ext cx="7731391" cy="575635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Filter</a:t>
            </a:r>
            <a:endParaRPr lang="da-DK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Afrundet rektangel 21"/>
          <p:cNvSpPr/>
          <p:nvPr/>
        </p:nvSpPr>
        <p:spPr>
          <a:xfrm>
            <a:off x="2066189" y="3480548"/>
            <a:ext cx="7731391" cy="575635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Filter</a:t>
            </a:r>
            <a:endParaRPr lang="da-DK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Afrundet rektangel 22"/>
          <p:cNvSpPr/>
          <p:nvPr/>
        </p:nvSpPr>
        <p:spPr>
          <a:xfrm>
            <a:off x="2066189" y="4406671"/>
            <a:ext cx="7731391" cy="575635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Filter</a:t>
            </a:r>
            <a:endParaRPr lang="da-DK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Afrundet rektangel 29"/>
          <p:cNvSpPr/>
          <p:nvPr/>
        </p:nvSpPr>
        <p:spPr>
          <a:xfrm>
            <a:off x="5882882" y="5725032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frundet rektangel 30"/>
          <p:cNvSpPr/>
          <p:nvPr/>
        </p:nvSpPr>
        <p:spPr>
          <a:xfrm>
            <a:off x="5421793" y="5725033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frundet rektangel 31"/>
          <p:cNvSpPr/>
          <p:nvPr/>
        </p:nvSpPr>
        <p:spPr>
          <a:xfrm>
            <a:off x="4987543" y="5725034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Højrepil 32"/>
          <p:cNvSpPr/>
          <p:nvPr/>
        </p:nvSpPr>
        <p:spPr>
          <a:xfrm rot="16200000" flipH="1">
            <a:off x="5478453" y="4917209"/>
            <a:ext cx="808855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b="1" smtClean="0"/>
              <a:t>Condition</a:t>
            </a:r>
            <a:endParaRPr lang="da-DK" sz="1000" b="1"/>
          </a:p>
        </p:txBody>
      </p:sp>
      <p:sp>
        <p:nvSpPr>
          <p:cNvPr id="34" name="Højrepil 33"/>
          <p:cNvSpPr/>
          <p:nvPr/>
        </p:nvSpPr>
        <p:spPr>
          <a:xfrm rot="16200000" flipH="1">
            <a:off x="5468092" y="3033958"/>
            <a:ext cx="808855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b="1" smtClean="0"/>
              <a:t>Condition</a:t>
            </a:r>
            <a:endParaRPr lang="da-DK" sz="1000" b="1"/>
          </a:p>
        </p:txBody>
      </p:sp>
      <p:sp>
        <p:nvSpPr>
          <p:cNvPr id="35" name="Højrepil 34"/>
          <p:cNvSpPr/>
          <p:nvPr/>
        </p:nvSpPr>
        <p:spPr>
          <a:xfrm rot="16200000" flipH="1">
            <a:off x="5478453" y="3966586"/>
            <a:ext cx="808855" cy="363413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b="1" smtClean="0"/>
              <a:t>Condition</a:t>
            </a:r>
            <a:endParaRPr lang="da-DK" sz="1000" b="1"/>
          </a:p>
        </p:txBody>
      </p:sp>
    </p:spTree>
    <p:extLst>
      <p:ext uri="{BB962C8B-B14F-4D97-AF65-F5344CB8AC3E}">
        <p14:creationId xmlns:p14="http://schemas.microsoft.com/office/powerpoint/2010/main" val="352061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146432" cy="5413147"/>
          </a:xfrm>
        </p:spPr>
        <p:txBody>
          <a:bodyPr/>
          <a:lstStyle/>
          <a:p>
            <a:r>
              <a:rPr lang="da-DK"/>
              <a:t>C#</a:t>
            </a:r>
          </a:p>
          <a:p>
            <a:r>
              <a:rPr lang="da-DK" smtClean="0"/>
              <a:t>Overordnet navigation</a:t>
            </a:r>
          </a:p>
          <a:p>
            <a:r>
              <a:rPr lang="da-DK" smtClean="0"/>
              <a:t>Konfiguration</a:t>
            </a:r>
          </a:p>
          <a:p>
            <a:r>
              <a:rPr lang="da-DK" smtClean="0"/>
              <a:t>Fil-</a:t>
            </a:r>
            <a:r>
              <a:rPr lang="da-DK" err="1" smtClean="0"/>
              <a:t>persistens</a:t>
            </a:r>
            <a:endParaRPr lang="da-DK"/>
          </a:p>
          <a:p>
            <a:r>
              <a:rPr lang="da-DK" err="1">
                <a:solidFill>
                  <a:srgbClr val="C00000"/>
                </a:solidFill>
              </a:rPr>
              <a:t>MVVMStarter</a:t>
            </a:r>
            <a:r>
              <a:rPr lang="da-DK">
                <a:solidFill>
                  <a:srgbClr val="C00000"/>
                </a:solidFill>
              </a:rPr>
              <a:t>: </a:t>
            </a:r>
            <a:r>
              <a:rPr lang="da-DK" smtClean="0">
                <a:solidFill>
                  <a:srgbClr val="C00000"/>
                </a:solidFill>
              </a:rPr>
              <a:t>Veldefinerede </a:t>
            </a:r>
            <a:r>
              <a:rPr lang="da-DK" err="1" smtClean="0">
                <a:solidFill>
                  <a:srgbClr val="C00000"/>
                </a:solidFill>
              </a:rPr>
              <a:t>entry</a:t>
            </a:r>
            <a:r>
              <a:rPr lang="da-DK" smtClean="0">
                <a:solidFill>
                  <a:srgbClr val="C00000"/>
                </a:solidFill>
              </a:rPr>
              <a:t>-points for nye domæne-klasser</a:t>
            </a:r>
            <a:endParaRPr lang="da-DK">
              <a:solidFill>
                <a:srgbClr val="C00000"/>
              </a:solidFill>
            </a:endParaRPr>
          </a:p>
          <a:p>
            <a:r>
              <a:rPr lang="da-DK">
                <a:solidFill>
                  <a:schemeClr val="accent6">
                    <a:lumMod val="75000"/>
                  </a:schemeClr>
                </a:solidFill>
              </a:rPr>
              <a:t>Studerende: </a:t>
            </a:r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&lt;5 (små) tilføjelser ved </a:t>
            </a:r>
            <a:r>
              <a:rPr lang="da-DK" err="1" smtClean="0">
                <a:solidFill>
                  <a:schemeClr val="accent6">
                    <a:lumMod val="75000"/>
                  </a:schemeClr>
                </a:solidFill>
              </a:rPr>
              <a:t>entry</a:t>
            </a:r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-points</a:t>
            </a:r>
            <a:endParaRPr lang="da-DK">
              <a:solidFill>
                <a:schemeClr val="accent6">
                  <a:lumMod val="75000"/>
                </a:schemeClr>
              </a:solidFill>
            </a:endParaRPr>
          </a:p>
          <a:p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6765192" y="763816"/>
            <a:ext cx="4560276" cy="5413147"/>
          </a:xfrm>
          <a:prstGeom prst="round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App</a:t>
            </a:r>
            <a:endParaRPr lang="da-DK" sz="4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765192" y="763816"/>
            <a:ext cx="4560276" cy="532243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>
                <a:solidFill>
                  <a:srgbClr val="FFFF00"/>
                </a:solidFill>
              </a:rPr>
              <a:t>Catalog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007960" y="1886276"/>
            <a:ext cx="4074568" cy="12092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err="1" smtClean="0">
                <a:solidFill>
                  <a:srgbClr val="FFFF00"/>
                </a:solidFill>
              </a:rPr>
              <a:t>CollectionBase</a:t>
            </a:r>
            <a:r>
              <a:rPr lang="da-DK" smtClean="0">
                <a:solidFill>
                  <a:srgbClr val="FFFF00"/>
                </a:solidFill>
              </a:rPr>
              <a:t>&lt;Car&gt;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7589342" y="2039542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268352" y="2039543"/>
            <a:ext cx="981312" cy="9026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rgbClr val="FFFF00"/>
                </a:solidFill>
              </a:rPr>
              <a:t>Car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467930" y="1254193"/>
            <a:ext cx="60543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CatalogBase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120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da-DK" sz="12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smtClean="0">
                <a:latin typeface="Consolas" panose="020B0609020204030204" pitchFamily="49" charset="0"/>
              </a:rPr>
              <a:t> 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1200">
                <a:latin typeface="Consolas" panose="020B0609020204030204" pitchFamily="49" charset="0"/>
              </a:rPr>
              <a:t>&lt;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1200">
                <a:latin typeface="Consolas" panose="020B0609020204030204" pitchFamily="49" charset="0"/>
              </a:rPr>
              <a:t>&gt; PriceFilter</a:t>
            </a:r>
            <a:r>
              <a:rPr lang="en-US" sz="1200" smtClean="0">
                <a:latin typeface="Consolas" panose="020B0609020204030204" pitchFamily="49" charset="0"/>
              </a:rPr>
              <a:t>;</a:t>
            </a:r>
          </a:p>
          <a:p>
            <a:endParaRPr lang="da-DK" sz="1200">
              <a:latin typeface="Consolas" panose="020B0609020204030204" pitchFamily="49" charset="0"/>
            </a:endParaRPr>
          </a:p>
          <a:p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smtClean="0">
                <a:latin typeface="Consolas" panose="020B0609020204030204" pitchFamily="49" charset="0"/>
              </a:rPr>
              <a:t> 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private bool </a:t>
            </a:r>
            <a:r>
              <a:rPr lang="en-US" sz="1200" b="1" smtClean="0">
                <a:latin typeface="Consolas" panose="020B0609020204030204" pitchFamily="49" charset="0"/>
              </a:rPr>
              <a:t>PriceCondition</a:t>
            </a:r>
            <a:r>
              <a:rPr lang="en-US" sz="1200" smtClean="0">
                <a:latin typeface="Consolas" panose="020B0609020204030204" pitchFamily="49" charset="0"/>
              </a:rPr>
              <a:t>(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obj) </a:t>
            </a:r>
            <a:endParaRPr lang="en-US" sz="1200" smtClean="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{ </a:t>
            </a:r>
          </a:p>
          <a:p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smtClean="0">
                <a:latin typeface="Consolas" panose="020B0609020204030204" pitchFamily="49" charset="0"/>
              </a:rPr>
              <a:t>    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obj.</a:t>
            </a:r>
            <a:r>
              <a:rPr lang="en-US" sz="1200" b="1">
                <a:latin typeface="Consolas" panose="020B0609020204030204" pitchFamily="49" charset="0"/>
              </a:rPr>
              <a:t>Price</a:t>
            </a:r>
            <a:r>
              <a:rPr lang="en-US" sz="1200">
                <a:latin typeface="Consolas" panose="020B0609020204030204" pitchFamily="49" charset="0"/>
              </a:rPr>
              <a:t> &lt; 100000; </a:t>
            </a:r>
            <a:endParaRPr lang="en-US" sz="1200" smtClean="0">
              <a:latin typeface="Consolas" panose="020B0609020204030204" pitchFamily="49" charset="0"/>
            </a:endParaRPr>
          </a:p>
          <a:p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smtClean="0">
                <a:latin typeface="Consolas" panose="020B0609020204030204" pitchFamily="49" charset="0"/>
              </a:rPr>
              <a:t>  }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...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</a:t>
            </a:r>
            <a: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en-US" sz="1200" smtClean="0">
                <a:latin typeface="Consolas" panose="020B0609020204030204" pitchFamily="49" charset="0"/>
              </a:rPr>
              <a:t>() </a:t>
            </a:r>
            <a:r>
              <a:rPr lang="en-US" sz="1200">
                <a:latin typeface="Consolas" panose="020B0609020204030204" pitchFamily="49" charset="0"/>
              </a:rPr>
              <a:t>: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1200">
                <a:latin typeface="Consolas" panose="020B0609020204030204" pitchFamily="49" charset="0"/>
              </a:rPr>
              <a:t>(...)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   PriceFilter </a:t>
            </a:r>
            <a:r>
              <a:rPr lang="en-US" sz="1200">
                <a:latin typeface="Consolas" panose="020B0609020204030204" pitchFamily="49" charset="0"/>
              </a:rPr>
              <a:t>=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1200">
                <a:latin typeface="Consolas" panose="020B0609020204030204" pitchFamily="49" charset="0"/>
              </a:rPr>
              <a:t>&lt;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1200">
                <a:latin typeface="Consolas" panose="020B0609020204030204" pitchFamily="49" charset="0"/>
              </a:rPr>
              <a:t>&gt;</a:t>
            </a:r>
            <a:r>
              <a:rPr lang="en-US" sz="1200" smtClean="0">
                <a:latin typeface="Consolas" panose="020B0609020204030204" pitchFamily="49" charset="0"/>
              </a:rPr>
              <a:t>(</a:t>
            </a:r>
            <a:r>
              <a:rPr lang="en-US" sz="1200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PriceFilter"</a:t>
            </a:r>
            <a:r>
              <a:rPr lang="en-US" sz="1200">
                <a:latin typeface="Consolas" panose="020B0609020204030204" pitchFamily="49" charset="0"/>
              </a:rPr>
              <a:t>, </a:t>
            </a:r>
            <a:r>
              <a:rPr lang="en-US" sz="1200" b="1" smtClean="0">
                <a:latin typeface="Consolas" panose="020B0609020204030204" pitchFamily="49" charset="0"/>
              </a:rPr>
              <a:t>PriceCondition</a:t>
            </a:r>
            <a:r>
              <a:rPr lang="en-US" sz="1200">
                <a:latin typeface="Consolas" panose="020B0609020204030204" pitchFamily="49" charset="0"/>
              </a:rPr>
              <a:t>);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   </a:t>
            </a:r>
            <a:r>
              <a:rPr lang="en-US" sz="1200" b="1" smtClean="0">
                <a:latin typeface="Consolas" panose="020B0609020204030204" pitchFamily="49" charset="0"/>
              </a:rPr>
              <a:t>AddFilter</a:t>
            </a:r>
            <a:r>
              <a:rPr lang="en-US" sz="1200" smtClean="0">
                <a:latin typeface="Consolas" panose="020B0609020204030204" pitchFamily="49" charset="0"/>
              </a:rPr>
              <a:t>(PriceFilter);</a:t>
            </a:r>
          </a:p>
          <a:p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smtClean="0">
                <a:latin typeface="Consolas" panose="020B0609020204030204" pitchFamily="49" charset="0"/>
              </a:rPr>
              <a:t>     ...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 smtClean="0">
              <a:latin typeface="Consolas" panose="020B0609020204030204" pitchFamily="49" charset="0"/>
            </a:endParaRPr>
          </a:p>
          <a:p>
            <a:r>
              <a:rPr lang="da-DK" sz="1200" smtClean="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7007960" y="3425031"/>
            <a:ext cx="4074568" cy="575635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Filter</a:t>
            </a:r>
            <a:endParaRPr lang="da-DK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8466423" y="627185"/>
            <a:ext cx="2764285" cy="418163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606812" y="1471509"/>
            <a:ext cx="55891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bool </a:t>
            </a:r>
            <a:r>
              <a:rPr lang="en-US" sz="1200" b="1">
                <a:latin typeface="Consolas" panose="020B0609020204030204" pitchFamily="49" charset="0"/>
              </a:rPr>
              <a:t>PriceFilterOn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en-US" sz="1200">
                <a:latin typeface="Consolas" panose="020B0609020204030204" pitchFamily="49" charset="0"/>
              </a:rPr>
              <a:t>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{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CarCatalog</a:t>
            </a:r>
            <a:r>
              <a:rPr lang="en-US" sz="1200">
                <a:latin typeface="Consolas" panose="020B0609020204030204" pitchFamily="49" charset="0"/>
              </a:rPr>
              <a:t>.</a:t>
            </a:r>
            <a:r>
              <a:rPr lang="en-US" sz="1200" b="1">
                <a:latin typeface="Consolas" panose="020B0609020204030204" pitchFamily="49" charset="0"/>
              </a:rPr>
              <a:t>Instance</a:t>
            </a:r>
            <a:r>
              <a:rPr lang="en-US" sz="1200">
                <a:latin typeface="Consolas" panose="020B0609020204030204" pitchFamily="49" charset="0"/>
              </a:rPr>
              <a:t>.</a:t>
            </a:r>
            <a:r>
              <a:rPr lang="en-US" sz="1200" b="1">
                <a:latin typeface="Consolas" panose="020B0609020204030204" pitchFamily="49" charset="0"/>
              </a:rPr>
              <a:t>PriceFilter</a:t>
            </a:r>
            <a:r>
              <a:rPr lang="en-US" sz="1200">
                <a:latin typeface="Consolas" panose="020B0609020204030204" pitchFamily="49" charset="0"/>
              </a:rPr>
              <a:t>.</a:t>
            </a:r>
            <a:r>
              <a:rPr lang="en-US" sz="1200" b="1">
                <a:latin typeface="Consolas" panose="020B0609020204030204" pitchFamily="49" charset="0"/>
              </a:rPr>
              <a:t>On</a:t>
            </a:r>
            <a:r>
              <a:rPr lang="en-US" sz="1200" smtClean="0">
                <a:latin typeface="Consolas" panose="020B0609020204030204" pitchFamily="49" charset="0"/>
              </a:rPr>
              <a:t>; </a:t>
            </a:r>
            <a:r>
              <a:rPr lang="en-US" sz="1200">
                <a:latin typeface="Consolas" panose="020B0609020204030204" pitchFamily="49" charset="0"/>
              </a:rPr>
              <a:t>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da-DK" sz="12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{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   </a:t>
            </a:r>
            <a:r>
              <a:rPr lang="en-US" sz="1200" b="1" smtClean="0">
                <a:latin typeface="Consolas" panose="020B0609020204030204" pitchFamily="49" charset="0"/>
              </a:rPr>
              <a:t>CarCatalog</a:t>
            </a:r>
            <a:r>
              <a:rPr lang="en-US" sz="1200" smtClean="0">
                <a:latin typeface="Consolas" panose="020B0609020204030204" pitchFamily="49" charset="0"/>
              </a:rPr>
              <a:t>.</a:t>
            </a:r>
            <a:r>
              <a:rPr lang="en-US" sz="1200" b="1" smtClean="0">
                <a:latin typeface="Consolas" panose="020B0609020204030204" pitchFamily="49" charset="0"/>
              </a:rPr>
              <a:t>Instance</a:t>
            </a:r>
            <a:r>
              <a:rPr lang="en-US" sz="1200" smtClean="0">
                <a:latin typeface="Consolas" panose="020B0609020204030204" pitchFamily="49" charset="0"/>
              </a:rPr>
              <a:t>.</a:t>
            </a:r>
            <a:r>
              <a:rPr lang="en-US" sz="1200" b="1" smtClean="0">
                <a:latin typeface="Consolas" panose="020B0609020204030204" pitchFamily="49" charset="0"/>
              </a:rPr>
              <a:t>PriceFilter</a:t>
            </a:r>
            <a:r>
              <a:rPr lang="en-US" sz="1200" smtClean="0">
                <a:latin typeface="Consolas" panose="020B0609020204030204" pitchFamily="49" charset="0"/>
              </a:rPr>
              <a:t>.</a:t>
            </a:r>
            <a:r>
              <a:rPr lang="en-US" sz="1200" b="1" smtClean="0">
                <a:latin typeface="Consolas" panose="020B0609020204030204" pitchFamily="49" charset="0"/>
              </a:rPr>
              <a:t>On</a:t>
            </a:r>
            <a:r>
              <a:rPr lang="en-US" sz="1200" smtClean="0">
                <a:latin typeface="Consolas" panose="020B0609020204030204" pitchFamily="49" charset="0"/>
              </a:rPr>
              <a:t> </a:t>
            </a:r>
            <a:r>
              <a:rPr lang="en-US" sz="1200">
                <a:latin typeface="Consolas" panose="020B0609020204030204" pitchFamily="49" charset="0"/>
              </a:rPr>
              <a:t>= 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en-US" sz="1200">
                <a:latin typeface="Consolas" panose="020B0609020204030204" pitchFamily="49" charset="0"/>
              </a:rPr>
              <a:t>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   </a:t>
            </a:r>
            <a:r>
              <a:rPr lang="en-US" sz="1200" b="1">
                <a:latin typeface="Consolas" panose="020B0609020204030204" pitchFamily="49" charset="0"/>
              </a:rPr>
              <a:t>OnPropertyChanged</a:t>
            </a:r>
            <a:r>
              <a:rPr lang="en-US" sz="1200" smtClean="0"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en-US" sz="1200" smtClean="0">
                <a:latin typeface="Consolas" panose="020B0609020204030204" pitchFamily="49" charset="0"/>
              </a:rPr>
              <a:t>(</a:t>
            </a:r>
            <a:r>
              <a:rPr lang="en-US" sz="1200" b="1">
                <a:latin typeface="Consolas" panose="020B0609020204030204" pitchFamily="49" charset="0"/>
              </a:rPr>
              <a:t>ItemViewModelCollection</a:t>
            </a:r>
            <a:r>
              <a:rPr lang="en-US" sz="1200">
                <a:latin typeface="Consolas" panose="020B0609020204030204" pitchFamily="49" charset="0"/>
              </a:rPr>
              <a:t>));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   }</a:t>
            </a:r>
            <a:endParaRPr lang="da-DK" sz="1200">
              <a:latin typeface="Consolas" panose="020B0609020204030204" pitchFamily="49" charset="0"/>
            </a:endParaRPr>
          </a:p>
          <a:p>
            <a:r>
              <a:rPr lang="en-US" sz="1200" smtClean="0">
                <a:latin typeface="Consolas" panose="020B0609020204030204" pitchFamily="49" charset="0"/>
              </a:rPr>
              <a:t>}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StateManager</a:t>
            </a:r>
            <a:r>
              <a:rPr lang="en-US" sz="1200">
                <a:latin typeface="Consolas" panose="020B0609020204030204" pitchFamily="49" charset="0"/>
              </a:rPr>
              <a:t>.</a:t>
            </a:r>
            <a:r>
              <a:rPr lang="en-US" sz="1200" b="1">
                <a:latin typeface="Consolas" panose="020B0609020204030204" pitchFamily="49" charset="0"/>
              </a:rPr>
              <a:t>AddViewControlState</a:t>
            </a:r>
            <a:r>
              <a:rPr lang="en-US" sz="1200"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ViewControlState</a:t>
            </a:r>
            <a:r>
              <a:rPr lang="en-US" sz="1200" smtClean="0">
                <a:latin typeface="Consolas" panose="020B0609020204030204" pitchFamily="49" charset="0"/>
              </a:rPr>
              <a:t>( </a:t>
            </a:r>
          </a:p>
          <a:p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C00000"/>
                </a:solidFill>
                <a:latin typeface="Consolas" panose="020B0609020204030204" pitchFamily="49" charset="0"/>
              </a:rPr>
              <a:t>  "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PriceFilter"</a:t>
            </a:r>
            <a:r>
              <a:rPr lang="en-US" sz="1200">
                <a:latin typeface="Consolas" panose="020B0609020204030204" pitchFamily="49" charset="0"/>
              </a:rPr>
              <a:t>, 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"Price below 100k"</a:t>
            </a:r>
            <a:r>
              <a:rPr lang="en-US" sz="1200">
                <a:latin typeface="Consolas" panose="020B0609020204030204" pitchFamily="49" charset="0"/>
              </a:rPr>
              <a:t>));</a:t>
            </a:r>
            <a:endParaRPr lang="da-DK" sz="1200">
              <a:latin typeface="Consolas" panose="020B0609020204030204" pitchFamily="49" charset="0"/>
            </a:endParaRPr>
          </a:p>
          <a:p>
            <a:endParaRPr lang="da-DK" sz="1200">
              <a:latin typeface="Consolas" panose="020B0609020204030204" pitchFamily="49" charset="0"/>
            </a:endParaRPr>
          </a:p>
          <a:p>
            <a:endParaRPr lang="da-DK" sz="1200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465019" y="1601782"/>
            <a:ext cx="63988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TextBlock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Text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="{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ViewControlStates[PriceFilter].Description</a:t>
            </a:r>
            <a:r>
              <a:rPr lang="en-US" sz="1200" smtClean="0">
                <a:solidFill>
                  <a:prstClr val="black"/>
                </a:solidFill>
                <a:latin typeface="Consolas" panose="020B0609020204030204" pitchFamily="49" charset="0"/>
              </a:rPr>
              <a:t>}"/&gt;</a:t>
            </a:r>
            <a:endParaRPr lang="da-DK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ToggleSwitch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IsOn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="{</a:t>
            </a:r>
            <a:r>
              <a:rPr lang="en-US" sz="1200">
                <a:solidFill>
                  <a:srgbClr val="C00000"/>
                </a:solidFill>
                <a:latin typeface="Consolas" panose="020B0609020204030204" pitchFamily="49" charset="0"/>
              </a:rPr>
              <a:t>Binding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prstClr val="black"/>
                </a:solidFill>
                <a:latin typeface="Consolas" panose="020B0609020204030204" pitchFamily="49" charset="0"/>
              </a:rPr>
              <a:t>PriceFilterOn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, Mode=TwoWay}"/&gt;</a:t>
            </a:r>
            <a:endParaRPr lang="da-DK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/>
              <a:t> </a:t>
            </a:r>
            <a:endParaRPr lang="da-DK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4965701" y="5017786"/>
            <a:ext cx="2713892" cy="972706"/>
          </a:xfrm>
          <a:prstGeom prst="roundRect">
            <a:avLst/>
          </a:prstGeom>
          <a:solidFill>
            <a:schemeClr val="accent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MasterDetails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 flipH="1" flipV="1">
            <a:off x="5926015" y="2116015"/>
            <a:ext cx="29309" cy="3141787"/>
          </a:xfrm>
          <a:prstGeom prst="straightConnector1">
            <a:avLst/>
          </a:prstGeom>
          <a:ln w="508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8815754" y="627185"/>
            <a:ext cx="2414954" cy="5363307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pic>
        <p:nvPicPr>
          <p:cNvPr id="12" name="Billed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63" y="4072613"/>
            <a:ext cx="2172335" cy="1002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716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Udvidelser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4546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747847" cy="5413147"/>
          </a:xfrm>
        </p:spPr>
        <p:txBody>
          <a:bodyPr/>
          <a:lstStyle/>
          <a:p>
            <a:r>
              <a:rPr lang="da-DK" smtClean="0"/>
              <a:t>Cross-domain logik</a:t>
            </a:r>
          </a:p>
          <a:p>
            <a:r>
              <a:rPr lang="da-DK" smtClean="0"/>
              <a:t>Cross-property validering</a:t>
            </a:r>
          </a:p>
          <a:p>
            <a:r>
              <a:rPr lang="da-DK" smtClean="0"/>
              <a:t>Database (Entity Framework) integration</a:t>
            </a:r>
          </a:p>
          <a:p>
            <a:r>
              <a:rPr lang="da-DK" smtClean="0"/>
              <a:t>Web-services / Cloud</a:t>
            </a:r>
          </a:p>
          <a:p>
            <a:r>
              <a:rPr lang="da-DK" smtClean="0"/>
              <a:t>Run-time konfiguration af views (show/hide Master…)</a:t>
            </a:r>
          </a:p>
          <a:p>
            <a:r>
              <a:rPr lang="da-DK" smtClean="0"/>
              <a:t>Auto-generering af kode</a:t>
            </a:r>
          </a:p>
        </p:txBody>
      </p:sp>
      <p:pic>
        <p:nvPicPr>
          <p:cNvPr id="3074" name="Picture 2" descr="Billedresultat for road ahea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286" y="1253643"/>
            <a:ext cx="4218915" cy="421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1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647398" y="4823751"/>
            <a:ext cx="8917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https://github.com/perl-easj/MVVMStarter</a:t>
            </a:r>
            <a:endParaRPr lang="da-DK" sz="3600"/>
          </a:p>
        </p:txBody>
      </p:sp>
      <p:pic>
        <p:nvPicPr>
          <p:cNvPr id="1026" name="Picture 2" descr="Billedresultat for github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1066374"/>
            <a:ext cx="9382466" cy="34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105401" cy="5413147"/>
          </a:xfrm>
        </p:spPr>
        <p:txBody>
          <a:bodyPr/>
          <a:lstStyle/>
          <a:p>
            <a:r>
              <a:rPr lang="da-DK" smtClean="0"/>
              <a:t>Validering på property-niveau</a:t>
            </a:r>
          </a:p>
          <a:p>
            <a:r>
              <a:rPr lang="da-DK" b="1"/>
              <a:t>i</a:t>
            </a:r>
            <a:r>
              <a:rPr lang="da-DK" b="1" smtClean="0"/>
              <a:t>nt</a:t>
            </a:r>
            <a:r>
              <a:rPr lang="da-DK" smtClean="0"/>
              <a:t>: interval</a:t>
            </a:r>
          </a:p>
          <a:p>
            <a:r>
              <a:rPr lang="da-DK" b="1" err="1" smtClean="0"/>
              <a:t>string</a:t>
            </a:r>
            <a:r>
              <a:rPr lang="da-DK" smtClean="0"/>
              <a:t>: længde, indeholder</a:t>
            </a:r>
            <a:endParaRPr lang="da-DK"/>
          </a:p>
          <a:p>
            <a:r>
              <a:rPr lang="da-DK" err="1">
                <a:solidFill>
                  <a:srgbClr val="C00000"/>
                </a:solidFill>
              </a:rPr>
              <a:t>MVVMStarter</a:t>
            </a:r>
            <a:r>
              <a:rPr lang="da-DK">
                <a:solidFill>
                  <a:srgbClr val="C00000"/>
                </a:solidFill>
              </a:rPr>
              <a:t>: </a:t>
            </a:r>
            <a:r>
              <a:rPr lang="da-DK" smtClean="0">
                <a:solidFill>
                  <a:srgbClr val="C00000"/>
                </a:solidFill>
              </a:rPr>
              <a:t>statiske metoder for generisk validering, præsen-tation med </a:t>
            </a:r>
            <a:r>
              <a:rPr lang="da-DK" err="1" smtClean="0">
                <a:solidFill>
                  <a:srgbClr val="C00000"/>
                </a:solidFill>
              </a:rPr>
              <a:t>undo</a:t>
            </a:r>
            <a:r>
              <a:rPr lang="da-DK" smtClean="0">
                <a:solidFill>
                  <a:srgbClr val="C00000"/>
                </a:solidFill>
              </a:rPr>
              <a:t>-funktion</a:t>
            </a:r>
            <a:endParaRPr lang="da-DK">
              <a:solidFill>
                <a:srgbClr val="C00000"/>
              </a:solidFill>
            </a:endParaRPr>
          </a:p>
          <a:p>
            <a:r>
              <a:rPr lang="da-DK">
                <a:solidFill>
                  <a:schemeClr val="accent6">
                    <a:lumMod val="75000"/>
                  </a:schemeClr>
                </a:solidFill>
              </a:rPr>
              <a:t>Studerende: </a:t>
            </a:r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Afhængig af krav til validering</a:t>
            </a:r>
            <a:endParaRPr lang="da-DK">
              <a:solidFill>
                <a:schemeClr val="accent6">
                  <a:lumMod val="75000"/>
                </a:schemeClr>
              </a:solidFill>
            </a:endParaRPr>
          </a:p>
          <a:p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6712438" y="1930262"/>
            <a:ext cx="4560276" cy="2993430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Validators</a:t>
            </a:r>
            <a:endParaRPr lang="da-DK" sz="4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8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824047" cy="5413147"/>
          </a:xfrm>
        </p:spPr>
        <p:txBody>
          <a:bodyPr/>
          <a:lstStyle/>
          <a:p>
            <a:r>
              <a:rPr lang="da-DK" smtClean="0"/>
              <a:t>Controllers </a:t>
            </a:r>
            <a:r>
              <a:rPr lang="da-DK" i="1" smtClean="0"/>
              <a:t>out-of-the-</a:t>
            </a:r>
            <a:r>
              <a:rPr lang="da-DK" i="1" err="1" smtClean="0"/>
              <a:t>box</a:t>
            </a:r>
            <a:r>
              <a:rPr lang="da-DK" smtClean="0"/>
              <a:t> for CRUD-operationer</a:t>
            </a:r>
          </a:p>
          <a:p>
            <a:r>
              <a:rPr lang="da-DK" smtClean="0"/>
              <a:t>Aktiveres via </a:t>
            </a:r>
            <a:r>
              <a:rPr lang="da-DK" b="1" smtClean="0"/>
              <a:t>Commands</a:t>
            </a:r>
          </a:p>
          <a:p>
            <a:r>
              <a:rPr lang="da-DK" smtClean="0"/>
              <a:t>Meget små (&lt;5 linjer C#)</a:t>
            </a:r>
          </a:p>
          <a:p>
            <a:r>
              <a:rPr lang="da-DK" err="1" smtClean="0">
                <a:solidFill>
                  <a:srgbClr val="C00000"/>
                </a:solidFill>
              </a:rPr>
              <a:t>MVVMStarter</a:t>
            </a:r>
            <a:r>
              <a:rPr lang="da-DK">
                <a:solidFill>
                  <a:srgbClr val="C00000"/>
                </a:solidFill>
              </a:rPr>
              <a:t>: </a:t>
            </a:r>
            <a:r>
              <a:rPr lang="da-DK" smtClean="0">
                <a:solidFill>
                  <a:srgbClr val="C00000"/>
                </a:solidFill>
              </a:rPr>
              <a:t>Controllers kan tilføjes/overrides</a:t>
            </a:r>
            <a:endParaRPr lang="da-DK">
              <a:solidFill>
                <a:srgbClr val="C00000"/>
              </a:solidFill>
            </a:endParaRPr>
          </a:p>
          <a:p>
            <a:r>
              <a:rPr lang="da-DK">
                <a:solidFill>
                  <a:schemeClr val="accent6">
                    <a:lumMod val="75000"/>
                  </a:schemeClr>
                </a:solidFill>
              </a:rPr>
              <a:t>Studerende: </a:t>
            </a:r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Afhængig af krav til forretningslogik</a:t>
            </a:r>
            <a:endParaRPr lang="da-DK">
              <a:solidFill>
                <a:schemeClr val="accent6">
                  <a:lumMod val="75000"/>
                </a:schemeClr>
              </a:solidFill>
            </a:endParaRPr>
          </a:p>
          <a:p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6712438" y="1930262"/>
            <a:ext cx="4560276" cy="2993430"/>
          </a:xfrm>
          <a:prstGeom prst="round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Controllers</a:t>
            </a:r>
            <a:endParaRPr lang="da-DK" sz="4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6896</TotalTime>
  <Words>2463</Words>
  <Application>Microsoft Office PowerPoint</Application>
  <PresentationFormat>Widescreen</PresentationFormat>
  <Paragraphs>914</Paragraphs>
  <Slides>75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75</vt:i4>
      </vt:variant>
    </vt:vector>
  </HeadingPairs>
  <TitlesOfParts>
    <vt:vector size="82" baseType="lpstr">
      <vt:lpstr>Arial</vt:lpstr>
      <vt:lpstr>Calibri</vt:lpstr>
      <vt:lpstr>Calibri Light</vt:lpstr>
      <vt:lpstr>Consolas</vt:lpstr>
      <vt:lpstr>Segoe UI</vt:lpstr>
      <vt:lpstr>Times New Roman</vt:lpstr>
      <vt:lpstr>Office-tema</vt:lpstr>
      <vt:lpstr>PowerPoint-præsentation</vt:lpstr>
      <vt:lpstr>Arkitektur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Validering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Controllers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Filters</vt:lpstr>
      <vt:lpstr>PowerPoint-præsentation</vt:lpstr>
      <vt:lpstr>PowerPoint-præsentation</vt:lpstr>
      <vt:lpstr>PowerPoint-præsentation</vt:lpstr>
      <vt:lpstr>PowerPoint-præsentation</vt:lpstr>
      <vt:lpstr>Udvidelser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155</cp:revision>
  <dcterms:created xsi:type="dcterms:W3CDTF">2017-04-11T11:00:29Z</dcterms:created>
  <dcterms:modified xsi:type="dcterms:W3CDTF">2017-05-06T08:07:20Z</dcterms:modified>
</cp:coreProperties>
</file>