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C0C7E-3CA7-DFE7-D8F2-8CB400187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3D528-454D-3FE7-BD5E-BEBD7A9FC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7A999-B6F2-1F39-ADFE-3C9582D70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0B6A-FF3F-4073-A166-4CA01CD69049}" type="datetimeFigureOut">
              <a:rPr lang="en-IE" smtClean="0"/>
              <a:t>26/01/2024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0818C-177A-C72A-3F41-5F36BF318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5C3F6-7682-564E-9C78-8EECE707C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1B36-25FD-4923-AA08-7E5739162D0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81671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89222-A5D5-74F9-AD85-5A120A5EB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646C3-C42E-4CA4-410C-24F3445E6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E19FC-D13C-339A-8C22-7A7C4F9A6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0B6A-FF3F-4073-A166-4CA01CD69049}" type="datetimeFigureOut">
              <a:rPr lang="en-IE" smtClean="0"/>
              <a:t>26/01/2024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F24C8-0E31-564C-205D-38503D107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53869-E111-4960-71B2-A6EC5AFD2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1B36-25FD-4923-AA08-7E5739162D0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68891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EB0A24-4CD5-CF7E-27E3-B9BA0ED1F0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7F4717-619A-2AF4-BE90-26D4BF29A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3FAF4-9351-5ABB-98ED-92874E41B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0B6A-FF3F-4073-A166-4CA01CD69049}" type="datetimeFigureOut">
              <a:rPr lang="en-IE" smtClean="0"/>
              <a:t>26/01/2024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97C5E-38F9-3928-5C27-7A2A14C4B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73A5C-11F8-E49A-E17B-5EED9BBA2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1B36-25FD-4923-AA08-7E5739162D0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54649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31795-796C-D96D-15A3-42323A647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24134-56D8-6CAC-02AC-CC58F7FD3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06F18-FF96-433F-3948-7B8440D0C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0B6A-FF3F-4073-A166-4CA01CD69049}" type="datetimeFigureOut">
              <a:rPr lang="en-IE" smtClean="0"/>
              <a:t>26/01/2024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9472B-FFF2-59D0-3B53-89158D65A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2F35B-E1FC-6DBF-F55E-0993CB8B9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1B36-25FD-4923-AA08-7E5739162D0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92713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5BC8A-F390-D7B7-6E8E-98D939F05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B1A59-A1D8-7A6E-FE2F-D2C117EF8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57DD5-532E-706B-2026-A78F8E665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0B6A-FF3F-4073-A166-4CA01CD69049}" type="datetimeFigureOut">
              <a:rPr lang="en-IE" smtClean="0"/>
              <a:t>26/01/2024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8D65E-27EB-D747-F5C2-ADBD7EA4D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83EE0-D332-6DBE-0069-0169EFA8C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1B36-25FD-4923-AA08-7E5739162D0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02628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BC766-0572-C978-A724-B11218319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88EFF-1419-8C53-BE48-801FD9C0C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D5240-B0AE-75B4-93D2-E58673F57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DCC7C-58E0-8187-4542-A41644C06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0B6A-FF3F-4073-A166-4CA01CD69049}" type="datetimeFigureOut">
              <a:rPr lang="en-IE" smtClean="0"/>
              <a:t>26/01/2024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54F4E-5AA7-B58D-9376-309C2B0D0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29166-D270-BE9B-F106-AFD7B142A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1B36-25FD-4923-AA08-7E5739162D0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7335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00B67-794F-E778-B0DB-F5B0D28C3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ABCA5-4B95-686E-7D54-504AD9A77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E67DD8-B9E0-B73B-1E8B-4F887D56F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F6CB79-A023-7434-C83E-F7B56493D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67B2A4-30AC-FC44-1B39-6623CB96C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A20952-37E9-64C4-72C6-86A284F20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0B6A-FF3F-4073-A166-4CA01CD69049}" type="datetimeFigureOut">
              <a:rPr lang="en-IE" smtClean="0"/>
              <a:t>26/01/2024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A7A5F8-FE3A-0E72-C43F-66647DF02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2478BB-B130-B4E0-D2C2-D956F47E0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1B36-25FD-4923-AA08-7E5739162D0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64474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8991B-6595-D6C2-2953-45D542605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67BEE3-6166-443E-BA38-AD4EDAD9D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0B6A-FF3F-4073-A166-4CA01CD69049}" type="datetimeFigureOut">
              <a:rPr lang="en-IE" smtClean="0"/>
              <a:t>26/01/2024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914A03-4A04-22CB-4F68-006A4C669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9A5FC5-5B1D-DF43-0B48-C4625308B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1B36-25FD-4923-AA08-7E5739162D0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38752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524893-C715-BBE2-BA20-834AC7DD0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0B6A-FF3F-4073-A166-4CA01CD69049}" type="datetimeFigureOut">
              <a:rPr lang="en-IE" smtClean="0"/>
              <a:t>26/01/2024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6E00CF-3C3F-056E-31E4-DF9F2DB3B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5BFF6-D2F9-C42F-86C6-BB0D13998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1B36-25FD-4923-AA08-7E5739162D0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0267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12BE7-DA0F-4CBC-331F-478B08292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AF193-B160-C47C-4CE1-031B82F55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B0F4D0-6D57-751D-01C5-96F8399BA9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A0D1B-D785-56C6-ACBE-98A3EAC5A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0B6A-FF3F-4073-A166-4CA01CD69049}" type="datetimeFigureOut">
              <a:rPr lang="en-IE" smtClean="0"/>
              <a:t>26/01/2024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7D90C-83EA-A3A9-FA0B-028B82C12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AF9AF-0CDE-E978-B2B9-BDA1EE2D3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1B36-25FD-4923-AA08-7E5739162D0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2914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FB90E-98FE-2389-1D36-C898A81D8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13F9E6-373A-437B-777B-84CB641CF1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E37F73-DDE7-40B8-0AE5-A948EA16E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A4254-4357-ED13-92CF-1601C5B3C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0B6A-FF3F-4073-A166-4CA01CD69049}" type="datetimeFigureOut">
              <a:rPr lang="en-IE" smtClean="0"/>
              <a:t>26/01/2024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08A01-9A8C-3138-7E13-AACCF3BFA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EC3EB-8A3F-B871-6677-3F13308DA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1B36-25FD-4923-AA08-7E5739162D0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57757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B50087-7A7A-22E1-A2F4-7F8D5C6F6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28210-F7C0-4711-75A5-8015D9683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59252-23A5-7938-36AB-4FB604F5C5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5D0B6A-FF3F-4073-A166-4CA01CD69049}" type="datetimeFigureOut">
              <a:rPr lang="en-IE" smtClean="0"/>
              <a:t>26/01/2024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3BC1A-EBDF-ED1A-EB5A-E4A91B4192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1DC25-9688-BBEC-155F-C33D03548B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8C1B36-25FD-4923-AA08-7E5739162D0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12294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320351-9FA2-4A26-885B-BB8F3E490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CD2EFB-78C2-4C6E-A6B9-4ED12FAD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56CE65-8AD7-22C6-89B2-6C5AFBC1FE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8342" b="1296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8C869D-F52D-AEBB-2383-5DE2AF403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00427"/>
            <a:ext cx="9875520" cy="3299902"/>
          </a:xfrm>
        </p:spPr>
        <p:txBody>
          <a:bodyPr>
            <a:normAutofit/>
          </a:bodyPr>
          <a:lstStyle/>
          <a:p>
            <a:pPr algn="l"/>
            <a:r>
              <a:rPr lang="en-IE" sz="8200" dirty="0">
                <a:solidFill>
                  <a:srgbClr val="FFFFFF"/>
                </a:solidFill>
              </a:rPr>
              <a:t>PP2 - Wireframes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731C22-7E96-09EA-B853-860CBAD15F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536" y="4072045"/>
            <a:ext cx="9875520" cy="1414355"/>
          </a:xfrm>
        </p:spPr>
        <p:txBody>
          <a:bodyPr>
            <a:normAutofit/>
          </a:bodyPr>
          <a:lstStyle/>
          <a:p>
            <a:pPr algn="l"/>
            <a:r>
              <a:rPr lang="en-IE" dirty="0" err="1">
                <a:solidFill>
                  <a:srgbClr val="FFFFFF"/>
                </a:solidFill>
              </a:rPr>
              <a:t>QuizPro</a:t>
            </a:r>
            <a:endParaRPr lang="en-IE" dirty="0">
              <a:solidFill>
                <a:srgbClr val="FFFFFF"/>
              </a:solidFill>
            </a:endParaRPr>
          </a:p>
          <a:p>
            <a:pPr algn="l"/>
            <a:r>
              <a:rPr lang="en-IE" dirty="0">
                <a:solidFill>
                  <a:srgbClr val="FFFFFF"/>
                </a:solidFill>
              </a:rPr>
              <a:t>Code Institute</a:t>
            </a:r>
          </a:p>
        </p:txBody>
      </p:sp>
    </p:spTree>
    <p:extLst>
      <p:ext uri="{BB962C8B-B14F-4D97-AF65-F5344CB8AC3E}">
        <p14:creationId xmlns:p14="http://schemas.microsoft.com/office/powerpoint/2010/main" val="400196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9D7E568-A94A-3F34-ED40-2F2A1B0160C9}"/>
              </a:ext>
            </a:extLst>
          </p:cNvPr>
          <p:cNvSpPr/>
          <p:nvPr/>
        </p:nvSpPr>
        <p:spPr>
          <a:xfrm>
            <a:off x="858982" y="363924"/>
            <a:ext cx="10806545" cy="62898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0EAEE2-DF3D-3A29-9D86-245DAAFD3BDF}"/>
              </a:ext>
            </a:extLst>
          </p:cNvPr>
          <p:cNvSpPr/>
          <p:nvPr/>
        </p:nvSpPr>
        <p:spPr>
          <a:xfrm>
            <a:off x="2147154" y="508001"/>
            <a:ext cx="8313582" cy="58835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0" i="0" dirty="0">
                <a:effectLst/>
                <a:latin typeface="Roboto" panose="02000000000000000000" pitchFamily="2" charset="0"/>
              </a:rPr>
              <a:t>Congratulations! You answered all questions correctly.</a:t>
            </a:r>
          </a:p>
          <a:p>
            <a:pPr algn="ctr"/>
            <a:r>
              <a:rPr lang="en-GB" sz="2000" b="0" i="0" dirty="0">
                <a:effectLst/>
                <a:latin typeface="Roboto" panose="02000000000000000000" pitchFamily="2" charset="0"/>
              </a:rPr>
              <a:t>You are a true </a:t>
            </a:r>
            <a:r>
              <a:rPr lang="en-GB" sz="2000" b="0" i="0" dirty="0" err="1">
                <a:effectLst/>
                <a:latin typeface="Roboto" panose="02000000000000000000" pitchFamily="2" charset="0"/>
              </a:rPr>
              <a:t>QuizP</a:t>
            </a:r>
            <a:endParaRPr lang="en-GB" sz="2000" b="0" i="0" dirty="0">
              <a:effectLst/>
              <a:latin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DBDDC5-21B7-DA40-5800-DEC2E4659623}"/>
              </a:ext>
            </a:extLst>
          </p:cNvPr>
          <p:cNvSpPr txBox="1"/>
          <p:nvPr/>
        </p:nvSpPr>
        <p:spPr>
          <a:xfrm>
            <a:off x="3921685" y="580509"/>
            <a:ext cx="3607663" cy="93871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defTabSz="923544">
              <a:spcAft>
                <a:spcPts val="600"/>
              </a:spcAft>
            </a:pPr>
            <a:r>
              <a:rPr lang="en-IE" sz="181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</a:t>
            </a:r>
            <a:r>
              <a:rPr lang="en-IE" sz="1818" b="1" kern="1200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IE" sz="5500" b="1" kern="1200" dirty="0" err="1">
                <a:solidFill>
                  <a:srgbClr val="FFFF00"/>
                </a:solidFill>
                <a:latin typeface="+mn-lt"/>
                <a:ea typeface="+mn-ea"/>
                <a:cs typeface="+mn-cs"/>
              </a:rPr>
              <a:t>QuizPro</a:t>
            </a:r>
            <a:endParaRPr lang="en-IE" sz="5500" b="1" dirty="0">
              <a:solidFill>
                <a:srgbClr val="FFFF00"/>
              </a:solidFill>
            </a:endParaRPr>
          </a:p>
        </p:txBody>
      </p:sp>
      <p:pic>
        <p:nvPicPr>
          <p:cNvPr id="7" name="Graphic 6" descr="Right And Left Brain outline">
            <a:extLst>
              <a:ext uri="{FF2B5EF4-FFF2-40B4-BE49-F238E27FC236}">
                <a16:creationId xmlns:a16="http://schemas.microsoft.com/office/drawing/2014/main" id="{6639B332-9D2A-9827-F710-7E449093E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1092" y="670694"/>
            <a:ext cx="751902" cy="7583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03C75D7-003B-26D8-B60F-DBE063D90C71}"/>
              </a:ext>
            </a:extLst>
          </p:cNvPr>
          <p:cNvSpPr txBox="1"/>
          <p:nvPr/>
        </p:nvSpPr>
        <p:spPr>
          <a:xfrm>
            <a:off x="0" y="-36186"/>
            <a:ext cx="11539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23544">
              <a:spcAft>
                <a:spcPts val="600"/>
              </a:spcAft>
            </a:pPr>
            <a:r>
              <a:rPr lang="en-IE" sz="20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Desktop </a:t>
            </a:r>
            <a:r>
              <a:rPr lang="en-IE" sz="2000" dirty="0">
                <a:solidFill>
                  <a:srgbClr val="C00000"/>
                </a:solidFill>
              </a:rPr>
              <a:t>Quiz</a:t>
            </a:r>
            <a:r>
              <a:rPr lang="en-IE" sz="20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– End of Game Message – different messages </a:t>
            </a:r>
            <a:r>
              <a:rPr lang="en-IE" sz="2000" dirty="0">
                <a:solidFill>
                  <a:srgbClr val="C00000"/>
                </a:solidFill>
              </a:rPr>
              <a:t>are</a:t>
            </a:r>
            <a:r>
              <a:rPr lang="en-IE" sz="20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displayed depending on players score </a:t>
            </a:r>
            <a:endParaRPr lang="en-IE" sz="1200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FBD519-6B69-8DB3-EF73-8EF57691FC22}"/>
              </a:ext>
            </a:extLst>
          </p:cNvPr>
          <p:cNvSpPr txBox="1"/>
          <p:nvPr/>
        </p:nvSpPr>
        <p:spPr>
          <a:xfrm>
            <a:off x="2788077" y="1883269"/>
            <a:ext cx="7031736" cy="553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30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😞 </a:t>
            </a:r>
            <a:r>
              <a:rPr lang="en-GB" sz="3000" b="1" dirty="0">
                <a:solidFill>
                  <a:schemeClr val="bg1"/>
                </a:solidFill>
                <a:effectLst/>
                <a:latin typeface="Cascadia Code" panose="020B0609020000020004" pitchFamily="49" charset="0"/>
              </a:rPr>
              <a:t>Better Luck Next Time </a:t>
            </a:r>
            <a:r>
              <a:rPr lang="en-GB" sz="30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😞</a:t>
            </a:r>
            <a:endParaRPr lang="en-GB" sz="3000" b="0" dirty="0">
              <a:solidFill>
                <a:srgbClr val="D4D4D4"/>
              </a:solidFill>
              <a:effectLst/>
              <a:latin typeface="Cascadia Code" panose="020B0609020000020004" pitchFamily="49" charset="0"/>
            </a:endParaRPr>
          </a:p>
        </p:txBody>
      </p:sp>
      <p:pic>
        <p:nvPicPr>
          <p:cNvPr id="2" name="Graphic 1" descr="Right And Left Brain outline">
            <a:extLst>
              <a:ext uri="{FF2B5EF4-FFF2-40B4-BE49-F238E27FC236}">
                <a16:creationId xmlns:a16="http://schemas.microsoft.com/office/drawing/2014/main" id="{EE0775ED-11CF-30C0-0873-DACCEA4C90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730" y="670694"/>
            <a:ext cx="751902" cy="7583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D2D53BD-16E8-6431-197A-42A40DED3CA8}"/>
              </a:ext>
            </a:extLst>
          </p:cNvPr>
          <p:cNvSpPr txBox="1"/>
          <p:nvPr/>
        </p:nvSpPr>
        <p:spPr>
          <a:xfrm>
            <a:off x="5061619" y="2556085"/>
            <a:ext cx="27713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96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🙁</a:t>
            </a:r>
            <a:endParaRPr lang="en-IE" sz="9600" b="0" dirty="0">
              <a:solidFill>
                <a:srgbClr val="D4D4D4"/>
              </a:solidFill>
              <a:effectLst/>
              <a:latin typeface="Cascadia Code" panose="020B06090200000200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60F2DA-24AD-4F5B-BD89-BCE748150917}"/>
              </a:ext>
            </a:extLst>
          </p:cNvPr>
          <p:cNvSpPr txBox="1"/>
          <p:nvPr/>
        </p:nvSpPr>
        <p:spPr>
          <a:xfrm>
            <a:off x="2693694" y="4383732"/>
            <a:ext cx="7507224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0" dirty="0">
                <a:solidFill>
                  <a:schemeClr val="bg1"/>
                </a:solidFill>
                <a:effectLst/>
                <a:latin typeface="Cascadia Code" panose="020B0609020000020004" pitchFamily="49" charset="0"/>
              </a:rPr>
              <a:t>You answered 1 of 5 questions correctly.</a:t>
            </a:r>
          </a:p>
          <a:p>
            <a:pPr algn="ctr"/>
            <a:r>
              <a:rPr lang="en-GB" sz="2000" b="0" dirty="0">
                <a:solidFill>
                  <a:schemeClr val="bg1"/>
                </a:solidFill>
                <a:effectLst/>
                <a:latin typeface="Cascadia Code" panose="020B0609020000020004" pitchFamily="49" charset="0"/>
              </a:rPr>
              <a:t>Don't give up, keep learning!</a:t>
            </a:r>
          </a:p>
          <a:p>
            <a:pPr algn="ctr"/>
            <a:endParaRPr lang="en-GB" sz="2500" b="1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689FB87-2344-4EDA-B3D4-D0D61DAF2D1F}"/>
              </a:ext>
            </a:extLst>
          </p:cNvPr>
          <p:cNvSpPr/>
          <p:nvPr/>
        </p:nvSpPr>
        <p:spPr>
          <a:xfrm>
            <a:off x="4027362" y="5873061"/>
            <a:ext cx="3523204" cy="43308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en-IE" sz="2500" dirty="0"/>
              <a:t>Play Again</a:t>
            </a:r>
            <a:r>
              <a:rPr lang="en-IE" sz="2500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endParaRPr lang="en-IE" sz="2500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F3521B8E-7C4C-962B-A067-68F84DEA97D8}"/>
              </a:ext>
            </a:extLst>
          </p:cNvPr>
          <p:cNvSpPr/>
          <p:nvPr/>
        </p:nvSpPr>
        <p:spPr>
          <a:xfrm>
            <a:off x="213944" y="1483189"/>
            <a:ext cx="2456134" cy="1522437"/>
          </a:xfrm>
          <a:prstGeom prst="wedgeRound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Message displayed when Player answers less than 25% of questions correctly</a:t>
            </a:r>
            <a:endParaRPr lang="en-I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856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9D7E568-A94A-3F34-ED40-2F2A1B0160C9}"/>
              </a:ext>
            </a:extLst>
          </p:cNvPr>
          <p:cNvSpPr/>
          <p:nvPr/>
        </p:nvSpPr>
        <p:spPr>
          <a:xfrm>
            <a:off x="858982" y="363924"/>
            <a:ext cx="10806545" cy="62898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0EAEE2-DF3D-3A29-9D86-245DAAFD3BDF}"/>
              </a:ext>
            </a:extLst>
          </p:cNvPr>
          <p:cNvSpPr/>
          <p:nvPr/>
        </p:nvSpPr>
        <p:spPr>
          <a:xfrm>
            <a:off x="2147154" y="508001"/>
            <a:ext cx="8313582" cy="58835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0" i="0" dirty="0">
                <a:effectLst/>
                <a:latin typeface="Roboto" panose="02000000000000000000" pitchFamily="2" charset="0"/>
              </a:rPr>
              <a:t>Congratulations! You answered all questions correctly.</a:t>
            </a:r>
          </a:p>
          <a:p>
            <a:pPr algn="ctr"/>
            <a:r>
              <a:rPr lang="en-GB" sz="2000" b="0" i="0" dirty="0">
                <a:effectLst/>
                <a:latin typeface="Roboto" panose="02000000000000000000" pitchFamily="2" charset="0"/>
              </a:rPr>
              <a:t>You are a true </a:t>
            </a:r>
            <a:r>
              <a:rPr lang="en-GB" sz="2000" b="0" i="0" dirty="0" err="1">
                <a:effectLst/>
                <a:latin typeface="Roboto" panose="02000000000000000000" pitchFamily="2" charset="0"/>
              </a:rPr>
              <a:t>QuizP</a:t>
            </a:r>
            <a:endParaRPr lang="en-GB" sz="2000" b="0" i="0" dirty="0">
              <a:effectLst/>
              <a:latin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DBDDC5-21B7-DA40-5800-DEC2E4659623}"/>
              </a:ext>
            </a:extLst>
          </p:cNvPr>
          <p:cNvSpPr txBox="1"/>
          <p:nvPr/>
        </p:nvSpPr>
        <p:spPr>
          <a:xfrm>
            <a:off x="3921685" y="580509"/>
            <a:ext cx="3607663" cy="93871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defTabSz="923544">
              <a:spcAft>
                <a:spcPts val="600"/>
              </a:spcAft>
            </a:pPr>
            <a:r>
              <a:rPr lang="en-IE" sz="181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</a:t>
            </a:r>
            <a:r>
              <a:rPr lang="en-IE" sz="1818" b="1" kern="1200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IE" sz="5500" b="1" kern="1200" dirty="0" err="1">
                <a:solidFill>
                  <a:srgbClr val="FFFF00"/>
                </a:solidFill>
                <a:latin typeface="+mn-lt"/>
                <a:ea typeface="+mn-ea"/>
                <a:cs typeface="+mn-cs"/>
              </a:rPr>
              <a:t>QuizPro</a:t>
            </a:r>
            <a:endParaRPr lang="en-IE" sz="5500" b="1" dirty="0">
              <a:solidFill>
                <a:srgbClr val="FFFF00"/>
              </a:solidFill>
            </a:endParaRPr>
          </a:p>
        </p:txBody>
      </p:sp>
      <p:pic>
        <p:nvPicPr>
          <p:cNvPr id="7" name="Graphic 6" descr="Right And Left Brain outline">
            <a:extLst>
              <a:ext uri="{FF2B5EF4-FFF2-40B4-BE49-F238E27FC236}">
                <a16:creationId xmlns:a16="http://schemas.microsoft.com/office/drawing/2014/main" id="{6639B332-9D2A-9827-F710-7E449093E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1092" y="670694"/>
            <a:ext cx="751902" cy="7583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03C75D7-003B-26D8-B60F-DBE063D90C71}"/>
              </a:ext>
            </a:extLst>
          </p:cNvPr>
          <p:cNvSpPr txBox="1"/>
          <p:nvPr/>
        </p:nvSpPr>
        <p:spPr>
          <a:xfrm>
            <a:off x="0" y="-36186"/>
            <a:ext cx="11539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23544">
              <a:spcAft>
                <a:spcPts val="600"/>
              </a:spcAft>
            </a:pPr>
            <a:r>
              <a:rPr lang="en-IE" sz="20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Desktop </a:t>
            </a:r>
            <a:r>
              <a:rPr lang="en-IE" sz="2000" dirty="0">
                <a:solidFill>
                  <a:srgbClr val="C00000"/>
                </a:solidFill>
              </a:rPr>
              <a:t>Quiz</a:t>
            </a:r>
            <a:r>
              <a:rPr lang="en-IE" sz="20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– End of Game Message – different messages </a:t>
            </a:r>
            <a:r>
              <a:rPr lang="en-IE" sz="2000" dirty="0">
                <a:solidFill>
                  <a:srgbClr val="C00000"/>
                </a:solidFill>
              </a:rPr>
              <a:t>are</a:t>
            </a:r>
            <a:r>
              <a:rPr lang="en-IE" sz="20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displayed depending on players score </a:t>
            </a:r>
            <a:endParaRPr lang="en-IE" sz="1200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FBD519-6B69-8DB3-EF73-8EF57691FC22}"/>
              </a:ext>
            </a:extLst>
          </p:cNvPr>
          <p:cNvSpPr txBox="1"/>
          <p:nvPr/>
        </p:nvSpPr>
        <p:spPr>
          <a:xfrm>
            <a:off x="3675045" y="1790361"/>
            <a:ext cx="703173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E" sz="32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😊 </a:t>
            </a:r>
            <a:r>
              <a:rPr lang="en-IE" sz="3200" b="0" dirty="0">
                <a:solidFill>
                  <a:schemeClr val="bg1"/>
                </a:solidFill>
                <a:effectLst/>
                <a:latin typeface="Cascadia Code" panose="020B0609020000020004" pitchFamily="49" charset="0"/>
              </a:rPr>
              <a:t>Good Effort </a:t>
            </a:r>
            <a:r>
              <a:rPr lang="en-IE" sz="32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😊</a:t>
            </a:r>
            <a:endParaRPr lang="en-IE" sz="3200" b="0" dirty="0">
              <a:solidFill>
                <a:srgbClr val="D4D4D4"/>
              </a:solidFill>
              <a:effectLst/>
              <a:latin typeface="Cascadia Code" panose="020B0609020000020004" pitchFamily="49" charset="0"/>
            </a:endParaRPr>
          </a:p>
        </p:txBody>
      </p:sp>
      <p:pic>
        <p:nvPicPr>
          <p:cNvPr id="2" name="Graphic 1" descr="Right And Left Brain outline">
            <a:extLst>
              <a:ext uri="{FF2B5EF4-FFF2-40B4-BE49-F238E27FC236}">
                <a16:creationId xmlns:a16="http://schemas.microsoft.com/office/drawing/2014/main" id="{EE0775ED-11CF-30C0-0873-DACCEA4C90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730" y="670694"/>
            <a:ext cx="751902" cy="7583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D2D53BD-16E8-6431-197A-42A40DED3CA8}"/>
              </a:ext>
            </a:extLst>
          </p:cNvPr>
          <p:cNvSpPr txBox="1"/>
          <p:nvPr/>
        </p:nvSpPr>
        <p:spPr>
          <a:xfrm>
            <a:off x="5061619" y="2556085"/>
            <a:ext cx="27713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96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👍</a:t>
            </a:r>
            <a:endParaRPr lang="en-IE" sz="9600" b="0" dirty="0">
              <a:solidFill>
                <a:srgbClr val="D4D4D4"/>
              </a:solidFill>
              <a:effectLst/>
              <a:latin typeface="Cascadia Code" panose="020B06090200000200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60F2DA-24AD-4F5B-BD89-BCE748150917}"/>
              </a:ext>
            </a:extLst>
          </p:cNvPr>
          <p:cNvSpPr txBox="1"/>
          <p:nvPr/>
        </p:nvSpPr>
        <p:spPr>
          <a:xfrm>
            <a:off x="2693694" y="4383732"/>
            <a:ext cx="7507224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0" dirty="0">
                <a:solidFill>
                  <a:schemeClr val="bg1"/>
                </a:solidFill>
                <a:effectLst/>
                <a:latin typeface="Cascadia Code" panose="020B0609020000020004" pitchFamily="49" charset="0"/>
              </a:rPr>
              <a:t>You answered 4 of 10 questions correctly.</a:t>
            </a:r>
          </a:p>
          <a:p>
            <a:r>
              <a:rPr lang="en-IE" sz="2000" dirty="0">
                <a:solidFill>
                  <a:schemeClr val="bg1"/>
                </a:solidFill>
                <a:latin typeface="Cascadia Code" panose="020B0609020000020004" pitchFamily="49" charset="0"/>
              </a:rPr>
              <a:t>		You're making progress!</a:t>
            </a:r>
          </a:p>
          <a:p>
            <a:pPr algn="ctr"/>
            <a:endParaRPr lang="en-GB" sz="2500" b="1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689FB87-2344-4EDA-B3D4-D0D61DAF2D1F}"/>
              </a:ext>
            </a:extLst>
          </p:cNvPr>
          <p:cNvSpPr/>
          <p:nvPr/>
        </p:nvSpPr>
        <p:spPr>
          <a:xfrm>
            <a:off x="4027362" y="5873061"/>
            <a:ext cx="3523204" cy="43308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en-IE" sz="2500" dirty="0"/>
              <a:t>Play Again</a:t>
            </a:r>
            <a:r>
              <a:rPr lang="en-IE" sz="2500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endParaRPr lang="en-IE" sz="2500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F3521B8E-7C4C-962B-A067-68F84DEA97D8}"/>
              </a:ext>
            </a:extLst>
          </p:cNvPr>
          <p:cNvSpPr/>
          <p:nvPr/>
        </p:nvSpPr>
        <p:spPr>
          <a:xfrm>
            <a:off x="213944" y="1483189"/>
            <a:ext cx="2456134" cy="1522437"/>
          </a:xfrm>
          <a:prstGeom prst="wedgeRound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Message displayed when Player answers between 25% and 50% of questions correctly</a:t>
            </a:r>
            <a:endParaRPr lang="en-I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392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9D7E568-A94A-3F34-ED40-2F2A1B0160C9}"/>
              </a:ext>
            </a:extLst>
          </p:cNvPr>
          <p:cNvSpPr/>
          <p:nvPr/>
        </p:nvSpPr>
        <p:spPr>
          <a:xfrm>
            <a:off x="858982" y="363924"/>
            <a:ext cx="10806545" cy="62898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0EAEE2-DF3D-3A29-9D86-245DAAFD3BDF}"/>
              </a:ext>
            </a:extLst>
          </p:cNvPr>
          <p:cNvSpPr/>
          <p:nvPr/>
        </p:nvSpPr>
        <p:spPr>
          <a:xfrm>
            <a:off x="2147154" y="508001"/>
            <a:ext cx="8313582" cy="58835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0" i="0" dirty="0">
                <a:effectLst/>
                <a:latin typeface="Roboto" panose="02000000000000000000" pitchFamily="2" charset="0"/>
              </a:rPr>
              <a:t>Congratulations! You answered all questions correctly.</a:t>
            </a:r>
          </a:p>
          <a:p>
            <a:pPr algn="ctr"/>
            <a:r>
              <a:rPr lang="en-GB" sz="2000" b="0" i="0" dirty="0">
                <a:effectLst/>
                <a:latin typeface="Roboto" panose="02000000000000000000" pitchFamily="2" charset="0"/>
              </a:rPr>
              <a:t>You are a true </a:t>
            </a:r>
            <a:r>
              <a:rPr lang="en-GB" sz="2000" b="0" i="0" dirty="0" err="1">
                <a:effectLst/>
                <a:latin typeface="Roboto" panose="02000000000000000000" pitchFamily="2" charset="0"/>
              </a:rPr>
              <a:t>QuizP</a:t>
            </a:r>
            <a:endParaRPr lang="en-GB" sz="2000" b="0" i="0" dirty="0">
              <a:effectLst/>
              <a:latin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DBDDC5-21B7-DA40-5800-DEC2E4659623}"/>
              </a:ext>
            </a:extLst>
          </p:cNvPr>
          <p:cNvSpPr txBox="1"/>
          <p:nvPr/>
        </p:nvSpPr>
        <p:spPr>
          <a:xfrm>
            <a:off x="3921685" y="580509"/>
            <a:ext cx="3607663" cy="93871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defTabSz="923544">
              <a:spcAft>
                <a:spcPts val="600"/>
              </a:spcAft>
            </a:pPr>
            <a:r>
              <a:rPr lang="en-IE" sz="181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</a:t>
            </a:r>
            <a:r>
              <a:rPr lang="en-IE" sz="1818" b="1" kern="1200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IE" sz="5500" b="1" kern="1200" dirty="0" err="1">
                <a:solidFill>
                  <a:srgbClr val="FFFF00"/>
                </a:solidFill>
                <a:latin typeface="+mn-lt"/>
                <a:ea typeface="+mn-ea"/>
                <a:cs typeface="+mn-cs"/>
              </a:rPr>
              <a:t>QuizPro</a:t>
            </a:r>
            <a:endParaRPr lang="en-IE" sz="5500" b="1" dirty="0">
              <a:solidFill>
                <a:srgbClr val="FFFF00"/>
              </a:solidFill>
            </a:endParaRPr>
          </a:p>
        </p:txBody>
      </p:sp>
      <p:pic>
        <p:nvPicPr>
          <p:cNvPr id="7" name="Graphic 6" descr="Right And Left Brain outline">
            <a:extLst>
              <a:ext uri="{FF2B5EF4-FFF2-40B4-BE49-F238E27FC236}">
                <a16:creationId xmlns:a16="http://schemas.microsoft.com/office/drawing/2014/main" id="{6639B332-9D2A-9827-F710-7E449093E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1092" y="670694"/>
            <a:ext cx="751902" cy="7583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03C75D7-003B-26D8-B60F-DBE063D90C71}"/>
              </a:ext>
            </a:extLst>
          </p:cNvPr>
          <p:cNvSpPr txBox="1"/>
          <p:nvPr/>
        </p:nvSpPr>
        <p:spPr>
          <a:xfrm>
            <a:off x="0" y="-36186"/>
            <a:ext cx="11539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23544">
              <a:spcAft>
                <a:spcPts val="600"/>
              </a:spcAft>
            </a:pPr>
            <a:r>
              <a:rPr lang="en-IE" sz="20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Desktop </a:t>
            </a:r>
            <a:r>
              <a:rPr lang="en-IE" sz="2000" dirty="0">
                <a:solidFill>
                  <a:srgbClr val="C00000"/>
                </a:solidFill>
              </a:rPr>
              <a:t>Quiz</a:t>
            </a:r>
            <a:r>
              <a:rPr lang="en-IE" sz="20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– End of Game Message – different messages </a:t>
            </a:r>
            <a:r>
              <a:rPr lang="en-IE" sz="2000" dirty="0">
                <a:solidFill>
                  <a:srgbClr val="C00000"/>
                </a:solidFill>
              </a:rPr>
              <a:t>are</a:t>
            </a:r>
            <a:r>
              <a:rPr lang="en-IE" sz="20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displayed depending on players score </a:t>
            </a:r>
            <a:endParaRPr lang="en-IE" sz="1200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FBD519-6B69-8DB3-EF73-8EF57691FC22}"/>
              </a:ext>
            </a:extLst>
          </p:cNvPr>
          <p:cNvSpPr txBox="1"/>
          <p:nvPr/>
        </p:nvSpPr>
        <p:spPr>
          <a:xfrm>
            <a:off x="3675045" y="1790361"/>
            <a:ext cx="703173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E" sz="32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👏 </a:t>
            </a:r>
            <a:r>
              <a:rPr lang="en-IE" sz="3200" b="1" dirty="0">
                <a:solidFill>
                  <a:schemeClr val="bg1"/>
                </a:solidFill>
                <a:effectLst/>
                <a:latin typeface="Cascadia Code" panose="020B0609020000020004" pitchFamily="49" charset="0"/>
              </a:rPr>
              <a:t>Well Done! </a:t>
            </a:r>
            <a:r>
              <a:rPr lang="en-IE" sz="32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👏</a:t>
            </a:r>
            <a:endParaRPr lang="en-IE" sz="3200" b="0" dirty="0">
              <a:solidFill>
                <a:srgbClr val="D4D4D4"/>
              </a:solidFill>
              <a:effectLst/>
              <a:latin typeface="Cascadia Code" panose="020B0609020000020004" pitchFamily="49" charset="0"/>
            </a:endParaRPr>
          </a:p>
        </p:txBody>
      </p:sp>
      <p:pic>
        <p:nvPicPr>
          <p:cNvPr id="2" name="Graphic 1" descr="Right And Left Brain outline">
            <a:extLst>
              <a:ext uri="{FF2B5EF4-FFF2-40B4-BE49-F238E27FC236}">
                <a16:creationId xmlns:a16="http://schemas.microsoft.com/office/drawing/2014/main" id="{EE0775ED-11CF-30C0-0873-DACCEA4C90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730" y="670694"/>
            <a:ext cx="751902" cy="7583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D2D53BD-16E8-6431-197A-42A40DED3CA8}"/>
              </a:ext>
            </a:extLst>
          </p:cNvPr>
          <p:cNvSpPr txBox="1"/>
          <p:nvPr/>
        </p:nvSpPr>
        <p:spPr>
          <a:xfrm>
            <a:off x="4710312" y="2610950"/>
            <a:ext cx="27713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96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🏅</a:t>
            </a:r>
            <a:endParaRPr lang="en-IE" sz="9600" b="0" dirty="0">
              <a:solidFill>
                <a:srgbClr val="D4D4D4"/>
              </a:solidFill>
              <a:effectLst/>
              <a:latin typeface="Cascadia Code" panose="020B06090200000200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60F2DA-24AD-4F5B-BD89-BCE748150917}"/>
              </a:ext>
            </a:extLst>
          </p:cNvPr>
          <p:cNvSpPr txBox="1"/>
          <p:nvPr/>
        </p:nvSpPr>
        <p:spPr>
          <a:xfrm>
            <a:off x="2550333" y="4380665"/>
            <a:ext cx="7507224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  <a:effectLst/>
                <a:latin typeface="Cascadia Code" panose="020B0609020000020004" pitchFamily="49" charset="0"/>
              </a:rPr>
              <a:t>You answered 7 of 10 questions correctly.</a:t>
            </a:r>
          </a:p>
          <a:p>
            <a:r>
              <a:rPr lang="en-IE" sz="2000" b="1" dirty="0">
                <a:solidFill>
                  <a:schemeClr val="bg1"/>
                </a:solidFill>
                <a:latin typeface="Cascadia Code" panose="020B0609020000020004" pitchFamily="49" charset="0"/>
              </a:rPr>
              <a:t>	Remember practice makes perfect!</a:t>
            </a:r>
          </a:p>
          <a:p>
            <a:pPr algn="ctr"/>
            <a:endParaRPr lang="en-GB" sz="2500" b="1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689FB87-2344-4EDA-B3D4-D0D61DAF2D1F}"/>
              </a:ext>
            </a:extLst>
          </p:cNvPr>
          <p:cNvSpPr/>
          <p:nvPr/>
        </p:nvSpPr>
        <p:spPr>
          <a:xfrm>
            <a:off x="4027362" y="5873061"/>
            <a:ext cx="3523204" cy="43308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en-IE" sz="2500" dirty="0"/>
              <a:t>Play Again</a:t>
            </a:r>
            <a:r>
              <a:rPr lang="en-IE" sz="2500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endParaRPr lang="en-IE" sz="2500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F3521B8E-7C4C-962B-A067-68F84DEA97D8}"/>
              </a:ext>
            </a:extLst>
          </p:cNvPr>
          <p:cNvSpPr/>
          <p:nvPr/>
        </p:nvSpPr>
        <p:spPr>
          <a:xfrm>
            <a:off x="213944" y="1483189"/>
            <a:ext cx="2456134" cy="1522437"/>
          </a:xfrm>
          <a:prstGeom prst="wedgeRound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Message displayed when Player answers between 50% and 75% of questions correctly</a:t>
            </a:r>
            <a:endParaRPr lang="en-I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079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9D7E568-A94A-3F34-ED40-2F2A1B0160C9}"/>
              </a:ext>
            </a:extLst>
          </p:cNvPr>
          <p:cNvSpPr/>
          <p:nvPr/>
        </p:nvSpPr>
        <p:spPr>
          <a:xfrm>
            <a:off x="858982" y="363924"/>
            <a:ext cx="10806545" cy="62898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0EAEE2-DF3D-3A29-9D86-245DAAFD3BDF}"/>
              </a:ext>
            </a:extLst>
          </p:cNvPr>
          <p:cNvSpPr/>
          <p:nvPr/>
        </p:nvSpPr>
        <p:spPr>
          <a:xfrm>
            <a:off x="2147154" y="508001"/>
            <a:ext cx="8313582" cy="58835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0" i="0" dirty="0">
                <a:effectLst/>
                <a:latin typeface="Roboto" panose="02000000000000000000" pitchFamily="2" charset="0"/>
              </a:rPr>
              <a:t>Congratulations! You answered all questions correctly.</a:t>
            </a:r>
          </a:p>
          <a:p>
            <a:pPr algn="ctr"/>
            <a:r>
              <a:rPr lang="en-GB" sz="2000" b="0" i="0" dirty="0">
                <a:effectLst/>
                <a:latin typeface="Roboto" panose="02000000000000000000" pitchFamily="2" charset="0"/>
              </a:rPr>
              <a:t>You are a true </a:t>
            </a:r>
            <a:r>
              <a:rPr lang="en-GB" sz="2000" b="0" i="0" dirty="0" err="1">
                <a:effectLst/>
                <a:latin typeface="Roboto" panose="02000000000000000000" pitchFamily="2" charset="0"/>
              </a:rPr>
              <a:t>QuizP</a:t>
            </a:r>
            <a:endParaRPr lang="en-GB" sz="2000" b="0" i="0" dirty="0">
              <a:effectLst/>
              <a:latin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DBDDC5-21B7-DA40-5800-DEC2E4659623}"/>
              </a:ext>
            </a:extLst>
          </p:cNvPr>
          <p:cNvSpPr txBox="1"/>
          <p:nvPr/>
        </p:nvSpPr>
        <p:spPr>
          <a:xfrm>
            <a:off x="3921685" y="580509"/>
            <a:ext cx="3607663" cy="93871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defTabSz="923544">
              <a:spcAft>
                <a:spcPts val="600"/>
              </a:spcAft>
            </a:pPr>
            <a:r>
              <a:rPr lang="en-IE" sz="181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</a:t>
            </a:r>
            <a:r>
              <a:rPr lang="en-IE" sz="1818" b="1" kern="1200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IE" sz="5500" b="1" kern="1200" dirty="0" err="1">
                <a:solidFill>
                  <a:srgbClr val="FFFF00"/>
                </a:solidFill>
                <a:latin typeface="+mn-lt"/>
                <a:ea typeface="+mn-ea"/>
                <a:cs typeface="+mn-cs"/>
              </a:rPr>
              <a:t>QuizPro</a:t>
            </a:r>
            <a:endParaRPr lang="en-IE" sz="5500" b="1" dirty="0">
              <a:solidFill>
                <a:srgbClr val="FFFF00"/>
              </a:solidFill>
            </a:endParaRPr>
          </a:p>
        </p:txBody>
      </p:sp>
      <p:pic>
        <p:nvPicPr>
          <p:cNvPr id="7" name="Graphic 6" descr="Right And Left Brain outline">
            <a:extLst>
              <a:ext uri="{FF2B5EF4-FFF2-40B4-BE49-F238E27FC236}">
                <a16:creationId xmlns:a16="http://schemas.microsoft.com/office/drawing/2014/main" id="{6639B332-9D2A-9827-F710-7E449093E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1092" y="670694"/>
            <a:ext cx="751902" cy="7583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03C75D7-003B-26D8-B60F-DBE063D90C71}"/>
              </a:ext>
            </a:extLst>
          </p:cNvPr>
          <p:cNvSpPr txBox="1"/>
          <p:nvPr/>
        </p:nvSpPr>
        <p:spPr>
          <a:xfrm>
            <a:off x="0" y="-36186"/>
            <a:ext cx="11539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23544">
              <a:spcAft>
                <a:spcPts val="600"/>
              </a:spcAft>
            </a:pPr>
            <a:r>
              <a:rPr lang="en-IE" sz="20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Desktop </a:t>
            </a:r>
            <a:r>
              <a:rPr lang="en-IE" sz="2000" dirty="0">
                <a:solidFill>
                  <a:srgbClr val="C00000"/>
                </a:solidFill>
              </a:rPr>
              <a:t>Quiz</a:t>
            </a:r>
            <a:r>
              <a:rPr lang="en-IE" sz="20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– End of Game Message – different messages </a:t>
            </a:r>
            <a:r>
              <a:rPr lang="en-IE" sz="2000" dirty="0">
                <a:solidFill>
                  <a:srgbClr val="C00000"/>
                </a:solidFill>
              </a:rPr>
              <a:t>are</a:t>
            </a:r>
            <a:r>
              <a:rPr lang="en-IE" sz="20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displayed depending on players score </a:t>
            </a:r>
            <a:endParaRPr lang="en-IE" sz="1200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FBD519-6B69-8DB3-EF73-8EF57691FC22}"/>
              </a:ext>
            </a:extLst>
          </p:cNvPr>
          <p:cNvSpPr txBox="1"/>
          <p:nvPr/>
        </p:nvSpPr>
        <p:spPr>
          <a:xfrm>
            <a:off x="3675045" y="1790361"/>
            <a:ext cx="703173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E" sz="32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👏👏 </a:t>
            </a:r>
            <a:r>
              <a:rPr lang="en-IE" sz="3200" b="1" dirty="0">
                <a:solidFill>
                  <a:schemeClr val="bg1"/>
                </a:solidFill>
                <a:latin typeface="Cascadia Code" panose="020B0609020000020004" pitchFamily="49" charset="0"/>
              </a:rPr>
              <a:t>Awesome</a:t>
            </a:r>
            <a:r>
              <a:rPr lang="en-IE" sz="3200" b="1" dirty="0">
                <a:solidFill>
                  <a:schemeClr val="bg1"/>
                </a:solidFill>
                <a:effectLst/>
                <a:latin typeface="Cascadia Code" panose="020B0609020000020004" pitchFamily="49" charset="0"/>
              </a:rPr>
              <a:t>! </a:t>
            </a:r>
            <a:r>
              <a:rPr lang="en-IE" sz="32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👏👏</a:t>
            </a:r>
            <a:endParaRPr lang="en-IE" sz="3200" b="0" dirty="0">
              <a:solidFill>
                <a:srgbClr val="D4D4D4"/>
              </a:solidFill>
              <a:effectLst/>
              <a:latin typeface="Cascadia Code" panose="020B0609020000020004" pitchFamily="49" charset="0"/>
            </a:endParaRPr>
          </a:p>
        </p:txBody>
      </p:sp>
      <p:pic>
        <p:nvPicPr>
          <p:cNvPr id="2" name="Graphic 1" descr="Right And Left Brain outline">
            <a:extLst>
              <a:ext uri="{FF2B5EF4-FFF2-40B4-BE49-F238E27FC236}">
                <a16:creationId xmlns:a16="http://schemas.microsoft.com/office/drawing/2014/main" id="{EE0775ED-11CF-30C0-0873-DACCEA4C90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730" y="670694"/>
            <a:ext cx="751902" cy="7583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D2D53BD-16E8-6431-197A-42A40DED3CA8}"/>
              </a:ext>
            </a:extLst>
          </p:cNvPr>
          <p:cNvSpPr txBox="1"/>
          <p:nvPr/>
        </p:nvSpPr>
        <p:spPr>
          <a:xfrm>
            <a:off x="4710312" y="2610950"/>
            <a:ext cx="27713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96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⭐</a:t>
            </a:r>
            <a:endParaRPr lang="en-IE" sz="9600" b="0" dirty="0">
              <a:solidFill>
                <a:srgbClr val="D4D4D4"/>
              </a:solidFill>
              <a:effectLst/>
              <a:latin typeface="Cascadia Code" panose="020B06090200000200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60F2DA-24AD-4F5B-BD89-BCE748150917}"/>
              </a:ext>
            </a:extLst>
          </p:cNvPr>
          <p:cNvSpPr txBox="1"/>
          <p:nvPr/>
        </p:nvSpPr>
        <p:spPr>
          <a:xfrm>
            <a:off x="2550333" y="4380665"/>
            <a:ext cx="7507224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  <a:effectLst/>
                <a:latin typeface="Cascadia Code" panose="020B0609020000020004" pitchFamily="49" charset="0"/>
              </a:rPr>
              <a:t>You answered 16 of 20 questions correctly.</a:t>
            </a:r>
          </a:p>
          <a:p>
            <a:r>
              <a:rPr lang="en-IE" sz="2000" b="1" dirty="0">
                <a:solidFill>
                  <a:schemeClr val="bg1"/>
                </a:solidFill>
                <a:latin typeface="Cascadia Code" panose="020B0609020000020004" pitchFamily="49" charset="0"/>
              </a:rPr>
              <a:t>	</a:t>
            </a:r>
            <a:r>
              <a:rPr lang="en-GB" sz="2000" b="1" dirty="0">
                <a:solidFill>
                  <a:schemeClr val="bg1"/>
                </a:solidFill>
                <a:latin typeface="Cascadia Code" panose="020B0609020000020004" pitchFamily="49" charset="0"/>
              </a:rPr>
              <a:t>Keep trying for a perfect score!</a:t>
            </a:r>
          </a:p>
          <a:p>
            <a:pPr algn="ctr"/>
            <a:endParaRPr lang="en-GB" sz="2500" b="1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689FB87-2344-4EDA-B3D4-D0D61DAF2D1F}"/>
              </a:ext>
            </a:extLst>
          </p:cNvPr>
          <p:cNvSpPr/>
          <p:nvPr/>
        </p:nvSpPr>
        <p:spPr>
          <a:xfrm>
            <a:off x="4027362" y="5873061"/>
            <a:ext cx="3523204" cy="43308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en-IE" sz="2500" dirty="0"/>
              <a:t>Play Again</a:t>
            </a:r>
            <a:r>
              <a:rPr lang="en-IE" sz="2500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endParaRPr lang="en-IE" sz="2500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F3521B8E-7C4C-962B-A067-68F84DEA97D8}"/>
              </a:ext>
            </a:extLst>
          </p:cNvPr>
          <p:cNvSpPr/>
          <p:nvPr/>
        </p:nvSpPr>
        <p:spPr>
          <a:xfrm>
            <a:off x="213944" y="1483189"/>
            <a:ext cx="2456134" cy="1522437"/>
          </a:xfrm>
          <a:prstGeom prst="wedgeRound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Message displayed when Player answers between 75% and 90% of questions correctly</a:t>
            </a:r>
            <a:endParaRPr lang="en-I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068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9D7E568-A94A-3F34-ED40-2F2A1B0160C9}"/>
              </a:ext>
            </a:extLst>
          </p:cNvPr>
          <p:cNvSpPr/>
          <p:nvPr/>
        </p:nvSpPr>
        <p:spPr>
          <a:xfrm>
            <a:off x="858982" y="363924"/>
            <a:ext cx="10806545" cy="62898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0EAEE2-DF3D-3A29-9D86-245DAAFD3BDF}"/>
              </a:ext>
            </a:extLst>
          </p:cNvPr>
          <p:cNvSpPr/>
          <p:nvPr/>
        </p:nvSpPr>
        <p:spPr>
          <a:xfrm>
            <a:off x="2147154" y="508001"/>
            <a:ext cx="8313582" cy="58835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0" i="0">
                <a:effectLst/>
                <a:latin typeface="Roboto" panose="02000000000000000000" pitchFamily="2" charset="0"/>
              </a:rPr>
              <a:t>Congratulations! You answered all questions correctly.</a:t>
            </a:r>
          </a:p>
          <a:p>
            <a:pPr algn="ctr"/>
            <a:r>
              <a:rPr lang="en-GB" sz="2000" b="0" i="0">
                <a:effectLst/>
                <a:latin typeface="Roboto" panose="02000000000000000000" pitchFamily="2" charset="0"/>
              </a:rPr>
              <a:t>You are a true QuizPro!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DBDDC5-21B7-DA40-5800-DEC2E4659623}"/>
              </a:ext>
            </a:extLst>
          </p:cNvPr>
          <p:cNvSpPr txBox="1"/>
          <p:nvPr/>
        </p:nvSpPr>
        <p:spPr>
          <a:xfrm>
            <a:off x="3921685" y="580509"/>
            <a:ext cx="3607663" cy="93871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defTabSz="923544">
              <a:spcAft>
                <a:spcPts val="600"/>
              </a:spcAft>
            </a:pPr>
            <a:r>
              <a:rPr lang="en-IE" sz="181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</a:t>
            </a:r>
            <a:r>
              <a:rPr lang="en-IE" sz="1818" b="1" kern="1200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IE" sz="5500" b="1" kern="1200" dirty="0" err="1">
                <a:solidFill>
                  <a:srgbClr val="FFFF00"/>
                </a:solidFill>
                <a:latin typeface="+mn-lt"/>
                <a:ea typeface="+mn-ea"/>
                <a:cs typeface="+mn-cs"/>
              </a:rPr>
              <a:t>QuizPro</a:t>
            </a:r>
            <a:endParaRPr lang="en-IE" sz="5500" b="1" dirty="0">
              <a:solidFill>
                <a:srgbClr val="FFFF00"/>
              </a:solidFill>
            </a:endParaRPr>
          </a:p>
        </p:txBody>
      </p:sp>
      <p:pic>
        <p:nvPicPr>
          <p:cNvPr id="7" name="Graphic 6" descr="Right And Left Brain outline">
            <a:extLst>
              <a:ext uri="{FF2B5EF4-FFF2-40B4-BE49-F238E27FC236}">
                <a16:creationId xmlns:a16="http://schemas.microsoft.com/office/drawing/2014/main" id="{6639B332-9D2A-9827-F710-7E449093E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1092" y="670694"/>
            <a:ext cx="751902" cy="7583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03C75D7-003B-26D8-B60F-DBE063D90C71}"/>
              </a:ext>
            </a:extLst>
          </p:cNvPr>
          <p:cNvSpPr txBox="1"/>
          <p:nvPr/>
        </p:nvSpPr>
        <p:spPr>
          <a:xfrm>
            <a:off x="0" y="-36186"/>
            <a:ext cx="11539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23544">
              <a:spcAft>
                <a:spcPts val="600"/>
              </a:spcAft>
            </a:pPr>
            <a:r>
              <a:rPr lang="en-IE" sz="20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Desktop </a:t>
            </a:r>
            <a:r>
              <a:rPr lang="en-IE" sz="2000" dirty="0">
                <a:solidFill>
                  <a:srgbClr val="C00000"/>
                </a:solidFill>
              </a:rPr>
              <a:t>Quiz</a:t>
            </a:r>
            <a:r>
              <a:rPr lang="en-IE" sz="20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– End of Game Message – different messages </a:t>
            </a:r>
            <a:r>
              <a:rPr lang="en-IE" sz="2000" dirty="0">
                <a:solidFill>
                  <a:srgbClr val="C00000"/>
                </a:solidFill>
              </a:rPr>
              <a:t>are</a:t>
            </a:r>
            <a:r>
              <a:rPr lang="en-IE" sz="20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displayed depending on players score</a:t>
            </a:r>
            <a:endParaRPr lang="en-IE" sz="1200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FBD519-6B69-8DB3-EF73-8EF57691FC22}"/>
              </a:ext>
            </a:extLst>
          </p:cNvPr>
          <p:cNvSpPr txBox="1"/>
          <p:nvPr/>
        </p:nvSpPr>
        <p:spPr>
          <a:xfrm>
            <a:off x="2821324" y="1551141"/>
            <a:ext cx="6366542" cy="86177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E" sz="5000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🎉 Perfect Score 🎉</a:t>
            </a:r>
          </a:p>
        </p:txBody>
      </p:sp>
      <p:pic>
        <p:nvPicPr>
          <p:cNvPr id="2" name="Graphic 1" descr="Right And Left Brain outline">
            <a:extLst>
              <a:ext uri="{FF2B5EF4-FFF2-40B4-BE49-F238E27FC236}">
                <a16:creationId xmlns:a16="http://schemas.microsoft.com/office/drawing/2014/main" id="{EE0775ED-11CF-30C0-0873-DACCEA4C90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730" y="670694"/>
            <a:ext cx="751902" cy="7583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D2D53BD-16E8-6431-197A-42A40DED3CA8}"/>
              </a:ext>
            </a:extLst>
          </p:cNvPr>
          <p:cNvSpPr txBox="1"/>
          <p:nvPr/>
        </p:nvSpPr>
        <p:spPr>
          <a:xfrm>
            <a:off x="4458623" y="2408362"/>
            <a:ext cx="3091943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500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🏆</a:t>
            </a:r>
            <a:endParaRPr lang="en-IE" sz="125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60F2DA-24AD-4F5B-BD89-BCE748150917}"/>
              </a:ext>
            </a:extLst>
          </p:cNvPr>
          <p:cNvSpPr txBox="1"/>
          <p:nvPr/>
        </p:nvSpPr>
        <p:spPr>
          <a:xfrm>
            <a:off x="2231136" y="4352544"/>
            <a:ext cx="750722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500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Congratulations! You answered all questions correctly.</a:t>
            </a:r>
          </a:p>
          <a:p>
            <a:pPr algn="ctr"/>
            <a:r>
              <a:rPr lang="en-GB" sz="2500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You are a true </a:t>
            </a:r>
            <a:r>
              <a:rPr lang="en-GB" sz="2500" b="1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QuizPro</a:t>
            </a:r>
            <a:r>
              <a:rPr lang="en-GB" sz="2500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!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689FB87-2344-4EDA-B3D4-D0D61DAF2D1F}"/>
              </a:ext>
            </a:extLst>
          </p:cNvPr>
          <p:cNvSpPr/>
          <p:nvPr/>
        </p:nvSpPr>
        <p:spPr>
          <a:xfrm>
            <a:off x="4027362" y="5873061"/>
            <a:ext cx="3523204" cy="43308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en-IE" sz="2500" dirty="0"/>
              <a:t>Play Again</a:t>
            </a:r>
            <a:r>
              <a:rPr lang="en-IE" sz="2500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endParaRPr lang="en-IE" sz="2500" dirty="0"/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EC5D0F7D-B884-F2E9-E1AD-61804F03C8AE}"/>
              </a:ext>
            </a:extLst>
          </p:cNvPr>
          <p:cNvSpPr/>
          <p:nvPr/>
        </p:nvSpPr>
        <p:spPr>
          <a:xfrm>
            <a:off x="61544" y="1330789"/>
            <a:ext cx="2456134" cy="1522437"/>
          </a:xfrm>
          <a:prstGeom prst="wedgeRound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Message displayed when Player answers  100% of questions correctly</a:t>
            </a:r>
            <a:endParaRPr lang="en-I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914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0EAEE2-DF3D-3A29-9D86-245DAAFD3BDF}"/>
              </a:ext>
            </a:extLst>
          </p:cNvPr>
          <p:cNvSpPr/>
          <p:nvPr/>
        </p:nvSpPr>
        <p:spPr>
          <a:xfrm>
            <a:off x="420712" y="1427409"/>
            <a:ext cx="3216000" cy="504559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DBDDC5-21B7-DA40-5800-DEC2E4659623}"/>
              </a:ext>
            </a:extLst>
          </p:cNvPr>
          <p:cNvSpPr txBox="1"/>
          <p:nvPr/>
        </p:nvSpPr>
        <p:spPr>
          <a:xfrm>
            <a:off x="952432" y="1725838"/>
            <a:ext cx="2022103" cy="37637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defTabSz="923544">
              <a:spcAft>
                <a:spcPts val="600"/>
              </a:spcAft>
            </a:pPr>
            <a:r>
              <a:rPr lang="en-IE" sz="181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</a:t>
            </a:r>
            <a:r>
              <a:rPr lang="en-IE" sz="1818" b="1" kern="120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IE" sz="1818" b="1" kern="1200" err="1">
                <a:solidFill>
                  <a:srgbClr val="FFFF00"/>
                </a:solidFill>
                <a:latin typeface="+mn-lt"/>
                <a:ea typeface="+mn-ea"/>
                <a:cs typeface="+mn-cs"/>
              </a:rPr>
              <a:t>QuizPro</a:t>
            </a:r>
            <a:endParaRPr lang="en-IE" b="1">
              <a:solidFill>
                <a:srgbClr val="FFFF00"/>
              </a:solidFill>
            </a:endParaRPr>
          </a:p>
        </p:txBody>
      </p:sp>
      <p:pic>
        <p:nvPicPr>
          <p:cNvPr id="7" name="Graphic 6" descr="Right And Left Brain outline">
            <a:extLst>
              <a:ext uri="{FF2B5EF4-FFF2-40B4-BE49-F238E27FC236}">
                <a16:creationId xmlns:a16="http://schemas.microsoft.com/office/drawing/2014/main" id="{6639B332-9D2A-9827-F710-7E449093E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9578" y="1701523"/>
            <a:ext cx="400693" cy="400693"/>
          </a:xfrm>
          <a:prstGeom prst="rect">
            <a:avLst/>
          </a:prstGeom>
        </p:spPr>
      </p:pic>
      <p:pic>
        <p:nvPicPr>
          <p:cNvPr id="9" name="Graphic 8" descr="Right And Left Brain outline">
            <a:extLst>
              <a:ext uri="{FF2B5EF4-FFF2-40B4-BE49-F238E27FC236}">
                <a16:creationId xmlns:a16="http://schemas.microsoft.com/office/drawing/2014/main" id="{57BF4EBB-1449-E152-2995-DE8F34718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68802" y="1701523"/>
            <a:ext cx="400693" cy="400693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C31149D-9D1E-E435-7736-6FE175349DA2}"/>
              </a:ext>
            </a:extLst>
          </p:cNvPr>
          <p:cNvSpPr/>
          <p:nvPr/>
        </p:nvSpPr>
        <p:spPr>
          <a:xfrm>
            <a:off x="915158" y="2579517"/>
            <a:ext cx="2227109" cy="40069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en-IE" sz="1212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How to Play</a:t>
            </a:r>
            <a:endParaRPr lang="en-IE" sz="1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4979A91-1A28-C081-7AE0-4FE2C373B6E4}"/>
              </a:ext>
            </a:extLst>
          </p:cNvPr>
          <p:cNvSpPr/>
          <p:nvPr/>
        </p:nvSpPr>
        <p:spPr>
          <a:xfrm>
            <a:off x="962035" y="3294295"/>
            <a:ext cx="2227109" cy="24502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en-IE" sz="121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Select Difficulty Level</a:t>
            </a:r>
            <a:endParaRPr lang="en-IE" sz="120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A7F984E-B086-94C4-BD58-FBAC266A6614}"/>
              </a:ext>
            </a:extLst>
          </p:cNvPr>
          <p:cNvSpPr/>
          <p:nvPr/>
        </p:nvSpPr>
        <p:spPr>
          <a:xfrm>
            <a:off x="962035" y="3827697"/>
            <a:ext cx="2227109" cy="24502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en-IE" sz="121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Select Category</a:t>
            </a:r>
            <a:endParaRPr lang="en-IE" sz="12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BFF7432-4477-B0BF-0DB7-D7ADA250801B}"/>
              </a:ext>
            </a:extLst>
          </p:cNvPr>
          <p:cNvSpPr/>
          <p:nvPr/>
        </p:nvSpPr>
        <p:spPr>
          <a:xfrm>
            <a:off x="962035" y="4361098"/>
            <a:ext cx="2227109" cy="34302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en-IE" sz="121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Select Number of Questions</a:t>
            </a:r>
            <a:endParaRPr lang="en-IE" sz="1200"/>
          </a:p>
        </p:txBody>
      </p:sp>
      <p:pic>
        <p:nvPicPr>
          <p:cNvPr id="15" name="Graphic 14" descr="Hamburger Menu Icon with solid fill">
            <a:extLst>
              <a:ext uri="{FF2B5EF4-FFF2-40B4-BE49-F238E27FC236}">
                <a16:creationId xmlns:a16="http://schemas.microsoft.com/office/drawing/2014/main" id="{27A5F065-4F44-0C61-8B51-CFC9BB9A3A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09924" y="2633098"/>
            <a:ext cx="293531" cy="29353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03C75D7-003B-26D8-B60F-DBE063D90C71}"/>
              </a:ext>
            </a:extLst>
          </p:cNvPr>
          <p:cNvSpPr txBox="1"/>
          <p:nvPr/>
        </p:nvSpPr>
        <p:spPr>
          <a:xfrm>
            <a:off x="374009" y="314957"/>
            <a:ext cx="4189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23544">
              <a:spcAft>
                <a:spcPts val="600"/>
              </a:spcAft>
            </a:pPr>
            <a:r>
              <a:rPr lang="en-IE" sz="20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Mobile Landing Page - </a:t>
            </a:r>
            <a:endParaRPr lang="en-IE" sz="2000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FBD519-6B69-8DB3-EF73-8EF57691FC22}"/>
              </a:ext>
            </a:extLst>
          </p:cNvPr>
          <p:cNvSpPr txBox="1"/>
          <p:nvPr/>
        </p:nvSpPr>
        <p:spPr>
          <a:xfrm>
            <a:off x="962035" y="2140811"/>
            <a:ext cx="2022102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00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You're journey to becoming a </a:t>
            </a:r>
            <a:r>
              <a:rPr lang="en-GB" sz="1000" b="1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QuizPro</a:t>
            </a:r>
            <a:r>
              <a:rPr lang="en-GB" sz="1000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starts here!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1CD3D50-CAF6-D315-28EA-6F14C77858A0}"/>
              </a:ext>
            </a:extLst>
          </p:cNvPr>
          <p:cNvSpPr/>
          <p:nvPr/>
        </p:nvSpPr>
        <p:spPr>
          <a:xfrm>
            <a:off x="4014942" y="1427409"/>
            <a:ext cx="3216000" cy="504559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B0CC3E-5C09-F44B-42A6-7488709723BB}"/>
              </a:ext>
            </a:extLst>
          </p:cNvPr>
          <p:cNvSpPr txBox="1"/>
          <p:nvPr/>
        </p:nvSpPr>
        <p:spPr>
          <a:xfrm>
            <a:off x="4546662" y="1725838"/>
            <a:ext cx="2022103" cy="37637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defTabSz="923544">
              <a:spcAft>
                <a:spcPts val="600"/>
              </a:spcAft>
            </a:pPr>
            <a:r>
              <a:rPr lang="en-IE" sz="181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</a:t>
            </a:r>
            <a:r>
              <a:rPr lang="en-IE" sz="1818" b="1" kern="1200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IE" sz="1818" b="1" kern="1200" dirty="0" err="1">
                <a:solidFill>
                  <a:srgbClr val="FFFF00"/>
                </a:solidFill>
                <a:latin typeface="+mn-lt"/>
                <a:ea typeface="+mn-ea"/>
                <a:cs typeface="+mn-cs"/>
              </a:rPr>
              <a:t>QuizPro</a:t>
            </a:r>
            <a:endParaRPr lang="en-IE" b="1" dirty="0">
              <a:solidFill>
                <a:srgbClr val="FFFF00"/>
              </a:solidFill>
            </a:endParaRPr>
          </a:p>
        </p:txBody>
      </p:sp>
      <p:pic>
        <p:nvPicPr>
          <p:cNvPr id="24" name="Graphic 23" descr="Right And Left Brain outline">
            <a:extLst>
              <a:ext uri="{FF2B5EF4-FFF2-40B4-BE49-F238E27FC236}">
                <a16:creationId xmlns:a16="http://schemas.microsoft.com/office/drawing/2014/main" id="{A27DB321-672D-2E8E-EC0F-E397F727F7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03808" y="1701523"/>
            <a:ext cx="400693" cy="400693"/>
          </a:xfrm>
          <a:prstGeom prst="rect">
            <a:avLst/>
          </a:prstGeom>
        </p:spPr>
      </p:pic>
      <p:pic>
        <p:nvPicPr>
          <p:cNvPr id="26" name="Graphic 25" descr="Right And Left Brain outline">
            <a:extLst>
              <a:ext uri="{FF2B5EF4-FFF2-40B4-BE49-F238E27FC236}">
                <a16:creationId xmlns:a16="http://schemas.microsoft.com/office/drawing/2014/main" id="{676EC7BC-34A6-51D6-48EC-7A97B0904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63032" y="1701523"/>
            <a:ext cx="400693" cy="400693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EEFF481-CD7A-ED17-77A9-39CFD2E0285D}"/>
              </a:ext>
            </a:extLst>
          </p:cNvPr>
          <p:cNvSpPr/>
          <p:nvPr/>
        </p:nvSpPr>
        <p:spPr>
          <a:xfrm>
            <a:off x="4509388" y="2579517"/>
            <a:ext cx="2227109" cy="40069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en-IE" sz="1212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How to Play</a:t>
            </a:r>
            <a:endParaRPr lang="en-IE" sz="12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1CB95A3-3CDC-A886-056D-97CD6FFAF9AA}"/>
              </a:ext>
            </a:extLst>
          </p:cNvPr>
          <p:cNvSpPr/>
          <p:nvPr/>
        </p:nvSpPr>
        <p:spPr>
          <a:xfrm>
            <a:off x="4556265" y="3294295"/>
            <a:ext cx="2227109" cy="24502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en-IE" sz="1212" dirty="0">
                <a:solidFill>
                  <a:schemeClr val="tx1"/>
                </a:solidFill>
              </a:rPr>
              <a:t>Easy</a:t>
            </a:r>
            <a:endParaRPr lang="en-IE" sz="12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8A45586-9185-E156-BA6B-D864280C8807}"/>
              </a:ext>
            </a:extLst>
          </p:cNvPr>
          <p:cNvSpPr/>
          <p:nvPr/>
        </p:nvSpPr>
        <p:spPr>
          <a:xfrm>
            <a:off x="4556265" y="3827697"/>
            <a:ext cx="2227109" cy="24502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en-IE" sz="12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General Knowledge</a:t>
            </a:r>
            <a:endParaRPr lang="en-IE" sz="1200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EE47378-211C-2EBF-D340-918E236ED504}"/>
              </a:ext>
            </a:extLst>
          </p:cNvPr>
          <p:cNvSpPr/>
          <p:nvPr/>
        </p:nvSpPr>
        <p:spPr>
          <a:xfrm>
            <a:off x="4556265" y="4361098"/>
            <a:ext cx="2227109" cy="34302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en-IE" sz="1212" dirty="0">
                <a:solidFill>
                  <a:schemeClr val="tx1"/>
                </a:solidFill>
              </a:rPr>
              <a:t>5</a:t>
            </a:r>
            <a:endParaRPr lang="en-IE" sz="1200" dirty="0"/>
          </a:p>
        </p:txBody>
      </p:sp>
      <p:pic>
        <p:nvPicPr>
          <p:cNvPr id="32" name="Graphic 31" descr="Hamburger Menu Icon with solid fill">
            <a:extLst>
              <a:ext uri="{FF2B5EF4-FFF2-40B4-BE49-F238E27FC236}">
                <a16:creationId xmlns:a16="http://schemas.microsoft.com/office/drawing/2014/main" id="{E7A47B5F-497D-E7D7-8CE5-60D0796875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04154" y="2633098"/>
            <a:ext cx="293531" cy="29353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05D609D-8502-4CB6-B40D-3DE82FED4D8F}"/>
              </a:ext>
            </a:extLst>
          </p:cNvPr>
          <p:cNvSpPr txBox="1"/>
          <p:nvPr/>
        </p:nvSpPr>
        <p:spPr>
          <a:xfrm>
            <a:off x="3885204" y="362237"/>
            <a:ext cx="418958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23544">
              <a:spcAft>
                <a:spcPts val="600"/>
              </a:spcAft>
            </a:pPr>
            <a:r>
              <a:rPr lang="en-IE" sz="20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Mobile Landing Page - </a:t>
            </a:r>
          </a:p>
          <a:p>
            <a:pPr defTabSz="923544">
              <a:spcAft>
                <a:spcPts val="600"/>
              </a:spcAft>
            </a:pPr>
            <a:r>
              <a:rPr lang="en-IE" sz="20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IE" sz="12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– Once options selected the ‘Start’ game button is visible</a:t>
            </a:r>
            <a:endParaRPr lang="en-IE" sz="1200" dirty="0">
              <a:solidFill>
                <a:srgbClr val="C0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625376-BA83-EDC5-0A55-86CE8534CAA5}"/>
              </a:ext>
            </a:extLst>
          </p:cNvPr>
          <p:cNvSpPr txBox="1"/>
          <p:nvPr/>
        </p:nvSpPr>
        <p:spPr>
          <a:xfrm>
            <a:off x="4556265" y="2140811"/>
            <a:ext cx="2022102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00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You're journey to becoming a </a:t>
            </a:r>
            <a:r>
              <a:rPr lang="en-GB" sz="1000" b="1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QuizPro</a:t>
            </a:r>
            <a:r>
              <a:rPr lang="en-GB" sz="1000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starts here!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80DAE05-A313-2D09-A211-2A267FF9CCFC}"/>
              </a:ext>
            </a:extLst>
          </p:cNvPr>
          <p:cNvSpPr/>
          <p:nvPr/>
        </p:nvSpPr>
        <p:spPr>
          <a:xfrm>
            <a:off x="4562855" y="5091069"/>
            <a:ext cx="2227109" cy="40069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en-IE" sz="1212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Start </a:t>
            </a:r>
            <a:endParaRPr lang="en-IE" sz="12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678A753-25DB-DDFD-11F2-5BDF9A496B4C}"/>
              </a:ext>
            </a:extLst>
          </p:cNvPr>
          <p:cNvSpPr/>
          <p:nvPr/>
        </p:nvSpPr>
        <p:spPr>
          <a:xfrm>
            <a:off x="8189473" y="1427409"/>
            <a:ext cx="3216000" cy="504559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B88E2E5-6F1B-48DE-A6CF-16E6FCC9CD34}"/>
              </a:ext>
            </a:extLst>
          </p:cNvPr>
          <p:cNvSpPr txBox="1"/>
          <p:nvPr/>
        </p:nvSpPr>
        <p:spPr>
          <a:xfrm>
            <a:off x="8179946" y="382212"/>
            <a:ext cx="418958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23544">
              <a:spcAft>
                <a:spcPts val="600"/>
              </a:spcAft>
            </a:pPr>
            <a:r>
              <a:rPr lang="en-IE" sz="20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Mobile Landing Page - </a:t>
            </a:r>
          </a:p>
          <a:p>
            <a:pPr defTabSz="923544">
              <a:spcAft>
                <a:spcPts val="600"/>
              </a:spcAft>
            </a:pPr>
            <a:r>
              <a:rPr lang="en-IE" sz="20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IE" sz="12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–  How to Play Modal</a:t>
            </a:r>
            <a:endParaRPr lang="en-IE" sz="1200" dirty="0">
              <a:solidFill>
                <a:srgbClr val="C0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401B50-F2FD-37F9-09D1-8774FD1CCB04}"/>
              </a:ext>
            </a:extLst>
          </p:cNvPr>
          <p:cNvSpPr/>
          <p:nvPr/>
        </p:nvSpPr>
        <p:spPr>
          <a:xfrm>
            <a:off x="8385048" y="1701523"/>
            <a:ext cx="2891794" cy="46078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994843-9139-230B-85BA-417A53B367C1}"/>
              </a:ext>
            </a:extLst>
          </p:cNvPr>
          <p:cNvSpPr/>
          <p:nvPr/>
        </p:nvSpPr>
        <p:spPr>
          <a:xfrm>
            <a:off x="8700656" y="1828800"/>
            <a:ext cx="2381766" cy="58521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How to Play</a:t>
            </a:r>
            <a:endParaRPr lang="en-I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E75154-7684-1757-79B9-3CD98A8B0624}"/>
              </a:ext>
            </a:extLst>
          </p:cNvPr>
          <p:cNvSpPr txBox="1"/>
          <p:nvPr/>
        </p:nvSpPr>
        <p:spPr>
          <a:xfrm>
            <a:off x="8700655" y="2540921"/>
            <a:ext cx="238176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- Select a difficulty level:</a:t>
            </a:r>
            <a:br>
              <a:rPr lang="en-GB" sz="1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</a:br>
            <a:r>
              <a:rPr lang="en-GB" sz="10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'Easy'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 </a:t>
            </a:r>
            <a:r>
              <a:rPr lang="en-GB" sz="10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'Medium'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or </a:t>
            </a:r>
            <a:r>
              <a:rPr lang="en-GB" sz="10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'Hard’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ctr">
              <a:buFont typeface="Arial" panose="020B0604020202020204" pitchFamily="34" charset="0"/>
              <a:buChar char="•"/>
            </a:pPr>
            <a:endParaRPr lang="en-GB" sz="10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algn="ctr"/>
            <a:r>
              <a:rPr lang="en-GB" sz="1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- Select a topic from the </a:t>
            </a:r>
            <a:r>
              <a:rPr lang="en-GB" sz="10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'Select Category'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dropdown menu.</a:t>
            </a:r>
          </a:p>
          <a:p>
            <a:pPr algn="ctr"/>
            <a:r>
              <a:rPr lang="en-GB" sz="1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- Select the number of questions from </a:t>
            </a:r>
            <a:r>
              <a:rPr lang="en-GB" sz="10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'Select Number of Questions'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dropdown menu.</a:t>
            </a:r>
          </a:p>
          <a:p>
            <a:pPr algn="ctr"/>
            <a:r>
              <a:rPr lang="en-GB" sz="1000" dirty="0">
                <a:solidFill>
                  <a:srgbClr val="000000"/>
                </a:solidFill>
                <a:latin typeface="Roboto" panose="02000000000000000000" pitchFamily="2" charset="0"/>
              </a:rPr>
              <a:t>-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Click the </a:t>
            </a:r>
            <a:r>
              <a:rPr lang="en-GB" sz="10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'Start Quiz'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button to begin the quiz.</a:t>
            </a:r>
          </a:p>
          <a:p>
            <a:pPr algn="ctr"/>
            <a:r>
              <a:rPr lang="en-GB" sz="1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- Select an answer from one of the choices and click the </a:t>
            </a:r>
            <a:r>
              <a:rPr lang="en-GB" sz="10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'Submit'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button.</a:t>
            </a:r>
          </a:p>
          <a:p>
            <a:pPr algn="ctr"/>
            <a:r>
              <a:rPr lang="en-GB" sz="1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- Click the </a:t>
            </a:r>
            <a:r>
              <a:rPr lang="en-GB" sz="10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'Next'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button to move to the next question.</a:t>
            </a:r>
          </a:p>
          <a:p>
            <a:pPr algn="ctr"/>
            <a:r>
              <a:rPr lang="en-GB" sz="1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-When the quiz is over you will get your quiz results.</a:t>
            </a:r>
          </a:p>
          <a:p>
            <a:pPr algn="ctr"/>
            <a:r>
              <a:rPr lang="en-GB" sz="1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- Click the </a:t>
            </a:r>
            <a:r>
              <a:rPr lang="en-GB" sz="10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'Play Again'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button to return to the Home screen.</a:t>
            </a:r>
          </a:p>
          <a:p>
            <a:endParaRPr lang="en-I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E56D3B-54FD-986E-8F8B-507FE577125D}"/>
              </a:ext>
            </a:extLst>
          </p:cNvPr>
          <p:cNvSpPr/>
          <p:nvPr/>
        </p:nvSpPr>
        <p:spPr>
          <a:xfrm>
            <a:off x="8995054" y="5598463"/>
            <a:ext cx="1671782" cy="34214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Close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56091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0EAEE2-DF3D-3A29-9D86-245DAAFD3BDF}"/>
              </a:ext>
            </a:extLst>
          </p:cNvPr>
          <p:cNvSpPr/>
          <p:nvPr/>
        </p:nvSpPr>
        <p:spPr>
          <a:xfrm>
            <a:off x="1410159" y="396569"/>
            <a:ext cx="9419422" cy="63477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DBDDC5-21B7-DA40-5800-DEC2E4659623}"/>
              </a:ext>
            </a:extLst>
          </p:cNvPr>
          <p:cNvSpPr txBox="1"/>
          <p:nvPr/>
        </p:nvSpPr>
        <p:spPr>
          <a:xfrm>
            <a:off x="3921685" y="580509"/>
            <a:ext cx="3607663" cy="93871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defTabSz="923544">
              <a:spcAft>
                <a:spcPts val="600"/>
              </a:spcAft>
            </a:pPr>
            <a:r>
              <a:rPr lang="en-IE" sz="181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</a:t>
            </a:r>
            <a:r>
              <a:rPr lang="en-IE" sz="1818" b="1" kern="1200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IE" sz="5500" b="1" kern="1200" dirty="0" err="1">
                <a:solidFill>
                  <a:srgbClr val="FFFF00"/>
                </a:solidFill>
                <a:latin typeface="+mn-lt"/>
                <a:ea typeface="+mn-ea"/>
                <a:cs typeface="+mn-cs"/>
              </a:rPr>
              <a:t>QuizPro</a:t>
            </a:r>
            <a:endParaRPr lang="en-IE" sz="5500" b="1" dirty="0">
              <a:solidFill>
                <a:srgbClr val="FFFF00"/>
              </a:solidFill>
            </a:endParaRPr>
          </a:p>
        </p:txBody>
      </p:sp>
      <p:pic>
        <p:nvPicPr>
          <p:cNvPr id="7" name="Graphic 6" descr="Right And Left Brain outline">
            <a:extLst>
              <a:ext uri="{FF2B5EF4-FFF2-40B4-BE49-F238E27FC236}">
                <a16:creationId xmlns:a16="http://schemas.microsoft.com/office/drawing/2014/main" id="{6639B332-9D2A-9827-F710-7E449093E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1092" y="670694"/>
            <a:ext cx="751902" cy="75835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C31149D-9D1E-E435-7736-6FE175349DA2}"/>
              </a:ext>
            </a:extLst>
          </p:cNvPr>
          <p:cNvSpPr/>
          <p:nvPr/>
        </p:nvSpPr>
        <p:spPr>
          <a:xfrm>
            <a:off x="4054207" y="2747757"/>
            <a:ext cx="3955056" cy="598179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en-IE" sz="2500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How to Play</a:t>
            </a:r>
            <a:endParaRPr lang="en-IE" sz="25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4979A91-1A28-C081-7AE0-4FE2C373B6E4}"/>
              </a:ext>
            </a:extLst>
          </p:cNvPr>
          <p:cNvSpPr/>
          <p:nvPr/>
        </p:nvSpPr>
        <p:spPr>
          <a:xfrm>
            <a:off x="4267518" y="3545835"/>
            <a:ext cx="3565476" cy="47426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en-IE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Select Difficulty Level</a:t>
            </a:r>
            <a:endParaRPr lang="en-IE" sz="20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A7F984E-B086-94C4-BD58-FBAC266A6614}"/>
              </a:ext>
            </a:extLst>
          </p:cNvPr>
          <p:cNvSpPr/>
          <p:nvPr/>
        </p:nvSpPr>
        <p:spPr>
          <a:xfrm>
            <a:off x="4267517" y="4162460"/>
            <a:ext cx="3565477" cy="39216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en-IE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Select Category</a:t>
            </a:r>
            <a:endParaRPr lang="en-IE" sz="20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BFF7432-4477-B0BF-0DB7-D7ADA250801B}"/>
              </a:ext>
            </a:extLst>
          </p:cNvPr>
          <p:cNvSpPr/>
          <p:nvPr/>
        </p:nvSpPr>
        <p:spPr>
          <a:xfrm>
            <a:off x="4267517" y="4652947"/>
            <a:ext cx="3565477" cy="39216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en-IE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Select Number of Questions</a:t>
            </a:r>
            <a:endParaRPr lang="en-IE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3C75D7-003B-26D8-B60F-DBE063D90C71}"/>
              </a:ext>
            </a:extLst>
          </p:cNvPr>
          <p:cNvSpPr txBox="1"/>
          <p:nvPr/>
        </p:nvSpPr>
        <p:spPr>
          <a:xfrm>
            <a:off x="1311822" y="-27808"/>
            <a:ext cx="4189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23544">
              <a:spcAft>
                <a:spcPts val="600"/>
              </a:spcAft>
            </a:pPr>
            <a:r>
              <a:rPr lang="en-IE" sz="20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Desktop Landing Page  </a:t>
            </a:r>
            <a:endParaRPr lang="en-IE" sz="2000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FBD519-6B69-8DB3-EF73-8EF57691FC22}"/>
              </a:ext>
            </a:extLst>
          </p:cNvPr>
          <p:cNvSpPr txBox="1"/>
          <p:nvPr/>
        </p:nvSpPr>
        <p:spPr>
          <a:xfrm>
            <a:off x="3944651" y="1703169"/>
            <a:ext cx="4336191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You're journey to becoming a </a:t>
            </a:r>
            <a:r>
              <a:rPr lang="en-GB" sz="2000" b="1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QuizPro</a:t>
            </a:r>
            <a:r>
              <a:rPr lang="en-GB" sz="2000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starts here!</a:t>
            </a:r>
          </a:p>
        </p:txBody>
      </p:sp>
      <p:pic>
        <p:nvPicPr>
          <p:cNvPr id="2" name="Graphic 1" descr="Right And Left Brain outline">
            <a:extLst>
              <a:ext uri="{FF2B5EF4-FFF2-40B4-BE49-F238E27FC236}">
                <a16:creationId xmlns:a16="http://schemas.microsoft.com/office/drawing/2014/main" id="{EE0775ED-11CF-30C0-0873-DACCEA4C90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730" y="670694"/>
            <a:ext cx="751902" cy="758350"/>
          </a:xfrm>
          <a:prstGeom prst="rect">
            <a:avLst/>
          </a:prstGeom>
        </p:spPr>
      </p:pic>
      <p:pic>
        <p:nvPicPr>
          <p:cNvPr id="3" name="Graphic 2" descr="Hamburger Menu Icon with solid fill">
            <a:extLst>
              <a:ext uri="{FF2B5EF4-FFF2-40B4-BE49-F238E27FC236}">
                <a16:creationId xmlns:a16="http://schemas.microsoft.com/office/drawing/2014/main" id="{530DAD9F-3BD6-6F57-381B-6AE4CE6A46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61784" y="2866609"/>
            <a:ext cx="418787" cy="41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273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0EAEE2-DF3D-3A29-9D86-245DAAFD3BDF}"/>
              </a:ext>
            </a:extLst>
          </p:cNvPr>
          <p:cNvSpPr/>
          <p:nvPr/>
        </p:nvSpPr>
        <p:spPr>
          <a:xfrm>
            <a:off x="1410159" y="396569"/>
            <a:ext cx="9419422" cy="63477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E08AB5-259D-87FA-0B35-8E197E95246B}"/>
              </a:ext>
            </a:extLst>
          </p:cNvPr>
          <p:cNvSpPr/>
          <p:nvPr/>
        </p:nvSpPr>
        <p:spPr>
          <a:xfrm>
            <a:off x="1699491" y="655782"/>
            <a:ext cx="8922327" cy="59389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FC3465-D135-0B5A-D282-FA061FAEC19B}"/>
              </a:ext>
            </a:extLst>
          </p:cNvPr>
          <p:cNvSpPr/>
          <p:nvPr/>
        </p:nvSpPr>
        <p:spPr>
          <a:xfrm>
            <a:off x="1893455" y="886691"/>
            <a:ext cx="8599054" cy="7112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500" b="1" dirty="0"/>
              <a:t>How to Play</a:t>
            </a:r>
            <a:endParaRPr lang="en-IE" sz="25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EBFF13-9AA7-A975-2BE2-BF0C2011FE76}"/>
              </a:ext>
            </a:extLst>
          </p:cNvPr>
          <p:cNvSpPr txBox="1"/>
          <p:nvPr/>
        </p:nvSpPr>
        <p:spPr>
          <a:xfrm>
            <a:off x="3020290" y="1719541"/>
            <a:ext cx="6151419" cy="42780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 algn="ctr"/>
            <a:r>
              <a:rPr lang="en-GB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- Select a difficulty level:</a:t>
            </a:r>
            <a:br>
              <a:rPr lang="en-GB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</a:br>
            <a:r>
              <a:rPr lang="en-GB" sz="16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'Easy'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 </a:t>
            </a:r>
            <a:r>
              <a:rPr lang="en-GB" sz="16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'Medium'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or </a:t>
            </a:r>
            <a:r>
              <a:rPr lang="en-GB" sz="16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'Hard’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lvl="1" algn="ctr"/>
            <a:endParaRPr lang="en-GB" sz="16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lvl="1" algn="ctr"/>
            <a:r>
              <a:rPr lang="en-GB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- Select a topic from the </a:t>
            </a:r>
            <a:r>
              <a:rPr lang="en-GB" sz="16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'Select Category'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dropdown menu.</a:t>
            </a:r>
          </a:p>
          <a:p>
            <a:pPr lvl="1" algn="ctr"/>
            <a:endParaRPr lang="en-GB" sz="16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lvl="1" algn="ctr"/>
            <a:r>
              <a:rPr lang="en-GB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- Select the number of questions from </a:t>
            </a:r>
            <a:r>
              <a:rPr lang="en-GB" sz="16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'Select Number of Questions'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dropdown menu.</a:t>
            </a:r>
          </a:p>
          <a:p>
            <a:pPr lvl="1" algn="ctr"/>
            <a:endParaRPr lang="en-GB" sz="16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lvl="1" algn="ctr"/>
            <a:r>
              <a:rPr lang="en-GB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- Click the </a:t>
            </a:r>
            <a:r>
              <a:rPr lang="en-GB" sz="16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'Start Quiz'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button to begin the quiz.</a:t>
            </a:r>
          </a:p>
          <a:p>
            <a:pPr lvl="1" algn="ctr"/>
            <a:endParaRPr lang="en-GB" sz="16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lvl="1" algn="ctr"/>
            <a:r>
              <a:rPr lang="en-GB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- Select an answer from one of the choices and click the </a:t>
            </a:r>
            <a:r>
              <a:rPr lang="en-GB" sz="16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'Submit'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button.</a:t>
            </a:r>
          </a:p>
          <a:p>
            <a:pPr lvl="1" algn="ctr"/>
            <a:r>
              <a:rPr lang="en-GB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- Click the </a:t>
            </a:r>
            <a:r>
              <a:rPr lang="en-GB" sz="16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'Next'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button to move to the next question.</a:t>
            </a:r>
          </a:p>
          <a:p>
            <a:pPr lvl="1" algn="ctr"/>
            <a:endParaRPr lang="en-GB" sz="16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lvl="1" algn="ctr"/>
            <a:r>
              <a:rPr lang="en-GB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-When the quiz is over you will get your quiz results.</a:t>
            </a:r>
          </a:p>
          <a:p>
            <a:pPr lvl="1" algn="ctr"/>
            <a:endParaRPr lang="en-GB" sz="16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lvl="1" algn="ctr"/>
            <a:r>
              <a:rPr lang="en-GB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- Click the </a:t>
            </a:r>
            <a:r>
              <a:rPr lang="en-GB" sz="16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'Play Again'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button to return to the Home screen.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3B97EC-B100-B088-FAF5-B996E8EB9FED}"/>
              </a:ext>
            </a:extLst>
          </p:cNvPr>
          <p:cNvSpPr/>
          <p:nvPr/>
        </p:nvSpPr>
        <p:spPr>
          <a:xfrm>
            <a:off x="4151745" y="6119285"/>
            <a:ext cx="4017818" cy="34214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500" dirty="0"/>
              <a:t>Close</a:t>
            </a:r>
            <a:endParaRPr lang="en-IE" sz="25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D97A9A-2BEE-DC85-8161-A2D40BDB20A8}"/>
              </a:ext>
            </a:extLst>
          </p:cNvPr>
          <p:cNvSpPr txBox="1"/>
          <p:nvPr/>
        </p:nvSpPr>
        <p:spPr>
          <a:xfrm>
            <a:off x="1311822" y="-27808"/>
            <a:ext cx="5606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23544">
              <a:spcAft>
                <a:spcPts val="600"/>
              </a:spcAft>
            </a:pPr>
            <a:r>
              <a:rPr lang="en-IE" sz="20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Desktop Landing Page - How to Play Modal </a:t>
            </a:r>
            <a:endParaRPr lang="en-IE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96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0EAEE2-DF3D-3A29-9D86-245DAAFD3BDF}"/>
              </a:ext>
            </a:extLst>
          </p:cNvPr>
          <p:cNvSpPr/>
          <p:nvPr/>
        </p:nvSpPr>
        <p:spPr>
          <a:xfrm>
            <a:off x="1410159" y="396569"/>
            <a:ext cx="9419422" cy="63477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DBDDC5-21B7-DA40-5800-DEC2E4659623}"/>
              </a:ext>
            </a:extLst>
          </p:cNvPr>
          <p:cNvSpPr txBox="1"/>
          <p:nvPr/>
        </p:nvSpPr>
        <p:spPr>
          <a:xfrm>
            <a:off x="3921685" y="580509"/>
            <a:ext cx="3607663" cy="93871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defTabSz="923544">
              <a:spcAft>
                <a:spcPts val="600"/>
              </a:spcAft>
            </a:pPr>
            <a:r>
              <a:rPr lang="en-IE" sz="181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</a:t>
            </a:r>
            <a:r>
              <a:rPr lang="en-IE" sz="1818" b="1" kern="1200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IE" sz="5500" b="1" kern="1200" dirty="0" err="1">
                <a:solidFill>
                  <a:srgbClr val="FFFF00"/>
                </a:solidFill>
                <a:latin typeface="+mn-lt"/>
                <a:ea typeface="+mn-ea"/>
                <a:cs typeface="+mn-cs"/>
              </a:rPr>
              <a:t>QuizPro</a:t>
            </a:r>
            <a:endParaRPr lang="en-IE" sz="5500" b="1" dirty="0">
              <a:solidFill>
                <a:srgbClr val="FFFF00"/>
              </a:solidFill>
            </a:endParaRPr>
          </a:p>
        </p:txBody>
      </p:sp>
      <p:pic>
        <p:nvPicPr>
          <p:cNvPr id="7" name="Graphic 6" descr="Right And Left Brain outline">
            <a:extLst>
              <a:ext uri="{FF2B5EF4-FFF2-40B4-BE49-F238E27FC236}">
                <a16:creationId xmlns:a16="http://schemas.microsoft.com/office/drawing/2014/main" id="{6639B332-9D2A-9827-F710-7E449093E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1092" y="670694"/>
            <a:ext cx="751902" cy="75835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C31149D-9D1E-E435-7736-6FE175349DA2}"/>
              </a:ext>
            </a:extLst>
          </p:cNvPr>
          <p:cNvSpPr/>
          <p:nvPr/>
        </p:nvSpPr>
        <p:spPr>
          <a:xfrm>
            <a:off x="4267517" y="2747757"/>
            <a:ext cx="3565476" cy="598179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en-IE" sz="2500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How to Play</a:t>
            </a:r>
            <a:endParaRPr lang="en-IE" sz="25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4979A91-1A28-C081-7AE0-4FE2C373B6E4}"/>
              </a:ext>
            </a:extLst>
          </p:cNvPr>
          <p:cNvSpPr/>
          <p:nvPr/>
        </p:nvSpPr>
        <p:spPr>
          <a:xfrm>
            <a:off x="4267518" y="3545835"/>
            <a:ext cx="3565476" cy="47426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en-IE" sz="2000" dirty="0">
                <a:solidFill>
                  <a:schemeClr val="tx1"/>
                </a:solidFill>
              </a:rPr>
              <a:t>Medium</a:t>
            </a:r>
            <a:endParaRPr lang="en-IE" sz="20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A7F984E-B086-94C4-BD58-FBAC266A6614}"/>
              </a:ext>
            </a:extLst>
          </p:cNvPr>
          <p:cNvSpPr/>
          <p:nvPr/>
        </p:nvSpPr>
        <p:spPr>
          <a:xfrm>
            <a:off x="4267517" y="4162460"/>
            <a:ext cx="3565477" cy="39216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en-IE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Sport</a:t>
            </a:r>
            <a:endParaRPr lang="en-IE" sz="20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BFF7432-4477-B0BF-0DB7-D7ADA250801B}"/>
              </a:ext>
            </a:extLst>
          </p:cNvPr>
          <p:cNvSpPr/>
          <p:nvPr/>
        </p:nvSpPr>
        <p:spPr>
          <a:xfrm>
            <a:off x="4267517" y="4652947"/>
            <a:ext cx="3565477" cy="39216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en-IE" sz="2000" dirty="0">
                <a:solidFill>
                  <a:schemeClr val="tx1"/>
                </a:solidFill>
              </a:rPr>
              <a:t>10</a:t>
            </a:r>
            <a:endParaRPr lang="en-IE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3C75D7-003B-26D8-B60F-DBE063D90C71}"/>
              </a:ext>
            </a:extLst>
          </p:cNvPr>
          <p:cNvSpPr txBox="1"/>
          <p:nvPr/>
        </p:nvSpPr>
        <p:spPr>
          <a:xfrm>
            <a:off x="1311822" y="-27808"/>
            <a:ext cx="9881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23544">
              <a:spcAft>
                <a:spcPts val="600"/>
              </a:spcAft>
            </a:pPr>
            <a:r>
              <a:rPr lang="en-IE" sz="20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Desktop  - </a:t>
            </a:r>
            <a:r>
              <a:rPr lang="en-IE" sz="12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Once options selected the ‘Start Quiz’  button is visible </a:t>
            </a:r>
            <a:endParaRPr lang="en-IE" sz="1200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FBD519-6B69-8DB3-EF73-8EF57691FC22}"/>
              </a:ext>
            </a:extLst>
          </p:cNvPr>
          <p:cNvSpPr txBox="1"/>
          <p:nvPr/>
        </p:nvSpPr>
        <p:spPr>
          <a:xfrm>
            <a:off x="3944651" y="1703169"/>
            <a:ext cx="4336191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You're journey to becoming a </a:t>
            </a:r>
            <a:r>
              <a:rPr lang="en-GB" sz="2000" b="1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QuizPro</a:t>
            </a:r>
            <a:r>
              <a:rPr lang="en-GB" sz="2000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starts here!</a:t>
            </a:r>
          </a:p>
        </p:txBody>
      </p:sp>
      <p:pic>
        <p:nvPicPr>
          <p:cNvPr id="2" name="Graphic 1" descr="Right And Left Brain outline">
            <a:extLst>
              <a:ext uri="{FF2B5EF4-FFF2-40B4-BE49-F238E27FC236}">
                <a16:creationId xmlns:a16="http://schemas.microsoft.com/office/drawing/2014/main" id="{EE0775ED-11CF-30C0-0873-DACCEA4C90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730" y="670694"/>
            <a:ext cx="751902" cy="758350"/>
          </a:xfrm>
          <a:prstGeom prst="rect">
            <a:avLst/>
          </a:prstGeom>
        </p:spPr>
      </p:pic>
      <p:pic>
        <p:nvPicPr>
          <p:cNvPr id="3" name="Graphic 2" descr="Hamburger Menu Icon with solid fill">
            <a:extLst>
              <a:ext uri="{FF2B5EF4-FFF2-40B4-BE49-F238E27FC236}">
                <a16:creationId xmlns:a16="http://schemas.microsoft.com/office/drawing/2014/main" id="{530DAD9F-3BD6-6F57-381B-6AE4CE6A46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61784" y="2866609"/>
            <a:ext cx="418787" cy="41878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6B14910-BB87-5878-AFB2-7DEF20721ACC}"/>
              </a:ext>
            </a:extLst>
          </p:cNvPr>
          <p:cNvSpPr/>
          <p:nvPr/>
        </p:nvSpPr>
        <p:spPr>
          <a:xfrm>
            <a:off x="4267517" y="5489121"/>
            <a:ext cx="3523204" cy="598179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en-IE" sz="2500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Start Quiz</a:t>
            </a:r>
            <a:endParaRPr lang="en-IE" sz="2500" dirty="0"/>
          </a:p>
        </p:txBody>
      </p:sp>
    </p:spTree>
    <p:extLst>
      <p:ext uri="{BB962C8B-B14F-4D97-AF65-F5344CB8AC3E}">
        <p14:creationId xmlns:p14="http://schemas.microsoft.com/office/powerpoint/2010/main" val="387550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0EAEE2-DF3D-3A29-9D86-245DAAFD3BDF}"/>
              </a:ext>
            </a:extLst>
          </p:cNvPr>
          <p:cNvSpPr/>
          <p:nvPr/>
        </p:nvSpPr>
        <p:spPr>
          <a:xfrm>
            <a:off x="1542768" y="381080"/>
            <a:ext cx="9419422" cy="63477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DBDDC5-21B7-DA40-5800-DEC2E4659623}"/>
              </a:ext>
            </a:extLst>
          </p:cNvPr>
          <p:cNvSpPr txBox="1"/>
          <p:nvPr/>
        </p:nvSpPr>
        <p:spPr>
          <a:xfrm>
            <a:off x="3921685" y="580509"/>
            <a:ext cx="3607663" cy="93871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defTabSz="923544">
              <a:spcAft>
                <a:spcPts val="600"/>
              </a:spcAft>
            </a:pPr>
            <a:r>
              <a:rPr lang="en-IE" sz="181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</a:t>
            </a:r>
            <a:r>
              <a:rPr lang="en-IE" sz="1818" b="1" kern="1200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IE" sz="5500" b="1" kern="1200" dirty="0" err="1">
                <a:solidFill>
                  <a:srgbClr val="FFFF00"/>
                </a:solidFill>
                <a:latin typeface="+mn-lt"/>
                <a:ea typeface="+mn-ea"/>
                <a:cs typeface="+mn-cs"/>
              </a:rPr>
              <a:t>QuizPro</a:t>
            </a:r>
            <a:endParaRPr lang="en-IE" sz="5500" b="1" dirty="0">
              <a:solidFill>
                <a:srgbClr val="FFFF00"/>
              </a:solidFill>
            </a:endParaRPr>
          </a:p>
        </p:txBody>
      </p:sp>
      <p:pic>
        <p:nvPicPr>
          <p:cNvPr id="7" name="Graphic 6" descr="Right And Left Brain outline">
            <a:extLst>
              <a:ext uri="{FF2B5EF4-FFF2-40B4-BE49-F238E27FC236}">
                <a16:creationId xmlns:a16="http://schemas.microsoft.com/office/drawing/2014/main" id="{6639B332-9D2A-9827-F710-7E449093E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1092" y="670694"/>
            <a:ext cx="751902" cy="7583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03C75D7-003B-26D8-B60F-DBE063D90C71}"/>
              </a:ext>
            </a:extLst>
          </p:cNvPr>
          <p:cNvSpPr txBox="1"/>
          <p:nvPr/>
        </p:nvSpPr>
        <p:spPr>
          <a:xfrm>
            <a:off x="1311822" y="-27808"/>
            <a:ext cx="9881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23544">
              <a:spcAft>
                <a:spcPts val="600"/>
              </a:spcAft>
            </a:pPr>
            <a:r>
              <a:rPr lang="en-IE" sz="20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Desktop </a:t>
            </a:r>
            <a:r>
              <a:rPr lang="en-IE" sz="2000" dirty="0">
                <a:solidFill>
                  <a:srgbClr val="C00000"/>
                </a:solidFill>
              </a:rPr>
              <a:t>Quiz</a:t>
            </a:r>
            <a:r>
              <a:rPr lang="en-IE" sz="20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– select </a:t>
            </a:r>
            <a:r>
              <a:rPr lang="en-IE" sz="2000" dirty="0">
                <a:solidFill>
                  <a:srgbClr val="C00000"/>
                </a:solidFill>
              </a:rPr>
              <a:t>a</a:t>
            </a:r>
            <a:r>
              <a:rPr lang="en-IE" sz="20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nswer screen</a:t>
            </a:r>
            <a:endParaRPr lang="en-IE" sz="1200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FBD519-6B69-8DB3-EF73-8EF57691FC22}"/>
              </a:ext>
            </a:extLst>
          </p:cNvPr>
          <p:cNvSpPr txBox="1"/>
          <p:nvPr/>
        </p:nvSpPr>
        <p:spPr>
          <a:xfrm>
            <a:off x="3810730" y="1563253"/>
            <a:ext cx="4336191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</a:rPr>
              <a:t>Question: 1 of 10</a:t>
            </a:r>
            <a:endParaRPr lang="en-GB" sz="2000" b="1" i="0" dirty="0">
              <a:solidFill>
                <a:schemeClr val="bg1">
                  <a:lumMod val="75000"/>
                </a:schemeClr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2" name="Graphic 1" descr="Right And Left Brain outline">
            <a:extLst>
              <a:ext uri="{FF2B5EF4-FFF2-40B4-BE49-F238E27FC236}">
                <a16:creationId xmlns:a16="http://schemas.microsoft.com/office/drawing/2014/main" id="{EE0775ED-11CF-30C0-0873-DACCEA4C90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730" y="670694"/>
            <a:ext cx="751902" cy="75835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6B14910-BB87-5878-AFB2-7DEF20721ACC}"/>
              </a:ext>
            </a:extLst>
          </p:cNvPr>
          <p:cNvSpPr/>
          <p:nvPr/>
        </p:nvSpPr>
        <p:spPr>
          <a:xfrm>
            <a:off x="3959633" y="4729226"/>
            <a:ext cx="3523204" cy="598179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en-IE" sz="2500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Submit Answer </a:t>
            </a:r>
            <a:endParaRPr lang="en-IE" sz="2500" dirty="0"/>
          </a:p>
        </p:txBody>
      </p:sp>
      <p:pic>
        <p:nvPicPr>
          <p:cNvPr id="9" name="Graphic 8" descr="Direction with solid fill">
            <a:extLst>
              <a:ext uri="{FF2B5EF4-FFF2-40B4-BE49-F238E27FC236}">
                <a16:creationId xmlns:a16="http://schemas.microsoft.com/office/drawing/2014/main" id="{1AD1847A-B1D7-5BB8-D217-7F9B224B8E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648576">
            <a:off x="6782001" y="4712974"/>
            <a:ext cx="598179" cy="59817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E12622-8C3C-AC2F-1552-FEA5517C6AE4}"/>
              </a:ext>
            </a:extLst>
          </p:cNvPr>
          <p:cNvSpPr txBox="1"/>
          <p:nvPr/>
        </p:nvSpPr>
        <p:spPr>
          <a:xfrm>
            <a:off x="3014472" y="2116436"/>
            <a:ext cx="6163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Which sign of the zodiac comes between Virgo and Scorpio?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2D53BD-16E8-6431-197A-42A40DED3CA8}"/>
              </a:ext>
            </a:extLst>
          </p:cNvPr>
          <p:cNvSpPr txBox="1"/>
          <p:nvPr/>
        </p:nvSpPr>
        <p:spPr>
          <a:xfrm>
            <a:off x="5364875" y="2915840"/>
            <a:ext cx="309194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>
                <a:solidFill>
                  <a:schemeClr val="bg1"/>
                </a:solidFill>
              </a:rPr>
              <a:t>Libra </a:t>
            </a:r>
          </a:p>
          <a:p>
            <a:r>
              <a:rPr lang="en-GB" sz="2500" dirty="0">
                <a:solidFill>
                  <a:schemeClr val="bg1"/>
                </a:solidFill>
              </a:rPr>
              <a:t>Capricorn</a:t>
            </a:r>
          </a:p>
          <a:p>
            <a:r>
              <a:rPr lang="en-GB" sz="2500" dirty="0">
                <a:solidFill>
                  <a:schemeClr val="bg1"/>
                </a:solidFill>
              </a:rPr>
              <a:t>Taurus</a:t>
            </a:r>
          </a:p>
          <a:p>
            <a:r>
              <a:rPr lang="en-GB" sz="2500" dirty="0">
                <a:solidFill>
                  <a:schemeClr val="bg1"/>
                </a:solidFill>
              </a:rPr>
              <a:t>Gemini</a:t>
            </a:r>
          </a:p>
          <a:p>
            <a:r>
              <a:rPr lang="en-IE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9" name="Circle: Hollow 18">
            <a:extLst>
              <a:ext uri="{FF2B5EF4-FFF2-40B4-BE49-F238E27FC236}">
                <a16:creationId xmlns:a16="http://schemas.microsoft.com/office/drawing/2014/main" id="{D5112482-ADFD-1EAD-7768-0B956484C15C}"/>
              </a:ext>
            </a:extLst>
          </p:cNvPr>
          <p:cNvSpPr/>
          <p:nvPr/>
        </p:nvSpPr>
        <p:spPr>
          <a:xfrm>
            <a:off x="4989899" y="3445787"/>
            <a:ext cx="210312" cy="189905"/>
          </a:xfrm>
          <a:prstGeom prst="donu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0" name="Circle: Hollow 19">
            <a:extLst>
              <a:ext uri="{FF2B5EF4-FFF2-40B4-BE49-F238E27FC236}">
                <a16:creationId xmlns:a16="http://schemas.microsoft.com/office/drawing/2014/main" id="{B34B782F-79BE-AB14-6753-8EEA16A6BDEB}"/>
              </a:ext>
            </a:extLst>
          </p:cNvPr>
          <p:cNvSpPr/>
          <p:nvPr/>
        </p:nvSpPr>
        <p:spPr>
          <a:xfrm>
            <a:off x="4967075" y="3064679"/>
            <a:ext cx="210312" cy="189905"/>
          </a:xfrm>
          <a:prstGeom prst="donu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CE4567FD-62CE-8C77-9B01-7193FC41AE78}"/>
              </a:ext>
            </a:extLst>
          </p:cNvPr>
          <p:cNvSpPr/>
          <p:nvPr/>
        </p:nvSpPr>
        <p:spPr>
          <a:xfrm>
            <a:off x="4989899" y="3817511"/>
            <a:ext cx="210312" cy="189905"/>
          </a:xfrm>
          <a:prstGeom prst="donu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731E1655-552E-9780-D184-BD7FC4F76872}"/>
              </a:ext>
            </a:extLst>
          </p:cNvPr>
          <p:cNvSpPr/>
          <p:nvPr/>
        </p:nvSpPr>
        <p:spPr>
          <a:xfrm>
            <a:off x="4989899" y="4208605"/>
            <a:ext cx="210312" cy="189905"/>
          </a:xfrm>
          <a:prstGeom prst="donu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E8B5C2-D395-9ECC-98B3-0E4FEB609D57}"/>
              </a:ext>
            </a:extLst>
          </p:cNvPr>
          <p:cNvSpPr txBox="1"/>
          <p:nvPr/>
        </p:nvSpPr>
        <p:spPr>
          <a:xfrm>
            <a:off x="3337560" y="5769864"/>
            <a:ext cx="1645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Correct: 0</a:t>
            </a:r>
            <a:endParaRPr lang="en-IE" sz="2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A93C28-6948-484A-5626-D42B8EB83CCC}"/>
              </a:ext>
            </a:extLst>
          </p:cNvPr>
          <p:cNvSpPr txBox="1"/>
          <p:nvPr/>
        </p:nvSpPr>
        <p:spPr>
          <a:xfrm>
            <a:off x="6004595" y="5753073"/>
            <a:ext cx="2142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Incorrect: 0</a:t>
            </a:r>
            <a:endParaRPr lang="en-IE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482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0EAEE2-DF3D-3A29-9D86-245DAAFD3BDF}"/>
              </a:ext>
            </a:extLst>
          </p:cNvPr>
          <p:cNvSpPr/>
          <p:nvPr/>
        </p:nvSpPr>
        <p:spPr>
          <a:xfrm>
            <a:off x="1542768" y="381080"/>
            <a:ext cx="9419422" cy="63477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DBDDC5-21B7-DA40-5800-DEC2E4659623}"/>
              </a:ext>
            </a:extLst>
          </p:cNvPr>
          <p:cNvSpPr txBox="1"/>
          <p:nvPr/>
        </p:nvSpPr>
        <p:spPr>
          <a:xfrm>
            <a:off x="3921685" y="580509"/>
            <a:ext cx="3607663" cy="93871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defTabSz="923544">
              <a:spcAft>
                <a:spcPts val="600"/>
              </a:spcAft>
            </a:pPr>
            <a:r>
              <a:rPr lang="en-IE" sz="181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</a:t>
            </a:r>
            <a:r>
              <a:rPr lang="en-IE" sz="1818" b="1" kern="1200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IE" sz="5500" b="1" kern="1200" dirty="0" err="1">
                <a:solidFill>
                  <a:srgbClr val="FFFF00"/>
                </a:solidFill>
                <a:latin typeface="+mn-lt"/>
                <a:ea typeface="+mn-ea"/>
                <a:cs typeface="+mn-cs"/>
              </a:rPr>
              <a:t>QuizPro</a:t>
            </a:r>
            <a:endParaRPr lang="en-IE" sz="5500" b="1" dirty="0">
              <a:solidFill>
                <a:srgbClr val="FFFF00"/>
              </a:solidFill>
            </a:endParaRPr>
          </a:p>
        </p:txBody>
      </p:sp>
      <p:pic>
        <p:nvPicPr>
          <p:cNvPr id="7" name="Graphic 6" descr="Right And Left Brain outline">
            <a:extLst>
              <a:ext uri="{FF2B5EF4-FFF2-40B4-BE49-F238E27FC236}">
                <a16:creationId xmlns:a16="http://schemas.microsoft.com/office/drawing/2014/main" id="{6639B332-9D2A-9827-F710-7E449093E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1092" y="670694"/>
            <a:ext cx="751902" cy="7583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03C75D7-003B-26D8-B60F-DBE063D90C71}"/>
              </a:ext>
            </a:extLst>
          </p:cNvPr>
          <p:cNvSpPr txBox="1"/>
          <p:nvPr/>
        </p:nvSpPr>
        <p:spPr>
          <a:xfrm>
            <a:off x="1311822" y="-27808"/>
            <a:ext cx="9881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23544">
              <a:spcAft>
                <a:spcPts val="600"/>
              </a:spcAft>
            </a:pPr>
            <a:r>
              <a:rPr lang="en-IE" sz="20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Desktop </a:t>
            </a:r>
            <a:r>
              <a:rPr lang="en-IE" sz="2000" dirty="0">
                <a:solidFill>
                  <a:srgbClr val="C00000"/>
                </a:solidFill>
              </a:rPr>
              <a:t>Quiz</a:t>
            </a:r>
            <a:r>
              <a:rPr lang="en-IE" sz="20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– Once answer selected, radio button turns yellow </a:t>
            </a:r>
            <a:endParaRPr lang="en-IE" sz="1200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FBD519-6B69-8DB3-EF73-8EF57691FC22}"/>
              </a:ext>
            </a:extLst>
          </p:cNvPr>
          <p:cNvSpPr txBox="1"/>
          <p:nvPr/>
        </p:nvSpPr>
        <p:spPr>
          <a:xfrm>
            <a:off x="3810730" y="1563253"/>
            <a:ext cx="4336191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</a:rPr>
              <a:t>Question: 1 of 10</a:t>
            </a:r>
            <a:endParaRPr lang="en-GB" sz="2000" b="1" i="0" dirty="0">
              <a:solidFill>
                <a:schemeClr val="bg1">
                  <a:lumMod val="75000"/>
                </a:schemeClr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2" name="Graphic 1" descr="Right And Left Brain outline">
            <a:extLst>
              <a:ext uri="{FF2B5EF4-FFF2-40B4-BE49-F238E27FC236}">
                <a16:creationId xmlns:a16="http://schemas.microsoft.com/office/drawing/2014/main" id="{EE0775ED-11CF-30C0-0873-DACCEA4C90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730" y="670694"/>
            <a:ext cx="751902" cy="75835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6B14910-BB87-5878-AFB2-7DEF20721ACC}"/>
              </a:ext>
            </a:extLst>
          </p:cNvPr>
          <p:cNvSpPr/>
          <p:nvPr/>
        </p:nvSpPr>
        <p:spPr>
          <a:xfrm>
            <a:off x="3959633" y="4729226"/>
            <a:ext cx="3523204" cy="598179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en-IE" sz="2500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Submit Answer </a:t>
            </a:r>
            <a:endParaRPr lang="en-IE" sz="2500" dirty="0"/>
          </a:p>
        </p:txBody>
      </p:sp>
      <p:pic>
        <p:nvPicPr>
          <p:cNvPr id="9" name="Graphic 8" descr="Direction with solid fill">
            <a:extLst>
              <a:ext uri="{FF2B5EF4-FFF2-40B4-BE49-F238E27FC236}">
                <a16:creationId xmlns:a16="http://schemas.microsoft.com/office/drawing/2014/main" id="{1AD1847A-B1D7-5BB8-D217-7F9B224B8E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648576">
            <a:off x="6782001" y="4712974"/>
            <a:ext cx="598179" cy="59817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E12622-8C3C-AC2F-1552-FEA5517C6AE4}"/>
              </a:ext>
            </a:extLst>
          </p:cNvPr>
          <p:cNvSpPr txBox="1"/>
          <p:nvPr/>
        </p:nvSpPr>
        <p:spPr>
          <a:xfrm>
            <a:off x="3014472" y="2116436"/>
            <a:ext cx="6163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Which sign of the zodiac comes between Virgo and Scorpio?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2D53BD-16E8-6431-197A-42A40DED3CA8}"/>
              </a:ext>
            </a:extLst>
          </p:cNvPr>
          <p:cNvSpPr txBox="1"/>
          <p:nvPr/>
        </p:nvSpPr>
        <p:spPr>
          <a:xfrm>
            <a:off x="5364875" y="2915840"/>
            <a:ext cx="309194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>
                <a:solidFill>
                  <a:schemeClr val="bg1"/>
                </a:solidFill>
              </a:rPr>
              <a:t>Libra </a:t>
            </a:r>
          </a:p>
          <a:p>
            <a:r>
              <a:rPr lang="en-GB" sz="2500" dirty="0">
                <a:solidFill>
                  <a:schemeClr val="bg1"/>
                </a:solidFill>
              </a:rPr>
              <a:t>Capricorn</a:t>
            </a:r>
          </a:p>
          <a:p>
            <a:r>
              <a:rPr lang="en-GB" sz="2500" dirty="0">
                <a:solidFill>
                  <a:schemeClr val="bg1"/>
                </a:solidFill>
              </a:rPr>
              <a:t>Taurus</a:t>
            </a:r>
          </a:p>
          <a:p>
            <a:r>
              <a:rPr lang="en-GB" sz="2500" dirty="0">
                <a:solidFill>
                  <a:schemeClr val="bg1"/>
                </a:solidFill>
              </a:rPr>
              <a:t>Gemini</a:t>
            </a:r>
          </a:p>
          <a:p>
            <a:r>
              <a:rPr lang="en-IE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9" name="Circle: Hollow 18">
            <a:extLst>
              <a:ext uri="{FF2B5EF4-FFF2-40B4-BE49-F238E27FC236}">
                <a16:creationId xmlns:a16="http://schemas.microsoft.com/office/drawing/2014/main" id="{D5112482-ADFD-1EAD-7768-0B956484C15C}"/>
              </a:ext>
            </a:extLst>
          </p:cNvPr>
          <p:cNvSpPr/>
          <p:nvPr/>
        </p:nvSpPr>
        <p:spPr>
          <a:xfrm>
            <a:off x="4989899" y="3445787"/>
            <a:ext cx="210312" cy="189905"/>
          </a:xfrm>
          <a:prstGeom prst="donu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0" name="Circle: Hollow 19">
            <a:extLst>
              <a:ext uri="{FF2B5EF4-FFF2-40B4-BE49-F238E27FC236}">
                <a16:creationId xmlns:a16="http://schemas.microsoft.com/office/drawing/2014/main" id="{B34B782F-79BE-AB14-6753-8EEA16A6BDEB}"/>
              </a:ext>
            </a:extLst>
          </p:cNvPr>
          <p:cNvSpPr/>
          <p:nvPr/>
        </p:nvSpPr>
        <p:spPr>
          <a:xfrm>
            <a:off x="4967075" y="3064679"/>
            <a:ext cx="210312" cy="189905"/>
          </a:xfrm>
          <a:prstGeom prst="donu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CE4567FD-62CE-8C77-9B01-7193FC41AE78}"/>
              </a:ext>
            </a:extLst>
          </p:cNvPr>
          <p:cNvSpPr/>
          <p:nvPr/>
        </p:nvSpPr>
        <p:spPr>
          <a:xfrm>
            <a:off x="4989899" y="3817511"/>
            <a:ext cx="210312" cy="189905"/>
          </a:xfrm>
          <a:prstGeom prst="donu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731E1655-552E-9780-D184-BD7FC4F76872}"/>
              </a:ext>
            </a:extLst>
          </p:cNvPr>
          <p:cNvSpPr/>
          <p:nvPr/>
        </p:nvSpPr>
        <p:spPr>
          <a:xfrm>
            <a:off x="4989899" y="4208605"/>
            <a:ext cx="210312" cy="189905"/>
          </a:xfrm>
          <a:prstGeom prst="donu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E8B5C2-D395-9ECC-98B3-0E4FEB609D57}"/>
              </a:ext>
            </a:extLst>
          </p:cNvPr>
          <p:cNvSpPr txBox="1"/>
          <p:nvPr/>
        </p:nvSpPr>
        <p:spPr>
          <a:xfrm>
            <a:off x="3337560" y="5769864"/>
            <a:ext cx="1645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Correct: 0</a:t>
            </a:r>
            <a:endParaRPr lang="en-IE" sz="2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A93C28-6948-484A-5626-D42B8EB83CCC}"/>
              </a:ext>
            </a:extLst>
          </p:cNvPr>
          <p:cNvSpPr txBox="1"/>
          <p:nvPr/>
        </p:nvSpPr>
        <p:spPr>
          <a:xfrm>
            <a:off x="6004595" y="5753073"/>
            <a:ext cx="2142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Incorrect: 0</a:t>
            </a:r>
            <a:endParaRPr lang="en-IE" sz="2400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894F312-6EBB-5E5F-C363-DB1F0CB6212D}"/>
              </a:ext>
            </a:extLst>
          </p:cNvPr>
          <p:cNvSpPr/>
          <p:nvPr/>
        </p:nvSpPr>
        <p:spPr>
          <a:xfrm>
            <a:off x="5008223" y="3442495"/>
            <a:ext cx="182880" cy="19648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3BD29A4-0DD1-B2BC-A83E-E3B7E8F76FB5}"/>
              </a:ext>
            </a:extLst>
          </p:cNvPr>
          <p:cNvCxnSpPr>
            <a:cxnSpLocks/>
            <a:stCxn id="32" idx="8"/>
          </p:cNvCxnSpPr>
          <p:nvPr/>
        </p:nvCxnSpPr>
        <p:spPr>
          <a:xfrm>
            <a:off x="997770" y="2923218"/>
            <a:ext cx="3969305" cy="597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Speech Bubble: Oval 31">
            <a:extLst>
              <a:ext uri="{FF2B5EF4-FFF2-40B4-BE49-F238E27FC236}">
                <a16:creationId xmlns:a16="http://schemas.microsoft.com/office/drawing/2014/main" id="{5DC0F53C-037A-5382-03DE-3F60BCA5D5EE}"/>
              </a:ext>
            </a:extLst>
          </p:cNvPr>
          <p:cNvSpPr/>
          <p:nvPr/>
        </p:nvSpPr>
        <p:spPr>
          <a:xfrm>
            <a:off x="292382" y="747907"/>
            <a:ext cx="2418444" cy="1933610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kern="1200" dirty="0">
                <a:latin typeface="+mn-lt"/>
                <a:ea typeface="+mn-ea"/>
                <a:cs typeface="+mn-cs"/>
              </a:rPr>
              <a:t>Radio button turns yellow when a user clicks on an answer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47203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9D7E568-A94A-3F34-ED40-2F2A1B0160C9}"/>
              </a:ext>
            </a:extLst>
          </p:cNvPr>
          <p:cNvSpPr/>
          <p:nvPr/>
        </p:nvSpPr>
        <p:spPr>
          <a:xfrm>
            <a:off x="858982" y="363924"/>
            <a:ext cx="10806545" cy="628989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0EAEE2-DF3D-3A29-9D86-245DAAFD3BDF}"/>
              </a:ext>
            </a:extLst>
          </p:cNvPr>
          <p:cNvSpPr/>
          <p:nvPr/>
        </p:nvSpPr>
        <p:spPr>
          <a:xfrm>
            <a:off x="2147154" y="508001"/>
            <a:ext cx="8313582" cy="58835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DBDDC5-21B7-DA40-5800-DEC2E4659623}"/>
              </a:ext>
            </a:extLst>
          </p:cNvPr>
          <p:cNvSpPr txBox="1"/>
          <p:nvPr/>
        </p:nvSpPr>
        <p:spPr>
          <a:xfrm>
            <a:off x="3921685" y="580509"/>
            <a:ext cx="3607663" cy="93871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defTabSz="923544">
              <a:spcAft>
                <a:spcPts val="600"/>
              </a:spcAft>
            </a:pPr>
            <a:r>
              <a:rPr lang="en-IE" sz="181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</a:t>
            </a:r>
            <a:r>
              <a:rPr lang="en-IE" sz="1818" b="1" kern="1200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IE" sz="5500" b="1" kern="1200" dirty="0" err="1">
                <a:solidFill>
                  <a:srgbClr val="FFFF00"/>
                </a:solidFill>
                <a:latin typeface="+mn-lt"/>
                <a:ea typeface="+mn-ea"/>
                <a:cs typeface="+mn-cs"/>
              </a:rPr>
              <a:t>QuizPro</a:t>
            </a:r>
            <a:endParaRPr lang="en-IE" sz="5500" b="1" dirty="0">
              <a:solidFill>
                <a:srgbClr val="FFFF00"/>
              </a:solidFill>
            </a:endParaRPr>
          </a:p>
        </p:txBody>
      </p:sp>
      <p:pic>
        <p:nvPicPr>
          <p:cNvPr id="7" name="Graphic 6" descr="Right And Left Brain outline">
            <a:extLst>
              <a:ext uri="{FF2B5EF4-FFF2-40B4-BE49-F238E27FC236}">
                <a16:creationId xmlns:a16="http://schemas.microsoft.com/office/drawing/2014/main" id="{6639B332-9D2A-9827-F710-7E449093E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1092" y="670694"/>
            <a:ext cx="751902" cy="7583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03C75D7-003B-26D8-B60F-DBE063D90C71}"/>
              </a:ext>
            </a:extLst>
          </p:cNvPr>
          <p:cNvSpPr txBox="1"/>
          <p:nvPr/>
        </p:nvSpPr>
        <p:spPr>
          <a:xfrm>
            <a:off x="0" y="-36186"/>
            <a:ext cx="12015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23544">
              <a:spcAft>
                <a:spcPts val="600"/>
              </a:spcAft>
            </a:pPr>
            <a:r>
              <a:rPr lang="en-IE" sz="20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Desktop </a:t>
            </a:r>
            <a:r>
              <a:rPr lang="en-IE" sz="2000" dirty="0">
                <a:solidFill>
                  <a:srgbClr val="C00000"/>
                </a:solidFill>
              </a:rPr>
              <a:t>Quiz</a:t>
            </a:r>
            <a:r>
              <a:rPr lang="en-IE" sz="20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– If submitted </a:t>
            </a:r>
            <a:r>
              <a:rPr lang="en-IE" sz="2000" dirty="0">
                <a:solidFill>
                  <a:srgbClr val="C00000"/>
                </a:solidFill>
              </a:rPr>
              <a:t>a</a:t>
            </a:r>
            <a:r>
              <a:rPr lang="en-IE" sz="20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nswer is Incorrect, Background colour turns red, incorrect counter increments</a:t>
            </a:r>
            <a:endParaRPr lang="en-IE" sz="1200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FBD519-6B69-8DB3-EF73-8EF57691FC22}"/>
              </a:ext>
            </a:extLst>
          </p:cNvPr>
          <p:cNvSpPr txBox="1"/>
          <p:nvPr/>
        </p:nvSpPr>
        <p:spPr>
          <a:xfrm>
            <a:off x="3810730" y="1563253"/>
            <a:ext cx="4336191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</a:rPr>
              <a:t>Question: 1 of 10</a:t>
            </a:r>
            <a:endParaRPr lang="en-GB" sz="2000" b="1" i="0" dirty="0">
              <a:solidFill>
                <a:schemeClr val="bg1">
                  <a:lumMod val="75000"/>
                </a:schemeClr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2" name="Graphic 1" descr="Right And Left Brain outline">
            <a:extLst>
              <a:ext uri="{FF2B5EF4-FFF2-40B4-BE49-F238E27FC236}">
                <a16:creationId xmlns:a16="http://schemas.microsoft.com/office/drawing/2014/main" id="{EE0775ED-11CF-30C0-0873-DACCEA4C90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730" y="670694"/>
            <a:ext cx="751902" cy="75835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6B14910-BB87-5878-AFB2-7DEF20721ACC}"/>
              </a:ext>
            </a:extLst>
          </p:cNvPr>
          <p:cNvSpPr/>
          <p:nvPr/>
        </p:nvSpPr>
        <p:spPr>
          <a:xfrm>
            <a:off x="3959633" y="4729226"/>
            <a:ext cx="3523204" cy="598179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en-IE" sz="2500" dirty="0"/>
              <a:t>Next Question</a:t>
            </a:r>
            <a:r>
              <a:rPr lang="en-IE" sz="2500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endParaRPr lang="en-IE" sz="2500" dirty="0"/>
          </a:p>
        </p:txBody>
      </p:sp>
      <p:pic>
        <p:nvPicPr>
          <p:cNvPr id="9" name="Graphic 8" descr="Direction with solid fill">
            <a:extLst>
              <a:ext uri="{FF2B5EF4-FFF2-40B4-BE49-F238E27FC236}">
                <a16:creationId xmlns:a16="http://schemas.microsoft.com/office/drawing/2014/main" id="{1AD1847A-B1D7-5BB8-D217-7F9B224B8E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56694">
            <a:off x="6777683" y="4716546"/>
            <a:ext cx="640250" cy="6402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E12622-8C3C-AC2F-1552-FEA5517C6AE4}"/>
              </a:ext>
            </a:extLst>
          </p:cNvPr>
          <p:cNvSpPr txBox="1"/>
          <p:nvPr/>
        </p:nvSpPr>
        <p:spPr>
          <a:xfrm>
            <a:off x="3014472" y="2116436"/>
            <a:ext cx="6163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What was the first ever London Underground line to be built?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2D53BD-16E8-6431-197A-42A40DED3CA8}"/>
              </a:ext>
            </a:extLst>
          </p:cNvPr>
          <p:cNvSpPr txBox="1"/>
          <p:nvPr/>
        </p:nvSpPr>
        <p:spPr>
          <a:xfrm>
            <a:off x="5364875" y="2915840"/>
            <a:ext cx="309194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>
                <a:solidFill>
                  <a:schemeClr val="bg1"/>
                </a:solidFill>
              </a:rPr>
              <a:t>Circle Line </a:t>
            </a:r>
          </a:p>
          <a:p>
            <a:r>
              <a:rPr lang="en-GB" sz="2500" dirty="0">
                <a:solidFill>
                  <a:schemeClr val="bg1"/>
                </a:solidFill>
              </a:rPr>
              <a:t>Bakerloo Line</a:t>
            </a:r>
          </a:p>
          <a:p>
            <a:r>
              <a:rPr lang="en-GB" sz="2500" dirty="0">
                <a:solidFill>
                  <a:schemeClr val="bg1"/>
                </a:solidFill>
              </a:rPr>
              <a:t>Metropolitan Line</a:t>
            </a:r>
          </a:p>
          <a:p>
            <a:r>
              <a:rPr lang="en-GB" sz="2500" dirty="0">
                <a:solidFill>
                  <a:schemeClr val="bg1"/>
                </a:solidFill>
              </a:rPr>
              <a:t>Victoria Line</a:t>
            </a:r>
          </a:p>
          <a:p>
            <a:r>
              <a:rPr lang="en-IE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9" name="Circle: Hollow 18">
            <a:extLst>
              <a:ext uri="{FF2B5EF4-FFF2-40B4-BE49-F238E27FC236}">
                <a16:creationId xmlns:a16="http://schemas.microsoft.com/office/drawing/2014/main" id="{D5112482-ADFD-1EAD-7768-0B956484C15C}"/>
              </a:ext>
            </a:extLst>
          </p:cNvPr>
          <p:cNvSpPr/>
          <p:nvPr/>
        </p:nvSpPr>
        <p:spPr>
          <a:xfrm>
            <a:off x="4989899" y="3445787"/>
            <a:ext cx="210312" cy="189905"/>
          </a:xfrm>
          <a:prstGeom prst="donu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0" name="Circle: Hollow 19">
            <a:extLst>
              <a:ext uri="{FF2B5EF4-FFF2-40B4-BE49-F238E27FC236}">
                <a16:creationId xmlns:a16="http://schemas.microsoft.com/office/drawing/2014/main" id="{B34B782F-79BE-AB14-6753-8EEA16A6BDEB}"/>
              </a:ext>
            </a:extLst>
          </p:cNvPr>
          <p:cNvSpPr/>
          <p:nvPr/>
        </p:nvSpPr>
        <p:spPr>
          <a:xfrm>
            <a:off x="4967075" y="3064679"/>
            <a:ext cx="210312" cy="189905"/>
          </a:xfrm>
          <a:prstGeom prst="donu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CE4567FD-62CE-8C77-9B01-7193FC41AE78}"/>
              </a:ext>
            </a:extLst>
          </p:cNvPr>
          <p:cNvSpPr/>
          <p:nvPr/>
        </p:nvSpPr>
        <p:spPr>
          <a:xfrm>
            <a:off x="4989899" y="3817511"/>
            <a:ext cx="210312" cy="189905"/>
          </a:xfrm>
          <a:prstGeom prst="donu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731E1655-552E-9780-D184-BD7FC4F76872}"/>
              </a:ext>
            </a:extLst>
          </p:cNvPr>
          <p:cNvSpPr/>
          <p:nvPr/>
        </p:nvSpPr>
        <p:spPr>
          <a:xfrm>
            <a:off x="4989899" y="4208605"/>
            <a:ext cx="210312" cy="189905"/>
          </a:xfrm>
          <a:prstGeom prst="donu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E8B5C2-D395-9ECC-98B3-0E4FEB609D57}"/>
              </a:ext>
            </a:extLst>
          </p:cNvPr>
          <p:cNvSpPr txBox="1"/>
          <p:nvPr/>
        </p:nvSpPr>
        <p:spPr>
          <a:xfrm>
            <a:off x="3337560" y="5769864"/>
            <a:ext cx="1645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Correct: 0</a:t>
            </a:r>
            <a:endParaRPr lang="en-IE" sz="2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A93C28-6948-484A-5626-D42B8EB83CCC}"/>
              </a:ext>
            </a:extLst>
          </p:cNvPr>
          <p:cNvSpPr txBox="1"/>
          <p:nvPr/>
        </p:nvSpPr>
        <p:spPr>
          <a:xfrm>
            <a:off x="6004595" y="5753073"/>
            <a:ext cx="2142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Incorrect: 1</a:t>
            </a:r>
            <a:endParaRPr lang="en-IE" sz="2400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894F312-6EBB-5E5F-C363-DB1F0CB6212D}"/>
              </a:ext>
            </a:extLst>
          </p:cNvPr>
          <p:cNvSpPr/>
          <p:nvPr/>
        </p:nvSpPr>
        <p:spPr>
          <a:xfrm>
            <a:off x="5008223" y="4202023"/>
            <a:ext cx="182880" cy="19648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566BA1C-B3C8-9E43-8057-C5F277C56977}"/>
              </a:ext>
            </a:extLst>
          </p:cNvPr>
          <p:cNvCxnSpPr>
            <a:cxnSpLocks/>
            <a:stCxn id="37" idx="8"/>
          </p:cNvCxnSpPr>
          <p:nvPr/>
        </p:nvCxnSpPr>
        <p:spPr>
          <a:xfrm>
            <a:off x="723559" y="2770818"/>
            <a:ext cx="1002484" cy="3888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1632D96-B3A3-6B29-A4E9-ED8FE5E5549F}"/>
              </a:ext>
            </a:extLst>
          </p:cNvPr>
          <p:cNvCxnSpPr>
            <a:cxnSpLocks/>
            <a:stCxn id="38" idx="8"/>
          </p:cNvCxnSpPr>
          <p:nvPr/>
        </p:nvCxnSpPr>
        <p:spPr>
          <a:xfrm flipH="1">
            <a:off x="7635240" y="5772425"/>
            <a:ext cx="1182844" cy="2282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Speech Bubble: Oval 36">
            <a:extLst>
              <a:ext uri="{FF2B5EF4-FFF2-40B4-BE49-F238E27FC236}">
                <a16:creationId xmlns:a16="http://schemas.microsoft.com/office/drawing/2014/main" id="{A3DA23E1-BF7A-D46B-EA74-5907E6B64739}"/>
              </a:ext>
            </a:extLst>
          </p:cNvPr>
          <p:cNvSpPr/>
          <p:nvPr/>
        </p:nvSpPr>
        <p:spPr>
          <a:xfrm>
            <a:off x="139982" y="595507"/>
            <a:ext cx="2000814" cy="1933610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kern="1200" dirty="0">
                <a:latin typeface="+mn-lt"/>
                <a:ea typeface="+mn-ea"/>
                <a:cs typeface="+mn-cs"/>
              </a:rPr>
              <a:t>Background colour turns red if answer is incorrect</a:t>
            </a:r>
            <a:endParaRPr lang="en-IE" dirty="0"/>
          </a:p>
        </p:txBody>
      </p:sp>
      <p:sp>
        <p:nvSpPr>
          <p:cNvPr id="38" name="Speech Bubble: Oval 37">
            <a:extLst>
              <a:ext uri="{FF2B5EF4-FFF2-40B4-BE49-F238E27FC236}">
                <a16:creationId xmlns:a16="http://schemas.microsoft.com/office/drawing/2014/main" id="{314E3899-9E07-FF13-93AC-EE229CDCB8D9}"/>
              </a:ext>
            </a:extLst>
          </p:cNvPr>
          <p:cNvSpPr/>
          <p:nvPr/>
        </p:nvSpPr>
        <p:spPr>
          <a:xfrm>
            <a:off x="8273055" y="3969911"/>
            <a:ext cx="1868650" cy="1602235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dirty="0"/>
              <a:t>Incorrect counter increments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9CC5B1-E130-7C7D-E3A2-B691A8BA75E9}"/>
              </a:ext>
            </a:extLst>
          </p:cNvPr>
          <p:cNvCxnSpPr>
            <a:cxnSpLocks/>
            <a:stCxn id="34" idx="8"/>
          </p:cNvCxnSpPr>
          <p:nvPr/>
        </p:nvCxnSpPr>
        <p:spPr>
          <a:xfrm flipV="1">
            <a:off x="1761384" y="5248656"/>
            <a:ext cx="2157562" cy="523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Speech Bubble: Oval 33">
            <a:extLst>
              <a:ext uri="{FF2B5EF4-FFF2-40B4-BE49-F238E27FC236}">
                <a16:creationId xmlns:a16="http://schemas.microsoft.com/office/drawing/2014/main" id="{1274FC85-E9D7-3BB0-9B6E-A6FCF5194478}"/>
              </a:ext>
            </a:extLst>
          </p:cNvPr>
          <p:cNvSpPr/>
          <p:nvPr/>
        </p:nvSpPr>
        <p:spPr>
          <a:xfrm>
            <a:off x="1216355" y="3969910"/>
            <a:ext cx="1868650" cy="1602235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dirty="0"/>
              <a:t>Next Question button is displayed</a:t>
            </a:r>
          </a:p>
        </p:txBody>
      </p:sp>
    </p:spTree>
    <p:extLst>
      <p:ext uri="{BB962C8B-B14F-4D97-AF65-F5344CB8AC3E}">
        <p14:creationId xmlns:p14="http://schemas.microsoft.com/office/powerpoint/2010/main" val="386231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9D7E568-A94A-3F34-ED40-2F2A1B0160C9}"/>
              </a:ext>
            </a:extLst>
          </p:cNvPr>
          <p:cNvSpPr/>
          <p:nvPr/>
        </p:nvSpPr>
        <p:spPr>
          <a:xfrm>
            <a:off x="858982" y="363924"/>
            <a:ext cx="10806545" cy="628989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0EAEE2-DF3D-3A29-9D86-245DAAFD3BDF}"/>
              </a:ext>
            </a:extLst>
          </p:cNvPr>
          <p:cNvSpPr/>
          <p:nvPr/>
        </p:nvSpPr>
        <p:spPr>
          <a:xfrm>
            <a:off x="2147154" y="508001"/>
            <a:ext cx="8313582" cy="58835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DBDDC5-21B7-DA40-5800-DEC2E4659623}"/>
              </a:ext>
            </a:extLst>
          </p:cNvPr>
          <p:cNvSpPr txBox="1"/>
          <p:nvPr/>
        </p:nvSpPr>
        <p:spPr>
          <a:xfrm>
            <a:off x="3921685" y="580509"/>
            <a:ext cx="3607663" cy="93871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defTabSz="923544">
              <a:spcAft>
                <a:spcPts val="600"/>
              </a:spcAft>
            </a:pPr>
            <a:r>
              <a:rPr lang="en-IE" sz="181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</a:t>
            </a:r>
            <a:r>
              <a:rPr lang="en-IE" sz="1818" b="1" kern="1200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IE" sz="5500" b="1" kern="1200" dirty="0" err="1">
                <a:solidFill>
                  <a:srgbClr val="FFFF00"/>
                </a:solidFill>
                <a:latin typeface="+mn-lt"/>
                <a:ea typeface="+mn-ea"/>
                <a:cs typeface="+mn-cs"/>
              </a:rPr>
              <a:t>QuizPro</a:t>
            </a:r>
            <a:endParaRPr lang="en-IE" sz="5500" b="1" dirty="0">
              <a:solidFill>
                <a:srgbClr val="FFFF00"/>
              </a:solidFill>
            </a:endParaRPr>
          </a:p>
        </p:txBody>
      </p:sp>
      <p:pic>
        <p:nvPicPr>
          <p:cNvPr id="7" name="Graphic 6" descr="Right And Left Brain outline">
            <a:extLst>
              <a:ext uri="{FF2B5EF4-FFF2-40B4-BE49-F238E27FC236}">
                <a16:creationId xmlns:a16="http://schemas.microsoft.com/office/drawing/2014/main" id="{6639B332-9D2A-9827-F710-7E449093E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1092" y="670694"/>
            <a:ext cx="751902" cy="7583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03C75D7-003B-26D8-B60F-DBE063D90C71}"/>
              </a:ext>
            </a:extLst>
          </p:cNvPr>
          <p:cNvSpPr txBox="1"/>
          <p:nvPr/>
        </p:nvSpPr>
        <p:spPr>
          <a:xfrm>
            <a:off x="0" y="-36186"/>
            <a:ext cx="11494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23544">
              <a:spcAft>
                <a:spcPts val="600"/>
              </a:spcAft>
            </a:pPr>
            <a:r>
              <a:rPr lang="en-IE" sz="20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Desktop </a:t>
            </a:r>
            <a:r>
              <a:rPr lang="en-IE" sz="2000" dirty="0">
                <a:solidFill>
                  <a:srgbClr val="C00000"/>
                </a:solidFill>
              </a:rPr>
              <a:t>Quiz</a:t>
            </a:r>
            <a:r>
              <a:rPr lang="en-IE" sz="20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– Once selected answer is submitted the ‘Next Question’ button is displayed</a:t>
            </a:r>
            <a:endParaRPr lang="en-IE" sz="1200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FBD519-6B69-8DB3-EF73-8EF57691FC22}"/>
              </a:ext>
            </a:extLst>
          </p:cNvPr>
          <p:cNvSpPr txBox="1"/>
          <p:nvPr/>
        </p:nvSpPr>
        <p:spPr>
          <a:xfrm>
            <a:off x="3810730" y="1563253"/>
            <a:ext cx="4336191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</a:rPr>
              <a:t>Question: 5 of 10</a:t>
            </a:r>
            <a:endParaRPr lang="en-GB" sz="2000" b="1" i="0" dirty="0">
              <a:solidFill>
                <a:schemeClr val="bg1">
                  <a:lumMod val="75000"/>
                </a:schemeClr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2" name="Graphic 1" descr="Right And Left Brain outline">
            <a:extLst>
              <a:ext uri="{FF2B5EF4-FFF2-40B4-BE49-F238E27FC236}">
                <a16:creationId xmlns:a16="http://schemas.microsoft.com/office/drawing/2014/main" id="{EE0775ED-11CF-30C0-0873-DACCEA4C90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730" y="670694"/>
            <a:ext cx="751902" cy="75835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6B14910-BB87-5878-AFB2-7DEF20721ACC}"/>
              </a:ext>
            </a:extLst>
          </p:cNvPr>
          <p:cNvSpPr/>
          <p:nvPr/>
        </p:nvSpPr>
        <p:spPr>
          <a:xfrm>
            <a:off x="3959633" y="4729226"/>
            <a:ext cx="3523204" cy="598179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en-IE" sz="2500" dirty="0"/>
              <a:t>Next Question</a:t>
            </a:r>
            <a:r>
              <a:rPr lang="en-IE" sz="2500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endParaRPr lang="en-IE" sz="2500" dirty="0"/>
          </a:p>
        </p:txBody>
      </p:sp>
      <p:pic>
        <p:nvPicPr>
          <p:cNvPr id="9" name="Graphic 8" descr="Direction with solid fill">
            <a:extLst>
              <a:ext uri="{FF2B5EF4-FFF2-40B4-BE49-F238E27FC236}">
                <a16:creationId xmlns:a16="http://schemas.microsoft.com/office/drawing/2014/main" id="{1AD1847A-B1D7-5BB8-D217-7F9B224B8E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56694">
            <a:off x="6777683" y="4716546"/>
            <a:ext cx="640250" cy="6402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E12622-8C3C-AC2F-1552-FEA5517C6AE4}"/>
              </a:ext>
            </a:extLst>
          </p:cNvPr>
          <p:cNvSpPr txBox="1"/>
          <p:nvPr/>
        </p:nvSpPr>
        <p:spPr>
          <a:xfrm>
            <a:off x="3014472" y="2116436"/>
            <a:ext cx="6163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The drug cartel run by Pablo Escobar originated in which South American city?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2D53BD-16E8-6431-197A-42A40DED3CA8}"/>
              </a:ext>
            </a:extLst>
          </p:cNvPr>
          <p:cNvSpPr txBox="1"/>
          <p:nvPr/>
        </p:nvSpPr>
        <p:spPr>
          <a:xfrm>
            <a:off x="5364875" y="2915840"/>
            <a:ext cx="309194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>
                <a:solidFill>
                  <a:schemeClr val="bg1"/>
                </a:solidFill>
              </a:rPr>
              <a:t>Bogotá </a:t>
            </a:r>
          </a:p>
          <a:p>
            <a:r>
              <a:rPr lang="en-GB" sz="2500" dirty="0">
                <a:solidFill>
                  <a:schemeClr val="bg1"/>
                </a:solidFill>
              </a:rPr>
              <a:t>Quito</a:t>
            </a:r>
          </a:p>
          <a:p>
            <a:r>
              <a:rPr lang="en-GB" sz="2500" dirty="0">
                <a:solidFill>
                  <a:schemeClr val="bg1"/>
                </a:solidFill>
              </a:rPr>
              <a:t>Cali</a:t>
            </a:r>
          </a:p>
          <a:p>
            <a:r>
              <a:rPr lang="en-GB" sz="2500" dirty="0">
                <a:solidFill>
                  <a:schemeClr val="bg1"/>
                </a:solidFill>
              </a:rPr>
              <a:t>Medellin</a:t>
            </a:r>
          </a:p>
          <a:p>
            <a:r>
              <a:rPr lang="en-IE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9" name="Circle: Hollow 18">
            <a:extLst>
              <a:ext uri="{FF2B5EF4-FFF2-40B4-BE49-F238E27FC236}">
                <a16:creationId xmlns:a16="http://schemas.microsoft.com/office/drawing/2014/main" id="{D5112482-ADFD-1EAD-7768-0B956484C15C}"/>
              </a:ext>
            </a:extLst>
          </p:cNvPr>
          <p:cNvSpPr/>
          <p:nvPr/>
        </p:nvSpPr>
        <p:spPr>
          <a:xfrm>
            <a:off x="5008223" y="3432586"/>
            <a:ext cx="210312" cy="189905"/>
          </a:xfrm>
          <a:prstGeom prst="donu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0" name="Circle: Hollow 19">
            <a:extLst>
              <a:ext uri="{FF2B5EF4-FFF2-40B4-BE49-F238E27FC236}">
                <a16:creationId xmlns:a16="http://schemas.microsoft.com/office/drawing/2014/main" id="{B34B782F-79BE-AB14-6753-8EEA16A6BDEB}"/>
              </a:ext>
            </a:extLst>
          </p:cNvPr>
          <p:cNvSpPr/>
          <p:nvPr/>
        </p:nvSpPr>
        <p:spPr>
          <a:xfrm>
            <a:off x="4967075" y="3064679"/>
            <a:ext cx="210312" cy="189905"/>
          </a:xfrm>
          <a:prstGeom prst="donu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CE4567FD-62CE-8C77-9B01-7193FC41AE78}"/>
              </a:ext>
            </a:extLst>
          </p:cNvPr>
          <p:cNvSpPr/>
          <p:nvPr/>
        </p:nvSpPr>
        <p:spPr>
          <a:xfrm>
            <a:off x="4989899" y="3817511"/>
            <a:ext cx="210312" cy="189905"/>
          </a:xfrm>
          <a:prstGeom prst="donu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731E1655-552E-9780-D184-BD7FC4F76872}"/>
              </a:ext>
            </a:extLst>
          </p:cNvPr>
          <p:cNvSpPr/>
          <p:nvPr/>
        </p:nvSpPr>
        <p:spPr>
          <a:xfrm>
            <a:off x="4989899" y="4208605"/>
            <a:ext cx="210312" cy="189905"/>
          </a:xfrm>
          <a:prstGeom prst="donu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E8B5C2-D395-9ECC-98B3-0E4FEB609D57}"/>
              </a:ext>
            </a:extLst>
          </p:cNvPr>
          <p:cNvSpPr txBox="1"/>
          <p:nvPr/>
        </p:nvSpPr>
        <p:spPr>
          <a:xfrm>
            <a:off x="3337560" y="5769864"/>
            <a:ext cx="1645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Correct: 3</a:t>
            </a:r>
            <a:endParaRPr lang="en-IE" sz="2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A93C28-6948-484A-5626-D42B8EB83CCC}"/>
              </a:ext>
            </a:extLst>
          </p:cNvPr>
          <p:cNvSpPr txBox="1"/>
          <p:nvPr/>
        </p:nvSpPr>
        <p:spPr>
          <a:xfrm>
            <a:off x="6004595" y="5753073"/>
            <a:ext cx="2142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Incorrect: 2</a:t>
            </a:r>
            <a:endParaRPr lang="en-IE" sz="2400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894F312-6EBB-5E5F-C363-DB1F0CB6212D}"/>
              </a:ext>
            </a:extLst>
          </p:cNvPr>
          <p:cNvSpPr/>
          <p:nvPr/>
        </p:nvSpPr>
        <p:spPr>
          <a:xfrm>
            <a:off x="5008223" y="4202023"/>
            <a:ext cx="182880" cy="19648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6A62AFD-E034-BF6B-F270-44A420A48CA5}"/>
              </a:ext>
            </a:extLst>
          </p:cNvPr>
          <p:cNvCxnSpPr>
            <a:cxnSpLocks/>
          </p:cNvCxnSpPr>
          <p:nvPr/>
        </p:nvCxnSpPr>
        <p:spPr>
          <a:xfrm flipH="1" flipV="1">
            <a:off x="7545812" y="5222571"/>
            <a:ext cx="1149685" cy="3149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5E2CB2D-6592-7A5C-A1F5-C9FB108B0F9B}"/>
              </a:ext>
            </a:extLst>
          </p:cNvPr>
          <p:cNvCxnSpPr>
            <a:cxnSpLocks/>
            <a:stCxn id="29" idx="8"/>
          </p:cNvCxnSpPr>
          <p:nvPr/>
        </p:nvCxnSpPr>
        <p:spPr>
          <a:xfrm>
            <a:off x="571159" y="2618418"/>
            <a:ext cx="1108700" cy="2283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C9DDC45-7044-2336-AE85-8F2FCAF69F56}"/>
              </a:ext>
            </a:extLst>
          </p:cNvPr>
          <p:cNvCxnSpPr>
            <a:cxnSpLocks/>
            <a:stCxn id="30" idx="8"/>
          </p:cNvCxnSpPr>
          <p:nvPr/>
        </p:nvCxnSpPr>
        <p:spPr>
          <a:xfrm>
            <a:off x="532611" y="5159198"/>
            <a:ext cx="4079569" cy="6746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peech Bubble: Oval 28">
            <a:extLst>
              <a:ext uri="{FF2B5EF4-FFF2-40B4-BE49-F238E27FC236}">
                <a16:creationId xmlns:a16="http://schemas.microsoft.com/office/drawing/2014/main" id="{1C429BBF-4AC4-E052-F266-CD8B65301069}"/>
              </a:ext>
            </a:extLst>
          </p:cNvPr>
          <p:cNvSpPr/>
          <p:nvPr/>
        </p:nvSpPr>
        <p:spPr>
          <a:xfrm>
            <a:off x="-12418" y="443107"/>
            <a:ext cx="2000814" cy="1933610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kern="1200" dirty="0">
                <a:latin typeface="+mn-lt"/>
                <a:ea typeface="+mn-ea"/>
                <a:cs typeface="+mn-cs"/>
              </a:rPr>
              <a:t>Background colour turns light green if answer is correct</a:t>
            </a:r>
            <a:endParaRPr lang="en-IE" dirty="0"/>
          </a:p>
        </p:txBody>
      </p:sp>
      <p:sp>
        <p:nvSpPr>
          <p:cNvPr id="30" name="Speech Bubble: Oval 29">
            <a:extLst>
              <a:ext uri="{FF2B5EF4-FFF2-40B4-BE49-F238E27FC236}">
                <a16:creationId xmlns:a16="http://schemas.microsoft.com/office/drawing/2014/main" id="{6D7E21B6-A7F9-7037-BFD4-D93B2ED1F664}"/>
              </a:ext>
            </a:extLst>
          </p:cNvPr>
          <p:cNvSpPr/>
          <p:nvPr/>
        </p:nvSpPr>
        <p:spPr>
          <a:xfrm>
            <a:off x="-12418" y="3356684"/>
            <a:ext cx="1868650" cy="1602235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dirty="0"/>
              <a:t>Correct counter increments</a:t>
            </a:r>
          </a:p>
        </p:txBody>
      </p:sp>
      <p:sp>
        <p:nvSpPr>
          <p:cNvPr id="33" name="Speech Bubble: Oval 32">
            <a:extLst>
              <a:ext uri="{FF2B5EF4-FFF2-40B4-BE49-F238E27FC236}">
                <a16:creationId xmlns:a16="http://schemas.microsoft.com/office/drawing/2014/main" id="{848ED6E5-8FC0-BC73-CC97-95556B4AD7CF}"/>
              </a:ext>
            </a:extLst>
          </p:cNvPr>
          <p:cNvSpPr/>
          <p:nvPr/>
        </p:nvSpPr>
        <p:spPr>
          <a:xfrm>
            <a:off x="8120655" y="3817511"/>
            <a:ext cx="1868650" cy="1602235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dirty="0"/>
              <a:t>Next Question button is displayed</a:t>
            </a:r>
          </a:p>
        </p:txBody>
      </p:sp>
    </p:spTree>
    <p:extLst>
      <p:ext uri="{BB962C8B-B14F-4D97-AF65-F5344CB8AC3E}">
        <p14:creationId xmlns:p14="http://schemas.microsoft.com/office/powerpoint/2010/main" val="246409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934</Words>
  <Application>Microsoft Office PowerPoint</Application>
  <PresentationFormat>Widescreen</PresentationFormat>
  <Paragraphs>169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Aptos</vt:lpstr>
      <vt:lpstr>Aptos Display</vt:lpstr>
      <vt:lpstr>Arial</vt:lpstr>
      <vt:lpstr>Calibri</vt:lpstr>
      <vt:lpstr>Cascadia Code</vt:lpstr>
      <vt:lpstr>Roboto</vt:lpstr>
      <vt:lpstr>Office Theme</vt:lpstr>
      <vt:lpstr>PP2 - Wireframes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Darren Tuohy</dc:creator>
  <cp:lastModifiedBy>Darren Tuohy</cp:lastModifiedBy>
  <cp:revision>64</cp:revision>
  <dcterms:created xsi:type="dcterms:W3CDTF">2024-01-25T11:13:14Z</dcterms:created>
  <dcterms:modified xsi:type="dcterms:W3CDTF">2024-01-26T11:15:21Z</dcterms:modified>
</cp:coreProperties>
</file>