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42a81161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42a81161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2a81161a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42a81161a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2a81161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42a81161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2a81161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42a81161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42a81161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42a81161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5917501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5917501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917501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917501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5917501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5917501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42a81161a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42a81161a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2a81161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2a81161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42a81161a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42a81161a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42a81161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42a81161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42a81161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42a81161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4dbbbfa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4dbbbfa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4dbbbfa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4dbbbfa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5917501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5917501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4dbbbfa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4dbbbfa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42a81161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42a81161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917501d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5917501d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917501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5917501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917501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5917501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42a81161a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42a81161a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917501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5917501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5917501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5917501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5917501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5917501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42a81161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42a81161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42a81161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42a81161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42a81161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42a81161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42a81161a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42a81161a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2a81161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2a81161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2a81161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2a81161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42a81161a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42a81161a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2a81161a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2a81161a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42a81161a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42a81161a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professor.jeanmax@gmail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2550" y="394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Jean Max S Krebs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138" y="1574525"/>
            <a:ext cx="20097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Eventos</a:t>
            </a:r>
            <a:endParaRPr b="1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Eventos HTML são "coisas" que acontecem com elementos HTML.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Quando JavaScript é usado em páginas HTML, o JavaScript pode "reagir" a esses eventos.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Uma página da web HTML terminou de carregar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 campo de entrada HTML foi alterado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 botão HTML foi clicado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Eventos</a:t>
            </a:r>
            <a:endParaRPr b="1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Muitas vezes, quando os eventos acontecem, você pode querer fazer alguma coisa.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JavaScript permite que você execute código quando eventos são detectados.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 HTML permite que atributos do manipulador de eventos, com código JavaScript, sejam adicionados aos elementos HTML.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800" y="317475"/>
            <a:ext cx="6508200" cy="45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50" y="317475"/>
            <a:ext cx="1924100" cy="45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808" y="1017733"/>
            <a:ext cx="5060383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7203900" y="0"/>
            <a:ext cx="1940100" cy="1660500"/>
          </a:xfrm>
          <a:prstGeom prst="wedgeRectCallout">
            <a:avLst>
              <a:gd fmla="val -40910" name="adj1"/>
              <a:gd fmla="val 101927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O código JavaScript geralmente tem várias linhas de comprimento. É mais comum ver atributos de eventos chamando funções: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Eventos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Funções (</a:t>
            </a:r>
            <a:r>
              <a:rPr b="1" lang="en" sz="2400">
                <a:highlight>
                  <a:srgbClr val="FFFFFF"/>
                </a:highlight>
              </a:rPr>
              <a:t>Sintaxe)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7" name="Google Shape;147;p26"/>
          <p:cNvSpPr txBox="1"/>
          <p:nvPr/>
        </p:nvSpPr>
        <p:spPr>
          <a:xfrm>
            <a:off x="311700" y="1152475"/>
            <a:ext cx="843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70250" y="1152475"/>
            <a:ext cx="80679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Uma função JavaScript é definida com a </a:t>
            </a:r>
            <a:r>
              <a:rPr lang="en" sz="18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palavra-chave , seguida de um nome , seguido de parênteses () 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Nomes de funções podem conter letras, dígitos, sublinhados e cifrões (mesmas regras das variáveis).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Os parênteses podem incluir nomes de parâmetros separados por vírgulas: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parâmetro1, parâmetro2, ...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 código a ser executado pela função é colocado entre chaves: {}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nomedafuncao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parâmetro1, 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parâmetro2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parâmetro3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i="1" lang="en" sz="3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to be executed</a:t>
            </a:r>
            <a:endParaRPr i="1" sz="3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Os parâmetros da função são listados entre parênteses () na definição da função.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Os argumentos da função são os valores recebidos pela função quando ela é invocada.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Dentro da função, os argumentos (os parâmetros) se comportam como variáveis ​​locais.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Funções (</a:t>
            </a:r>
            <a:r>
              <a:rPr b="1" lang="en" sz="2400">
                <a:highlight>
                  <a:srgbClr val="FFFFFF"/>
                </a:highlight>
              </a:rPr>
              <a:t>Sintaxe)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Quando o JavaScript atinge uma </a:t>
            </a:r>
            <a:r>
              <a:rPr lang="en" sz="17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instrução, a função para de ser executada.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a função foi invocada a partir de uma instrução, o JavaScript "retornará" para executar o código após a instrução de invocação.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Funções frequentemente calculam um valor de retorno . O valor de retorno é "retornado" de volta para o "chamador":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2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Funções (</a:t>
            </a:r>
            <a:r>
              <a:rPr b="1" lang="en" sz="2400">
                <a:highlight>
                  <a:srgbClr val="FFFFFF"/>
                </a:highlight>
              </a:rPr>
              <a:t>Retorno</a:t>
            </a:r>
            <a:r>
              <a:rPr b="1" lang="en" sz="2400">
                <a:highlight>
                  <a:srgbClr val="FFFFFF"/>
                </a:highlight>
              </a:rPr>
              <a:t>) 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/>
              <a:t>Funções (</a:t>
            </a:r>
            <a:r>
              <a:rPr b="1" lang="en" sz="2400">
                <a:highlight>
                  <a:schemeClr val="lt1"/>
                </a:highlight>
              </a:rPr>
              <a:t>Retorno - Sintaxe) </a:t>
            </a:r>
            <a:endParaRPr b="1"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Função é chamada, o valor x será o que for retornado pela return dentro da função myFunction, logo: 12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myFunction(</a:t>
            </a:r>
            <a:r>
              <a:rPr lang="e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myFunction(a, b) {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Function returns the product of a and b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* b;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12;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* b;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Funções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2" name="Google Shape;172;p30"/>
          <p:cNvSpPr txBox="1"/>
          <p:nvPr/>
        </p:nvSpPr>
        <p:spPr>
          <a:xfrm>
            <a:off x="311700" y="1152475"/>
            <a:ext cx="8432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20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000C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displayNome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document.getElementById(‘display’) .innerHTML = ”Jean Max”;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00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20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onclick</a:t>
            </a: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="displayNome()"&gt;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MEU NOME É:</a:t>
            </a: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="display"&gt;&lt;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JavaScript pode alterar o conteúdo HTML</a:t>
            </a:r>
            <a:endParaRPr b="1"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30792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 dos muitos métodos JavaScript HTML é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getElementById()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 exemplo abaixo "encontra" um elemento HTML (com id="hello") e altera o conteúdo do elemento (.innerHTML) para "Hello JavaScript":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).innerHTML = 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JavaScript"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&lt;p id="hello"&gt;JavaScript pode mudar o conteúdo HTML. &lt;/p&gt;</a:t>
            </a:r>
            <a:endParaRPr sz="2000"/>
          </a:p>
        </p:txBody>
      </p:sp>
      <p:sp>
        <p:nvSpPr>
          <p:cNvPr id="179" name="Google Shape;179;p31"/>
          <p:cNvSpPr/>
          <p:nvPr/>
        </p:nvSpPr>
        <p:spPr>
          <a:xfrm>
            <a:off x="7215600" y="2689650"/>
            <a:ext cx="1928400" cy="572700"/>
          </a:xfrm>
          <a:prstGeom prst="wedgeRectCallout">
            <a:avLst>
              <a:gd fmla="val -149069" name="adj1"/>
              <a:gd fmla="val 62847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JavaScript aceita aspas simples e duplas: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 que é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63396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é uma linguagem de programação que permite a você criar conteúdo que se atualiza dinamicamente, controlar múltimídias, imagens animadas e muito mais coisas interessantes.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O JS ou JavaScript é uma linguagem de programação de alto-nível, criada no meio da década de 90, mais precisamente em 1996 pelo programador Brendan Eich que, além de criar o JavaScript, foi também um dos fundadores da Mozilla Corporation.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76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800" y="264502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highlight>
                  <a:srgbClr val="FFFFFF"/>
                </a:highlight>
              </a:rPr>
              <a:t>JavaScript pode alterar estilos CSS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 dos muitos métodos JavaScript HTML é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getElementById()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 exemplo abaixo "encontra" um elemento HTML (com id="hello") e altera o estilo do elemento (.style.fontSize) para "35px":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).style.fontSize = 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"35px"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&lt;p id="hello" style=”fontSize: 10px;”&gt;Hello World&lt;/p&gt;</a:t>
            </a:r>
            <a:endParaRPr sz="2000"/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highlight>
                  <a:srgbClr val="FFFFFF"/>
                </a:highlight>
              </a:rPr>
              <a:t>JavaScript pode ocultar elementos HTML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 dos muitos métodos JavaScript HTML é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getElementById()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 exemplo abaixo "encontra" um elemento HTML (com id="hide") e altera o estilo do elemento (.style.display) para "none":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"hide"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).style.display = 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&lt;p id="hide" style=”display: block;”&gt;Posso sumir!&lt;/p&gt;</a:t>
            </a:r>
            <a:endParaRPr sz="2000"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FORMULÁRIOS</a:t>
            </a:r>
            <a:endParaRPr b="1"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Formulário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="js/script.js"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FORMULÁRIOS</a:t>
            </a:r>
            <a:endParaRPr b="1"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="myForm"</a:t>
            </a:r>
            <a:r>
              <a:rPr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action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="#"</a:t>
            </a:r>
            <a:r>
              <a:rPr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method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="post"&gt;</a:t>
            </a:r>
            <a:endParaRPr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 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="fname"&gt;</a:t>
            </a:r>
            <a:endParaRPr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="submit"</a:t>
            </a:r>
            <a:r>
              <a:rPr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="Submit"&gt;</a:t>
            </a: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="resultado"&gt;&lt;</a:t>
            </a:r>
            <a:r>
              <a:rPr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OUTRO EXEMPLO FORMULÁRIOS</a:t>
            </a:r>
            <a:endParaRPr b="1"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https://www.w3schools.com/js/js_validation.asp</a:t>
            </a:r>
            <a:endParaRPr sz="2500"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13" y="2006913"/>
            <a:ext cx="6086475" cy="298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6"/>
          <p:cNvCxnSpPr/>
          <p:nvPr/>
        </p:nvCxnSpPr>
        <p:spPr>
          <a:xfrm>
            <a:off x="1131575" y="3306525"/>
            <a:ext cx="801600" cy="8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6"/>
          <p:cNvSpPr txBox="1"/>
          <p:nvPr/>
        </p:nvSpPr>
        <p:spPr>
          <a:xfrm>
            <a:off x="311700" y="2939575"/>
            <a:ext cx="1478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CLIQUEM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Estude o código copiado</a:t>
            </a:r>
            <a:br>
              <a:rPr lang="en" sz="1595"/>
            </a:b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Crie um formulário que tenha 5 campos obrigatórios</a:t>
            </a:r>
            <a:br>
              <a:rPr lang="en" sz="1595"/>
            </a:b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E este formulário deve ser tratado com Javascript</a:t>
            </a:r>
            <a:br>
              <a:rPr lang="en" sz="1595"/>
            </a:b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E com Javascript, mostrar os dados do formulário na tela</a:t>
            </a:r>
            <a:br>
              <a:rPr lang="en" sz="1595"/>
            </a:b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Fazer utilizando a tag form com inputs dentro e outro arquivo com a tag div no lugar da tag form, mas mantendo os inputs como estão</a:t>
            </a:r>
            <a:br>
              <a:rPr lang="en" sz="1595"/>
            </a:b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Crie um arquivo de texto, nome “resposta” e responda o porquê com form não funciona corretamente e div sim, e pesquise opções para resolver esse problema da tag form</a:t>
            </a:r>
            <a:br>
              <a:rPr lang="en" sz="1595"/>
            </a:b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Envie para o email: </a:t>
            </a:r>
            <a:r>
              <a:rPr lang="en" sz="1595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professor.jeanmax@gmail.com</a:t>
            </a:r>
            <a:r>
              <a:rPr lang="en" sz="1595"/>
              <a:t> ou uma pasta no github com o nome TrabalhoJavascript/formulario/(arquivos)</a:t>
            </a:r>
            <a:br>
              <a:rPr lang="en" sz="1595"/>
            </a:b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/>
          </a:p>
        </p:txBody>
      </p:sp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ATIVIDADE FORMULÁRIOS (2 / 2)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Objetos</a:t>
            </a:r>
            <a:endParaRPr b="1"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663" y="993775"/>
            <a:ext cx="59531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highlight>
                  <a:srgbClr val="FFFFFF"/>
                </a:highlight>
              </a:rPr>
              <a:t>Propriedades do objeto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 carro real tem propriedades como peso e cor: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car.name = Fiat, car.model = 500, car.weight = 850kg, car.color = branco.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Objetos de carro têm as mesmas propriedades , mas os valores diferem de carro para carro.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highlight>
                  <a:srgbClr val="FFFFFF"/>
                </a:highlight>
              </a:rPr>
              <a:t>Métodos de Objetos</a:t>
            </a:r>
            <a:endParaRPr b="1"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 carro real tem métodos como partida e parada: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carro.start(), carro.drive(), carro.brake(), carro.stop().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Objetos de carro têm os mesmos métodos , mas os métodos são executados em momentos diferentes 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Variáveis x Objetos ​​JavaScript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409200" y="1147950"/>
            <a:ext cx="87348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nome = 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"Jean"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pessoa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primeiroNome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Jean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ultimoNome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Krebs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corDosOlhos: 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1"/>
          <p:cNvSpPr/>
          <p:nvPr/>
        </p:nvSpPr>
        <p:spPr>
          <a:xfrm>
            <a:off x="7215600" y="543750"/>
            <a:ext cx="1928400" cy="1351800"/>
          </a:xfrm>
          <a:prstGeom prst="wedgeRectCallout">
            <a:avLst>
              <a:gd fmla="val -149069" name="adj1"/>
              <a:gd fmla="val 62847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uma prática comum declarar objetos com a palavra-chave </a:t>
            </a:r>
            <a:r>
              <a:rPr lang="en" sz="13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250">
              <a:solidFill>
                <a:schemeClr val="dk1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41"/>
          <p:cNvSpPr/>
          <p:nvPr/>
        </p:nvSpPr>
        <p:spPr>
          <a:xfrm>
            <a:off x="7294500" y="3018075"/>
            <a:ext cx="1928400" cy="1351800"/>
          </a:xfrm>
          <a:prstGeom prst="wedgeRectCallout">
            <a:avLst>
              <a:gd fmla="val -127251" name="adj1"/>
              <a:gd fmla="val 13737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Espaços e quebras de linha não são importantes. Um inicializador de objeto pode abranger várias linhas:</a:t>
            </a:r>
            <a:endParaRPr sz="1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532125" y="2793525"/>
            <a:ext cx="596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pessoa =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primeiroNome: 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"Jean"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ultimoNome: 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"Krebs"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idade: 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corDosOlhos: </a:t>
            </a:r>
            <a:r>
              <a:rPr lang="en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Terceira Camada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7755" l="0" r="0" t="0"/>
          <a:stretch/>
        </p:blipFill>
        <p:spPr>
          <a:xfrm>
            <a:off x="311700" y="2320131"/>
            <a:ext cx="4191000" cy="17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700" y="1787525"/>
            <a:ext cx="4600100" cy="22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Outra forma de inicializar um objeto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429275" y="1282650"/>
            <a:ext cx="59634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pessoa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{};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Add Properties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primeiroNome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"Jean"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ultimoNome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"Krebs"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corDosOlhos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"Azul"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8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Propriedades</a:t>
            </a:r>
            <a:endParaRPr b="1"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i="1"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objectName.property</a:t>
            </a:r>
            <a:endParaRPr sz="19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idade = pessoa.idade;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i="1"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objectName</a:t>
            </a:r>
            <a:r>
              <a:rPr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["</a:t>
            </a:r>
            <a:r>
              <a:rPr i="1"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idade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en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i="1"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objectName</a:t>
            </a:r>
            <a:r>
              <a:rPr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person[x];</a:t>
            </a:r>
            <a:endParaRPr sz="2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Métodos</a:t>
            </a:r>
            <a:endParaRPr b="1"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Comentários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4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aseline="30000" sz="44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30000" lang="en" sz="4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Código multilinhas</a:t>
            </a:r>
            <a:endParaRPr baseline="30000" sz="44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30000" lang="en" sz="4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comentado</a:t>
            </a:r>
            <a:endParaRPr baseline="30000" sz="44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30000" lang="en" sz="4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aseline="30000" sz="44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3709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2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código in-line comentado</a:t>
            </a:r>
            <a:endParaRPr baseline="30000" sz="2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262175" y="2345725"/>
            <a:ext cx="1928400" cy="2050200"/>
          </a:xfrm>
          <a:prstGeom prst="wedgeRectCallout">
            <a:avLst>
              <a:gd fmla="val -87631" name="adj1"/>
              <a:gd fmla="val 38225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É mais comum usar comentários de linha única.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chemeClr val="accent6"/>
                </a:highlight>
                <a:latin typeface="Verdana"/>
                <a:ea typeface="Verdana"/>
                <a:cs typeface="Verdana"/>
                <a:sym typeface="Verdana"/>
              </a:rPr>
              <a:t>Comentários de bloco são frequentemente usados ​​para documentação formal.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highlight>
                  <a:srgbClr val="FFFFFF"/>
                </a:highlight>
              </a:rPr>
              <a:t>Variáveis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Assim como na álgebra, as variáveis ​​armazenam valores: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Assim como na álgebra, variáveis ​​são usadas em expressões: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Pelo exemplo acima, você pode imaginar que a variável Z é 11.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772725"/>
            <a:ext cx="2837933" cy="7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61750"/>
            <a:ext cx="2093000" cy="4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Quando usar var, let ou const?</a:t>
            </a:r>
            <a:endParaRPr b="1"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Sempre declare variáveis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Sempre use </a:t>
            </a:r>
            <a:r>
              <a:rPr lang="en" sz="17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o valor não deve ser alterado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Sempre use </a:t>
            </a:r>
            <a:r>
              <a:rPr lang="en" sz="17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o tipo não deve ser alterado (Arrays e Objetos)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Use somente </a:t>
            </a:r>
            <a:r>
              <a:rPr lang="en" sz="17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não puder usar </a:t>
            </a:r>
            <a:r>
              <a:rPr lang="en" sz="17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7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Use somente </a:t>
            </a:r>
            <a:r>
              <a:rPr lang="en" sz="17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você PRECISA oferecer suporte a navegadores antigos.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highlight>
                  <a:srgbClr val="FFFFFF"/>
                </a:highlight>
              </a:rPr>
              <a:t>Block Scope (Escopo Global ou Âmbito Global)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0" y="1259250"/>
            <a:ext cx="42603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Antes do ES6 (2015), o JavaScript não tinha Block Scope.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JavaScript tinha escopo global e escopo de função.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 ES6 introduziu duas novas palavras-chave JavaScript: </a:t>
            </a:r>
            <a:r>
              <a:rPr lang="en" sz="19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9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Essas duas palavras-chave forneceram o Block Scope em JavaScript.</a:t>
            </a:r>
            <a:endParaRPr sz="2500"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259250"/>
            <a:ext cx="38277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683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Variáveis ​​declaradas dentro de um bloco { } não podem ser acessadas de fora do bloco:</a:t>
            </a:r>
            <a:endParaRPr sz="700"/>
          </a:p>
        </p:txBody>
      </p:sp>
      <p:sp>
        <p:nvSpPr>
          <p:cNvPr id="101" name="Google Shape;101;p19"/>
          <p:cNvSpPr txBox="1"/>
          <p:nvPr/>
        </p:nvSpPr>
        <p:spPr>
          <a:xfrm>
            <a:off x="431800" y="2486250"/>
            <a:ext cx="38277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83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Exemplo:</a:t>
            </a:r>
            <a:endParaRPr sz="1683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unction 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x can NOT be used here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y can NOT be used here</a:t>
            </a:r>
            <a:endParaRPr sz="1683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highlight>
                  <a:srgbClr val="FFFFFF"/>
                </a:highlight>
              </a:rPr>
              <a:t>Cannot be Redeclared (Não pode ser redeclarado)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1152475"/>
            <a:ext cx="38424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Here x is 10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Here x is 2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Here x is 2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//SUCESSO porém com problemas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535525" y="1152475"/>
            <a:ext cx="30000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950">
                <a:solidFill>
                  <a:schemeClr val="dk1"/>
                </a:solidFill>
                <a:highlight>
                  <a:srgbClr val="DC143C"/>
                </a:highlight>
                <a:latin typeface="Courier New"/>
                <a:ea typeface="Courier New"/>
                <a:cs typeface="Courier New"/>
                <a:sym typeface="Courier New"/>
              </a:rPr>
              <a:t>//erro</a:t>
            </a:r>
            <a:endParaRPr sz="2200">
              <a:highlight>
                <a:srgbClr val="DC143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243"/>
              <a:buFont typeface="Arial"/>
              <a:buNone/>
            </a:pPr>
            <a:r>
              <a:rPr b="1" lang="en" sz="2733">
                <a:highlight>
                  <a:srgbClr val="FFFFFF"/>
                </a:highlight>
              </a:rPr>
              <a:t>O Operador de Atribuição</a:t>
            </a:r>
            <a:endParaRPr b="1" sz="2733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 JavaScript, o sinal de igual ( </a:t>
            </a:r>
            <a:r>
              <a:rPr lang="en" sz="20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é um operador de "atribuição", não um operador "igual a".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 JavaScript, no entanto, faz todo o sentido: ele atribui o valor de x + 5 a x.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(Ele calcula o valor de x + 5 e coloca o resultado em x. O valor de x é incrementado em 5.)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5088"/>
            <a:ext cx="3323025" cy="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