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62" r:id="rId6"/>
    <p:sldId id="263" r:id="rId7"/>
    <p:sldId id="267" r:id="rId8"/>
    <p:sldId id="268" r:id="rId10"/>
    <p:sldId id="269" r:id="rId11"/>
    <p:sldId id="270" r:id="rId12"/>
    <p:sldId id="271" r:id="rId13"/>
    <p:sldId id="272" r:id="rId14"/>
    <p:sldId id="273" r:id="rId15"/>
    <p:sldId id="259" r:id="rId16"/>
    <p:sldId id="260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42a81161a_1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42a81161a_1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5917501d2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5917501d2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917501d2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5917501d2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5917501d2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d5917501d2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5917501d2_0_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5917501d2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5917501d2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5917501d2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5917501d2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5917501d2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Estruturas de Dados e Iteração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Arrays e Objetos em JavaScript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 b="1">
                <a:highlight>
                  <a:srgbClr val="FFFFFF"/>
                </a:highlight>
              </a:rPr>
              <a:t>Variáveis x Objetos ​​JavaScript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2400" b="1">
              <a:highlight>
                <a:srgbClr val="FFFFFF"/>
              </a:highlight>
            </a:endParaRPr>
          </a:p>
        </p:txBody>
      </p:sp>
      <p:sp>
        <p:nvSpPr>
          <p:cNvPr id="242" name="Google Shape;242;p41"/>
          <p:cNvSpPr txBox="1"/>
          <p:nvPr>
            <p:ph type="body" idx="1"/>
          </p:nvPr>
        </p:nvSpPr>
        <p:spPr>
          <a:xfrm>
            <a:off x="409200" y="2005200"/>
            <a:ext cx="8734800" cy="14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nome =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"Jean"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 {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primeiroNome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Jean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ultimoNome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Krebs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50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corDosOlhos: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"Azul"</a:t>
            </a:r>
            <a:endParaRPr sz="2000">
              <a:solidFill>
                <a:srgbClr val="A52A2A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43" name="Google Shape;243;p41"/>
          <p:cNvSpPr/>
          <p:nvPr/>
        </p:nvSpPr>
        <p:spPr>
          <a:xfrm>
            <a:off x="7215600" y="1401000"/>
            <a:ext cx="1928400" cy="1351800"/>
          </a:xfrm>
          <a:prstGeom prst="wedgeRectCallout">
            <a:avLst>
              <a:gd name="adj1" fmla="val -149069"/>
              <a:gd name="adj2" fmla="val 6284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 sz="12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É uma prática comum declarar objetos com a palavra-chave </a:t>
            </a:r>
            <a:r>
              <a:rPr lang="en-GB" sz="13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12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250">
              <a:solidFill>
                <a:schemeClr val="dk1"/>
              </a:solidFill>
              <a:highlight>
                <a:schemeClr val="accent6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44" name="Google Shape;244;p41"/>
          <p:cNvSpPr/>
          <p:nvPr/>
        </p:nvSpPr>
        <p:spPr>
          <a:xfrm>
            <a:off x="7294500" y="3875325"/>
            <a:ext cx="1928400" cy="1351800"/>
          </a:xfrm>
          <a:prstGeom prst="wedgeRectCallout">
            <a:avLst>
              <a:gd name="adj1" fmla="val -127251"/>
              <a:gd name="adj2" fmla="val 1373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Espaços e quebras de linha não são importantes. Um inicializador de objeto pode abranger várias linhas:</a:t>
            </a:r>
            <a:endParaRPr sz="12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45" name="Google Shape;245;p41"/>
          <p:cNvSpPr txBox="1"/>
          <p:nvPr/>
        </p:nvSpPr>
        <p:spPr>
          <a:xfrm>
            <a:off x="532125" y="3650775"/>
            <a:ext cx="5963400" cy="202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pessoa = {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primeiroNome: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"Jean"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ultimoNome: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"Krebs"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idade: </a:t>
            </a:r>
            <a:r>
              <a:rPr lang="en-GB" sz="20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50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corDosOlhos: </a:t>
            </a:r>
            <a:r>
              <a:rPr lang="en-GB" sz="200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"Azul"</a:t>
            </a:r>
            <a:endParaRPr sz="2000">
              <a:solidFill>
                <a:srgbClr val="A52A2A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};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400" b="1">
                <a:highlight>
                  <a:srgbClr val="FFFFFF"/>
                </a:highlight>
              </a:rPr>
              <a:t>Outra forma de inicializar um objeto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2400" b="1">
              <a:highlight>
                <a:srgbClr val="FFFFFF"/>
              </a:highlight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429275" y="2139900"/>
            <a:ext cx="5963400" cy="231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 {};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Add Properties</a:t>
            </a:r>
            <a:endParaRPr sz="19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primeiroNome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"Jean"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ultimoNome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"Krebs"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GB" sz="19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50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corDosOlhos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= 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"Azul"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280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Propriedades</a:t>
            </a:r>
            <a:endParaRPr b="1"/>
          </a:p>
        </p:txBody>
      </p:sp>
      <p:sp>
        <p:nvSpPr>
          <p:cNvPr id="257" name="Google Shape;257;p43"/>
          <p:cNvSpPr txBox="1"/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objectName.property</a:t>
            </a:r>
            <a:endParaRPr sz="1950">
              <a:solidFill>
                <a:srgbClr val="0000CD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idade = pessoa.idade;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objectName</a:t>
            </a: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["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property</a:t>
            </a: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"]</a:t>
            </a:r>
            <a:endParaRPr sz="19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pessoa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</a:t>
            </a:r>
            <a:r>
              <a:rPr lang="en-GB" sz="19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"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];</a:t>
            </a:r>
            <a:endParaRPr sz="19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objectName</a:t>
            </a: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950" i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expression</a:t>
            </a:r>
            <a:r>
              <a:rPr lang="en-GB" sz="195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endParaRPr sz="1950">
              <a:solidFill>
                <a:srgbClr val="008000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let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idade</a:t>
            </a: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 person[x];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Trabalhando com Objetos Aninhados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220075" cy="5330825"/>
          </a:xfrm>
        </p:spPr>
        <p:txBody>
          <a:bodyPr/>
          <a:lstStyle/>
          <a:p>
            <a:pPr marL="0" indent="0">
              <a:buNone/>
            </a:pPr>
            <a:r>
              <a:rPr sz="2800"/>
              <a:t>Objetos podem conter outros objetos ou arrays como valores:</a:t>
            </a:r>
            <a:endParaRPr sz="2800"/>
          </a:p>
          <a:p>
            <a:pPr marL="0" indent="0">
              <a:buNone/>
            </a:pPr>
            <a:r>
              <a:rPr sz="2400"/>
              <a:t>const aluno = {</a:t>
            </a:r>
            <a:endParaRPr sz="2400"/>
          </a:p>
          <a:p>
            <a:pPr marL="0" indent="0">
              <a:buNone/>
            </a:pPr>
            <a:r>
              <a:rPr sz="2400"/>
              <a:t>  nome: 'João',</a:t>
            </a:r>
            <a:endParaRPr sz="2400"/>
          </a:p>
          <a:p>
            <a:pPr marL="0" indent="0">
              <a:buNone/>
            </a:pPr>
            <a:r>
              <a:rPr sz="2400"/>
              <a:t>  notas: { matematica: 8, portugues: 7 },</a:t>
            </a:r>
            <a:endParaRPr sz="2400"/>
          </a:p>
          <a:p>
            <a:pPr marL="0" indent="0">
              <a:buNone/>
            </a:pPr>
            <a:r>
              <a:rPr sz="2400"/>
              <a:t>  atividades: ['Futebol', 'Xadrez']</a:t>
            </a:r>
            <a:endParaRPr sz="2400"/>
          </a:p>
          <a:p>
            <a:pPr marL="0" indent="0">
              <a:buNone/>
            </a:pPr>
            <a:r>
              <a:rPr sz="2400"/>
              <a:t>};</a:t>
            </a: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sz="2800"/>
              <a:t>Para acessar dados aninhados:</a:t>
            </a:r>
            <a:endParaRPr sz="2800"/>
          </a:p>
          <a:p>
            <a:r>
              <a:rPr sz="2400"/>
              <a:t>aluno.notas.matematica</a:t>
            </a:r>
            <a:r>
              <a:rPr lang="pt-BR" sz="2400"/>
              <a:t> irá </a:t>
            </a:r>
            <a:r>
              <a:rPr sz="2400"/>
              <a:t>retorna</a:t>
            </a:r>
            <a:r>
              <a:rPr lang="pt-BR" sz="2400"/>
              <a:t>r</a:t>
            </a:r>
            <a:r>
              <a:rPr sz="2400"/>
              <a:t> 8.</a:t>
            </a:r>
            <a:endParaRPr sz="2400"/>
          </a:p>
          <a:p>
            <a:r>
              <a:rPr sz="2400"/>
              <a:t>aluno.atividades[0]</a:t>
            </a:r>
            <a:r>
              <a:rPr lang="pt-BR" sz="2400"/>
              <a:t> irá </a:t>
            </a:r>
            <a:r>
              <a:rPr sz="2400"/>
              <a:t>retorna</a:t>
            </a:r>
            <a:r>
              <a:rPr lang="pt-BR" sz="2400"/>
              <a:t>r </a:t>
            </a:r>
            <a:r>
              <a:rPr sz="2400"/>
              <a:t> 'Futebol'.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Exercício: Sistema de 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/>
              <a:t>Objetivo: Criar um sistema que gerencie notas de alunos.</a:t>
            </a: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sz="2400"/>
              <a:t>1. Crie um array de objetos, onde cada objeto represente um aluno:</a:t>
            </a:r>
            <a:endParaRPr sz="2400"/>
          </a:p>
          <a:p>
            <a:pPr marL="0" indent="0">
              <a:buNone/>
            </a:pPr>
            <a:r>
              <a:rPr sz="2400"/>
              <a:t>  const alunos = [</a:t>
            </a:r>
            <a:endParaRPr sz="2400"/>
          </a:p>
          <a:p>
            <a:pPr marL="0" indent="0">
              <a:buNone/>
            </a:pPr>
            <a:r>
              <a:rPr sz="2400"/>
              <a:t>    { nome: 'Ana', notas: [8, 9, 7] },</a:t>
            </a:r>
            <a:endParaRPr sz="2400"/>
          </a:p>
          <a:p>
            <a:pPr marL="0" indent="0">
              <a:buNone/>
            </a:pPr>
            <a:r>
              <a:rPr sz="2400"/>
              <a:t>    { nome: 'João', notas: [6, 8, 5] }</a:t>
            </a:r>
            <a:endParaRPr sz="2400"/>
          </a:p>
          <a:p>
            <a:pPr marL="0" indent="0">
              <a:buNone/>
            </a:pPr>
            <a:r>
              <a:rPr sz="2400"/>
              <a:t>  ];</a:t>
            </a: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sz="2400"/>
              <a:t>2. Calcule a média das notas de cada aluno usando `map` e `reduce`.</a:t>
            </a:r>
            <a:endParaRPr sz="2400"/>
          </a:p>
          <a:p>
            <a:pPr marL="0" indent="0">
              <a:buNone/>
            </a:pPr>
            <a:r>
              <a:rPr sz="2400"/>
              <a:t>3. Filtre os alunos aprovados (média &gt;= 7) usando `filter`.</a:t>
            </a:r>
            <a:endParaRPr sz="2400"/>
          </a:p>
          <a:p>
            <a:pPr marL="0" indent="0">
              <a:buNone/>
            </a:pPr>
            <a:r>
              <a:rPr sz="2400"/>
              <a:t>4. Exiba os resultados no console.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Solução do 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/>
              <a:t>const alunos = [</a:t>
            </a:r>
            <a:endParaRPr sz="2000"/>
          </a:p>
          <a:p>
            <a:pPr marL="0" indent="0">
              <a:buNone/>
            </a:pPr>
            <a:r>
              <a:rPr sz="2000"/>
              <a:t>  { nome: 'Ana', notas: [8, 9, 7] },</a:t>
            </a:r>
            <a:endParaRPr sz="2000"/>
          </a:p>
          <a:p>
            <a:pPr marL="0" indent="0">
              <a:buNone/>
            </a:pPr>
            <a:r>
              <a:rPr sz="2000"/>
              <a:t>  { nome: 'João', notas: [6, 8, 5] }</a:t>
            </a:r>
            <a:endParaRPr sz="2000"/>
          </a:p>
          <a:p>
            <a:pPr marL="0" indent="0">
              <a:buNone/>
            </a:pPr>
            <a:r>
              <a:rPr sz="2000"/>
              <a:t>];</a:t>
            </a:r>
            <a:endParaRPr sz="2000"/>
          </a:p>
          <a:p>
            <a:pPr marL="0" indent="0">
              <a:buNone/>
            </a:pPr>
            <a:r>
              <a:rPr sz="2000"/>
              <a:t>// Calcula a média</a:t>
            </a:r>
            <a:endParaRPr sz="2000"/>
          </a:p>
          <a:p>
            <a:pPr marL="0" indent="0">
              <a:buNone/>
            </a:pPr>
            <a:r>
              <a:rPr lang="en-US" altLang="pt-BR" sz="2000"/>
              <a:t>const alunosComMedia = alunos.map(aluno =&gt; {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  return {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    ...aluno, // copia as propriedades existentes do aluno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    media: aluno.notas.reduce((acc, nota) =&gt; acc + nota, 0) / aluno.notas.length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  };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});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// Filtra aprovados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const aprovados = alunosComMedia.filter(aluno =&gt; aluno.media &gt;= 7);</a:t>
            </a:r>
            <a:endParaRPr lang="en-US" altLang="pt-BR" sz="2000"/>
          </a:p>
          <a:p>
            <a:pPr marL="0" indent="0">
              <a:buNone/>
            </a:pPr>
            <a:r>
              <a:rPr lang="en-US" altLang="pt-BR" sz="2000"/>
              <a:t>console.log(aprovados);</a:t>
            </a:r>
            <a:endParaRPr lang="en-US" altLang="pt-BR" sz="2000"/>
          </a:p>
          <a:p>
            <a:pPr marL="0" indent="0">
              <a:buNone/>
            </a:pPr>
            <a:endParaRPr lang="en-US" altLang="pt-BR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Estruturas de Dados?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/>
              <a:t>Estruturas de dados são formas de organizar e armazenar dados em um programa.</a:t>
            </a:r>
            <a:endParaRPr sz="2800"/>
          </a:p>
          <a:p>
            <a:pPr marL="0" indent="0">
              <a:buNone/>
            </a:pPr>
            <a:endParaRPr sz="2800"/>
          </a:p>
          <a:p>
            <a:pPr marL="0" indent="0">
              <a:buNone/>
            </a:pPr>
            <a:r>
              <a:rPr sz="2800"/>
              <a:t>No JavaScript, as principais estruturas de dados incluem:</a:t>
            </a:r>
            <a:endParaRPr sz="2800"/>
          </a:p>
          <a:p>
            <a:pPr marL="0" indent="0">
              <a:buNone/>
            </a:pPr>
            <a:r>
              <a:rPr sz="2800"/>
              <a:t>- Arrays: Coleções ordenadas de dados.</a:t>
            </a:r>
            <a:endParaRPr sz="2800"/>
          </a:p>
          <a:p>
            <a:pPr marL="0" indent="0">
              <a:buNone/>
            </a:pPr>
            <a:r>
              <a:rPr sz="2800"/>
              <a:t>- Objetos: Coleções de pares chave-valor.</a:t>
            </a:r>
            <a:endParaRPr sz="2800"/>
          </a:p>
          <a:p>
            <a:pPr marL="0" indent="0">
              <a:buNone/>
            </a:pPr>
            <a:endParaRPr sz="2800"/>
          </a:p>
          <a:p>
            <a:pPr marL="0" indent="0">
              <a:buNone/>
            </a:pPr>
            <a:r>
              <a:rPr sz="2800"/>
              <a:t>Essas estruturas são fundamentais para manipular e processar informações.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Métodos Avançados de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Métodos que ajudam a manipular e transformar arrays:</a:t>
            </a:r>
          </a:p>
          <a:p>
            <a:pPr marL="0" indent="0">
              <a:buNone/>
            </a:pPr>
          </a:p>
          <a:p>
            <a:r>
              <a:t>map: Cria um novo array aplicando uma função a cada elemento.</a:t>
            </a:r>
          </a:p>
          <a:p>
            <a:endParaRPr sz="2400"/>
          </a:p>
          <a:p>
            <a:r>
              <a:rPr sz="2400"/>
              <a:t>  const nums = [1, 2, 3];</a:t>
            </a:r>
            <a:endParaRPr sz="2400"/>
          </a:p>
          <a:p>
            <a:r>
              <a:rPr sz="2400"/>
              <a:t>  const doubled = nums.map(x =&gt; x * 2); // [2, 4, 6]</a:t>
            </a:r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4660"/>
            <a:ext cx="8229600" cy="582613"/>
          </a:xfrm>
        </p:spPr>
        <p:txBody>
          <a:bodyPr/>
          <a:p>
            <a:r>
              <a:rPr>
                <a:sym typeface="+mn-ea"/>
              </a:rPr>
              <a:t>Métodos que ajudam a manipular e transformar arrays: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0685" y="1534160"/>
            <a:ext cx="8229600" cy="4953000"/>
          </a:xfrm>
        </p:spPr>
        <p:txBody>
          <a:bodyPr/>
          <a:p>
            <a:r>
              <a:rPr>
                <a:sym typeface="+mn-ea"/>
              </a:rPr>
              <a:t>filter: Cria um novo array com elementos que passam em um teste.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 const nums = [1, 2, 3, 4];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 const evens = nums.filter(x =&gt; x % 2 === 0); // [2, 4]</a:t>
            </a:r>
            <a:endParaRPr sz="2400">
              <a:sym typeface="+mn-ea"/>
            </a:endParaRPr>
          </a:p>
          <a:p>
            <a:endParaRPr lang="pt-BR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4660"/>
            <a:ext cx="8229600" cy="582613"/>
          </a:xfrm>
        </p:spPr>
        <p:txBody>
          <a:bodyPr/>
          <a:p>
            <a:r>
              <a:rPr>
                <a:sym typeface="+mn-ea"/>
              </a:rPr>
              <a:t>Métodos que ajudam a manipular e transformar arrays: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0685" y="1534160"/>
            <a:ext cx="8229600" cy="4953000"/>
          </a:xfrm>
        </p:spPr>
        <p:txBody>
          <a:bodyPr/>
          <a:p>
            <a:r>
              <a:rPr>
                <a:sym typeface="+mn-ea"/>
              </a:rPr>
              <a:t>reduce: Reduz um array a um único valor.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 </a:t>
            </a:r>
            <a:r>
              <a:rPr lang="pt-BR" sz="2400">
                <a:sym typeface="+mn-ea"/>
              </a:rPr>
              <a:t> </a:t>
            </a:r>
            <a:r>
              <a:rPr sz="2400">
                <a:sym typeface="+mn-ea"/>
              </a:rPr>
              <a:t>const nums = [1, 2, 3, 4];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</a:t>
            </a:r>
            <a:r>
              <a:rPr sz="2400">
                <a:sym typeface="+mn-ea"/>
              </a:rPr>
              <a:t> const sum = nums.reduce((acc, x) =&gt; acc + x, 0); // 10</a:t>
            </a:r>
            <a:endParaRPr sz="2400">
              <a:sym typeface="+mn-ea"/>
            </a:endParaRPr>
          </a:p>
          <a:p>
            <a:pPr marL="0" indent="0">
              <a:buNone/>
            </a:pPr>
            <a:endParaRPr lang="pt-BR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Objetos</a:t>
            </a:r>
            <a:endParaRPr b="1"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21663" y="1851025"/>
            <a:ext cx="5953125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Propriedades do objeto</a:t>
            </a:r>
            <a:endParaRPr sz="2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0" name="Google Shape;230;p39"/>
          <p:cNvSpPr txBox="1"/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Um carro real tem propriedades como peso e cor: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car.name = Fiat, car.model = 500, car.weight = 850kg, car.color = branco.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Objetos de carro têm as mesmas propriedades , mas os valores diferem de carro para carro.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 b="1">
                <a:highlight>
                  <a:srgbClr val="FFFFFF"/>
                </a:highlight>
              </a:rPr>
              <a:t>Métodos de Objetos</a:t>
            </a:r>
            <a:endParaRPr sz="11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6" name="Google Shape;236;p40"/>
          <p:cNvSpPr txBox="1"/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 charset="0"/>
                <a:ea typeface="Verdana" panose="020B0604030504040204"/>
                <a:cs typeface="Verdana" panose="020B0604030504040204" charset="0"/>
                <a:sym typeface="Verdana" panose="020B0604030504040204"/>
              </a:rPr>
              <a:t>Um carro real tem métodos como partida e parada: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 charset="0"/>
              <a:ea typeface="Verdana" panose="020B0604030504040204"/>
              <a:cs typeface="Verdana" panose="020B0604030504040204" charset="0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 charset="0"/>
                <a:ea typeface="Verdana" panose="020B0604030504040204"/>
                <a:cs typeface="Verdana" panose="020B0604030504040204" charset="0"/>
                <a:sym typeface="Verdana" panose="020B0604030504040204"/>
              </a:rPr>
              <a:t>carro.start(), carro.drive(), carro.brake(), carro.stop().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 charset="0"/>
              <a:ea typeface="Verdana" panose="020B0604030504040204"/>
              <a:cs typeface="Verdana" panose="020B0604030504040204" charset="0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No mundo real, cada uma dessas a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çõ</a:t>
            </a: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es ocorre em momentos diferentes, dependendo do que est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á</a:t>
            </a: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 acontecendo. O mesmo vale para o objeto carro: os m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é</a:t>
            </a: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todos s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ã</a:t>
            </a: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o chamados em momentos espec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í</a:t>
            </a: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ficos, de acordo com a l</a:t>
            </a:r>
            <a:r>
              <a:rPr lang="en-US" altLang="en-US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ó</a:t>
            </a:r>
            <a:r>
              <a:rPr lang="en-US" altLang="pt-BR" sz="2000">
                <a:solidFill>
                  <a:schemeClr val="tx1"/>
                </a:solidFill>
                <a:latin typeface="Verdana" panose="020B0604030504040204" charset="0"/>
                <a:cs typeface="Verdana" panose="020B0604030504040204" charset="0"/>
              </a:rPr>
              <a:t>gica do programa.</a:t>
            </a:r>
            <a:endParaRPr lang="en-US" altLang="pt-BR" sz="2000">
              <a:solidFill>
                <a:schemeClr val="tx1"/>
              </a:solidFill>
              <a:latin typeface="Verdana" panose="020B0604030504040204" charset="0"/>
              <a:cs typeface="Verdana" panose="020B0604030504040204" charset="0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pt-BR" sz="2000">
              <a:latin typeface="Verdana" panose="020B0604030504040204" charset="0"/>
              <a:cs typeface="Verdana" panose="020B0604030504040204" charset="0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pt-BR" sz="2000">
              <a:latin typeface="Verdana" panose="020B0604030504040204" charset="0"/>
              <a:cs typeface="Verdana" panose="020B0604030504040204" charset="0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 charset="0"/>
              <a:ea typeface="Verdana" panose="020B0604030504040204"/>
              <a:cs typeface="Verdana" panose="020B0604030504040204" charset="0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 charset="0"/>
              <a:ea typeface="Verdana" panose="020B0604030504040204"/>
              <a:cs typeface="Verdana" panose="020B0604030504040204" charset="0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  <a:highlight>
                <a:srgbClr val="FFFFFF"/>
              </a:highlight>
              <a:latin typeface="Verdana" panose="020B0604030504040204" charset="0"/>
              <a:ea typeface="Verdana" panose="020B0604030504040204"/>
              <a:cs typeface="Verdana" panose="020B0604030504040204" charset="0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Métodos</a:t>
            </a:r>
            <a:r>
              <a:rPr lang="pt-BR" altLang="en-GB" b="1"/>
              <a:t>: exemplo de uso</a:t>
            </a:r>
            <a:endParaRPr lang="pt-BR" altLang="en-GB" b="1"/>
          </a:p>
        </p:txBody>
      </p:sp>
      <p:sp>
        <p:nvSpPr>
          <p:cNvPr id="263" name="Google Shape;263;p44"/>
          <p:cNvSpPr txBox="1"/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2009775"/>
            <a:ext cx="4946015" cy="3646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3461</Words>
  <Application>WPS Presentation</Application>
  <PresentationFormat>On-screen Show (4:3)</PresentationFormat>
  <Paragraphs>150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</vt:lpstr>
      <vt:lpstr>Verdana</vt:lpstr>
      <vt:lpstr>Verdana</vt:lpstr>
      <vt:lpstr>Courier New</vt:lpstr>
      <vt:lpstr>Microsoft YaHei</vt:lpstr>
      <vt:lpstr>Arial Unicode MS</vt:lpstr>
      <vt:lpstr>Calibri</vt:lpstr>
      <vt:lpstr>Blue Waves</vt:lpstr>
      <vt:lpstr>Estruturas de Dados e Iteração</vt:lpstr>
      <vt:lpstr>O que são Estruturas de Dados?</vt:lpstr>
      <vt:lpstr>Métodos Avançados de Arrays</vt:lpstr>
      <vt:lpstr>Métodos que ajudam a manipular e transformar arrays:</vt:lpstr>
      <vt:lpstr>Métodos que ajudam a manipular e transformar arrays:</vt:lpstr>
      <vt:lpstr>Objetos</vt:lpstr>
      <vt:lpstr>Propriedades do objeto</vt:lpstr>
      <vt:lpstr>Métodos de Objetos</vt:lpstr>
      <vt:lpstr>Métodos: exemplo de uso</vt:lpstr>
      <vt:lpstr>Variáveis x Objetos ​​JavaScript</vt:lpstr>
      <vt:lpstr>Outra forma de inicializar um objeto</vt:lpstr>
      <vt:lpstr>Propriedades</vt:lpstr>
      <vt:lpstr>Trabalhando com Objetos Aninhados</vt:lpstr>
      <vt:lpstr>Exercício: Sistema de Notas</vt:lpstr>
      <vt:lpstr>Solução do 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Jean Max</cp:lastModifiedBy>
  <cp:revision>5</cp:revision>
  <dcterms:created xsi:type="dcterms:W3CDTF">2013-01-27T09:14:00Z</dcterms:created>
  <dcterms:modified xsi:type="dcterms:W3CDTF">2024-11-28T14:39:46Z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D8A0F773C5994E4C91E85E7EBE7E1305_12</vt:lpwstr>
  </property>
  <property fmtid="{D5CDD505-2E9C-101B-9397-08002B2CF9AE}" pid="3" name="KSOProductBuildVer">
    <vt:lpwstr>1046-12.2.0.18911</vt:lpwstr>
  </property>
</Properties>
</file>