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342" r:id="rId6"/>
    <p:sldId id="34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34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45" r:id="rId24"/>
    <p:sldId id="346" r:id="rId25"/>
    <p:sldId id="34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5143500"/>
  <p:notesSz cx="6858000" cy="9144000"/>
  <p:embeddedFontLst>
    <p:embeddedFont>
      <p:font typeface="Roboto" panose="02000000000000000000"/>
      <p:regular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font" Target="fonts/font1.fntdata"/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d5fd7c7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d5fd7c7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O controle de vers</a:t>
            </a:r>
            <a:r>
              <a:rPr lang="en-US" altLang="en-US"/>
              <a:t>ã</a:t>
            </a:r>
            <a:r>
              <a:rPr lang="en-US" altLang="pt-BR"/>
              <a:t>o </a:t>
            </a:r>
            <a:r>
              <a:rPr lang="en-US" altLang="en-US"/>
              <a:t>é</a:t>
            </a:r>
            <a:r>
              <a:rPr lang="en-US" altLang="pt-BR"/>
              <a:t> uma pr</a:t>
            </a:r>
            <a:r>
              <a:rPr lang="en-US" altLang="en-US"/>
              <a:t>á</a:t>
            </a:r>
            <a:r>
              <a:rPr lang="en-US" altLang="pt-BR"/>
              <a:t>tica usada para gerenciar e registrar as altera</a:t>
            </a:r>
            <a:r>
              <a:rPr lang="en-US" altLang="en-US"/>
              <a:t>çõ</a:t>
            </a:r>
            <a:r>
              <a:rPr lang="en-US" altLang="pt-BR"/>
              <a:t>es feitas em arquivos ou projetos ao longo do tempo. Ele permite que voc</a:t>
            </a:r>
            <a:r>
              <a:rPr lang="en-US" altLang="en-US"/>
              <a:t>ê</a:t>
            </a:r>
            <a:r>
              <a:rPr lang="en-US" altLang="pt-BR"/>
              <a:t>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Acompanhe mudan</a:t>
            </a:r>
            <a:r>
              <a:rPr lang="en-US" altLang="en-US"/>
              <a:t>ç</a:t>
            </a:r>
            <a:r>
              <a:rPr lang="en-US" altLang="pt-BR"/>
              <a:t>as: veja o que foi alterado, quando e por quem.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Recupere vers</a:t>
            </a:r>
            <a:r>
              <a:rPr lang="en-US" altLang="en-US"/>
              <a:t>õ</a:t>
            </a:r>
            <a:r>
              <a:rPr lang="en-US" altLang="pt-BR"/>
              <a:t>es anteriores: volte a uma vers</a:t>
            </a:r>
            <a:r>
              <a:rPr lang="en-US" altLang="en-US"/>
              <a:t>ã</a:t>
            </a:r>
            <a:r>
              <a:rPr lang="en-US" altLang="pt-BR"/>
              <a:t>o antiga caso algo d</a:t>
            </a:r>
            <a:r>
              <a:rPr lang="en-US" altLang="en-US"/>
              <a:t>ê</a:t>
            </a:r>
            <a:r>
              <a:rPr lang="en-US" altLang="pt-BR"/>
              <a:t> errado.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Trabalhe em equipe: permita que v</a:t>
            </a:r>
            <a:r>
              <a:rPr lang="en-US" altLang="en-US"/>
              <a:t>á</a:t>
            </a:r>
            <a:r>
              <a:rPr lang="en-US" altLang="pt-BR"/>
              <a:t>rias pessoas colaborem no mesmo projeto sem sobrescrever o trabalho umas das outras.</a:t>
            </a:r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d5fd7c77_0_4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d5fd7c77_0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Projetos colaborativos, como os que voc</a:t>
            </a:r>
            <a:r>
              <a:rPr lang="en-US" altLang="en-US"/>
              <a:t>ê</a:t>
            </a:r>
            <a:r>
              <a:rPr lang="en-US" altLang="pt-BR"/>
              <a:t> encontra no mercado de trabalho, exigem ferramentas para sincronizar o trabalho de v</a:t>
            </a:r>
            <a:r>
              <a:rPr lang="en-US" altLang="en-US"/>
              <a:t>á</a:t>
            </a:r>
            <a:r>
              <a:rPr lang="en-US" altLang="pt-BR"/>
              <a:t>rias pessoas.</a:t>
            </a:r>
            <a:endParaRPr lang="en-US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f97f6566_0_29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f97f6566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d5fd7c77_0_58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d5fd7c77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Git e GitHub s</a:t>
            </a:r>
            <a:r>
              <a:rPr lang="en-US" altLang="en-US"/>
              <a:t>ã</a:t>
            </a:r>
            <a:r>
              <a:rPr lang="en-US" altLang="pt-BR"/>
              <a:t>o padr</a:t>
            </a:r>
            <a:r>
              <a:rPr lang="en-US" altLang="en-US"/>
              <a:t>õ</a:t>
            </a:r>
            <a:r>
              <a:rPr lang="en-US" altLang="pt-BR"/>
              <a:t>es da ind</a:t>
            </a:r>
            <a:r>
              <a:rPr lang="en-US" altLang="en-US"/>
              <a:t>ú</a:t>
            </a:r>
            <a:r>
              <a:rPr lang="en-US" altLang="pt-BR"/>
              <a:t>stria para equipes de desenvolvimento de software.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f97f6566_0_1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f97f6566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Vantagem Competitiva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Em um mercado de trabalho competitivo, dominar essas ferramentas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um diferencial importante.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Mesmo que voc</a:t>
            </a:r>
            <a:r>
              <a:rPr lang="en-US" altLang="en-US">
                <a:sym typeface="+mn-ea"/>
              </a:rPr>
              <a:t>ê</a:t>
            </a:r>
            <a:r>
              <a:rPr lang="en-US" altLang="pt-BR">
                <a:sym typeface="+mn-ea"/>
              </a:rPr>
              <a:t> n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queira ser um desenvolvedor, saber usar Git e GitHub ajuda em qualquer </a:t>
            </a:r>
            <a:r>
              <a:rPr lang="en-US" altLang="en-US">
                <a:sym typeface="+mn-ea"/>
              </a:rPr>
              <a:t>á</a:t>
            </a:r>
            <a:r>
              <a:rPr lang="en-US" altLang="pt-BR">
                <a:sym typeface="+mn-ea"/>
              </a:rPr>
              <a:t>rea de tecnologia e na resolu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problemas complexos.</a:t>
            </a:r>
            <a:br>
              <a:rPr lang="en-US" altLang="pt-BR">
                <a:sym typeface="+mn-ea"/>
              </a:rPr>
            </a:b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d5fd7c77_0_6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ed5fd7c77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Visibilidade Profissional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Ter um site pessoal ou portf</a:t>
            </a:r>
            <a:r>
              <a:rPr lang="en-US" altLang="en-US"/>
              <a:t>ó</a:t>
            </a:r>
            <a:r>
              <a:rPr lang="en-US" altLang="pt-BR"/>
              <a:t>lio mostra suas habilidades e projetos de forma clara e acess</a:t>
            </a:r>
            <a:r>
              <a:rPr lang="en-US" altLang="en-US"/>
              <a:t>í</a:t>
            </a:r>
            <a:r>
              <a:rPr lang="en-US" altLang="pt-BR"/>
              <a:t>vel para recrutadores ou clientes.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Usar GitHub para publicar projetos demonstra conhecimento t</a:t>
            </a:r>
            <a:r>
              <a:rPr lang="en-US" altLang="en-US"/>
              <a:t>é</a:t>
            </a:r>
            <a:r>
              <a:rPr lang="en-US" altLang="pt-BR"/>
              <a:t>cnico e compromisso com boas pr</a:t>
            </a:r>
            <a:r>
              <a:rPr lang="en-US" altLang="en-US"/>
              <a:t>á</a:t>
            </a:r>
            <a:r>
              <a:rPr lang="en-US" altLang="pt-BR"/>
              <a:t>ticas.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f97f6566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f97f6566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de diversos outros fatores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/>
              <a:t>E </a:t>
            </a:r>
            <a:r>
              <a:rPr lang="en-US" altLang="pt-BR"/>
              <a:t>Melhora sua Produtividade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Usar ferramentas como Git e GitHub te ajuda a: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Experimentar novas ideias sem medo de errar.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Automatizar processos, como revis</a:t>
            </a:r>
            <a:r>
              <a:rPr lang="en-US" altLang="en-US"/>
              <a:t>ã</a:t>
            </a:r>
            <a:r>
              <a:rPr lang="en-US" altLang="pt-BR"/>
              <a:t>o de c</a:t>
            </a:r>
            <a:r>
              <a:rPr lang="en-US" altLang="en-US"/>
              <a:t>ó</a:t>
            </a:r>
            <a:r>
              <a:rPr lang="en-US" altLang="pt-BR"/>
              <a:t>digo e integra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cont</a:t>
            </a:r>
            <a:r>
              <a:rPr lang="en-US" altLang="en-US"/>
              <a:t>í</a:t>
            </a:r>
            <a:r>
              <a:rPr lang="en-US" altLang="pt-BR"/>
              <a:t>nua (CI/CD).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Publicar atualiza</a:t>
            </a:r>
            <a:r>
              <a:rPr lang="en-US" altLang="en-US"/>
              <a:t>çõ</a:t>
            </a:r>
            <a:r>
              <a:rPr lang="en-US" altLang="pt-BR"/>
              <a:t>es em segundos, especialmente em sites.</a:t>
            </a:r>
            <a:br>
              <a:rPr lang="en-US" altLang="pt-BR"/>
            </a:b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/>
              <a:t>E </a:t>
            </a:r>
            <a:r>
              <a:rPr lang="en-US" altLang="pt-BR"/>
              <a:t>Desenvolvimento Pessoal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Montar um site pessoal ou gerenciar um projeto no GitHub te d</a:t>
            </a:r>
            <a:r>
              <a:rPr lang="en-US" altLang="en-US"/>
              <a:t>á</a:t>
            </a:r>
            <a:r>
              <a:rPr lang="en-US" altLang="pt-BR"/>
              <a:t> pr</a:t>
            </a:r>
            <a:r>
              <a:rPr lang="en-US" altLang="en-US"/>
              <a:t>á</a:t>
            </a:r>
            <a:r>
              <a:rPr lang="en-US" altLang="pt-BR"/>
              <a:t>tica real, melhora seu racioc</a:t>
            </a:r>
            <a:r>
              <a:rPr lang="en-US" altLang="en-US"/>
              <a:t>í</a:t>
            </a:r>
            <a:r>
              <a:rPr lang="en-US" altLang="pt-BR"/>
              <a:t>nio l</a:t>
            </a:r>
            <a:r>
              <a:rPr lang="en-US" altLang="en-US"/>
              <a:t>ó</a:t>
            </a:r>
            <a:r>
              <a:rPr lang="en-US" altLang="pt-BR"/>
              <a:t>gico e aumenta a confian</a:t>
            </a:r>
            <a:r>
              <a:rPr lang="en-US" altLang="en-US"/>
              <a:t>ç</a:t>
            </a:r>
            <a:r>
              <a:rPr lang="en-US" altLang="pt-BR"/>
              <a:t>a nas suas habilidades.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Al</a:t>
            </a:r>
            <a:r>
              <a:rPr lang="en-US" altLang="en-US"/>
              <a:t>é</a:t>
            </a:r>
            <a:r>
              <a:rPr lang="en-US" altLang="pt-BR"/>
              <a:t>m disso, </a:t>
            </a:r>
            <a:r>
              <a:rPr lang="en-US" altLang="en-US"/>
              <a:t>é</a:t>
            </a:r>
            <a:r>
              <a:rPr lang="en-US" altLang="pt-BR"/>
              <a:t> uma oportunidade de aprender com erros e crescer na pr</a:t>
            </a:r>
            <a:r>
              <a:rPr lang="en-US" altLang="en-US"/>
              <a:t>á</a:t>
            </a:r>
            <a:r>
              <a:rPr lang="en-US" altLang="pt-BR"/>
              <a:t>tica.</a:t>
            </a:r>
            <a:br>
              <a:rPr lang="en-US" altLang="pt-BR"/>
            </a:br>
            <a:endParaRPr lang="en-US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d78c09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d78c09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O Git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um sistema de controle de vers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distribu</a:t>
            </a:r>
            <a:r>
              <a:rPr lang="en-US" altLang="en-US">
                <a:sym typeface="+mn-ea"/>
              </a:rPr>
              <a:t>í</a:t>
            </a:r>
            <a:r>
              <a:rPr lang="en-US" altLang="pt-BR">
                <a:sym typeface="+mn-ea"/>
              </a:rPr>
              <a:t>do. Ele ajuda a gerenciar altera</a:t>
            </a:r>
            <a:r>
              <a:rPr lang="en-US" altLang="en-US">
                <a:sym typeface="+mn-ea"/>
              </a:rPr>
              <a:t>çõ</a:t>
            </a:r>
            <a:r>
              <a:rPr lang="en-US" altLang="pt-BR">
                <a:sym typeface="+mn-ea"/>
              </a:rPr>
              <a:t>es no c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digo-fonte de projetos, oferecendo ferramentas para: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Criar um hist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rico de mudan</a:t>
            </a:r>
            <a:r>
              <a:rPr lang="en-US" altLang="en-US">
                <a:sym typeface="+mn-ea"/>
              </a:rPr>
              <a:t>ç</a:t>
            </a:r>
            <a:r>
              <a:rPr lang="en-US" altLang="pt-BR">
                <a:sym typeface="+mn-ea"/>
              </a:rPr>
              <a:t>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Trabalhar em diferentes funcionalidades ao mesmo tempo por meio de ramifica</a:t>
            </a:r>
            <a:r>
              <a:rPr lang="en-US" altLang="en-US">
                <a:sym typeface="+mn-ea"/>
              </a:rPr>
              <a:t>çõ</a:t>
            </a:r>
            <a:r>
              <a:rPr lang="en-US" altLang="pt-BR">
                <a:sym typeface="+mn-ea"/>
              </a:rPr>
              <a:t>es (branches).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Unir altera</a:t>
            </a:r>
            <a:r>
              <a:rPr lang="en-US" altLang="en-US">
                <a:sym typeface="+mn-ea"/>
              </a:rPr>
              <a:t>çõ</a:t>
            </a:r>
            <a:r>
              <a:rPr lang="en-US" altLang="pt-BR">
                <a:sym typeface="+mn-ea"/>
              </a:rPr>
              <a:t>es de v</a:t>
            </a:r>
            <a:r>
              <a:rPr lang="en-US" altLang="en-US">
                <a:sym typeface="+mn-ea"/>
              </a:rPr>
              <a:t>á</a:t>
            </a:r>
            <a:r>
              <a:rPr lang="en-US" altLang="pt-BR">
                <a:sym typeface="+mn-ea"/>
              </a:rPr>
              <a:t>rias pessoas de forma eficiente.</a:t>
            </a:r>
            <a:br>
              <a:rPr lang="en-US" altLang="pt-BR">
                <a:sym typeface="+mn-ea"/>
              </a:rPr>
            </a:b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d875195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d875195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d810d98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d810d98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de69ca31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de69ca31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Lembrar de exemplificar que git é o conceito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d5fd7c7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d5fd7c7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O Git </a:t>
            </a:r>
            <a:r>
              <a:rPr lang="en-US" altLang="en-US"/>
              <a:t>é</a:t>
            </a:r>
            <a:r>
              <a:rPr lang="en-US" altLang="pt-BR"/>
              <a:t> um sistema de controle de vers</a:t>
            </a:r>
            <a:r>
              <a:rPr lang="en-US" altLang="en-US"/>
              <a:t>ã</a:t>
            </a:r>
            <a:r>
              <a:rPr lang="en-US" altLang="pt-BR"/>
              <a:t>o distribu</a:t>
            </a:r>
            <a:r>
              <a:rPr lang="en-US" altLang="en-US"/>
              <a:t>í</a:t>
            </a:r>
            <a:r>
              <a:rPr lang="en-US" altLang="pt-BR"/>
              <a:t>do. Ele ajuda a gerenciar altera</a:t>
            </a:r>
            <a:r>
              <a:rPr lang="en-US" altLang="en-US"/>
              <a:t>çõ</a:t>
            </a:r>
            <a:r>
              <a:rPr lang="en-US" altLang="pt-BR"/>
              <a:t>es no c</a:t>
            </a:r>
            <a:r>
              <a:rPr lang="en-US" altLang="en-US"/>
              <a:t>ó</a:t>
            </a:r>
            <a:r>
              <a:rPr lang="en-US" altLang="pt-BR"/>
              <a:t>digo-fonte de projetos, oferecendo ferramentas para: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Criar um hist</a:t>
            </a:r>
            <a:r>
              <a:rPr lang="en-US" altLang="en-US"/>
              <a:t>ó</a:t>
            </a:r>
            <a:r>
              <a:rPr lang="en-US" altLang="pt-BR"/>
              <a:t>rico de mudan</a:t>
            </a:r>
            <a:r>
              <a:rPr lang="en-US" altLang="en-US"/>
              <a:t>ç</a:t>
            </a:r>
            <a:r>
              <a:rPr lang="en-US" altLang="pt-BR"/>
              <a:t>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Trabalhar em diferentes funcionalidades ao mesmo tempo por meio de ramifica</a:t>
            </a:r>
            <a:r>
              <a:rPr lang="en-US" altLang="en-US"/>
              <a:t>çõ</a:t>
            </a:r>
            <a:r>
              <a:rPr lang="en-US" altLang="pt-BR"/>
              <a:t>es (branches).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Unir altera</a:t>
            </a:r>
            <a:r>
              <a:rPr lang="en-US" altLang="en-US"/>
              <a:t>çõ</a:t>
            </a:r>
            <a:r>
              <a:rPr lang="en-US" altLang="pt-BR"/>
              <a:t>es de v</a:t>
            </a:r>
            <a:r>
              <a:rPr lang="en-US" altLang="en-US"/>
              <a:t>á</a:t>
            </a:r>
            <a:r>
              <a:rPr lang="en-US" altLang="pt-BR"/>
              <a:t>rias pessoas de forma eficiente.</a:t>
            </a:r>
            <a:br>
              <a:rPr lang="en-US" altLang="pt-BR"/>
            </a:br>
            <a:endParaRPr lang="en-US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d810d983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d810d983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d810d983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ed810d983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ed78c09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ed78c09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O GitHub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uma plataforma que utiliza o Git como base para hospedar projetos online. Ele permite: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Backup: armazenar seu c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digo na nuvem.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Colabora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o: compartilhar o c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digo com outras pessoas.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Controle de acesso: trabalhar em projetos p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blicos ou privados.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Publica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sites: atrav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s do GitHub Pages, voc</a:t>
            </a:r>
            <a:r>
              <a:rPr lang="en-US" altLang="en-US">
                <a:sym typeface="+mn-ea"/>
              </a:rPr>
              <a:t>ê</a:t>
            </a:r>
            <a:r>
              <a:rPr lang="en-US" altLang="pt-BR">
                <a:sym typeface="+mn-ea"/>
              </a:rPr>
              <a:t> pode criar e hospedar sites simples.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Diferen</a:t>
            </a:r>
            <a:r>
              <a:rPr lang="en-US" altLang="en-US">
                <a:sym typeface="+mn-ea"/>
              </a:rPr>
              <a:t>ç</a:t>
            </a:r>
            <a:r>
              <a:rPr lang="en-US" altLang="pt-BR">
                <a:sym typeface="+mn-ea"/>
              </a:rPr>
              <a:t>a entre Git e GitHub: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Git: ferramenta que funciona no seu computador para controle de vers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GitHub: servi</a:t>
            </a:r>
            <a:r>
              <a:rPr lang="en-US" altLang="en-US">
                <a:sym typeface="+mn-ea"/>
              </a:rPr>
              <a:t>ç</a:t>
            </a:r>
            <a:r>
              <a:rPr lang="en-US" altLang="pt-BR">
                <a:sym typeface="+mn-ea"/>
              </a:rPr>
              <a:t>o online onde voc</a:t>
            </a:r>
            <a:r>
              <a:rPr lang="en-US" altLang="en-US">
                <a:sym typeface="+mn-ea"/>
              </a:rPr>
              <a:t>ê</a:t>
            </a:r>
            <a:r>
              <a:rPr lang="en-US" altLang="pt-BR">
                <a:sym typeface="+mn-ea"/>
              </a:rPr>
              <a:t> pode armazenar e gerenciar projetos Git.</a:t>
            </a:r>
            <a:br>
              <a:rPr lang="en-US" altLang="pt-BR">
                <a:sym typeface="+mn-ea"/>
              </a:rPr>
            </a:b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d810d983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d810d983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ede69ca31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ede69ca31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ed810d983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ed810d983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cc01ef76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cc01ef76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ed810d983_0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ed810d983_0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d5fd7c7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d5fd7c7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O GitHub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uma plataforma que utiliza o Git como base para hospedar projetos online. Ele permite: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Backup: armazenar seu c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digo na nuvem.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Colabora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o: compartilhar o c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digo com outras pessoas.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Controle de acesso: trabalhar em projetos p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blicos ou privados.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Publica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sites: atrav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s do GitHub Pages, voc</a:t>
            </a:r>
            <a:r>
              <a:rPr lang="en-US" altLang="en-US">
                <a:sym typeface="+mn-ea"/>
              </a:rPr>
              <a:t>ê</a:t>
            </a:r>
            <a:r>
              <a:rPr lang="en-US" altLang="pt-BR">
                <a:sym typeface="+mn-ea"/>
              </a:rPr>
              <a:t> pode criar e hospedar sites simples.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Diferen</a:t>
            </a:r>
            <a:r>
              <a:rPr lang="en-US" altLang="en-US">
                <a:sym typeface="+mn-ea"/>
              </a:rPr>
              <a:t>ç</a:t>
            </a:r>
            <a:r>
              <a:rPr lang="en-US" altLang="pt-BR">
                <a:sym typeface="+mn-ea"/>
              </a:rPr>
              <a:t>a entre Git e GitHub: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Git: ferramenta que funciona no seu computador para controle de vers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ym typeface="+mn-ea"/>
              </a:rPr>
              <a:t>GitHub: servi</a:t>
            </a:r>
            <a:r>
              <a:rPr lang="en-US" altLang="en-US">
                <a:sym typeface="+mn-ea"/>
              </a:rPr>
              <a:t>ç</a:t>
            </a:r>
            <a:r>
              <a:rPr lang="en-US" altLang="pt-BR">
                <a:sym typeface="+mn-ea"/>
              </a:rPr>
              <a:t>o online onde voc</a:t>
            </a:r>
            <a:r>
              <a:rPr lang="en-US" altLang="en-US">
                <a:sym typeface="+mn-ea"/>
              </a:rPr>
              <a:t>ê</a:t>
            </a:r>
            <a:r>
              <a:rPr lang="en-US" altLang="pt-BR">
                <a:sym typeface="+mn-ea"/>
              </a:rPr>
              <a:t> pode armazenar e gerenciar projetos Git.</a:t>
            </a:r>
            <a:br>
              <a:rPr lang="en-US" altLang="pt-BR">
                <a:sym typeface="+mn-ea"/>
              </a:rPr>
            </a:br>
            <a:endParaRPr lang="en-US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ed810d983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ed810d983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d810d983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d810d983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ed810d983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ed810d983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ed810d983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ed810d983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d810d983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ed810d983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7903be78a_0_4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7903be78a_0_4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8ae0c36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58ae0c36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58ae0c360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58ae0c360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58ae0c360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58ae0c360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56c99b958_1_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56c99b958_1_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d5fd7c7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d5fd7c7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Publicar um Site Pessoal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Objetivos: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Divulga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o: ter um espa</a:t>
            </a:r>
            <a:r>
              <a:rPr lang="en-US" altLang="en-US"/>
              <a:t>ç</a:t>
            </a:r>
            <a:r>
              <a:rPr lang="en-US" altLang="pt-BR"/>
              <a:t>o para mostrar seu trabalho, curr</a:t>
            </a:r>
            <a:r>
              <a:rPr lang="en-US" altLang="en-US"/>
              <a:t>í</a:t>
            </a:r>
            <a:r>
              <a:rPr lang="en-US" altLang="pt-BR"/>
              <a:t>culo ou portf</a:t>
            </a:r>
            <a:r>
              <a:rPr lang="en-US" altLang="en-US"/>
              <a:t>ó</a:t>
            </a:r>
            <a:r>
              <a:rPr lang="en-US" altLang="pt-BR"/>
              <a:t>lio.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Networking: conectar-se com potenciais clientes, recrutadores ou empresas.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Pr</a:t>
            </a:r>
            <a:r>
              <a:rPr lang="en-US" altLang="en-US"/>
              <a:t>á</a:t>
            </a:r>
            <a:r>
              <a:rPr lang="en-US" altLang="pt-BR"/>
              <a:t>tica: aprender mais sobre desenvolvimento e publica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web.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Publicando pelo GitHub Pages: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Crie um reposit</a:t>
            </a:r>
            <a:r>
              <a:rPr lang="en-US" altLang="en-US"/>
              <a:t>ó</a:t>
            </a:r>
            <a:r>
              <a:rPr lang="en-US" altLang="pt-BR"/>
              <a:t>rio no GitHub com o nome do projeto.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Adicione os arquivos do site (HTML, CSS, JavaScript).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V</a:t>
            </a:r>
            <a:r>
              <a:rPr lang="en-US" altLang="en-US"/>
              <a:t>á</a:t>
            </a:r>
            <a:r>
              <a:rPr lang="en-US" altLang="pt-BR"/>
              <a:t> nas configura</a:t>
            </a:r>
            <a:r>
              <a:rPr lang="en-US" altLang="en-US"/>
              <a:t>çõ</a:t>
            </a:r>
            <a:r>
              <a:rPr lang="en-US" altLang="pt-BR"/>
              <a:t>es do reposit</a:t>
            </a:r>
            <a:r>
              <a:rPr lang="en-US" altLang="en-US"/>
              <a:t>ó</a:t>
            </a:r>
            <a:r>
              <a:rPr lang="en-US" altLang="pt-BR"/>
              <a:t>rio e ative o GitHub Pages: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V</a:t>
            </a:r>
            <a:r>
              <a:rPr lang="en-US" altLang="en-US"/>
              <a:t>á</a:t>
            </a:r>
            <a:r>
              <a:rPr lang="en-US" altLang="pt-BR"/>
              <a:t> em Settings &gt; Pages.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Escolha a branch (geralmente main) e clique em Save.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O site ficar</a:t>
            </a:r>
            <a:r>
              <a:rPr lang="en-US" altLang="en-US"/>
              <a:t>á</a:t>
            </a:r>
            <a:r>
              <a:rPr lang="en-US" altLang="pt-BR"/>
              <a:t> acess</a:t>
            </a:r>
            <a:r>
              <a:rPr lang="en-US" altLang="en-US"/>
              <a:t>í</a:t>
            </a:r>
            <a:r>
              <a:rPr lang="en-US" altLang="pt-BR"/>
              <a:t>vel em https://&lt;seu-usu</a:t>
            </a:r>
            <a:r>
              <a:rPr lang="en-US" altLang="en-US"/>
              <a:t>á</a:t>
            </a:r>
            <a:r>
              <a:rPr lang="en-US" altLang="pt-BR"/>
              <a:t>rio&gt;.github.io/&lt;nome-do-reposit</a:t>
            </a:r>
            <a:r>
              <a:rPr lang="en-US" altLang="en-US"/>
              <a:t>ó</a:t>
            </a:r>
            <a:r>
              <a:rPr lang="en-US" altLang="pt-BR"/>
              <a:t>rio&gt;.</a:t>
            </a:r>
            <a:br>
              <a:rPr lang="en-US" altLang="pt-BR"/>
            </a:br>
            <a:br>
              <a:rPr lang="en-US" altLang="pt-BR"/>
            </a:br>
            <a:r>
              <a:rPr lang="en-US" altLang="pt-BR"/>
              <a:t>Exemplos de uso: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Portf</a:t>
            </a:r>
            <a:r>
              <a:rPr lang="en-US" altLang="en-US"/>
              <a:t>ó</a:t>
            </a:r>
            <a:r>
              <a:rPr lang="en-US" altLang="pt-BR"/>
              <a:t>lio: Mostre projetos e experi</a:t>
            </a:r>
            <a:r>
              <a:rPr lang="en-US" altLang="en-US"/>
              <a:t>ê</a:t>
            </a:r>
            <a:r>
              <a:rPr lang="en-US" altLang="pt-BR"/>
              <a:t>ncias.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Curr</a:t>
            </a:r>
            <a:r>
              <a:rPr lang="en-US" altLang="en-US"/>
              <a:t>í</a:t>
            </a:r>
            <a:r>
              <a:rPr lang="en-US" altLang="pt-BR"/>
              <a:t>culo online: Facilite acesso ao seu hist</a:t>
            </a:r>
            <a:r>
              <a:rPr lang="en-US" altLang="en-US"/>
              <a:t>ó</a:t>
            </a:r>
            <a:r>
              <a:rPr lang="en-US" altLang="pt-BR"/>
              <a:t>rico profissional.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Blog: Compartilhe conhecimentos ou experi</a:t>
            </a:r>
            <a:r>
              <a:rPr lang="en-US" altLang="en-US"/>
              <a:t>ê</a:t>
            </a:r>
            <a:r>
              <a:rPr lang="en-US" altLang="pt-BR"/>
              <a:t>ncias.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58ae0c3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58ae0c3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58ae0c36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58ae0c36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58ae0c360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58ae0c360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58ae0c360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58ae0c360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58ae0c360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58ae0c360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56c99b95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56c99b95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56c99b958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56c99b958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56c99b958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56c99b958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6c99b958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56c99b958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6c99b958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56c99b958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1e1f37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1e1f37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1. Organiza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e Seguran</a:t>
            </a:r>
            <a:r>
              <a:rPr lang="en-US" altLang="en-US"/>
              <a:t>ç</a:t>
            </a:r>
            <a:r>
              <a:rPr lang="en-US" altLang="pt-BR"/>
              <a:t>a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2. Trabalho em Equipe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3. Visibilidade Profissional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4. Melhora sua Produtividade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5. Vantagem Competitiva</a:t>
            </a:r>
            <a:br>
              <a:rPr lang="en-US" altLang="pt-BR"/>
            </a:br>
            <a:r>
              <a:rPr lang="en-US" altLang="pt-BR"/>
              <a:t>6. Desenvolvimento Pessoal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6c99b958_1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6c99b958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56c99b958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56c99b958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56c99b958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56c99b958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6c99b958_1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56c99b958_1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56c99b958_1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56c99b958_1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56c99b958_1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56c99b958_1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56c99b958_1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56c99b958_1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56c99b958_1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56c99b958_1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56c99b958_1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56c99b958_1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56c99b958_1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56c99b958_1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1e1f37e_1_10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1e1f37e_1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Hist</a:t>
            </a:r>
            <a:r>
              <a:rPr lang="en-US" altLang="en-US"/>
              <a:t>ó</a:t>
            </a:r>
            <a:r>
              <a:rPr lang="en-US" altLang="pt-BR"/>
              <a:t>rico de mudan</a:t>
            </a:r>
            <a:r>
              <a:rPr lang="en-US" altLang="en-US"/>
              <a:t>ç</a:t>
            </a:r>
            <a:r>
              <a:rPr lang="en-US" altLang="pt-BR"/>
              <a:t>as: Voc</a:t>
            </a:r>
            <a:r>
              <a:rPr lang="en-US" altLang="en-US"/>
              <a:t>ê</a:t>
            </a:r>
            <a:r>
              <a:rPr lang="en-US" altLang="pt-BR"/>
              <a:t> nunca perde uma altera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importante ou fica preso tentando lembrar o que fez.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5a6c92ec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5a6c92ec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5a6c92ece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5a6c92ece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5a6c92ece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5a6c92ece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5a6c92ece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5a6c92ece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5a6c92ece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5a6c92ece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56c99b958_1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56c99b958_1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ef138bfad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ef138bfad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a6c92ece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a6c92ece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5a6c92ec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5a6c92ec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5bf698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5bf698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f97f6566_0_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f97f6566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5bf698408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5bf698408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5bf698408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5bf698408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5bf698408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5bf698408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5bf698408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5bf698408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5bf698408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5bf698408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5bf698408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5bf698408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5bf698408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65bf698408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5bf698408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5bf698408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5bf698408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5bf698408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5bf698408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5bf698408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d5fd7c77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d5fd7c77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5bf698408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5bf698408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5bf698408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5bf698408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5bf698408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5bf698408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f97f6566_0_2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f97f6566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 idx="4294967295"/>
          </p:nvPr>
        </p:nvSpPr>
        <p:spPr>
          <a:xfrm>
            <a:off x="593100" y="36712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/>
              <a:t>Controle de versão - Git</a:t>
            </a:r>
            <a:endParaRPr sz="4800" b="1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71497" y="637100"/>
            <a:ext cx="4465300" cy="28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6885940" y="-374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Atualizado por</a:t>
            </a:r>
            <a:br>
              <a:rPr lang="pt-BR" altLang="en-US"/>
            </a:br>
            <a:r>
              <a:rPr lang="pt-BR" altLang="en-US"/>
              <a:t>Jean Max Simon Krebs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sp>
        <p:nvSpPr>
          <p:cNvPr id="158" name="Google Shape;158;p27"/>
          <p:cNvSpPr txBox="1"/>
          <p:nvPr/>
        </p:nvSpPr>
        <p:spPr>
          <a:xfrm>
            <a:off x="460950" y="1831275"/>
            <a:ext cx="8222100" cy="3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Sem arquivos ZIP espalhados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Poder voltar atrás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accent5"/>
                </a:highlight>
              </a:rPr>
              <a:t>Trabalho em equipe</a:t>
            </a:r>
            <a:endParaRPr sz="18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34413" y="1803975"/>
            <a:ext cx="4463721" cy="33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Espaço Reservado para Texto 3"/>
          <p:cNvSpPr/>
          <p:nvPr>
            <p:ph type="body" idx="2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sp>
        <p:nvSpPr>
          <p:cNvPr id="170" name="Google Shape;170;p29"/>
          <p:cNvSpPr txBox="1"/>
          <p:nvPr/>
        </p:nvSpPr>
        <p:spPr>
          <a:xfrm>
            <a:off x="471850" y="1808550"/>
            <a:ext cx="8222100" cy="3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Sem arquivos ZIP espalhados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Poder voltar atrás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accent5"/>
                </a:highlight>
              </a:rPr>
              <a:t>Trabalho em equipe</a:t>
            </a:r>
            <a:endParaRPr sz="1800">
              <a:highlight>
                <a:schemeClr val="accent5"/>
              </a:highlight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accent5"/>
                </a:highlight>
              </a:rPr>
              <a:t>Principal ferramenta do mercado (GIT)</a:t>
            </a:r>
            <a:endParaRPr sz="18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4825" y="2410450"/>
            <a:ext cx="8096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sp>
        <p:nvSpPr>
          <p:cNvPr id="182" name="Google Shape;182;p31"/>
          <p:cNvSpPr txBox="1"/>
          <p:nvPr/>
        </p:nvSpPr>
        <p:spPr>
          <a:xfrm>
            <a:off x="471850" y="1808550"/>
            <a:ext cx="8222100" cy="3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Sem arquivos ZIP espalhados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Poder voltar atrás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accent5"/>
                </a:highlight>
              </a:rPr>
              <a:t>Trabalho em equipe</a:t>
            </a:r>
            <a:endParaRPr sz="1800">
              <a:highlight>
                <a:schemeClr val="accent5"/>
              </a:highlight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accent5"/>
                </a:highlight>
              </a:rPr>
              <a:t>Principal ferramenta do mercado </a:t>
            </a:r>
            <a:r>
              <a:rPr lang="pt-BR" sz="1800">
                <a:highlight>
                  <a:schemeClr val="accent5"/>
                </a:highlight>
              </a:rPr>
              <a:t>(GIT)</a:t>
            </a:r>
            <a:endParaRPr sz="1800">
              <a:highlight>
                <a:schemeClr val="accent5"/>
              </a:highlight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chemeClr val="accent5"/>
                </a:highlight>
              </a:rPr>
              <a:t>Seu currículo online - GitHub </a:t>
            </a:r>
            <a:endParaRPr sz="18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7825" y="1780000"/>
            <a:ext cx="7930249" cy="3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589725" y="40121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 lang="pt-BR"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87250" y="405450"/>
            <a:ext cx="2969500" cy="29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O que é Git?</a:t>
            </a:r>
            <a:endParaRPr sz="2400" b="1"/>
          </a:p>
        </p:txBody>
      </p:sp>
      <p:sp>
        <p:nvSpPr>
          <p:cNvPr id="200" name="Google Shape;200;p34"/>
          <p:cNvSpPr txBox="1"/>
          <p:nvPr/>
        </p:nvSpPr>
        <p:spPr>
          <a:xfrm>
            <a:off x="1176325" y="1407050"/>
            <a:ext cx="65391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9494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Git é um sistema de controle de versão de arquivos. Através deles podemos desenvolver projetos no qual diversas pessoas podem contribuir simultaneamente, editando e criando novos arquivos e permitindo que os mesmos possam existir sem o risco de suas alterações serem sobrescritas.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 que é Git?</a:t>
            </a:r>
            <a:endParaRPr b="1"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5800" y="923850"/>
            <a:ext cx="597148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Objetivos</a:t>
            </a:r>
            <a:endParaRPr sz="28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 que é Git?</a:t>
            </a:r>
            <a:endParaRPr b="1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0933" y="786125"/>
            <a:ext cx="2732671" cy="421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15" y="1044575"/>
            <a:ext cx="5404485" cy="3594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O que são fix e feat?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1097915" y="1025525"/>
            <a:ext cx="55613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fix:</a:t>
            </a:r>
            <a:endParaRPr lang="en-US" altLang="pt-BR"/>
          </a:p>
          <a:p>
            <a:r>
              <a:rPr lang="en-US" altLang="pt-BR"/>
              <a:t>Objetivo: Indicar que o commit resolve um bug ou corrige um problema.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Exemplo: "fix: corrigir erro ao carregar a p</a:t>
            </a:r>
            <a:r>
              <a:rPr lang="en-US" altLang="en-US"/>
              <a:t>á</a:t>
            </a:r>
            <a:r>
              <a:rPr lang="en-US" altLang="pt-BR"/>
              <a:t>gina inicial".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Impacto: Mostra claramente que algo problem</a:t>
            </a:r>
            <a:r>
              <a:rPr lang="en-US" altLang="en-US"/>
              <a:t>á</a:t>
            </a:r>
            <a:r>
              <a:rPr lang="en-US" altLang="pt-BR"/>
              <a:t>tico foi resolvido, facilitando a rastreabilidade de erros.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feat: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Objetivo: Indicar que o commit adiciona uma nova funcionalidade ou recurso ao projeto.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Exemplo: "feat: adicionar bot</a:t>
            </a:r>
            <a:r>
              <a:rPr lang="en-US" altLang="en-US"/>
              <a:t>ã</a:t>
            </a:r>
            <a:r>
              <a:rPr lang="en-US" altLang="pt-BR"/>
              <a:t>o de compartilhamento no rodap</a:t>
            </a:r>
            <a:r>
              <a:rPr lang="en-US" altLang="en-US"/>
              <a:t>é</a:t>
            </a:r>
            <a:r>
              <a:rPr lang="en-US" altLang="pt-BR"/>
              <a:t>".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Impacto: Ajuda a identificar rapidamente quais commits representam melhorias ou novos recursos.</a:t>
            </a:r>
            <a:endParaRPr lang="en-US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en-US" altLang="pt-BR"/>
              <a:t>Por que usar esses padr</a:t>
            </a:r>
            <a:r>
              <a:rPr lang="en-US" altLang="en-US"/>
              <a:t>õ</a:t>
            </a:r>
            <a:r>
              <a:rPr lang="en-US" altLang="pt-BR"/>
              <a:t>es?</a:t>
            </a:r>
            <a:endParaRPr lang="en-US" altLang="pt-BR"/>
          </a:p>
        </p:txBody>
      </p:sp>
      <p:sp>
        <p:nvSpPr>
          <p:cNvPr id="3" name="Caixa de Texto 2"/>
          <p:cNvSpPr txBox="1"/>
          <p:nvPr/>
        </p:nvSpPr>
        <p:spPr>
          <a:xfrm>
            <a:off x="927100" y="1431925"/>
            <a:ext cx="7450455" cy="3094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pt-BR"/>
              <a:t>Organiza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o: Deixa o hist</a:t>
            </a:r>
            <a:r>
              <a:rPr lang="en-US" altLang="en-US"/>
              <a:t>ó</a:t>
            </a:r>
            <a:r>
              <a:rPr lang="en-US" altLang="pt-BR"/>
              <a:t>rico de commits mais limpo e f</a:t>
            </a:r>
            <a:r>
              <a:rPr lang="en-US" altLang="en-US"/>
              <a:t>á</a:t>
            </a:r>
            <a:r>
              <a:rPr lang="en-US" altLang="pt-BR"/>
              <a:t>cil de entender.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Automa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o: Ferramentas de integra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cont</a:t>
            </a:r>
            <a:r>
              <a:rPr lang="en-US" altLang="en-US"/>
              <a:t>í</a:t>
            </a:r>
            <a:r>
              <a:rPr lang="en-US" altLang="pt-BR"/>
              <a:t>nua (CI/CD) ou gera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changelogs conseguem interpretar esses prefixos para criar automaticamente relat</a:t>
            </a:r>
            <a:r>
              <a:rPr lang="en-US" altLang="en-US"/>
              <a:t>ó</a:t>
            </a:r>
            <a:r>
              <a:rPr lang="en-US" altLang="pt-BR"/>
              <a:t>rios sobre o que foi corrigido ou adicionado.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Colabora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o: Facilita a compreens</a:t>
            </a:r>
            <a:r>
              <a:rPr lang="en-US" altLang="en-US"/>
              <a:t>ã</a:t>
            </a:r>
            <a:r>
              <a:rPr lang="en-US" altLang="pt-BR"/>
              <a:t>o do que foi alterado, especialmente em equipes grandes.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Semver (Versionamento Sem</a:t>
            </a:r>
            <a:r>
              <a:rPr lang="en-US" altLang="en-US"/>
              <a:t>â</a:t>
            </a:r>
            <a:r>
              <a:rPr lang="en-US" altLang="pt-BR"/>
              <a:t>ntico): Esses padr</a:t>
            </a:r>
            <a:r>
              <a:rPr lang="en-US" altLang="en-US"/>
              <a:t>õ</a:t>
            </a:r>
            <a:r>
              <a:rPr lang="en-US" altLang="pt-BR"/>
              <a:t>es ajudam a determinar mudan</a:t>
            </a:r>
            <a:r>
              <a:rPr lang="en-US" altLang="en-US"/>
              <a:t>ç</a:t>
            </a:r>
            <a:r>
              <a:rPr lang="en-US" altLang="pt-BR"/>
              <a:t>as de vers</a:t>
            </a:r>
            <a:r>
              <a:rPr lang="en-US" altLang="en-US"/>
              <a:t>ã</a:t>
            </a:r>
            <a:r>
              <a:rPr lang="en-US" altLang="pt-BR"/>
              <a:t>o, como:</a:t>
            </a:r>
            <a:endParaRPr lang="en-US" altLang="pt-BR"/>
          </a:p>
          <a:p>
            <a:endParaRPr lang="en-US" altLang="pt-BR"/>
          </a:p>
          <a:p>
            <a:pPr indent="457200"/>
            <a:r>
              <a:rPr lang="en-US" altLang="pt-BR"/>
              <a:t>Patch (X.Y.Z): Usado para corre</a:t>
            </a:r>
            <a:r>
              <a:rPr lang="en-US" altLang="en-US"/>
              <a:t>çõ</a:t>
            </a:r>
            <a:r>
              <a:rPr lang="en-US" altLang="pt-BR"/>
              <a:t>es de bugs (fix).</a:t>
            </a:r>
            <a:endParaRPr lang="en-US" altLang="pt-BR"/>
          </a:p>
          <a:p>
            <a:endParaRPr lang="en-US" altLang="pt-BR"/>
          </a:p>
          <a:p>
            <a:pPr indent="457200"/>
            <a:r>
              <a:rPr lang="en-US" altLang="pt-BR"/>
              <a:t>Minor (X.Y.0): Usado para novos recursos sem quebra de compatibilidade (feat).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Boas Práticas de uso feat e fix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810260" y="1071880"/>
            <a:ext cx="750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Seja objetivo: Escreva mensagens de commit curtas e claras, explicando o que foi alterado.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Combine com descri</a:t>
            </a:r>
            <a:r>
              <a:rPr lang="en-US" altLang="en-US"/>
              <a:t>çõ</a:t>
            </a:r>
            <a:r>
              <a:rPr lang="en-US" altLang="pt-BR"/>
              <a:t>es: Ap</a:t>
            </a:r>
            <a:r>
              <a:rPr lang="en-US" altLang="en-US"/>
              <a:t>ó</a:t>
            </a:r>
            <a:r>
              <a:rPr lang="en-US" altLang="pt-BR"/>
              <a:t>s o prefixo, inclua uma descri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breve e significativa do que foi corrigido ou adicionado.</a:t>
            </a:r>
            <a:endParaRPr lang="en-US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Ferramentas</a:t>
            </a:r>
            <a:endParaRPr b="1"/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05151" y="1198800"/>
            <a:ext cx="3533699" cy="35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2580640" y="44850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/>
              <a:t>GITHUB</a:t>
            </a:r>
            <a:endParaRPr lang="pt-BR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Ferramentas</a:t>
            </a:r>
            <a:endParaRPr b="1"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26662" y="1000325"/>
            <a:ext cx="3769775" cy="3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4415" y="872780"/>
            <a:ext cx="2847875" cy="28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type="title"/>
          </p:nvPr>
        </p:nvSpPr>
        <p:spPr>
          <a:xfrm>
            <a:off x="567000" y="3890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GitHub?</a:t>
            </a:r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GitHub - Servidor Remoto</a:t>
            </a:r>
            <a:endParaRPr b="1"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4725" y="739232"/>
            <a:ext cx="3575450" cy="4122636"/>
          </a:xfrm>
          <a:prstGeom prst="rect">
            <a:avLst/>
          </a:prstGeom>
          <a:noFill/>
          <a:ln>
            <a:noFill/>
          </a:ln>
          <a:effectLst>
            <a:outerShdw blurRad="57150" dist="9525" dir="24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243" name="Google Shape;243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80926" y="739232"/>
            <a:ext cx="3575450" cy="4122636"/>
          </a:xfrm>
          <a:prstGeom prst="rect">
            <a:avLst/>
          </a:prstGeom>
          <a:noFill/>
          <a:ln>
            <a:noFill/>
          </a:ln>
          <a:effectLst>
            <a:outerShdw blurRad="57150" dist="9525" dir="24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244" name="Google Shape;244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94425" y="739232"/>
            <a:ext cx="3575450" cy="4122636"/>
          </a:xfrm>
          <a:prstGeom prst="rect">
            <a:avLst/>
          </a:prstGeom>
          <a:noFill/>
          <a:ln>
            <a:noFill/>
          </a:ln>
          <a:effectLst>
            <a:outerShdw blurRad="57150" dist="9525" dir="24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GitHub - Servidor Remoto</a:t>
            </a:r>
            <a:endParaRPr b="1"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50" y="1498788"/>
            <a:ext cx="8839198" cy="214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Alternativas</a:t>
            </a:r>
            <a:endParaRPr b="1"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375" y="899438"/>
            <a:ext cx="3344625" cy="33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53675" y="823250"/>
            <a:ext cx="2739225" cy="34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1326515" y="4222750"/>
            <a:ext cx="1622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/>
              <a:t>GOOGLE DRIVE</a:t>
            </a:r>
            <a:endParaRPr lang="pt-B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Objetivos</a:t>
            </a:r>
            <a:endParaRPr sz="28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lang="pt-BR"/>
          </a:p>
        </p:txBody>
      </p:sp>
      <p:cxnSp>
        <p:nvCxnSpPr>
          <p:cNvPr id="119" name="Google Shape;119;p21"/>
          <p:cNvCxnSpPr>
            <a:stCxn id="118" idx="2"/>
            <a:endCxn id="120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21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Alternativas</a:t>
            </a:r>
            <a:endParaRPr b="1"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87787" y="1280262"/>
            <a:ext cx="6968424" cy="25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Alternativas</a:t>
            </a:r>
            <a:endParaRPr b="1"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87799" y="1333080"/>
            <a:ext cx="6968425" cy="247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Alternativas</a:t>
            </a:r>
            <a:endParaRPr b="1"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72475" y="1084735"/>
            <a:ext cx="3678150" cy="3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732155" y="2645410"/>
            <a:ext cx="2148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/>
              <a:t> Repositório Azure Git</a:t>
            </a:r>
            <a:endParaRPr lang="pt-BR" altLang="en-US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GitHub - Rede Social</a:t>
            </a:r>
            <a:endParaRPr b="1"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26850" y="1300725"/>
            <a:ext cx="5569399" cy="2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GitHub - Projetos open source</a:t>
            </a:r>
            <a:endParaRPr b="1"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19763" y="880898"/>
            <a:ext cx="4704474" cy="406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GitHub - Projetos open source</a:t>
            </a:r>
            <a:endParaRPr b="1"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19763" y="1064551"/>
            <a:ext cx="4704475" cy="36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829500" y="2065350"/>
            <a:ext cx="14850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/>
              <a:t>!=</a:t>
            </a:r>
            <a:endParaRPr sz="9600" b="1"/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6775" y="1147812"/>
            <a:ext cx="2847875" cy="28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13850" y="1026175"/>
            <a:ext cx="2969500" cy="29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460950" y="406440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0 - Git init</a:t>
            </a:r>
            <a:endParaRPr lang="pt-BR"/>
          </a:p>
        </p:txBody>
      </p:sp>
      <p:pic>
        <p:nvPicPr>
          <p:cNvPr id="306" name="Google Shape;306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87250" y="375700"/>
            <a:ext cx="2969500" cy="29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init</a:t>
            </a:r>
            <a:endParaRPr lang="pt-BR"/>
          </a:p>
        </p:txBody>
      </p:sp>
      <p:sp>
        <p:nvSpPr>
          <p:cNvPr id="312" name="Google Shape;312;p52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uma pasta</a:t>
            </a:r>
            <a:endParaRPr lang="pt-BR"/>
          </a:p>
        </p:txBody>
      </p:sp>
      <p:pic>
        <p:nvPicPr>
          <p:cNvPr id="313" name="Google Shape;313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78100" y="1205812"/>
            <a:ext cx="5081625" cy="27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init</a:t>
            </a:r>
            <a:endParaRPr lang="pt-BR"/>
          </a:p>
        </p:txBody>
      </p:sp>
      <p:sp>
        <p:nvSpPr>
          <p:cNvPr id="319" name="Google Shape;319;p53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uma pasta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Executar o comando: git init</a:t>
            </a:r>
            <a:endParaRPr lang="pt-BR"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78100" y="1205812"/>
            <a:ext cx="5081625" cy="27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Objetivos</a:t>
            </a:r>
            <a:endParaRPr sz="28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 lang="pt-BR"/>
          </a:p>
        </p:txBody>
      </p:sp>
      <p:cxnSp>
        <p:nvCxnSpPr>
          <p:cNvPr id="119" name="Google Shape;119;p21"/>
          <p:cNvCxnSpPr>
            <a:stCxn id="118" idx="2"/>
            <a:endCxn id="120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21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 lang="pt-BR"/>
          </a:p>
        </p:txBody>
      </p:sp>
      <p:cxnSp>
        <p:nvCxnSpPr>
          <p:cNvPr id="121" name="Google Shape;121;p21"/>
          <p:cNvCxnSpPr>
            <a:stCxn id="120" idx="2"/>
            <a:endCxn id="122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Publicar site pessoal</a:t>
            </a:r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init</a:t>
            </a:r>
            <a:endParaRPr lang="pt-BR"/>
          </a:p>
        </p:txBody>
      </p:sp>
      <p:sp>
        <p:nvSpPr>
          <p:cNvPr id="326" name="Google Shape;326;p54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uma pasta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Executar o comando: git init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Exibir arquivos ocultos</a:t>
            </a:r>
            <a:endParaRPr lang="pt-BR"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85975" y="1205800"/>
            <a:ext cx="5081625" cy="273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init</a:t>
            </a:r>
            <a:endParaRPr lang="pt-BR"/>
          </a:p>
        </p:txBody>
      </p:sp>
      <p:sp>
        <p:nvSpPr>
          <p:cNvPr id="333" name="Google Shape;333;p55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uma pasta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Executar o comando: git init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Exibir arquivos ocultos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SÓ DEVE SER EXECUTADO NESSAS SITUAÇÃO, E APENAS UMA VEZ</a:t>
            </a:r>
            <a:endParaRPr lang="pt-BR"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85975" y="1205800"/>
            <a:ext cx="5081625" cy="273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440775" y="3827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Etapa 1 - </a:t>
            </a:r>
            <a:r>
              <a:rPr lang="pt-BR" sz="4000"/>
              <a:t>M</a:t>
            </a:r>
            <a:r>
              <a:rPr lang="pt-BR" sz="4000"/>
              <a:t>anipulação de arquivos</a:t>
            </a:r>
            <a:endParaRPr sz="4000"/>
          </a:p>
        </p:txBody>
      </p:sp>
      <p:pic>
        <p:nvPicPr>
          <p:cNvPr id="340" name="Google Shape;340;p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52800" y="7305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status</a:t>
            </a:r>
            <a:endParaRPr lang="pt-BR"/>
          </a:p>
        </p:txBody>
      </p:sp>
      <p:sp>
        <p:nvSpPr>
          <p:cNvPr id="346" name="Google Shape;346;p5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Verifica o status</a:t>
            </a:r>
            <a:endParaRPr lang="pt-BR"/>
          </a:p>
        </p:txBody>
      </p:sp>
      <p:pic>
        <p:nvPicPr>
          <p:cNvPr id="347" name="Google Shape;347;p5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8875" y="809950"/>
            <a:ext cx="5805125" cy="3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status</a:t>
            </a:r>
            <a:endParaRPr lang="pt-BR"/>
          </a:p>
        </p:txBody>
      </p:sp>
      <p:sp>
        <p:nvSpPr>
          <p:cNvPr id="353" name="Google Shape;353;p58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Verifica o status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 o arquivo</a:t>
            </a:r>
            <a:endParaRPr lang="pt-BR"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8875" y="809963"/>
            <a:ext cx="5805125" cy="3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status</a:t>
            </a:r>
            <a:endParaRPr lang="pt-BR"/>
          </a:p>
        </p:txBody>
      </p:sp>
      <p:sp>
        <p:nvSpPr>
          <p:cNvPr id="360" name="Google Shape;360;p59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Verifica o status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 o arquivo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Verifica o status</a:t>
            </a:r>
            <a:endParaRPr lang="pt-BR"/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8875" y="809950"/>
            <a:ext cx="5805125" cy="3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460950" y="3741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2 - Staging area</a:t>
            </a:r>
            <a:endParaRPr sz="3600"/>
          </a:p>
        </p:txBody>
      </p:sp>
      <p:pic>
        <p:nvPicPr>
          <p:cNvPr id="367" name="Google Shape;367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40113" y="236475"/>
            <a:ext cx="3063775" cy="30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</a:t>
            </a:r>
            <a:endParaRPr lang="pt-BR"/>
          </a:p>
        </p:txBody>
      </p:sp>
      <p:sp>
        <p:nvSpPr>
          <p:cNvPr id="373" name="Google Shape;373;p61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add . (significa pasta atual)</a:t>
            </a:r>
            <a:endParaRPr lang="pt-BR"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87200" y="896213"/>
            <a:ext cx="5805126" cy="335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</a:t>
            </a:r>
            <a:endParaRPr lang="pt-BR"/>
          </a:p>
        </p:txBody>
      </p:sp>
      <p:sp>
        <p:nvSpPr>
          <p:cNvPr id="380" name="Google Shape;380;p62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add . (significa pasta atual)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status</a:t>
            </a:r>
            <a:endParaRPr lang="pt-BR"/>
          </a:p>
        </p:txBody>
      </p:sp>
      <p:pic>
        <p:nvPicPr>
          <p:cNvPr id="381" name="Google Shape;381;p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49775" y="1010814"/>
            <a:ext cx="5143325" cy="3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add</a:t>
            </a:r>
            <a:endParaRPr lang="pt-BR"/>
          </a:p>
        </p:txBody>
      </p:sp>
      <p:sp>
        <p:nvSpPr>
          <p:cNvPr id="387" name="Google Shape;387;p63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add . (significa pasta atual)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status</a:t>
            </a:r>
            <a:endParaRPr lang="pt-BR"/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87200" y="896213"/>
            <a:ext cx="5805126" cy="335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body" idx="1"/>
          </p:nvPr>
        </p:nvSpPr>
        <p:spPr>
          <a:xfrm>
            <a:off x="350300" y="32597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chemeClr val="dk1"/>
                </a:solidFill>
              </a:rPr>
              <a:t>Por que aprender tudo isso?</a:t>
            </a:r>
            <a:endParaRPr sz="4800" b="1">
              <a:solidFill>
                <a:schemeClr val="dk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60100" y="1553875"/>
            <a:ext cx="2962400" cy="2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/>
          <p:nvPr>
            <p:ph type="title"/>
          </p:nvPr>
        </p:nvSpPr>
        <p:spPr>
          <a:xfrm>
            <a:off x="460950" y="3741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3 - Commit</a:t>
            </a:r>
            <a:endParaRPr sz="3600"/>
          </a:p>
        </p:txBody>
      </p:sp>
      <p:pic>
        <p:nvPicPr>
          <p:cNvPr id="394" name="Google Shape;394;p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991725"/>
            <a:ext cx="8839200" cy="227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00" name="Google Shape;400;p65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Nome significativo</a:t>
            </a:r>
            <a:endParaRPr lang="pt-BR"/>
          </a:p>
        </p:txBody>
      </p:sp>
      <p:pic>
        <p:nvPicPr>
          <p:cNvPr id="401" name="Google Shape;401;p6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4075" y="1686526"/>
            <a:ext cx="6086275" cy="15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07" name="Google Shape;407;p66"/>
          <p:cNvSpPr txBox="1"/>
          <p:nvPr>
            <p:ph type="body" idx="1"/>
          </p:nvPr>
        </p:nvSpPr>
        <p:spPr>
          <a:xfrm>
            <a:off x="226075" y="1465800"/>
            <a:ext cx="3024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Nome significativo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Título com no máximo 50 letras</a:t>
            </a:r>
            <a:endParaRPr lang="pt-BR"/>
          </a:p>
        </p:txBody>
      </p:sp>
      <p:pic>
        <p:nvPicPr>
          <p:cNvPr id="408" name="Google Shape;408;p6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4075" y="1686526"/>
            <a:ext cx="6086275" cy="15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14" name="Google Shape;414;p67"/>
          <p:cNvSpPr txBox="1"/>
          <p:nvPr>
            <p:ph type="body" idx="1"/>
          </p:nvPr>
        </p:nvSpPr>
        <p:spPr>
          <a:xfrm>
            <a:off x="226075" y="1465800"/>
            <a:ext cx="3024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Nome significativo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Título com no máximo 50 letras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Verbos no indicativo</a:t>
            </a:r>
            <a:endParaRPr lang="pt-BR"/>
          </a:p>
        </p:txBody>
      </p:sp>
      <p:pic>
        <p:nvPicPr>
          <p:cNvPr id="415" name="Google Shape;415;p6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4075" y="1686526"/>
            <a:ext cx="6086275" cy="15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21" name="Google Shape;421;p68"/>
          <p:cNvSpPr txBox="1"/>
          <p:nvPr>
            <p:ph type="body" idx="1"/>
          </p:nvPr>
        </p:nvSpPr>
        <p:spPr>
          <a:xfrm>
            <a:off x="226075" y="1465800"/>
            <a:ext cx="3024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Nome significativo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Título com no máximo 50 letras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Verbos no indicativo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Mensagens com significado:</a:t>
            </a:r>
            <a:br>
              <a:rPr lang="pt-BR"/>
            </a:br>
            <a:r>
              <a:rPr lang="pt-BR"/>
              <a:t>Altera imagem de fundo</a:t>
            </a:r>
            <a:endParaRPr lang="pt-BR"/>
          </a:p>
        </p:txBody>
      </p:sp>
      <p:pic>
        <p:nvPicPr>
          <p:cNvPr id="422" name="Google Shape;422;p6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4075" y="1686526"/>
            <a:ext cx="6086275" cy="15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28" name="Google Shape;428;p69"/>
          <p:cNvSpPr txBox="1"/>
          <p:nvPr>
            <p:ph type="body" idx="1"/>
          </p:nvPr>
        </p:nvSpPr>
        <p:spPr>
          <a:xfrm>
            <a:off x="226075" y="1465800"/>
            <a:ext cx="3024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Nome significativo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Título com no máximo 50 letras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Verbos no indicativo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Mensagens com significado:</a:t>
            </a:r>
            <a:br>
              <a:rPr lang="pt-BR"/>
            </a:br>
            <a:r>
              <a:rPr lang="pt-BR"/>
              <a:t>Altera imagem de fundo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Alterar poucas coisas por commit</a:t>
            </a:r>
            <a:endParaRPr lang="pt-BR"/>
          </a:p>
        </p:txBody>
      </p:sp>
      <p:pic>
        <p:nvPicPr>
          <p:cNvPr id="429" name="Google Shape;429;p6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4075" y="1686526"/>
            <a:ext cx="6086275" cy="15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35" name="Google Shape;435;p70"/>
          <p:cNvSpPr txBox="1"/>
          <p:nvPr>
            <p:ph type="body" idx="1"/>
          </p:nvPr>
        </p:nvSpPr>
        <p:spPr>
          <a:xfrm>
            <a:off x="226075" y="1465800"/>
            <a:ext cx="3024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commit -m ‘Cria arquivo inicial’</a:t>
            </a:r>
            <a:endParaRPr lang="pt-BR"/>
          </a:p>
        </p:txBody>
      </p:sp>
      <p:pic>
        <p:nvPicPr>
          <p:cNvPr id="436" name="Google Shape;436;p7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01750" y="875513"/>
            <a:ext cx="5589125" cy="339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commit</a:t>
            </a:r>
            <a:endParaRPr lang="pt-BR"/>
          </a:p>
        </p:txBody>
      </p:sp>
      <p:sp>
        <p:nvSpPr>
          <p:cNvPr id="442" name="Google Shape;442;p71"/>
          <p:cNvSpPr txBox="1"/>
          <p:nvPr>
            <p:ph type="body" idx="1"/>
          </p:nvPr>
        </p:nvSpPr>
        <p:spPr>
          <a:xfrm>
            <a:off x="226075" y="1465800"/>
            <a:ext cx="3024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commit -m ‘Cria arquivo inicial’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status</a:t>
            </a:r>
            <a:endParaRPr lang="pt-BR"/>
          </a:p>
        </p:txBody>
      </p:sp>
      <p:pic>
        <p:nvPicPr>
          <p:cNvPr id="443" name="Google Shape;443;p7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06125" y="875513"/>
            <a:ext cx="5589125" cy="339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>
            <p:ph type="title"/>
          </p:nvPr>
        </p:nvSpPr>
        <p:spPr>
          <a:xfrm>
            <a:off x="460950" y="3741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4 - Git log</a:t>
            </a:r>
            <a:endParaRPr sz="3600"/>
          </a:p>
        </p:txBody>
      </p:sp>
      <p:pic>
        <p:nvPicPr>
          <p:cNvPr id="449" name="Google Shape;449;p72"/>
          <p:cNvPicPr preferRelativeResize="0"/>
          <p:nvPr/>
        </p:nvPicPr>
        <p:blipFill rotWithShape="1">
          <a:blip r:embed="rId1"/>
          <a:srcRect l="66871" r="19074"/>
          <a:stretch>
            <a:fillRect/>
          </a:stretch>
        </p:blipFill>
        <p:spPr>
          <a:xfrm rot="5400000">
            <a:off x="3708300" y="292775"/>
            <a:ext cx="1727400" cy="3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log</a:t>
            </a:r>
            <a:endParaRPr lang="pt-BR"/>
          </a:p>
        </p:txBody>
      </p:sp>
      <p:sp>
        <p:nvSpPr>
          <p:cNvPr id="455" name="Google Shape;455;p73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log</a:t>
            </a:r>
            <a:endParaRPr lang="pt-BR"/>
          </a:p>
        </p:txBody>
      </p:sp>
      <p:pic>
        <p:nvPicPr>
          <p:cNvPr id="456" name="Google Shape;456;p73"/>
          <p:cNvPicPr preferRelativeResize="0"/>
          <p:nvPr/>
        </p:nvPicPr>
        <p:blipFill rotWithShape="1">
          <a:blip r:embed="rId1"/>
          <a:srcRect l="66871" r="19074"/>
          <a:stretch>
            <a:fillRect/>
          </a:stretch>
        </p:blipFill>
        <p:spPr>
          <a:xfrm rot="5400000">
            <a:off x="5648850" y="988600"/>
            <a:ext cx="1727400" cy="3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sp>
        <p:nvSpPr>
          <p:cNvPr id="134" name="Google Shape;134;p23"/>
          <p:cNvSpPr txBox="1"/>
          <p:nvPr/>
        </p:nvSpPr>
        <p:spPr>
          <a:xfrm>
            <a:off x="471850" y="1808550"/>
            <a:ext cx="8222100" cy="3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Sem arquivos ZIP espalhados</a:t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log</a:t>
            </a:r>
            <a:endParaRPr lang="pt-BR"/>
          </a:p>
        </p:txBody>
      </p:sp>
      <p:sp>
        <p:nvSpPr>
          <p:cNvPr id="462" name="Google Shape;462;p74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log</a:t>
            </a:r>
            <a:endParaRPr lang="pt-BR"/>
          </a:p>
        </p:txBody>
      </p:sp>
      <p:pic>
        <p:nvPicPr>
          <p:cNvPr id="463" name="Google Shape;463;p7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29100" y="809963"/>
            <a:ext cx="5805125" cy="3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log</a:t>
            </a:r>
            <a:endParaRPr lang="pt-BR"/>
          </a:p>
        </p:txBody>
      </p:sp>
      <p:sp>
        <p:nvSpPr>
          <p:cNvPr id="469" name="Google Shape;469;p75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log</a:t>
            </a:r>
            <a:endParaRPr lang="pt-BR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show</a:t>
            </a:r>
            <a:endParaRPr lang="pt-BR"/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8875" y="778700"/>
            <a:ext cx="5805125" cy="3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6"/>
          <p:cNvSpPr txBox="1"/>
          <p:nvPr>
            <p:ph type="title"/>
          </p:nvPr>
        </p:nvSpPr>
        <p:spPr>
          <a:xfrm>
            <a:off x="460950" y="3741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5 - Conectar com o Github</a:t>
            </a:r>
            <a:endParaRPr sz="3600"/>
          </a:p>
        </p:txBody>
      </p:sp>
      <p:pic>
        <p:nvPicPr>
          <p:cNvPr id="476" name="Google Shape;476;p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53525" y="80125"/>
            <a:ext cx="3436950" cy="34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 lang="pt-BR"/>
          </a:p>
        </p:txBody>
      </p:sp>
      <p:sp>
        <p:nvSpPr>
          <p:cNvPr id="482" name="Google Shape;482;p7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repositório(Github)</a:t>
            </a:r>
            <a:endParaRPr lang="pt-BR"/>
          </a:p>
        </p:txBody>
      </p:sp>
      <p:pic>
        <p:nvPicPr>
          <p:cNvPr id="483" name="Google Shape;483;p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8878" y="691725"/>
            <a:ext cx="5805122" cy="376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 lang="pt-BR"/>
          </a:p>
        </p:txBody>
      </p:sp>
      <p:sp>
        <p:nvSpPr>
          <p:cNvPr id="489" name="Google Shape;489;p78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repositório(Github)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seuUsuario.github.io</a:t>
            </a:r>
            <a:endParaRPr lang="pt-BR"/>
          </a:p>
        </p:txBody>
      </p:sp>
      <p:pic>
        <p:nvPicPr>
          <p:cNvPr id="490" name="Google Shape;490;p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69175" y="1820276"/>
            <a:ext cx="5456675" cy="15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 lang="pt-BR"/>
          </a:p>
        </p:txBody>
      </p:sp>
      <p:sp>
        <p:nvSpPr>
          <p:cNvPr id="496" name="Google Shape;496;p79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repositório(Github)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seuUsuario.github.io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Selecione https</a:t>
            </a:r>
            <a:endParaRPr lang="pt-BR"/>
          </a:p>
        </p:txBody>
      </p:sp>
      <p:pic>
        <p:nvPicPr>
          <p:cNvPr id="497" name="Google Shape;497;p79"/>
          <p:cNvPicPr preferRelativeResize="0"/>
          <p:nvPr/>
        </p:nvPicPr>
        <p:blipFill rotWithShape="1">
          <a:blip r:embed="rId1"/>
          <a:srcRect r="53106"/>
          <a:stretch>
            <a:fillRect/>
          </a:stretch>
        </p:blipFill>
        <p:spPr>
          <a:xfrm>
            <a:off x="3384900" y="1851038"/>
            <a:ext cx="5540950" cy="14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 lang="pt-BR"/>
          </a:p>
        </p:txBody>
      </p:sp>
      <p:sp>
        <p:nvSpPr>
          <p:cNvPr id="503" name="Google Shape;503;p80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Criar repositório(Github)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seuUsuario.github.io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Selecione https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Siga os passos</a:t>
            </a:r>
            <a:endParaRPr lang="pt-BR"/>
          </a:p>
        </p:txBody>
      </p:sp>
      <p:pic>
        <p:nvPicPr>
          <p:cNvPr id="504" name="Google Shape;504;p8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27400" y="2124462"/>
            <a:ext cx="5606875" cy="8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/>
          <p:nvPr>
            <p:ph type="title"/>
          </p:nvPr>
        </p:nvSpPr>
        <p:spPr>
          <a:xfrm>
            <a:off x="460950" y="38941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6 - Download do template</a:t>
            </a:r>
            <a:endParaRPr sz="3600"/>
          </a:p>
        </p:txBody>
      </p:sp>
      <p:pic>
        <p:nvPicPr>
          <p:cNvPr id="510" name="Google Shape;510;p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57300" y="200575"/>
            <a:ext cx="3829402" cy="35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 lang="pt-BR"/>
          </a:p>
        </p:txBody>
      </p:sp>
      <p:sp>
        <p:nvSpPr>
          <p:cNvPr id="520" name="Google Shape;520;p83"/>
          <p:cNvSpPr txBox="1"/>
          <p:nvPr/>
        </p:nvSpPr>
        <p:spPr>
          <a:xfrm>
            <a:off x="132500" y="4023250"/>
            <a:ext cx="88896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https://git.io/JegaO</a:t>
            </a:r>
            <a:endParaRPr sz="4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21" name="Google Shape;521;p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5875" y="923850"/>
            <a:ext cx="6342848" cy="30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00300" y="1856100"/>
            <a:ext cx="43434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4"/>
          <p:cNvSpPr txBox="1"/>
          <p:nvPr>
            <p:ph type="title"/>
          </p:nvPr>
        </p:nvSpPr>
        <p:spPr>
          <a:xfrm>
            <a:off x="460950" y="38941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7 - Git branch</a:t>
            </a:r>
            <a:endParaRPr sz="3600"/>
          </a:p>
        </p:txBody>
      </p:sp>
      <p:pic>
        <p:nvPicPr>
          <p:cNvPr id="527" name="Google Shape;527;p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5700" y="296075"/>
            <a:ext cx="5632600" cy="32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</a:t>
            </a:r>
            <a:endParaRPr sz="3600"/>
          </a:p>
        </p:txBody>
      </p:sp>
      <p:sp>
        <p:nvSpPr>
          <p:cNvPr id="533" name="Google Shape;533;p85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Master seria a versão atual do seu sistema</a:t>
            </a:r>
            <a:endParaRPr lang="pt-BR"/>
          </a:p>
        </p:txBody>
      </p:sp>
      <p:pic>
        <p:nvPicPr>
          <p:cNvPr id="534" name="Google Shape;534;p8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98500" y="910325"/>
            <a:ext cx="5805125" cy="332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</a:t>
            </a:r>
            <a:endParaRPr sz="3600"/>
          </a:p>
        </p:txBody>
      </p:sp>
      <p:sp>
        <p:nvSpPr>
          <p:cNvPr id="540" name="Google Shape;540;p86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Master seria a versão atual do seu sistema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 as outras branchs são funcionalidades não finalizadas</a:t>
            </a:r>
            <a:endParaRPr lang="pt-BR"/>
          </a:p>
        </p:txBody>
      </p:sp>
      <p:pic>
        <p:nvPicPr>
          <p:cNvPr id="541" name="Google Shape;541;p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98500" y="910325"/>
            <a:ext cx="5805125" cy="332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</a:t>
            </a:r>
            <a:endParaRPr sz="3600"/>
          </a:p>
        </p:txBody>
      </p:sp>
      <p:sp>
        <p:nvSpPr>
          <p:cNvPr id="547" name="Google Shape;547;p8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Master seria a versão atual do seu sistema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 as outras branchs são funcionalidades não finalizada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Fluxo de trabalho</a:t>
            </a:r>
            <a:endParaRPr lang="pt-BR"/>
          </a:p>
        </p:txBody>
      </p:sp>
      <p:pic>
        <p:nvPicPr>
          <p:cNvPr id="548" name="Google Shape;548;p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18753" y="68075"/>
            <a:ext cx="35093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</a:t>
            </a:r>
            <a:endParaRPr sz="3600"/>
          </a:p>
        </p:txBody>
      </p:sp>
      <p:sp>
        <p:nvSpPr>
          <p:cNvPr id="554" name="Google Shape;554;p88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Master seria a versão atual do seu sistema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E as outras branchs são funcionalidades não finalizada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Fluxo de trabalho</a:t>
            </a:r>
            <a:endParaRPr lang="pt-BR"/>
          </a:p>
        </p:txBody>
      </p:sp>
      <p:pic>
        <p:nvPicPr>
          <p:cNvPr id="555" name="Google Shape;555;p8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87075" y="391650"/>
            <a:ext cx="5635150" cy="43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trabalho</a:t>
            </a:r>
            <a:endParaRPr lang="pt-BR"/>
          </a:p>
        </p:txBody>
      </p:sp>
      <p:pic>
        <p:nvPicPr>
          <p:cNvPr id="561" name="Google Shape;561;p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8700" y="1735100"/>
            <a:ext cx="8826599" cy="21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0"/>
          <p:cNvSpPr txBox="1"/>
          <p:nvPr>
            <p:ph type="title"/>
          </p:nvPr>
        </p:nvSpPr>
        <p:spPr>
          <a:xfrm>
            <a:off x="460950" y="38941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Etapa 7 - Git stash</a:t>
            </a:r>
            <a:endParaRPr sz="3600"/>
          </a:p>
        </p:txBody>
      </p:sp>
      <p:pic>
        <p:nvPicPr>
          <p:cNvPr id="567" name="Google Shape;567;p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50638" y="369825"/>
            <a:ext cx="4242725" cy="2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sz="3600"/>
          </a:p>
        </p:txBody>
      </p:sp>
      <p:sp>
        <p:nvSpPr>
          <p:cNvPr id="573" name="Google Shape;573;p91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Quando precisa mudar de task e a sua não está completa</a:t>
            </a:r>
            <a:endParaRPr lang="pt-BR"/>
          </a:p>
        </p:txBody>
      </p:sp>
      <p:pic>
        <p:nvPicPr>
          <p:cNvPr id="574" name="Google Shape;574;p9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83488" y="1102713"/>
            <a:ext cx="4242725" cy="2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580" name="Google Shape;580;p92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Quando precisa mudar de task e a sua não está completa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Para mudar de branch precisamos ter tudo “commitado”</a:t>
            </a:r>
            <a:endParaRPr lang="pt-BR"/>
          </a:p>
        </p:txBody>
      </p:sp>
      <p:pic>
        <p:nvPicPr>
          <p:cNvPr id="581" name="Google Shape;581;p9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66828" y="1604963"/>
            <a:ext cx="46577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587" name="Google Shape;587;p93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</a:t>
            </a:r>
            <a:endParaRPr lang="pt-BR"/>
          </a:p>
        </p:txBody>
      </p:sp>
      <p:pic>
        <p:nvPicPr>
          <p:cNvPr id="588" name="Google Shape;588;p9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20275" y="896825"/>
            <a:ext cx="5518925" cy="334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sp>
        <p:nvSpPr>
          <p:cNvPr id="146" name="Google Shape;146;p25"/>
          <p:cNvSpPr txBox="1"/>
          <p:nvPr/>
        </p:nvSpPr>
        <p:spPr>
          <a:xfrm>
            <a:off x="471850" y="1808550"/>
            <a:ext cx="8222100" cy="31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Sem arquivos ZIP espalhados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Poder voltar atrás</a:t>
            </a:r>
            <a:endParaRPr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594" name="Google Shape;594;p94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list</a:t>
            </a:r>
            <a:endParaRPr lang="pt-BR"/>
          </a:p>
        </p:txBody>
      </p:sp>
      <p:pic>
        <p:nvPicPr>
          <p:cNvPr id="595" name="Google Shape;595;p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99900" y="896825"/>
            <a:ext cx="5518925" cy="334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601" name="Google Shape;601;p95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list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desempacotar</a:t>
            </a:r>
            <a:endParaRPr lang="pt-BR"/>
          </a:p>
        </p:txBody>
      </p:sp>
      <p:pic>
        <p:nvPicPr>
          <p:cNvPr id="602" name="Google Shape;602;p9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83488" y="1102713"/>
            <a:ext cx="4242725" cy="2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608" name="Google Shape;608;p96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list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apply nome</a:t>
            </a:r>
            <a:endParaRPr lang="pt-BR"/>
          </a:p>
        </p:txBody>
      </p:sp>
      <p:pic>
        <p:nvPicPr>
          <p:cNvPr id="609" name="Google Shape;609;p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20275" y="896825"/>
            <a:ext cx="5518925" cy="334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615" name="Google Shape;615;p97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list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apply nome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drop nome</a:t>
            </a:r>
            <a:endParaRPr lang="pt-BR"/>
          </a:p>
        </p:txBody>
      </p:sp>
      <p:pic>
        <p:nvPicPr>
          <p:cNvPr id="616" name="Google Shape;616;p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12150" y="896825"/>
            <a:ext cx="5518925" cy="334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Stash</a:t>
            </a:r>
            <a:endParaRPr lang="pt-BR"/>
          </a:p>
        </p:txBody>
      </p:sp>
      <p:sp>
        <p:nvSpPr>
          <p:cNvPr id="622" name="Google Shape;622;p98"/>
          <p:cNvSpPr txBox="1"/>
          <p:nvPr>
            <p:ph type="body" idx="1"/>
          </p:nvPr>
        </p:nvSpPr>
        <p:spPr>
          <a:xfrm>
            <a:off x="226075" y="1465800"/>
            <a:ext cx="30942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list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apply nome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drop nome</a:t>
            </a:r>
            <a:endParaRPr lang="pt-BR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/>
              <a:t>git stash pop nome</a:t>
            </a:r>
            <a:br>
              <a:rPr lang="pt-BR"/>
            </a:br>
            <a:r>
              <a:rPr lang="pt-BR" b="1"/>
              <a:t>apply + drop</a:t>
            </a:r>
            <a:endParaRPr b="1"/>
          </a:p>
        </p:txBody>
      </p:sp>
      <p:pic>
        <p:nvPicPr>
          <p:cNvPr id="623" name="Google Shape;623;p9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12150" y="896825"/>
            <a:ext cx="5518925" cy="334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14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aprender?</a:t>
            </a:r>
            <a:endParaRPr lang="pt-BR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15513" y="1803975"/>
            <a:ext cx="5934866" cy="33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5130</Words>
  <Application>WPS Presentation</Application>
  <PresentationFormat/>
  <Paragraphs>358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2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Material</vt:lpstr>
      <vt:lpstr>Controle de versão - Git</vt:lpstr>
      <vt:lpstr>Git</vt:lpstr>
      <vt:lpstr>GitHub</vt:lpstr>
      <vt:lpstr>Publicar site pessoal</vt:lpstr>
      <vt:lpstr>PowerPoint 演示文稿</vt:lpstr>
      <vt:lpstr>Por que aprender?</vt:lpstr>
      <vt:lpstr>Por que aprender?</vt:lpstr>
      <vt:lpstr>Por que aprender?</vt:lpstr>
      <vt:lpstr>Por que aprender?</vt:lpstr>
      <vt:lpstr>Por que aprender?</vt:lpstr>
      <vt:lpstr>Por que aprender?</vt:lpstr>
      <vt:lpstr>PowerPoint 演示文稿</vt:lpstr>
      <vt:lpstr>Por que aprender?</vt:lpstr>
      <vt:lpstr>Por que aprender?</vt:lpstr>
      <vt:lpstr>Por que aprender?</vt:lpstr>
      <vt:lpstr>Por que aprender?</vt:lpstr>
      <vt:lpstr>O que é Git?</vt:lpstr>
      <vt:lpstr>O que é Git?</vt:lpstr>
      <vt:lpstr>O que é Git?</vt:lpstr>
      <vt:lpstr>O que é Git?</vt:lpstr>
      <vt:lpstr>O que são fix e feat?</vt:lpstr>
      <vt:lpstr>Por que usar esses padrões?</vt:lpstr>
      <vt:lpstr>Boas Práticas de uso feat e fix</vt:lpstr>
      <vt:lpstr>Ferramentas</vt:lpstr>
      <vt:lpstr>Ferramentas</vt:lpstr>
      <vt:lpstr>O que é GitHub?</vt:lpstr>
      <vt:lpstr>GitHub - Servidor Remoto</vt:lpstr>
      <vt:lpstr>GitHub - Servidor Remoto</vt:lpstr>
      <vt:lpstr>Alternativas</vt:lpstr>
      <vt:lpstr>Alternativas</vt:lpstr>
      <vt:lpstr>Alternativas</vt:lpstr>
      <vt:lpstr>Alternativas</vt:lpstr>
      <vt:lpstr>GitHub - Rede Social</vt:lpstr>
      <vt:lpstr>GitHub - Projetos open source</vt:lpstr>
      <vt:lpstr>GitHub - Projetos open source</vt:lpstr>
      <vt:lpstr>!=</vt:lpstr>
      <vt:lpstr>Etapa 0 - Git init</vt:lpstr>
      <vt:lpstr>Git init</vt:lpstr>
      <vt:lpstr>Git init</vt:lpstr>
      <vt:lpstr>Git init</vt:lpstr>
      <vt:lpstr>Git init</vt:lpstr>
      <vt:lpstr>Etapa 1 - Manipulação de arquivos</vt:lpstr>
      <vt:lpstr>Git status</vt:lpstr>
      <vt:lpstr>Git status</vt:lpstr>
      <vt:lpstr>Git status</vt:lpstr>
      <vt:lpstr>Etapa 2 - Staging area</vt:lpstr>
      <vt:lpstr>Git add</vt:lpstr>
      <vt:lpstr>Git add</vt:lpstr>
      <vt:lpstr>Git add</vt:lpstr>
      <vt:lpstr>Etapa 3 - Commit</vt:lpstr>
      <vt:lpstr>Git commit</vt:lpstr>
      <vt:lpstr>Git commit</vt:lpstr>
      <vt:lpstr>Git commit</vt:lpstr>
      <vt:lpstr>Git commit</vt:lpstr>
      <vt:lpstr>Git commit</vt:lpstr>
      <vt:lpstr>Git commit</vt:lpstr>
      <vt:lpstr>Git commit</vt:lpstr>
      <vt:lpstr>Etapa 4 - Git log</vt:lpstr>
      <vt:lpstr>Git log</vt:lpstr>
      <vt:lpstr>Git log</vt:lpstr>
      <vt:lpstr>Git log</vt:lpstr>
      <vt:lpstr>Etapa 5 - Conectar com o Github</vt:lpstr>
      <vt:lpstr>Github</vt:lpstr>
      <vt:lpstr>Github</vt:lpstr>
      <vt:lpstr>Github</vt:lpstr>
      <vt:lpstr>Github</vt:lpstr>
      <vt:lpstr>Etapa 6 - Download do template</vt:lpstr>
      <vt:lpstr>PowerPoint 演示文稿</vt:lpstr>
      <vt:lpstr>Template</vt:lpstr>
      <vt:lpstr>Etapa 7 - Git branch</vt:lpstr>
      <vt:lpstr>Branch</vt:lpstr>
      <vt:lpstr>Branch</vt:lpstr>
      <vt:lpstr>Branch</vt:lpstr>
      <vt:lpstr>Branch</vt:lpstr>
      <vt:lpstr>Fluxo de trabalho</vt:lpstr>
      <vt:lpstr>Etapa 7 - Git stash</vt:lpstr>
      <vt:lpstr>Git Stash</vt:lpstr>
      <vt:lpstr>Git Stash</vt:lpstr>
      <vt:lpstr>Git Stash</vt:lpstr>
      <vt:lpstr>Git Stash</vt:lpstr>
      <vt:lpstr>Git Stash</vt:lpstr>
      <vt:lpstr>Git Stash</vt:lpstr>
      <vt:lpstr>Git Stash</vt:lpstr>
      <vt:lpstr>Git Stash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versão - Git</dc:title>
  <dc:creator/>
  <cp:lastModifiedBy>Jean Max</cp:lastModifiedBy>
  <cp:revision>6</cp:revision>
  <dcterms:created xsi:type="dcterms:W3CDTF">2024-11-14T22:36:00Z</dcterms:created>
  <dcterms:modified xsi:type="dcterms:W3CDTF">2024-11-23T20:14:41Z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BBACACE348EE4476BCB47AE8C3380244_13</vt:lpwstr>
  </property>
  <property fmtid="{D5CDD505-2E9C-101B-9397-08002B2CF9AE}" pid="3" name="KSOProductBuildVer">
    <vt:lpwstr>1046-12.2.0.18911</vt:lpwstr>
  </property>
</Properties>
</file>