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4" r:id="rId6"/>
    <p:sldId id="258" r:id="rId7"/>
    <p:sldId id="265" r:id="rId8"/>
    <p:sldId id="259" r:id="rId9"/>
    <p:sldId id="266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260" r:id="rId20"/>
    <p:sldId id="261" r:id="rId21"/>
    <p:sldId id="291" r:id="rId22"/>
    <p:sldId id="262" r:id="rId23"/>
    <p:sldId id="277" r:id="rId24"/>
    <p:sldId id="273" r:id="rId25"/>
    <p:sldId id="275" r:id="rId26"/>
    <p:sldId id="272" r:id="rId27"/>
    <p:sldId id="276" r:id="rId28"/>
    <p:sldId id="267" r:id="rId29"/>
    <p:sldId id="271" r:id="rId30"/>
    <p:sldId id="269" r:id="rId31"/>
    <p:sldId id="278" r:id="rId32"/>
    <p:sldId id="292" r:id="rId33"/>
    <p:sldId id="279" r:id="rId34"/>
    <p:sldId id="263" r:id="rId35"/>
    <p:sldId id="280" r:id="rId36"/>
    <p:sldId id="281" r:id="rId37"/>
    <p:sldId id="28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pt-BR"/>
              <a:t>O DOM permite acessar e manipular os elementos de uma p</a:t>
            </a:r>
            <a:r>
              <a:rPr lang="en-US" altLang="en-US"/>
              <a:t>á</a:t>
            </a:r>
            <a:r>
              <a:rPr lang="en-US" altLang="pt-BR"/>
              <a:t>gina web em tempo real, possibilitando a cria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 de interfaces din</a:t>
            </a:r>
            <a:r>
              <a:rPr lang="en-US" altLang="en-US"/>
              <a:t>â</a:t>
            </a:r>
            <a:r>
              <a:rPr lang="en-US" altLang="pt-BR"/>
              <a:t>micas. Isso inclui a adi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o, remo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 ou modifica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 de elementos HTML, altera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 de estilos CSS e at</a:t>
            </a:r>
            <a:r>
              <a:rPr lang="en-US" altLang="en-US"/>
              <a:t>é</a:t>
            </a:r>
            <a:r>
              <a:rPr lang="en-US" altLang="pt-BR"/>
              <a:t> mesmo a rea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 a eventos do usu</a:t>
            </a:r>
            <a:r>
              <a:rPr lang="en-US" altLang="en-US"/>
              <a:t>á</a:t>
            </a:r>
            <a:r>
              <a:rPr lang="en-US" altLang="pt-BR"/>
              <a:t>rio, como cliques e pressionamento de teclas. Essa intera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 possibilita a constru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 de p</a:t>
            </a:r>
            <a:r>
              <a:rPr lang="en-US" altLang="en-US"/>
              <a:t>á</a:t>
            </a:r>
            <a:r>
              <a:rPr lang="en-US" altLang="pt-BR"/>
              <a:t>ginas mais interativas e adapt</a:t>
            </a:r>
            <a:r>
              <a:rPr lang="en-US" altLang="en-US"/>
              <a:t>á</a:t>
            </a:r>
            <a:r>
              <a:rPr lang="en-US" altLang="pt-BR"/>
              <a:t>veis</a:t>
            </a:r>
            <a:endParaRPr lang="en-US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pt-BR"/>
              <a:t>&lt;!DOCTYPE html&gt;</a:t>
            </a:r>
            <a:endParaRPr lang="en-US" altLang="pt-BR"/>
          </a:p>
          <a:p>
            <a:r>
              <a:rPr lang="en-US" altLang="pt-BR"/>
              <a:t>&lt;html lang="en"&gt;</a:t>
            </a:r>
            <a:endParaRPr lang="en-US" altLang="pt-BR"/>
          </a:p>
          <a:p>
            <a:r>
              <a:rPr lang="en-US" altLang="pt-BR"/>
              <a:t>&lt;head&gt;</a:t>
            </a:r>
            <a:endParaRPr lang="en-US" altLang="pt-BR"/>
          </a:p>
          <a:p>
            <a:r>
              <a:rPr lang="en-US" altLang="pt-BR"/>
              <a:t>  &lt;meta charset="UTF-8"&gt;</a:t>
            </a:r>
            <a:endParaRPr lang="en-US" altLang="pt-BR"/>
          </a:p>
          <a:p>
            <a:r>
              <a:rPr lang="en-US" altLang="pt-BR"/>
              <a:t>  &lt;meta name="viewport" content="width=device-width, initial-scale=1.0"&gt;</a:t>
            </a:r>
            <a:endParaRPr lang="en-US" altLang="pt-BR"/>
          </a:p>
          <a:p>
            <a:r>
              <a:rPr lang="en-US" altLang="pt-BR"/>
              <a:t>  &lt;title&gt;Lista Din</a:t>
            </a:r>
            <a:r>
              <a:rPr lang="en-US" altLang="en-US"/>
              <a:t>â</a:t>
            </a:r>
            <a:r>
              <a:rPr lang="en-US" altLang="pt-BR"/>
              <a:t>mica&lt;/title&gt;</a:t>
            </a:r>
            <a:endParaRPr lang="en-US" altLang="pt-BR"/>
          </a:p>
          <a:p>
            <a:r>
              <a:rPr lang="en-US" altLang="pt-BR"/>
              <a:t>  &lt;link rel="stylesheet" href="styles.css"&gt;</a:t>
            </a:r>
            <a:endParaRPr lang="en-US" altLang="pt-BR"/>
          </a:p>
          <a:p>
            <a:r>
              <a:rPr lang="en-US" altLang="pt-BR"/>
              <a:t>&lt;/head&gt;</a:t>
            </a:r>
            <a:endParaRPr lang="en-US" altLang="pt-BR"/>
          </a:p>
          <a:p>
            <a:r>
              <a:rPr lang="en-US" altLang="pt-BR"/>
              <a:t>&lt;body&gt;</a:t>
            </a:r>
            <a:endParaRPr lang="en-US" altLang="pt-BR"/>
          </a:p>
          <a:p>
            <a:r>
              <a:rPr lang="en-US" altLang="pt-BR"/>
              <a:t>  &lt;div class="container"&gt;</a:t>
            </a:r>
            <a:endParaRPr lang="en-US" altLang="pt-BR"/>
          </a:p>
          <a:p>
            <a:r>
              <a:rPr lang="en-US" altLang="pt-BR"/>
              <a:t>    &lt;h1&gt;Lista Din</a:t>
            </a:r>
            <a:r>
              <a:rPr lang="en-US" altLang="en-US"/>
              <a:t>â</a:t>
            </a:r>
            <a:r>
              <a:rPr lang="en-US" altLang="pt-BR"/>
              <a:t>mica&lt;/h1&gt;</a:t>
            </a:r>
            <a:endParaRPr lang="en-US" altLang="pt-BR"/>
          </a:p>
          <a:p>
            <a:r>
              <a:rPr lang="en-US" altLang="pt-BR"/>
              <a:t>    &lt;div class="form"&gt;</a:t>
            </a:r>
            <a:endParaRPr lang="en-US" altLang="pt-BR"/>
          </a:p>
          <a:p>
            <a:r>
              <a:rPr lang="en-US" altLang="pt-BR"/>
              <a:t>      &lt;input type="text" id="itemInput" placeholder="Digite um item" /&gt;</a:t>
            </a:r>
            <a:endParaRPr lang="en-US" altLang="pt-BR"/>
          </a:p>
          <a:p>
            <a:r>
              <a:rPr lang="en-US" altLang="pt-BR"/>
              <a:t>      &lt;button id="addItem"&gt;Adicionar Item&lt;/button&gt;</a:t>
            </a:r>
            <a:endParaRPr lang="en-US" altLang="pt-BR"/>
          </a:p>
          <a:p>
            <a:r>
              <a:rPr lang="en-US" altLang="pt-BR"/>
              <a:t>    &lt;/div&gt;</a:t>
            </a:r>
            <a:endParaRPr lang="en-US" altLang="pt-BR"/>
          </a:p>
          <a:p>
            <a:r>
              <a:rPr lang="en-US" altLang="pt-BR"/>
              <a:t>    &lt;ul id="itemList"&gt;&lt;/ul&gt;</a:t>
            </a:r>
            <a:endParaRPr lang="en-US" altLang="pt-BR"/>
          </a:p>
          <a:p>
            <a:r>
              <a:rPr lang="en-US" altLang="pt-BR"/>
              <a:t>  &lt;/div&gt;</a:t>
            </a:r>
            <a:endParaRPr lang="en-US" altLang="pt-BR"/>
          </a:p>
          <a:p>
            <a:r>
              <a:rPr lang="en-US" altLang="pt-BR"/>
              <a:t>  &lt;script src="script.js"&gt;&lt;/script&gt;</a:t>
            </a:r>
            <a:endParaRPr lang="en-US" altLang="pt-BR"/>
          </a:p>
          <a:p>
            <a:r>
              <a:rPr lang="en-US" altLang="pt-BR"/>
              <a:t>&lt;/body&gt;</a:t>
            </a:r>
            <a:endParaRPr lang="en-US" altLang="pt-BR"/>
          </a:p>
          <a:p>
            <a:r>
              <a:rPr lang="en-US" altLang="pt-BR"/>
              <a:t>&lt;/html&gt;</a:t>
            </a:r>
            <a:endParaRPr lang="en-US" altLang="pt-BR"/>
          </a:p>
          <a:p>
            <a:endParaRPr lang="en-US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pt-BR"/>
              <a:t>body {</a:t>
            </a:r>
            <a:endParaRPr lang="en-US" altLang="pt-BR"/>
          </a:p>
          <a:p>
            <a:r>
              <a:rPr lang="en-US" altLang="pt-BR"/>
              <a:t>  font-family: Arial, sans-serif;</a:t>
            </a:r>
            <a:endParaRPr lang="en-US" altLang="pt-BR"/>
          </a:p>
          <a:p>
            <a:r>
              <a:rPr lang="en-US" altLang="pt-BR"/>
              <a:t>  background-color: #f9f9f9;</a:t>
            </a:r>
            <a:endParaRPr lang="en-US" altLang="pt-BR"/>
          </a:p>
          <a:p>
            <a:r>
              <a:rPr lang="en-US" altLang="pt-BR"/>
              <a:t>  margin: 0;</a:t>
            </a:r>
            <a:endParaRPr lang="en-US" altLang="pt-BR"/>
          </a:p>
          <a:p>
            <a:r>
              <a:rPr lang="en-US" altLang="pt-BR"/>
              <a:t>  padding: 0;</a:t>
            </a:r>
            <a:endParaRPr lang="en-US" altLang="pt-BR"/>
          </a:p>
          <a:p>
            <a:r>
              <a:rPr lang="en-US" altLang="pt-BR"/>
              <a:t>  display: flex;</a:t>
            </a:r>
            <a:endParaRPr lang="en-US" altLang="pt-BR"/>
          </a:p>
          <a:p>
            <a:r>
              <a:rPr lang="en-US" altLang="pt-BR"/>
              <a:t>  justify-content: center;</a:t>
            </a:r>
            <a:endParaRPr lang="en-US" altLang="pt-BR"/>
          </a:p>
          <a:p>
            <a:r>
              <a:rPr lang="en-US" altLang="pt-BR"/>
              <a:t>  align-items: center;</a:t>
            </a:r>
            <a:endParaRPr lang="en-US" altLang="pt-BR"/>
          </a:p>
          <a:p>
            <a:r>
              <a:rPr lang="en-US" altLang="pt-BR"/>
              <a:t>  height: 100vh;</a:t>
            </a:r>
            <a:endParaRPr lang="en-US" altLang="pt-BR"/>
          </a:p>
          <a:p>
            <a:r>
              <a:rPr lang="en-US" altLang="pt-BR"/>
              <a:t>}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.container {</a:t>
            </a:r>
            <a:endParaRPr lang="en-US" altLang="pt-BR"/>
          </a:p>
          <a:p>
            <a:r>
              <a:rPr lang="en-US" altLang="pt-BR"/>
              <a:t>  text-align: center;</a:t>
            </a:r>
            <a:endParaRPr lang="en-US" altLang="pt-BR"/>
          </a:p>
          <a:p>
            <a:r>
              <a:rPr lang="en-US" altLang="pt-BR"/>
              <a:t>  width: 300px;</a:t>
            </a:r>
            <a:endParaRPr lang="en-US" altLang="pt-BR"/>
          </a:p>
          <a:p>
            <a:r>
              <a:rPr lang="en-US" altLang="pt-BR"/>
              <a:t>}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h1 {</a:t>
            </a:r>
            <a:endParaRPr lang="en-US" altLang="pt-BR"/>
          </a:p>
          <a:p>
            <a:r>
              <a:rPr lang="en-US" altLang="pt-BR"/>
              <a:t>  color: #333;</a:t>
            </a:r>
            <a:endParaRPr lang="en-US" altLang="pt-BR"/>
          </a:p>
          <a:p>
            <a:r>
              <a:rPr lang="en-US" altLang="pt-BR"/>
              <a:t>}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.form {</a:t>
            </a:r>
            <a:endParaRPr lang="en-US" altLang="pt-BR"/>
          </a:p>
          <a:p>
            <a:r>
              <a:rPr lang="en-US" altLang="pt-BR"/>
              <a:t>  margin-bottom: 20px;</a:t>
            </a:r>
            <a:endParaRPr lang="en-US" altLang="pt-BR"/>
          </a:p>
          <a:p>
            <a:r>
              <a:rPr lang="en-US" altLang="pt-BR"/>
              <a:t>}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#itemInput {</a:t>
            </a:r>
            <a:endParaRPr lang="en-US" altLang="pt-BR"/>
          </a:p>
          <a:p>
            <a:r>
              <a:rPr lang="en-US" altLang="pt-BR"/>
              <a:t>  padding: 10px;</a:t>
            </a:r>
            <a:endParaRPr lang="en-US" altLang="pt-BR"/>
          </a:p>
          <a:p>
            <a:r>
              <a:rPr lang="en-US" altLang="pt-BR"/>
              <a:t>  width: 70%;</a:t>
            </a:r>
            <a:endParaRPr lang="en-US" altLang="pt-BR"/>
          </a:p>
          <a:p>
            <a:r>
              <a:rPr lang="en-US" altLang="pt-BR"/>
              <a:t>  border: 1px solid #ccc;</a:t>
            </a:r>
            <a:endParaRPr lang="en-US" altLang="pt-BR"/>
          </a:p>
          <a:p>
            <a:r>
              <a:rPr lang="en-US" altLang="pt-BR"/>
              <a:t>  border-radius: 4px;</a:t>
            </a:r>
            <a:endParaRPr lang="en-US" altLang="pt-BR"/>
          </a:p>
          <a:p>
            <a:r>
              <a:rPr lang="en-US" altLang="pt-BR"/>
              <a:t>}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#addItem {</a:t>
            </a:r>
            <a:endParaRPr lang="en-US" altLang="pt-BR"/>
          </a:p>
          <a:p>
            <a:r>
              <a:rPr lang="en-US" altLang="pt-BR"/>
              <a:t>  padding: 10px 15px;</a:t>
            </a:r>
            <a:endParaRPr lang="en-US" altLang="pt-BR"/>
          </a:p>
          <a:p>
            <a:r>
              <a:rPr lang="en-US" altLang="pt-BR"/>
              <a:t>  background-color: #28a745;</a:t>
            </a:r>
            <a:endParaRPr lang="en-US" altLang="pt-BR"/>
          </a:p>
          <a:p>
            <a:r>
              <a:rPr lang="en-US" altLang="pt-BR"/>
              <a:t>  color: white;</a:t>
            </a:r>
            <a:endParaRPr lang="en-US" altLang="pt-BR"/>
          </a:p>
          <a:p>
            <a:r>
              <a:rPr lang="en-US" altLang="pt-BR"/>
              <a:t>  border: none;</a:t>
            </a:r>
            <a:endParaRPr lang="en-US" altLang="pt-BR"/>
          </a:p>
          <a:p>
            <a:r>
              <a:rPr lang="en-US" altLang="pt-BR"/>
              <a:t>  border-radius: 4px;</a:t>
            </a:r>
            <a:endParaRPr lang="en-US" altLang="pt-BR"/>
          </a:p>
          <a:p>
            <a:r>
              <a:rPr lang="en-US" altLang="pt-BR"/>
              <a:t>  cursor: pointer;</a:t>
            </a:r>
            <a:endParaRPr lang="en-US" altLang="pt-BR"/>
          </a:p>
          <a:p>
            <a:r>
              <a:rPr lang="en-US" altLang="pt-BR"/>
              <a:t>}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#addItem:hover {</a:t>
            </a:r>
            <a:endParaRPr lang="en-US" altLang="pt-BR"/>
          </a:p>
          <a:p>
            <a:r>
              <a:rPr lang="en-US" altLang="pt-BR"/>
              <a:t>  background-color: #218838;</a:t>
            </a:r>
            <a:endParaRPr lang="en-US" altLang="pt-BR"/>
          </a:p>
          <a:p>
            <a:r>
              <a:rPr lang="en-US" altLang="pt-BR"/>
              <a:t>}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#itemList {</a:t>
            </a:r>
            <a:endParaRPr lang="en-US" altLang="pt-BR"/>
          </a:p>
          <a:p>
            <a:r>
              <a:rPr lang="en-US" altLang="pt-BR"/>
              <a:t>  list-style-type: none;</a:t>
            </a:r>
            <a:endParaRPr lang="en-US" altLang="pt-BR"/>
          </a:p>
          <a:p>
            <a:r>
              <a:rPr lang="en-US" altLang="pt-BR"/>
              <a:t>  padding: 0;</a:t>
            </a:r>
            <a:endParaRPr lang="en-US" altLang="pt-BR"/>
          </a:p>
          <a:p>
            <a:r>
              <a:rPr lang="en-US" altLang="pt-BR"/>
              <a:t>}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#itemList li {</a:t>
            </a:r>
            <a:endParaRPr lang="en-US" altLang="pt-BR"/>
          </a:p>
          <a:p>
            <a:r>
              <a:rPr lang="en-US" altLang="pt-BR"/>
              <a:t>  display: flex;</a:t>
            </a:r>
            <a:endParaRPr lang="en-US" altLang="pt-BR"/>
          </a:p>
          <a:p>
            <a:r>
              <a:rPr lang="en-US" altLang="pt-BR"/>
              <a:t>  justify-content: space-between;</a:t>
            </a:r>
            <a:endParaRPr lang="en-US" altLang="pt-BR"/>
          </a:p>
          <a:p>
            <a:r>
              <a:rPr lang="en-US" altLang="pt-BR"/>
              <a:t>  align-items: center;</a:t>
            </a:r>
            <a:endParaRPr lang="en-US" altLang="pt-BR"/>
          </a:p>
          <a:p>
            <a:r>
              <a:rPr lang="en-US" altLang="pt-BR"/>
              <a:t>  padding: 10px;</a:t>
            </a:r>
            <a:endParaRPr lang="en-US" altLang="pt-BR"/>
          </a:p>
          <a:p>
            <a:r>
              <a:rPr lang="en-US" altLang="pt-BR"/>
              <a:t>  margin: 5px 0;</a:t>
            </a:r>
            <a:endParaRPr lang="en-US" altLang="pt-BR"/>
          </a:p>
          <a:p>
            <a:r>
              <a:rPr lang="en-US" altLang="pt-BR"/>
              <a:t>  background-color: #fff;</a:t>
            </a:r>
            <a:endParaRPr lang="en-US" altLang="pt-BR"/>
          </a:p>
          <a:p>
            <a:r>
              <a:rPr lang="en-US" altLang="pt-BR"/>
              <a:t>  border: 1px solid #ddd;</a:t>
            </a:r>
            <a:endParaRPr lang="en-US" altLang="pt-BR"/>
          </a:p>
          <a:p>
            <a:r>
              <a:rPr lang="en-US" altLang="pt-BR"/>
              <a:t>  border-radius: 4px;</a:t>
            </a:r>
            <a:endParaRPr lang="en-US" altLang="pt-BR"/>
          </a:p>
          <a:p>
            <a:r>
              <a:rPr lang="en-US" altLang="pt-BR"/>
              <a:t>  box-shadow: 0 2px 5px rgba(0, 0, 0, 0.1);</a:t>
            </a:r>
            <a:endParaRPr lang="en-US" altLang="pt-BR"/>
          </a:p>
          <a:p>
            <a:r>
              <a:rPr lang="en-US" altLang="pt-BR"/>
              <a:t>}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#itemList li button {</a:t>
            </a:r>
            <a:endParaRPr lang="en-US" altLang="pt-BR"/>
          </a:p>
          <a:p>
            <a:r>
              <a:rPr lang="en-US" altLang="pt-BR"/>
              <a:t>  background-color: #dc3545;</a:t>
            </a:r>
            <a:endParaRPr lang="en-US" altLang="pt-BR"/>
          </a:p>
          <a:p>
            <a:r>
              <a:rPr lang="en-US" altLang="pt-BR"/>
              <a:t>  color: white;</a:t>
            </a:r>
            <a:endParaRPr lang="en-US" altLang="pt-BR"/>
          </a:p>
          <a:p>
            <a:r>
              <a:rPr lang="en-US" altLang="pt-BR"/>
              <a:t>  border: none;</a:t>
            </a:r>
            <a:endParaRPr lang="en-US" altLang="pt-BR"/>
          </a:p>
          <a:p>
            <a:r>
              <a:rPr lang="en-US" altLang="pt-BR"/>
              <a:t>  padding: 5px 10px;</a:t>
            </a:r>
            <a:endParaRPr lang="en-US" altLang="pt-BR"/>
          </a:p>
          <a:p>
            <a:r>
              <a:rPr lang="en-US" altLang="pt-BR"/>
              <a:t>  border-radius: 4px;</a:t>
            </a:r>
            <a:endParaRPr lang="en-US" altLang="pt-BR"/>
          </a:p>
          <a:p>
            <a:r>
              <a:rPr lang="en-US" altLang="pt-BR"/>
              <a:t>  cursor: pointer;</a:t>
            </a:r>
            <a:endParaRPr lang="en-US" altLang="pt-BR"/>
          </a:p>
          <a:p>
            <a:r>
              <a:rPr lang="en-US" altLang="pt-BR"/>
              <a:t>}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#itemList li button:hover {</a:t>
            </a:r>
            <a:endParaRPr lang="en-US" altLang="pt-BR"/>
          </a:p>
          <a:p>
            <a:r>
              <a:rPr lang="en-US" altLang="pt-BR"/>
              <a:t>  background-color: #c82333;</a:t>
            </a:r>
            <a:endParaRPr lang="en-US" altLang="pt-BR"/>
          </a:p>
          <a:p>
            <a:r>
              <a:rPr lang="en-US" altLang="pt-BR"/>
              <a:t>}</a:t>
            </a:r>
            <a:endParaRPr lang="en-US" altLang="pt-BR"/>
          </a:p>
          <a:p>
            <a:endParaRPr lang="en-US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pt-BR"/>
              <a:t>// Selecionar elementos do DOM</a:t>
            </a:r>
            <a:endParaRPr lang="en-US" altLang="pt-BR"/>
          </a:p>
          <a:p>
            <a:r>
              <a:rPr lang="en-US" altLang="pt-BR"/>
              <a:t>const input = document.getElementById('itemInput');</a:t>
            </a:r>
            <a:endParaRPr lang="en-US" altLang="pt-BR"/>
          </a:p>
          <a:p>
            <a:r>
              <a:rPr lang="en-US" altLang="pt-BR"/>
              <a:t>const addButton = document.getElementById('addItem');</a:t>
            </a:r>
            <a:endParaRPr lang="en-US" altLang="pt-BR"/>
          </a:p>
          <a:p>
            <a:r>
              <a:rPr lang="en-US" altLang="pt-BR"/>
              <a:t>const itemList = document.getElementById('itemList');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// Fun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 para adicionar um item</a:t>
            </a:r>
            <a:endParaRPr lang="en-US" altLang="pt-BR"/>
          </a:p>
          <a:p>
            <a:r>
              <a:rPr lang="en-US" altLang="pt-BR"/>
              <a:t>function addItem() {</a:t>
            </a:r>
            <a:endParaRPr lang="en-US" altLang="pt-BR"/>
          </a:p>
          <a:p>
            <a:r>
              <a:rPr lang="en-US" altLang="pt-BR"/>
              <a:t>  const itemText = input.value.trim();</a:t>
            </a:r>
            <a:endParaRPr lang="en-US" altLang="pt-BR"/>
          </a:p>
          <a:p>
            <a:r>
              <a:rPr lang="en-US" altLang="pt-BR"/>
              <a:t>  if (itemText === '') {</a:t>
            </a:r>
            <a:endParaRPr lang="en-US" altLang="pt-BR"/>
          </a:p>
          <a:p>
            <a:r>
              <a:rPr lang="en-US" altLang="pt-BR"/>
              <a:t>    alert('Por favor, digite algo!');</a:t>
            </a:r>
            <a:endParaRPr lang="en-US" altLang="pt-BR"/>
          </a:p>
          <a:p>
            <a:r>
              <a:rPr lang="en-US" altLang="pt-BR"/>
              <a:t>    return;</a:t>
            </a:r>
            <a:endParaRPr lang="en-US" altLang="pt-BR"/>
          </a:p>
          <a:p>
            <a:r>
              <a:rPr lang="en-US" altLang="pt-BR"/>
              <a:t>  }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  // Criar o elemento &lt;li&gt; e bot</a:t>
            </a:r>
            <a:r>
              <a:rPr lang="en-US" altLang="en-US"/>
              <a:t>ã</a:t>
            </a:r>
            <a:r>
              <a:rPr lang="en-US" altLang="pt-BR"/>
              <a:t>o</a:t>
            </a:r>
            <a:endParaRPr lang="en-US" altLang="pt-BR"/>
          </a:p>
          <a:p>
            <a:r>
              <a:rPr lang="en-US" altLang="pt-BR"/>
              <a:t>  const li = document.createElement('li');</a:t>
            </a:r>
            <a:endParaRPr lang="en-US" altLang="pt-BR"/>
          </a:p>
          <a:p>
            <a:r>
              <a:rPr lang="en-US" altLang="pt-BR"/>
              <a:t>  li.textContent = itemText;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  const removeButton = document.createElement('button');</a:t>
            </a:r>
            <a:endParaRPr lang="en-US" altLang="pt-BR"/>
          </a:p>
          <a:p>
            <a:r>
              <a:rPr lang="en-US" altLang="pt-BR"/>
              <a:t>  removeButton.textContent = 'Remover';</a:t>
            </a:r>
            <a:endParaRPr lang="en-US" altLang="pt-BR"/>
          </a:p>
          <a:p>
            <a:r>
              <a:rPr lang="en-US" altLang="pt-BR"/>
              <a:t>  removeButton.classList.add('remove-button');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  // Adicionar o bot</a:t>
            </a:r>
            <a:r>
              <a:rPr lang="en-US" altLang="en-US"/>
              <a:t>ã</a:t>
            </a:r>
            <a:r>
              <a:rPr lang="en-US" altLang="pt-BR"/>
              <a:t>o ao &lt;li&gt;</a:t>
            </a:r>
            <a:endParaRPr lang="en-US" altLang="pt-BR"/>
          </a:p>
          <a:p>
            <a:r>
              <a:rPr lang="en-US" altLang="pt-BR"/>
              <a:t>  li.appendChild(removeButton);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  // Adicionar o &lt;li&gt; à lista</a:t>
            </a:r>
            <a:endParaRPr lang="en-US" altLang="pt-BR"/>
          </a:p>
          <a:p>
            <a:r>
              <a:rPr lang="en-US" altLang="pt-BR"/>
              <a:t>  itemList.appendChild(li);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  // Limpar o campo de entrada</a:t>
            </a:r>
            <a:endParaRPr lang="en-US" altLang="pt-BR"/>
          </a:p>
          <a:p>
            <a:r>
              <a:rPr lang="en-US" altLang="pt-BR"/>
              <a:t>  input.value = '';</a:t>
            </a:r>
            <a:endParaRPr lang="en-US" altLang="pt-BR"/>
          </a:p>
          <a:p>
            <a:r>
              <a:rPr lang="en-US" altLang="pt-BR"/>
              <a:t>}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// Fun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 para remover um item</a:t>
            </a:r>
            <a:endParaRPr lang="en-US" altLang="pt-BR"/>
          </a:p>
          <a:p>
            <a:r>
              <a:rPr lang="en-US" altLang="pt-BR"/>
              <a:t>function removeItem(event) {</a:t>
            </a:r>
            <a:endParaRPr lang="en-US" altLang="pt-BR"/>
          </a:p>
          <a:p>
            <a:r>
              <a:rPr lang="en-US" altLang="pt-BR"/>
              <a:t>  if (event.target.tagName === 'BUTTON') {</a:t>
            </a:r>
            <a:endParaRPr lang="en-US" altLang="pt-BR"/>
          </a:p>
          <a:p>
            <a:r>
              <a:rPr lang="en-US" altLang="pt-BR"/>
              <a:t>    const li = event.target.parentElement;</a:t>
            </a:r>
            <a:endParaRPr lang="en-US" altLang="pt-BR"/>
          </a:p>
          <a:p>
            <a:r>
              <a:rPr lang="en-US" altLang="pt-BR"/>
              <a:t>    itemList.removeChild(li);</a:t>
            </a:r>
            <a:endParaRPr lang="en-US" altLang="pt-BR"/>
          </a:p>
          <a:p>
            <a:r>
              <a:rPr lang="en-US" altLang="pt-BR"/>
              <a:t>  }</a:t>
            </a:r>
            <a:endParaRPr lang="en-US" altLang="pt-BR"/>
          </a:p>
          <a:p>
            <a:r>
              <a:rPr lang="en-US" altLang="pt-BR"/>
              <a:t>}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// Adicionar evento ao bot</a:t>
            </a:r>
            <a:r>
              <a:rPr lang="en-US" altLang="en-US"/>
              <a:t>ã</a:t>
            </a:r>
            <a:r>
              <a:rPr lang="en-US" altLang="pt-BR"/>
              <a:t>o "Adicionar"</a:t>
            </a:r>
            <a:endParaRPr lang="en-US" altLang="pt-BR"/>
          </a:p>
          <a:p>
            <a:r>
              <a:rPr lang="en-US" altLang="pt-BR"/>
              <a:t>addButton.addEventListener('click', addItem);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// Delega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 de eventos para remover itens</a:t>
            </a:r>
            <a:endParaRPr lang="en-US" altLang="pt-BR"/>
          </a:p>
          <a:p>
            <a:r>
              <a:rPr lang="en-US" altLang="pt-BR"/>
              <a:t>itemList.addEventListener('click', removeItem);</a:t>
            </a:r>
            <a:endParaRPr lang="en-US" altLang="pt-BR"/>
          </a:p>
          <a:p>
            <a:endParaRPr lang="en-US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JavaScript: DOM e Eventos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Manipulação de elementos e interações dinâmicas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91820"/>
            <a:ext cx="8229600" cy="582613"/>
          </a:xfrm>
        </p:spPr>
        <p:txBody>
          <a:bodyPr/>
          <a:p>
            <a:r>
              <a:rPr lang="en-US" altLang="pt-BR"/>
              <a:t>M</a:t>
            </a:r>
            <a:r>
              <a:rPr lang="en-US" altLang="en-US"/>
              <a:t>é</a:t>
            </a:r>
            <a:r>
              <a:rPr lang="en-US" altLang="pt-BR"/>
              <a:t>todos importantes para criar e adicionar elementos ao DOM</a:t>
            </a:r>
            <a:br>
              <a:rPr lang="en-US" altLang="pt-BR"/>
            </a:br>
            <a:endParaRPr lang="en-US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9560"/>
            <a:ext cx="8229600" cy="4953000"/>
          </a:xfrm>
        </p:spPr>
        <p:txBody>
          <a:bodyPr/>
          <a:p>
            <a:r>
              <a:rPr lang="en-US" altLang="pt-BR" sz="2400"/>
              <a:t>innerHTML (Alternativa)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Define ou obt</a:t>
            </a:r>
            <a:r>
              <a:rPr lang="en-US" altLang="en-US" sz="2400"/>
              <a:t>é</a:t>
            </a:r>
            <a:r>
              <a:rPr lang="en-US" altLang="pt-BR" sz="2400"/>
              <a:t>m o conte</a:t>
            </a:r>
            <a:r>
              <a:rPr lang="en-US" altLang="en-US" sz="2400"/>
              <a:t>ú</a:t>
            </a:r>
            <a:r>
              <a:rPr lang="en-US" altLang="pt-BR" sz="2400"/>
              <a:t>do HTML de um elemento. Permite adicionar elementos de forma r</a:t>
            </a:r>
            <a:r>
              <a:rPr lang="en-US" altLang="en-US" sz="2400"/>
              <a:t>á</a:t>
            </a:r>
            <a:r>
              <a:rPr lang="en-US" altLang="pt-BR" sz="2400"/>
              <a:t>pida, mas n</a:t>
            </a:r>
            <a:r>
              <a:rPr lang="en-US" altLang="en-US" sz="2400"/>
              <a:t>ã</a:t>
            </a:r>
            <a:r>
              <a:rPr lang="en-US" altLang="pt-BR" sz="2400"/>
              <a:t>o </a:t>
            </a:r>
            <a:r>
              <a:rPr lang="en-US" altLang="en-US" sz="2400"/>
              <a:t>é</a:t>
            </a:r>
            <a:r>
              <a:rPr lang="en-US" altLang="pt-BR" sz="2400"/>
              <a:t> a abordagem mais segura para entradas din</a:t>
            </a:r>
            <a:r>
              <a:rPr lang="en-US" altLang="en-US" sz="2400"/>
              <a:t>â</a:t>
            </a:r>
            <a:r>
              <a:rPr lang="en-US" altLang="pt-BR" sz="2400"/>
              <a:t>micas.</a:t>
            </a:r>
            <a:endParaRPr lang="en-US" altLang="pt-BR" sz="2400"/>
          </a:p>
          <a:p>
            <a:pPr marL="0" indent="0">
              <a:buNone/>
            </a:pPr>
            <a:r>
              <a:rPr lang="pt-BR" altLang="en-US" sz="2400"/>
              <a:t>Exemplo: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document.getElementById("container").innerHTML = "&lt;p&gt;Conte</a:t>
            </a:r>
            <a:r>
              <a:rPr lang="en-US" altLang="en-US" sz="2400"/>
              <a:t>ú</a:t>
            </a:r>
            <a:r>
              <a:rPr lang="en-US" altLang="pt-BR" sz="2400"/>
              <a:t>do inserido com innerHTML.&lt;/p&gt;";</a:t>
            </a:r>
            <a:endParaRPr lang="en-US" altLang="pt-BR" sz="2400"/>
          </a:p>
          <a:p>
            <a:endParaRPr lang="en-US" altLang="pt-BR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91820"/>
            <a:ext cx="8229600" cy="582613"/>
          </a:xfrm>
        </p:spPr>
        <p:txBody>
          <a:bodyPr/>
          <a:p>
            <a:r>
              <a:rPr lang="en-US" altLang="pt-BR"/>
              <a:t>M</a:t>
            </a:r>
            <a:r>
              <a:rPr lang="en-US" altLang="en-US"/>
              <a:t>é</a:t>
            </a:r>
            <a:r>
              <a:rPr lang="en-US" altLang="pt-BR"/>
              <a:t>todos importantes para criar e adicionar elementos ao DOM</a:t>
            </a:r>
            <a:br>
              <a:rPr lang="en-US" altLang="pt-BR"/>
            </a:br>
            <a:endParaRPr lang="en-US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08430"/>
            <a:ext cx="8229600" cy="4953000"/>
          </a:xfrm>
        </p:spPr>
        <p:txBody>
          <a:bodyPr/>
          <a:p>
            <a:r>
              <a:rPr lang="en-US" altLang="pt-BR" sz="2400"/>
              <a:t>insertBefore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Adiciona um elemento antes de um n</a:t>
            </a:r>
            <a:r>
              <a:rPr lang="en-US" altLang="en-US" sz="2400"/>
              <a:t>ó</a:t>
            </a:r>
            <a:r>
              <a:rPr lang="en-US" altLang="pt-BR" sz="2400"/>
              <a:t> filho existente.</a:t>
            </a:r>
            <a:endParaRPr lang="en-US" altLang="pt-BR" sz="2400"/>
          </a:p>
          <a:p>
            <a:pPr marL="0" indent="0">
              <a:buNone/>
            </a:pPr>
            <a:endParaRPr lang="en-US" altLang="pt-BR" sz="2400"/>
          </a:p>
          <a:p>
            <a:pPr marL="0" indent="0">
              <a:buNone/>
            </a:pPr>
            <a:r>
              <a:rPr lang="pt-BR" altLang="en-US" sz="2400"/>
              <a:t>Sintaxe:</a:t>
            </a:r>
            <a:endParaRPr lang="pt-BR" altLang="en-US" sz="2400"/>
          </a:p>
          <a:p>
            <a:pPr marL="0" indent="0">
              <a:buNone/>
            </a:pPr>
            <a:r>
              <a:rPr lang="en-US" altLang="pt-BR" sz="2400"/>
              <a:t>parentNode.insertBefore(newNode, referenceNode);</a:t>
            </a:r>
            <a:endParaRPr lang="en-US" altLang="pt-BR" sz="2400"/>
          </a:p>
          <a:p>
            <a:pPr marL="0" indent="0">
              <a:buNone/>
            </a:pPr>
            <a:endParaRPr lang="en-US" altLang="pt-BR" sz="2400"/>
          </a:p>
          <a:p>
            <a:pPr marL="0" indent="0">
              <a:buNone/>
            </a:pPr>
            <a:r>
              <a:rPr lang="pt-BR" altLang="en-US" sz="2400"/>
              <a:t>Exemplo: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const parent = document.getElementById("container");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const novoElemento = document.createElement("p");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novoElemento.textContent = "Elemento inserido antes.";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const referencia = parent.firstChild;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parent.insertBefore(novoElemento, referencia);</a:t>
            </a:r>
            <a:endParaRPr lang="en-US" altLang="pt-BR" sz="2400"/>
          </a:p>
          <a:p>
            <a:endParaRPr lang="en-US" altLang="pt-BR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altLang="pt-BR"/>
            </a:br>
            <a:r>
              <a:rPr lang="en-US" altLang="pt-BR"/>
              <a:t>Adicionando elementos em loops</a:t>
            </a:r>
            <a:br>
              <a:rPr lang="en-US" altLang="pt-BR"/>
            </a:br>
            <a:endParaRPr lang="en-US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É</a:t>
            </a:r>
            <a:r>
              <a:rPr lang="en-US" altLang="pt-BR"/>
              <a:t> comum usar createElement e appendChild para criar listas ou elementos repetidos.</a:t>
            </a:r>
            <a:endParaRPr lang="en-US" altLang="pt-BR"/>
          </a:p>
          <a:p>
            <a:endParaRPr lang="en-US" altLang="pt-BR"/>
          </a:p>
          <a:p>
            <a:endParaRPr lang="en-US" alt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Exemplo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pt-BR"/>
              <a:t>const lista = document.createElement("ul");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r>
              <a:rPr lang="en-US" altLang="pt-BR"/>
              <a:t>for (let i = 1; i &lt;= 5; i++) {</a:t>
            </a:r>
            <a:endParaRPr lang="en-US" altLang="pt-BR"/>
          </a:p>
          <a:p>
            <a:pPr marL="0" indent="0">
              <a:buNone/>
            </a:pPr>
            <a:r>
              <a:rPr lang="en-US" altLang="pt-BR"/>
              <a:t>  const item = document.createElement("li");</a:t>
            </a:r>
            <a:endParaRPr lang="en-US" altLang="pt-BR"/>
          </a:p>
          <a:p>
            <a:pPr marL="0" indent="0">
              <a:buNone/>
            </a:pPr>
            <a:r>
              <a:rPr lang="en-US" altLang="pt-BR"/>
              <a:t>  item.textContent = `Item ${i}`;</a:t>
            </a:r>
            <a:endParaRPr lang="en-US" altLang="pt-BR"/>
          </a:p>
          <a:p>
            <a:pPr marL="0" indent="0">
              <a:buNone/>
            </a:pPr>
            <a:r>
              <a:rPr lang="en-US" altLang="pt-BR"/>
              <a:t>  lista.appendChild(item);</a:t>
            </a:r>
            <a:endParaRPr lang="en-US" altLang="pt-BR"/>
          </a:p>
          <a:p>
            <a:pPr marL="0" indent="0">
              <a:buNone/>
            </a:pPr>
            <a:r>
              <a:rPr lang="en-US" altLang="pt-BR"/>
              <a:t>}</a:t>
            </a:r>
            <a:endParaRPr lang="en-US" altLang="pt-BR"/>
          </a:p>
          <a:p>
            <a:pPr marL="0" indent="0">
              <a:buNone/>
            </a:pPr>
            <a:r>
              <a:rPr lang="en-US" altLang="pt-BR"/>
              <a:t>document.body.appendChild(lista);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Resultado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pt-BR"/>
              <a:t>&lt;ul&gt;</a:t>
            </a:r>
            <a:endParaRPr lang="en-US" altLang="pt-BR"/>
          </a:p>
          <a:p>
            <a:pPr marL="0" indent="0">
              <a:buNone/>
            </a:pPr>
            <a:r>
              <a:rPr lang="en-US" altLang="pt-BR"/>
              <a:t>  &lt;li&gt;Item 1&lt;/li&gt;</a:t>
            </a:r>
            <a:endParaRPr lang="en-US" altLang="pt-BR"/>
          </a:p>
          <a:p>
            <a:pPr marL="0" indent="0">
              <a:buNone/>
            </a:pPr>
            <a:r>
              <a:rPr lang="en-US" altLang="pt-BR"/>
              <a:t>  &lt;li&gt;Item 2&lt;/li&gt;</a:t>
            </a:r>
            <a:endParaRPr lang="en-US" altLang="pt-BR"/>
          </a:p>
          <a:p>
            <a:pPr marL="0" indent="0">
              <a:buNone/>
            </a:pPr>
            <a:r>
              <a:rPr lang="en-US" altLang="pt-BR"/>
              <a:t>  &lt;li&gt;Item 3&lt;/li&gt;</a:t>
            </a:r>
            <a:endParaRPr lang="en-US" altLang="pt-BR"/>
          </a:p>
          <a:p>
            <a:pPr marL="0" indent="0">
              <a:buNone/>
            </a:pPr>
            <a:r>
              <a:rPr lang="en-US" altLang="pt-BR"/>
              <a:t>  &lt;li&gt;Item 4&lt;/li&gt;</a:t>
            </a:r>
            <a:endParaRPr lang="en-US" altLang="pt-BR"/>
          </a:p>
          <a:p>
            <a:pPr marL="0" indent="0">
              <a:buNone/>
            </a:pPr>
            <a:r>
              <a:rPr lang="en-US" altLang="pt-BR"/>
              <a:t>  &lt;li&gt;Item 5&lt;/li&gt;</a:t>
            </a:r>
            <a:endParaRPr lang="en-US" altLang="pt-BR"/>
          </a:p>
          <a:p>
            <a:pPr marL="0" indent="0">
              <a:buNone/>
            </a:pPr>
            <a:r>
              <a:rPr lang="en-US" altLang="pt-BR"/>
              <a:t>&lt;/ul&gt;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R</a:t>
            </a:r>
            <a:r>
              <a:rPr lang="en-US" altLang="pt-BR"/>
              <a:t>emoveChild</a:t>
            </a:r>
            <a:endParaRPr lang="en-US" altLang="pt-BR"/>
          </a:p>
        </p:txBody>
      </p:sp>
      <p:sp>
        <p:nvSpPr>
          <p:cNvPr id="8" name="Espaço Reservado para Conteúdo 7"/>
          <p:cNvSpPr/>
          <p:nvPr>
            <p:ph idx="1"/>
          </p:nvPr>
        </p:nvSpPr>
        <p:spPr/>
        <p:txBody>
          <a:bodyPr/>
          <a:p>
            <a:r>
              <a:rPr lang="pt-BR" altLang="en-US" sz="2400"/>
              <a:t>Sintaxe:</a:t>
            </a:r>
            <a:endParaRPr lang="pt-BR" altLang="en-US" sz="2400"/>
          </a:p>
          <a:p>
            <a:pPr marL="0" indent="0">
              <a:buNone/>
            </a:pPr>
            <a:r>
              <a:rPr lang="en-US" altLang="pt-BR" sz="2400"/>
              <a:t>parentElement.removeChild(childElement);</a:t>
            </a:r>
            <a:endParaRPr lang="en-US" altLang="pt-BR" sz="2400"/>
          </a:p>
          <a:p>
            <a:pPr marL="0" indent="0">
              <a:buNone/>
            </a:pP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parentElement: O elemento pai que cont</a:t>
            </a:r>
            <a:r>
              <a:rPr lang="en-US" altLang="en-US" sz="2400"/>
              <a:t>é</a:t>
            </a:r>
            <a:r>
              <a:rPr lang="en-US" altLang="pt-BR" sz="2400"/>
              <a:t>m o elemento a ser removido.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childElement: O elemento filho que ser</a:t>
            </a:r>
            <a:r>
              <a:rPr lang="en-US" altLang="en-US" sz="2400"/>
              <a:t>á</a:t>
            </a:r>
            <a:r>
              <a:rPr lang="en-US" altLang="pt-BR" sz="2400"/>
              <a:t> removido.</a:t>
            </a:r>
            <a:endParaRPr lang="en-US" altLang="pt-BR" sz="2400"/>
          </a:p>
          <a:p>
            <a:pPr marL="0" indent="0">
              <a:buNone/>
            </a:pPr>
            <a:endParaRPr lang="en-US" altLang="pt-BR" sz="2400"/>
          </a:p>
          <a:p>
            <a:pPr marL="0" indent="0">
              <a:buNone/>
            </a:pPr>
            <a:r>
              <a:rPr lang="pt-BR" altLang="en-US" sz="2400"/>
              <a:t>Exemplo:</a:t>
            </a:r>
            <a:br>
              <a:rPr lang="pt-BR" altLang="en-US" sz="2400"/>
            </a:br>
            <a:r>
              <a:rPr lang="en-US" altLang="pt-BR" sz="2400"/>
              <a:t>const container = document.getElementById("container");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const paragrafo = document.getElementById("paragrafo");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// Remove o par</a:t>
            </a:r>
            <a:r>
              <a:rPr lang="en-US" altLang="en-US" sz="2400"/>
              <a:t>á</a:t>
            </a:r>
            <a:r>
              <a:rPr lang="en-US" altLang="pt-BR" sz="2400"/>
              <a:t>grafo do elemento pai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container.removeChild(paragrafo);</a:t>
            </a:r>
            <a:endParaRPr lang="en-US" altLang="pt-BR" sz="2400"/>
          </a:p>
          <a:p>
            <a:pPr marL="0" indent="0">
              <a:buNone/>
            </a:pPr>
            <a:endParaRPr lang="en-US" altLang="pt-BR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R</a:t>
            </a:r>
            <a:r>
              <a:rPr lang="en-US" altLang="pt-BR"/>
              <a:t>emoveChild</a:t>
            </a:r>
            <a:endParaRPr lang="en-US" altLang="pt-BR"/>
          </a:p>
        </p:txBody>
      </p:sp>
      <p:sp>
        <p:nvSpPr>
          <p:cNvPr id="8" name="Espaço Reservado para Conteúdo 7"/>
          <p:cNvSpPr/>
          <p:nvPr>
            <p:ph idx="1"/>
          </p:nvPr>
        </p:nvSpPr>
        <p:spPr>
          <a:xfrm>
            <a:off x="457200" y="952500"/>
            <a:ext cx="8229600" cy="4953000"/>
          </a:xfrm>
        </p:spPr>
        <p:txBody>
          <a:bodyPr/>
          <a:p>
            <a:r>
              <a:rPr lang="pt-BR" altLang="en-US" sz="2000"/>
              <a:t>Sintaxe:</a:t>
            </a:r>
            <a:endParaRPr lang="pt-BR" altLang="en-US" sz="2000"/>
          </a:p>
          <a:p>
            <a:pPr marL="0" indent="0">
              <a:buNone/>
            </a:pPr>
            <a:r>
              <a:rPr lang="en-US" altLang="pt-BR" sz="2000"/>
              <a:t>parentElement.replaceChild(newChild, oldChild);</a:t>
            </a:r>
            <a:endParaRPr lang="en-US" altLang="pt-BR" sz="2000"/>
          </a:p>
          <a:p>
            <a:pPr marL="0" indent="0">
              <a:buNone/>
            </a:pPr>
            <a:endParaRPr lang="en-US" altLang="pt-BR" sz="2000"/>
          </a:p>
          <a:p>
            <a:r>
              <a:rPr lang="en-US" altLang="pt-BR" sz="2000"/>
              <a:t>parentElement: O elemento pai que cont</a:t>
            </a:r>
            <a:r>
              <a:rPr lang="en-US" altLang="en-US" sz="2000"/>
              <a:t>é</a:t>
            </a:r>
            <a:r>
              <a:rPr lang="en-US" altLang="pt-BR" sz="2000"/>
              <a:t>m o elemento a ser substitu</a:t>
            </a:r>
            <a:r>
              <a:rPr lang="en-US" altLang="en-US" sz="2000"/>
              <a:t>í</a:t>
            </a:r>
            <a:r>
              <a:rPr lang="en-US" altLang="pt-BR" sz="2000"/>
              <a:t>do.</a:t>
            </a:r>
            <a:endParaRPr lang="en-US" altLang="pt-BR" sz="2000"/>
          </a:p>
          <a:p>
            <a:r>
              <a:rPr lang="en-US" altLang="pt-BR" sz="2000"/>
              <a:t>newChild: O novo elemento que substituir</a:t>
            </a:r>
            <a:r>
              <a:rPr lang="en-US" altLang="en-US" sz="2000"/>
              <a:t>á</a:t>
            </a:r>
            <a:r>
              <a:rPr lang="en-US" altLang="pt-BR" sz="2000"/>
              <a:t> o elemento antigo.</a:t>
            </a:r>
            <a:endParaRPr lang="en-US" altLang="pt-BR" sz="2000"/>
          </a:p>
          <a:p>
            <a:r>
              <a:rPr lang="en-US" altLang="pt-BR" sz="2000"/>
              <a:t>oldChild: O elemento existente que ser</a:t>
            </a:r>
            <a:r>
              <a:rPr lang="en-US" altLang="en-US" sz="2000"/>
              <a:t>á</a:t>
            </a:r>
            <a:r>
              <a:rPr lang="en-US" altLang="pt-BR" sz="2000"/>
              <a:t> substitu</a:t>
            </a:r>
            <a:r>
              <a:rPr lang="en-US" altLang="en-US" sz="2000"/>
              <a:t>í</a:t>
            </a:r>
            <a:r>
              <a:rPr lang="en-US" altLang="pt-BR" sz="2000"/>
              <a:t>do.</a:t>
            </a:r>
            <a:endParaRPr lang="en-US" altLang="pt-BR" sz="2000"/>
          </a:p>
          <a:p>
            <a:endParaRPr lang="en-US" altLang="pt-BR" sz="2000"/>
          </a:p>
          <a:p>
            <a:pPr marL="0" indent="0">
              <a:buNone/>
            </a:pPr>
            <a:r>
              <a:rPr lang="pt-BR" altLang="en-US" sz="2000"/>
              <a:t>Exemplo:</a:t>
            </a:r>
            <a:br>
              <a:rPr lang="pt-BR" altLang="en-US" sz="2000"/>
            </a:br>
            <a:r>
              <a:rPr lang="en-US" altLang="pt-BR" sz="2000"/>
              <a:t>const container = document.getElementById("container");</a:t>
            </a:r>
            <a:endParaRPr lang="en-US" altLang="pt-BR" sz="2000"/>
          </a:p>
          <a:p>
            <a:pPr marL="0" indent="0">
              <a:buNone/>
            </a:pPr>
            <a:r>
              <a:rPr lang="en-US" altLang="pt-BR" sz="2000"/>
              <a:t>const antigo = document.getElementById("antigo");</a:t>
            </a:r>
            <a:endParaRPr lang="en-US" altLang="pt-BR" sz="2000"/>
          </a:p>
          <a:p>
            <a:pPr marL="0" indent="0">
              <a:buNone/>
            </a:pPr>
            <a:r>
              <a:rPr lang="en-US" altLang="pt-BR" sz="2000"/>
              <a:t>// Cria um novo elemento</a:t>
            </a:r>
            <a:endParaRPr lang="en-US" altLang="pt-BR" sz="2000"/>
          </a:p>
          <a:p>
            <a:pPr marL="0" indent="0">
              <a:buNone/>
            </a:pPr>
            <a:r>
              <a:rPr lang="en-US" altLang="pt-BR" sz="2000"/>
              <a:t>const novo = document.createElement("p");</a:t>
            </a:r>
            <a:endParaRPr lang="en-US" altLang="pt-BR" sz="2000"/>
          </a:p>
          <a:p>
            <a:pPr marL="0" indent="0">
              <a:buNone/>
            </a:pPr>
            <a:r>
              <a:rPr lang="en-US" altLang="pt-BR" sz="2000"/>
              <a:t>novo.textContent = "Texto novo";</a:t>
            </a:r>
            <a:endParaRPr lang="en-US" altLang="pt-BR" sz="2000"/>
          </a:p>
          <a:p>
            <a:pPr marL="0" indent="0">
              <a:buNone/>
            </a:pPr>
            <a:r>
              <a:rPr lang="en-US" altLang="pt-BR" sz="2000"/>
              <a:t>// Substitui o par</a:t>
            </a:r>
            <a:r>
              <a:rPr lang="en-US" altLang="en-US" sz="2000"/>
              <a:t>á</a:t>
            </a:r>
            <a:r>
              <a:rPr lang="en-US" altLang="pt-BR" sz="2000"/>
              <a:t>grafo antigo pelo novo</a:t>
            </a:r>
            <a:endParaRPr lang="en-US" altLang="pt-BR" sz="2000"/>
          </a:p>
          <a:p>
            <a:pPr marL="0" indent="0">
              <a:buNone/>
            </a:pPr>
            <a:r>
              <a:rPr lang="en-US" altLang="pt-BR" sz="2000"/>
              <a:t>container.replaceChild(novo, antigo);</a:t>
            </a:r>
            <a:endParaRPr lang="en-US" altLang="pt-BR" sz="2000"/>
          </a:p>
          <a:p>
            <a:pPr marL="0" indent="0">
              <a:buNone/>
            </a:pPr>
            <a:endParaRPr lang="en-US" altLang="pt-BR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são Eventos?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Eventos são ações ou ocorrências que acontecem no navegador e podem ser capturadas pelo JavaScript.</a:t>
            </a:r>
          </a:p>
          <a:p>
            <a:pPr marL="0" indent="0">
              <a:buNone/>
            </a:pPr>
            <a:r>
              <a:t>Exemplos:</a:t>
            </a:r>
          </a:p>
          <a:p>
            <a:r>
              <a:t>Clique do mouse (`click`)</a:t>
            </a:r>
          </a:p>
          <a:p>
            <a:r>
              <a:t>Movimento do mouse (`mousemove`)</a:t>
            </a:r>
          </a:p>
          <a:p>
            <a:r>
              <a:t>Pressionar uma tecla (`keydown`, `keyup`)</a:t>
            </a:r>
          </a:p>
          <a:p>
            <a:r>
              <a:t>Carregamento da página (`load`)</a:t>
            </a:r>
          </a:p>
          <a:p>
            <a:r>
              <a:t>Submissão de formulário (`submit`)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Como Lidar com Eventos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Você pode adicionar eventos aos elementos de duas formas:</a:t>
            </a:r>
          </a:p>
          <a:p/>
          <a:p>
            <a:r>
              <a:t>Usando atributos HTML:</a:t>
            </a:r>
          </a:p>
          <a:p>
            <a:pPr marL="0" indent="0">
              <a:buNone/>
            </a:pPr>
            <a:r>
              <a:rPr sz="2400"/>
              <a:t>`&lt;button onclick='minhaFuncao()'&gt;Clique aqui&lt;/button&gt;</a:t>
            </a:r>
            <a:r>
              <a:t>`</a:t>
            </a:r>
          </a:p>
          <a:p>
            <a:r>
              <a:t>Usando JavaScript:</a:t>
            </a:r>
          </a:p>
          <a:p>
            <a:pPr marL="0" indent="0">
              <a:buNone/>
            </a:pPr>
            <a:r>
              <a:rPr sz="2400"/>
              <a:t>element.addEventListener('click', () =&gt; {</a:t>
            </a:r>
            <a:endParaRPr sz="2400"/>
          </a:p>
          <a:p>
            <a:pPr marL="0" indent="0">
              <a:buNone/>
            </a:pPr>
            <a:r>
              <a:rPr sz="2400"/>
              <a:t>    console.log('Clicado!');</a:t>
            </a:r>
            <a:endParaRPr sz="2400"/>
          </a:p>
          <a:p>
            <a:pPr marL="0" indent="0">
              <a:buNone/>
            </a:pPr>
            <a:r>
              <a:rPr sz="2400"/>
              <a:t>});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Delegação de Eventos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buNone/>
            </a:pPr>
            <a:r>
              <a:rPr lang="en-US" altLang="pt-BR"/>
              <a:t>Delega</a:t>
            </a:r>
            <a:r>
              <a:rPr lang="" altLang="en-US"/>
              <a:t>ç</a:t>
            </a:r>
            <a:r>
              <a:rPr lang="en-US" altLang="en-US"/>
              <a:t>ã</a:t>
            </a:r>
            <a:r>
              <a:rPr lang="en-US" altLang="pt-BR"/>
              <a:t>o de Eventos </a:t>
            </a:r>
            <a:r>
              <a:rPr lang="en-US" altLang="en-US"/>
              <a:t>é</a:t>
            </a:r>
            <a:r>
              <a:rPr lang="en-US" altLang="pt-BR"/>
              <a:t> uma t</a:t>
            </a:r>
            <a:r>
              <a:rPr lang="en-US" altLang="en-US"/>
              <a:t>é</a:t>
            </a:r>
            <a:r>
              <a:rPr lang="en-US" altLang="pt-BR"/>
              <a:t>cnica em JavaScript que permite que voc</a:t>
            </a:r>
            <a:r>
              <a:rPr lang="en-US" altLang="en-US"/>
              <a:t>ê</a:t>
            </a:r>
            <a:r>
              <a:rPr lang="en-US" altLang="pt-BR"/>
              <a:t> gerencie eventos de v</a:t>
            </a:r>
            <a:r>
              <a:rPr lang="en-US" altLang="en-US"/>
              <a:t>á</a:t>
            </a:r>
            <a:r>
              <a:rPr lang="en-US" altLang="pt-BR"/>
              <a:t>rios elementos filhos atrav</a:t>
            </a:r>
            <a:r>
              <a:rPr lang="en-US" altLang="en-US"/>
              <a:t>é</a:t>
            </a:r>
            <a:r>
              <a:rPr lang="en-US" altLang="pt-BR"/>
              <a:t>s de um </a:t>
            </a:r>
            <a:r>
              <a:rPr lang="en-US" altLang="en-US"/>
              <a:t>ú</a:t>
            </a:r>
            <a:r>
              <a:rPr lang="en-US" altLang="pt-BR"/>
              <a:t>nico manipulador de eventos no elemento pai.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o DOM?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DOM (Document Object Model) é uma interface de programação para documentos HTML e XML. Ele permite que o JavaScript manipule a estrutura, estilo e conteúdo da página.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Delegação de Eventos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Delegação de eventos permite que um único manipulador trate eventos de múltiplos elementos.</a:t>
            </a:r>
          </a:p>
          <a:p>
            <a:pPr marL="0" indent="0">
              <a:buNone/>
            </a:pPr>
            <a:r>
              <a:t>Exemplo:</a:t>
            </a:r>
          </a:p>
          <a:p>
            <a:pPr marL="0" indent="0">
              <a:buNone/>
            </a:pPr>
            <a:r>
              <a:rPr sz="2400"/>
              <a:t>document.querySelector('#lista').addEventListener('click', (event) =&gt; {</a:t>
            </a:r>
            <a:endParaRPr sz="2400"/>
          </a:p>
          <a:p>
            <a:pPr marL="0" indent="0">
              <a:buNone/>
            </a:pPr>
            <a:r>
              <a:rPr sz="2400"/>
              <a:t>    if (event.target.tagName === 'LI') {</a:t>
            </a:r>
            <a:endParaRPr sz="2400"/>
          </a:p>
          <a:p>
            <a:pPr marL="0" indent="0">
              <a:buNone/>
            </a:pPr>
            <a:r>
              <a:rPr sz="2400"/>
              <a:t>        console.log('Item clicado:', event.target.textContent);</a:t>
            </a:r>
            <a:endParaRPr sz="2400"/>
          </a:p>
          <a:p>
            <a:pPr marL="0" indent="0">
              <a:buNone/>
            </a:pPr>
            <a:r>
              <a:rPr sz="2400"/>
              <a:t>    }</a:t>
            </a:r>
            <a:endParaRPr sz="2400"/>
          </a:p>
          <a:p>
            <a:pPr marL="0" indent="0">
              <a:buNone/>
            </a:pPr>
            <a:r>
              <a:rPr sz="2400"/>
              <a:t>});</a:t>
            </a:r>
            <a:endParaRPr sz="2400"/>
          </a:p>
          <a:p>
            <a:pPr marL="0" indent="0">
              <a:buNone/>
            </a:pPr>
          </a:p>
        </p:txBody>
      </p:sp>
      <p:sp>
        <p:nvSpPr>
          <p:cNvPr id="6" name="Texto explicativo retangular 5"/>
          <p:cNvSpPr/>
          <p:nvPr/>
        </p:nvSpPr>
        <p:spPr>
          <a:xfrm>
            <a:off x="4644390" y="5217795"/>
            <a:ext cx="2993390" cy="1216025"/>
          </a:xfrm>
          <a:prstGeom prst="wedgeRectCallou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indent="0" algn="ctr">
              <a:buNone/>
            </a:pPr>
            <a:r>
              <a:rPr>
                <a:sym typeface="+mn-ea"/>
              </a:rPr>
              <a:t>Isso é útil para elementos</a:t>
            </a:r>
            <a:endParaRPr>
              <a:sym typeface="+mn-ea"/>
            </a:endParaRPr>
          </a:p>
          <a:p>
            <a:pPr marL="0" indent="0" algn="ctr">
              <a:buNone/>
            </a:pPr>
            <a:r>
              <a:rPr>
                <a:sym typeface="+mn-ea"/>
              </a:rPr>
              <a:t> criados dinamicamente.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1960"/>
            <a:ext cx="8229600" cy="582613"/>
          </a:xfrm>
        </p:spPr>
        <p:txBody>
          <a:bodyPr/>
          <a:p>
            <a:r>
              <a:rPr lang="en-US" altLang="pt-BR">
                <a:sym typeface="+mn-ea"/>
              </a:rPr>
              <a:t>Por que a delega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 de eventos </a:t>
            </a:r>
            <a:r>
              <a:rPr lang="en-US" altLang="en-US">
                <a:sym typeface="+mn-ea"/>
              </a:rPr>
              <a:t>é</a:t>
            </a:r>
            <a:r>
              <a:rPr lang="en-US" altLang="pt-BR">
                <a:sym typeface="+mn-ea"/>
              </a:rPr>
              <a:t> </a:t>
            </a:r>
            <a:r>
              <a:rPr lang="en-US" altLang="en-US">
                <a:sym typeface="+mn-ea"/>
              </a:rPr>
              <a:t>ú</a:t>
            </a:r>
            <a:r>
              <a:rPr lang="en-US" altLang="pt-BR">
                <a:sym typeface="+mn-ea"/>
              </a:rPr>
              <a:t>til para elementos criados dinamicamente?</a:t>
            </a:r>
            <a:endParaRPr lang="pt-B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1960"/>
            <a:ext cx="8229600" cy="582613"/>
          </a:xfrm>
        </p:spPr>
        <p:txBody>
          <a:bodyPr/>
          <a:p>
            <a:r>
              <a:rPr lang="en-US" altLang="pt-BR">
                <a:sym typeface="+mn-ea"/>
              </a:rPr>
              <a:t>Por que a delega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 de eventos </a:t>
            </a:r>
            <a:r>
              <a:rPr lang="en-US" altLang="en-US">
                <a:sym typeface="+mn-ea"/>
              </a:rPr>
              <a:t>é</a:t>
            </a:r>
            <a:r>
              <a:rPr lang="en-US" altLang="pt-BR">
                <a:sym typeface="+mn-ea"/>
              </a:rPr>
              <a:t> </a:t>
            </a:r>
            <a:r>
              <a:rPr lang="en-US" altLang="en-US">
                <a:sym typeface="+mn-ea"/>
              </a:rPr>
              <a:t>ú</a:t>
            </a:r>
            <a:r>
              <a:rPr lang="en-US" altLang="pt-BR">
                <a:sym typeface="+mn-ea"/>
              </a:rPr>
              <a:t>til para elementos criados dinamicamente?</a:t>
            </a:r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726440" y="1843405"/>
            <a:ext cx="768985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pt-BR" sz="2800">
                <a:sym typeface="+mn-ea"/>
              </a:rPr>
              <a:t>Elementos futuros s</a:t>
            </a:r>
            <a:r>
              <a:rPr lang="en-US" altLang="en-US" sz="2800">
                <a:sym typeface="+mn-ea"/>
              </a:rPr>
              <a:t>ã</a:t>
            </a:r>
            <a:r>
              <a:rPr lang="en-US" altLang="pt-BR" sz="2800">
                <a:sym typeface="+mn-ea"/>
              </a:rPr>
              <a:t>o capturados</a:t>
            </a: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8465"/>
            <a:ext cx="8229600" cy="582613"/>
          </a:xfrm>
        </p:spPr>
        <p:txBody>
          <a:bodyPr/>
          <a:p>
            <a:r>
              <a:rPr lang="en-US" altLang="pt-BR">
                <a:sym typeface="+mn-ea"/>
              </a:rPr>
              <a:t>Por que a delega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 de eventos </a:t>
            </a:r>
            <a:r>
              <a:rPr lang="en-US" altLang="en-US">
                <a:sym typeface="+mn-ea"/>
              </a:rPr>
              <a:t>é</a:t>
            </a:r>
            <a:r>
              <a:rPr lang="en-US" altLang="pt-BR">
                <a:sym typeface="+mn-ea"/>
              </a:rPr>
              <a:t> </a:t>
            </a:r>
            <a:r>
              <a:rPr lang="en-US" altLang="en-US">
                <a:sym typeface="+mn-ea"/>
              </a:rPr>
              <a:t>ú</a:t>
            </a:r>
            <a:r>
              <a:rPr lang="en-US" altLang="pt-BR">
                <a:sym typeface="+mn-ea"/>
              </a:rPr>
              <a:t>til para elementos criados dinamicamente?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pt-BR" sz="2800"/>
          </a:p>
          <a:p>
            <a:r>
              <a:rPr lang="en-US" altLang="pt-BR" sz="2800"/>
              <a:t>Elementos futuros s</a:t>
            </a:r>
            <a:r>
              <a:rPr lang="en-US" altLang="en-US" sz="2800"/>
              <a:t>ã</a:t>
            </a:r>
            <a:r>
              <a:rPr lang="en-US" altLang="pt-BR" sz="2800"/>
              <a:t>o capturados:</a:t>
            </a:r>
            <a:endParaRPr lang="en-US" altLang="pt-BR" sz="2800"/>
          </a:p>
          <a:p>
            <a:pPr marL="0" indent="457200">
              <a:buNone/>
            </a:pPr>
            <a:r>
              <a:rPr lang="en-US" altLang="pt-BR" sz="2800"/>
              <a:t>Quando novos elementos s</a:t>
            </a:r>
            <a:r>
              <a:rPr lang="en-US" altLang="en-US" sz="2800"/>
              <a:t>ã</a:t>
            </a:r>
            <a:r>
              <a:rPr lang="en-US" altLang="pt-BR" sz="2800"/>
              <a:t>o adicionados ao DOM (por exemplo, via appendChild ou innerHTML), eles n</a:t>
            </a:r>
            <a:r>
              <a:rPr lang="en-US" altLang="en-US" sz="2800"/>
              <a:t>ã</a:t>
            </a:r>
            <a:r>
              <a:rPr lang="en-US" altLang="pt-BR" sz="2800"/>
              <a:t>o herdam automaticamente os manipuladores de eventos.</a:t>
            </a:r>
            <a:endParaRPr lang="en-US" altLang="pt-BR" sz="2800"/>
          </a:p>
          <a:p>
            <a:pPr marL="0" indent="457200">
              <a:buNone/>
            </a:pPr>
            <a:r>
              <a:rPr lang="en-US" altLang="pt-BR" sz="2800"/>
              <a:t>Com a delega</a:t>
            </a:r>
            <a:r>
              <a:rPr lang="en-US" altLang="en-US" sz="2800"/>
              <a:t>ç</a:t>
            </a:r>
            <a:r>
              <a:rPr lang="en-US" altLang="en-US" sz="2800"/>
              <a:t>ã</a:t>
            </a:r>
            <a:r>
              <a:rPr lang="en-US" altLang="pt-BR" sz="2800"/>
              <a:t>o de eventos, voc</a:t>
            </a:r>
            <a:r>
              <a:rPr lang="en-US" altLang="en-US" sz="2800"/>
              <a:t>ê</a:t>
            </a:r>
            <a:r>
              <a:rPr lang="en-US" altLang="pt-BR" sz="2800"/>
              <a:t> adiciona o manipulador em um elemento pai comum que j</a:t>
            </a:r>
            <a:r>
              <a:rPr lang="en-US" altLang="en-US" sz="2800"/>
              <a:t>á</a:t>
            </a:r>
            <a:r>
              <a:rPr lang="en-US" altLang="pt-BR" sz="2800"/>
              <a:t> existia. Esse manipulador pode "ouvir" os eventos disparados pelos novos elementos, pois o evento propaga para cima (bubbling).</a:t>
            </a:r>
            <a:endParaRPr lang="en-US" altLang="pt-BR" sz="2800"/>
          </a:p>
          <a:p>
            <a:endParaRPr lang="en-US" altLang="pt-BR" sz="2800"/>
          </a:p>
          <a:p>
            <a:endParaRPr lang="en-US" altLang="pt-BR"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1960"/>
            <a:ext cx="8229600" cy="582613"/>
          </a:xfrm>
        </p:spPr>
        <p:txBody>
          <a:bodyPr/>
          <a:p>
            <a:r>
              <a:rPr lang="en-US" altLang="pt-BR">
                <a:sym typeface="+mn-ea"/>
              </a:rPr>
              <a:t>Por que a delega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 de eventos </a:t>
            </a:r>
            <a:r>
              <a:rPr lang="en-US" altLang="en-US">
                <a:sym typeface="+mn-ea"/>
              </a:rPr>
              <a:t>é</a:t>
            </a:r>
            <a:r>
              <a:rPr lang="en-US" altLang="pt-BR">
                <a:sym typeface="+mn-ea"/>
              </a:rPr>
              <a:t> </a:t>
            </a:r>
            <a:r>
              <a:rPr lang="en-US" altLang="en-US">
                <a:sym typeface="+mn-ea"/>
              </a:rPr>
              <a:t>ú</a:t>
            </a:r>
            <a:r>
              <a:rPr lang="en-US" altLang="pt-BR">
                <a:sym typeface="+mn-ea"/>
              </a:rPr>
              <a:t>til para elementos criados dinamicamente?</a:t>
            </a:r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726440" y="1843405"/>
            <a:ext cx="768985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pt-BR" sz="2800">
                <a:sym typeface="+mn-ea"/>
              </a:rPr>
              <a:t>Elementos futuros s</a:t>
            </a:r>
            <a:r>
              <a:rPr lang="en-US" altLang="en-US" sz="2800">
                <a:sym typeface="+mn-ea"/>
              </a:rPr>
              <a:t>ã</a:t>
            </a:r>
            <a:r>
              <a:rPr lang="en-US" altLang="pt-BR" sz="2800">
                <a:sym typeface="+mn-ea"/>
              </a:rPr>
              <a:t>o capturados</a:t>
            </a: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pt-BR" sz="2800">
                <a:sym typeface="+mn-ea"/>
              </a:rPr>
              <a:t>Menor consumo de mem</a:t>
            </a:r>
            <a:r>
              <a:rPr lang="en-US" altLang="en-US" sz="2800">
                <a:sym typeface="+mn-ea"/>
              </a:rPr>
              <a:t>ó</a:t>
            </a:r>
            <a:r>
              <a:rPr lang="en-US" altLang="pt-BR" sz="2800">
                <a:sym typeface="+mn-ea"/>
              </a:rPr>
              <a:t>ria</a:t>
            </a: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1960"/>
            <a:ext cx="8229600" cy="582613"/>
          </a:xfrm>
        </p:spPr>
        <p:txBody>
          <a:bodyPr/>
          <a:p>
            <a:r>
              <a:rPr lang="en-US" altLang="pt-BR">
                <a:sym typeface="+mn-ea"/>
              </a:rPr>
              <a:t>Por que a delega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 de eventos </a:t>
            </a:r>
            <a:r>
              <a:rPr lang="en-US" altLang="en-US">
                <a:sym typeface="+mn-ea"/>
              </a:rPr>
              <a:t>é</a:t>
            </a:r>
            <a:r>
              <a:rPr lang="en-US" altLang="pt-BR">
                <a:sym typeface="+mn-ea"/>
              </a:rPr>
              <a:t> </a:t>
            </a:r>
            <a:r>
              <a:rPr lang="en-US" altLang="en-US">
                <a:sym typeface="+mn-ea"/>
              </a:rPr>
              <a:t>ú</a:t>
            </a:r>
            <a:r>
              <a:rPr lang="en-US" altLang="pt-BR">
                <a:sym typeface="+mn-ea"/>
              </a:rPr>
              <a:t>til para elementos criados dinamicamente?</a:t>
            </a:r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726440" y="1843405"/>
            <a:ext cx="768985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pt-BR" sz="2800">
                <a:sym typeface="+mn-ea"/>
              </a:rPr>
              <a:t>Menor consumo de mem</a:t>
            </a:r>
            <a:r>
              <a:rPr lang="en-US" altLang="en-US" sz="2800">
                <a:sym typeface="+mn-ea"/>
              </a:rPr>
              <a:t>ó</a:t>
            </a:r>
            <a:r>
              <a:rPr lang="en-US" altLang="pt-BR" sz="2800">
                <a:sym typeface="+mn-ea"/>
              </a:rPr>
              <a:t>ria</a:t>
            </a:r>
            <a:endParaRPr lang="en-US" altLang="pt-BR" sz="28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>
              <a:sym typeface="+mn-ea"/>
            </a:endParaRPr>
          </a:p>
          <a:p>
            <a:pPr indent="457200">
              <a:buNone/>
            </a:pPr>
            <a:r>
              <a:rPr lang="en-US" altLang="pt-BR" sz="2800"/>
              <a:t>Em vez de adicionar m</a:t>
            </a:r>
            <a:r>
              <a:rPr lang="en-US" altLang="en-US" sz="2800"/>
              <a:t>ú</a:t>
            </a:r>
            <a:r>
              <a:rPr lang="en-US" altLang="pt-BR" sz="2800"/>
              <a:t>ltiplos manipuladores de eventos para cada elemento individualmente, voc</a:t>
            </a:r>
            <a:r>
              <a:rPr lang="en-US" altLang="en-US" sz="2800"/>
              <a:t>ê</a:t>
            </a:r>
            <a:r>
              <a:rPr lang="en-US" altLang="pt-BR" sz="2800"/>
              <a:t> adiciona apenas um no cont</a:t>
            </a:r>
            <a:r>
              <a:rPr lang="en-US" altLang="en-US" sz="2800"/>
              <a:t>ê</a:t>
            </a:r>
            <a:r>
              <a:rPr lang="en-US" altLang="pt-BR" sz="2800"/>
              <a:t>iner pai. Isso economiza mem</a:t>
            </a:r>
            <a:r>
              <a:rPr lang="en-US" altLang="en-US" sz="2800"/>
              <a:t>ó</a:t>
            </a:r>
            <a:r>
              <a:rPr lang="en-US" altLang="pt-BR" sz="2800"/>
              <a:t>ria e reduz a complexidade do c</a:t>
            </a:r>
            <a:r>
              <a:rPr lang="en-US" altLang="en-US" sz="2800"/>
              <a:t>ó</a:t>
            </a:r>
            <a:r>
              <a:rPr lang="en-US" altLang="pt-BR" sz="2800"/>
              <a:t>digo.</a:t>
            </a: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1960"/>
            <a:ext cx="8229600" cy="582613"/>
          </a:xfrm>
        </p:spPr>
        <p:txBody>
          <a:bodyPr/>
          <a:p>
            <a:r>
              <a:rPr lang="en-US" altLang="pt-BR">
                <a:sym typeface="+mn-ea"/>
              </a:rPr>
              <a:t>Por que a delega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 de eventos </a:t>
            </a:r>
            <a:r>
              <a:rPr lang="en-US" altLang="en-US">
                <a:sym typeface="+mn-ea"/>
              </a:rPr>
              <a:t>é</a:t>
            </a:r>
            <a:r>
              <a:rPr lang="en-US" altLang="pt-BR">
                <a:sym typeface="+mn-ea"/>
              </a:rPr>
              <a:t> </a:t>
            </a:r>
            <a:r>
              <a:rPr lang="en-US" altLang="en-US">
                <a:sym typeface="+mn-ea"/>
              </a:rPr>
              <a:t>ú</a:t>
            </a:r>
            <a:r>
              <a:rPr lang="en-US" altLang="pt-BR">
                <a:sym typeface="+mn-ea"/>
              </a:rPr>
              <a:t>til para elementos criados dinamicamente?</a:t>
            </a:r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726440" y="1843405"/>
            <a:ext cx="768985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pt-BR" sz="2800">
                <a:sym typeface="+mn-ea"/>
              </a:rPr>
              <a:t>Elementos futuros s</a:t>
            </a:r>
            <a:r>
              <a:rPr lang="en-US" altLang="en-US" sz="2800">
                <a:sym typeface="+mn-ea"/>
              </a:rPr>
              <a:t>ã</a:t>
            </a:r>
            <a:r>
              <a:rPr lang="en-US" altLang="pt-BR" sz="2800">
                <a:sym typeface="+mn-ea"/>
              </a:rPr>
              <a:t>o capturados</a:t>
            </a: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pt-BR" sz="2800"/>
              <a:t>Menor consumo de mem</a:t>
            </a:r>
            <a:r>
              <a:rPr lang="en-US" altLang="en-US" sz="2800"/>
              <a:t>ó</a:t>
            </a:r>
            <a:r>
              <a:rPr lang="en-US" altLang="pt-BR" sz="2800"/>
              <a:t>ria:</a:t>
            </a: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pt-BR" sz="2800"/>
              <a:t>C</a:t>
            </a:r>
            <a:r>
              <a:rPr lang="en-US" altLang="en-US" sz="2800"/>
              <a:t>ó</a:t>
            </a:r>
            <a:r>
              <a:rPr lang="en-US" altLang="pt-BR" sz="2800"/>
              <a:t>digo mais simples e f</a:t>
            </a:r>
            <a:r>
              <a:rPr lang="en-US" altLang="en-US" sz="2800"/>
              <a:t>á</a:t>
            </a:r>
            <a:r>
              <a:rPr lang="en-US" altLang="pt-BR" sz="2800"/>
              <a:t>cil de manter:</a:t>
            </a: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pt-BR"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1960"/>
            <a:ext cx="8229600" cy="582613"/>
          </a:xfrm>
        </p:spPr>
        <p:txBody>
          <a:bodyPr/>
          <a:p>
            <a:r>
              <a:rPr lang="en-US" altLang="pt-BR">
                <a:sym typeface="+mn-ea"/>
              </a:rPr>
              <a:t>Por que a delega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 de eventos </a:t>
            </a:r>
            <a:r>
              <a:rPr lang="en-US" altLang="en-US">
                <a:sym typeface="+mn-ea"/>
              </a:rPr>
              <a:t>é</a:t>
            </a:r>
            <a:r>
              <a:rPr lang="en-US" altLang="pt-BR">
                <a:sym typeface="+mn-ea"/>
              </a:rPr>
              <a:t> </a:t>
            </a:r>
            <a:r>
              <a:rPr lang="en-US" altLang="en-US">
                <a:sym typeface="+mn-ea"/>
              </a:rPr>
              <a:t>ú</a:t>
            </a:r>
            <a:r>
              <a:rPr lang="en-US" altLang="pt-BR">
                <a:sym typeface="+mn-ea"/>
              </a:rPr>
              <a:t>til para elementos criados dinamicamente?</a:t>
            </a:r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726440" y="1843405"/>
            <a:ext cx="76898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pt-BR" sz="2800">
                <a:sym typeface="+mn-ea"/>
              </a:rPr>
              <a:t>C</a:t>
            </a:r>
            <a:r>
              <a:rPr lang="en-US" altLang="en-US" sz="2800">
                <a:sym typeface="+mn-ea"/>
              </a:rPr>
              <a:t>ó</a:t>
            </a:r>
            <a:r>
              <a:rPr lang="en-US" altLang="pt-BR" sz="2800">
                <a:sym typeface="+mn-ea"/>
              </a:rPr>
              <a:t>digo mais simples e f</a:t>
            </a:r>
            <a:r>
              <a:rPr lang="en-US" altLang="en-US" sz="2800">
                <a:sym typeface="+mn-ea"/>
              </a:rPr>
              <a:t>á</a:t>
            </a:r>
            <a:r>
              <a:rPr lang="en-US" altLang="pt-BR" sz="2800">
                <a:sym typeface="+mn-ea"/>
              </a:rPr>
              <a:t>cil de manter</a:t>
            </a:r>
            <a:r>
              <a:rPr lang="pt-BR" altLang="en-US" sz="2800">
                <a:sym typeface="+mn-ea"/>
              </a:rPr>
              <a:t>:</a:t>
            </a:r>
            <a:endParaRPr lang="pt-BR" altLang="en-US" sz="2800">
              <a:sym typeface="+mn-ea"/>
            </a:endParaRPr>
          </a:p>
          <a:p>
            <a:endParaRPr lang="pt-BR" altLang="en-US" sz="2800">
              <a:sym typeface="+mn-ea"/>
            </a:endParaRPr>
          </a:p>
          <a:p>
            <a:pPr indent="457200"/>
            <a:r>
              <a:rPr lang="en-US" altLang="pt-BR" sz="2800">
                <a:sym typeface="+mn-ea"/>
              </a:rPr>
              <a:t>Em vez de rastrear quais elementos precisam de eventos associados, voc</a:t>
            </a:r>
            <a:r>
              <a:rPr lang="en-US" altLang="en-US" sz="2800">
                <a:sym typeface="+mn-ea"/>
              </a:rPr>
              <a:t>ê</a:t>
            </a:r>
            <a:r>
              <a:rPr lang="en-US" altLang="pt-BR" sz="2800">
                <a:sym typeface="+mn-ea"/>
              </a:rPr>
              <a:t> escreve uma l</a:t>
            </a:r>
            <a:r>
              <a:rPr lang="en-US" altLang="en-US" sz="2800">
                <a:sym typeface="+mn-ea"/>
              </a:rPr>
              <a:t>ó</a:t>
            </a:r>
            <a:r>
              <a:rPr lang="en-US" altLang="pt-BR" sz="2800">
                <a:sym typeface="+mn-ea"/>
              </a:rPr>
              <a:t>gica </a:t>
            </a:r>
            <a:r>
              <a:rPr lang="en-US" altLang="en-US" sz="2800">
                <a:sym typeface="+mn-ea"/>
              </a:rPr>
              <a:t>ú</a:t>
            </a:r>
            <a:r>
              <a:rPr lang="en-US" altLang="pt-BR" sz="2800">
                <a:sym typeface="+mn-ea"/>
              </a:rPr>
              <a:t>nica no cont</a:t>
            </a:r>
            <a:r>
              <a:rPr lang="en-US" altLang="en-US" sz="2800">
                <a:sym typeface="+mn-ea"/>
              </a:rPr>
              <a:t>ê</a:t>
            </a:r>
            <a:r>
              <a:rPr lang="en-US" altLang="pt-BR" sz="2800">
                <a:sym typeface="+mn-ea"/>
              </a:rPr>
              <a:t>iner pai que trata os eventos para todos os elementos filhos.</a:t>
            </a:r>
            <a:endParaRPr lang="en-US" altLang="pt-BR" sz="2800"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Exemplos: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Sem Delegação:</a:t>
            </a:r>
            <a:endParaRPr lang="pt-BR" altLang="en-US"/>
          </a:p>
          <a:p>
            <a:r>
              <a:rPr lang="en-US" altLang="pt-BR"/>
              <a:t>Voc</a:t>
            </a:r>
            <a:r>
              <a:rPr lang="en-US" altLang="en-US"/>
              <a:t>ê</a:t>
            </a:r>
            <a:r>
              <a:rPr lang="en-US" altLang="pt-BR"/>
              <a:t> teria que adicionar um evento de clique a cada &lt;li&gt;: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javascript</a:t>
            </a:r>
            <a:endParaRPr lang="en-US" altLang="pt-BR"/>
          </a:p>
          <a:p>
            <a:r>
              <a:rPr lang="en-US" altLang="pt-BR"/>
              <a:t>Copiar c</a:t>
            </a:r>
            <a:r>
              <a:rPr lang="en-US" altLang="en-US"/>
              <a:t>ó</a:t>
            </a:r>
            <a:r>
              <a:rPr lang="en-US" altLang="pt-BR"/>
              <a:t>digo</a:t>
            </a:r>
            <a:endParaRPr lang="en-US" altLang="pt-BR"/>
          </a:p>
          <a:p>
            <a:endParaRPr lang="en-US" altLang="pt-BR"/>
          </a:p>
          <a:p>
            <a:endParaRPr lang="pt-BR" altLang="en-US"/>
          </a:p>
          <a:p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868295"/>
            <a:ext cx="8030845" cy="388366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Exemplos: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Com Delegação:</a:t>
            </a:r>
            <a:endParaRPr lang="pt-BR" altLang="en-US"/>
          </a:p>
          <a:p>
            <a:r>
              <a:rPr lang="en-US" altLang="pt-BR"/>
              <a:t>Voc</a:t>
            </a:r>
            <a:r>
              <a:rPr lang="en-US" altLang="en-US"/>
              <a:t>ê</a:t>
            </a:r>
            <a:r>
              <a:rPr lang="en-US" altLang="pt-BR"/>
              <a:t> adiciona o evento apenas no &lt;ul&gt;: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javascript</a:t>
            </a:r>
            <a:endParaRPr lang="en-US" altLang="pt-BR"/>
          </a:p>
          <a:p>
            <a:r>
              <a:rPr lang="en-US" altLang="pt-BR"/>
              <a:t>Copiar c</a:t>
            </a:r>
            <a:r>
              <a:rPr lang="en-US" altLang="en-US"/>
              <a:t>ó</a:t>
            </a:r>
            <a:r>
              <a:rPr lang="en-US" altLang="pt-BR"/>
              <a:t>digo</a:t>
            </a:r>
            <a:endParaRPr lang="en-US" altLang="pt-BR"/>
          </a:p>
          <a:p>
            <a:endParaRPr lang="en-US" altLang="pt-BR"/>
          </a:p>
          <a:p>
            <a:endParaRPr lang="pt-BR" altLang="en-US"/>
          </a:p>
          <a:p>
            <a:endParaRPr lang="pt-BR" alt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" y="2424430"/>
            <a:ext cx="8428355" cy="40309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Principais características:</a:t>
            </a:r>
            <a:endParaRPr lang="pt-BR" altLang="en-US"/>
          </a:p>
        </p:txBody>
      </p:sp>
      <p:pic>
        <p:nvPicPr>
          <p:cNvPr id="6" name="Espaço Reservado para Conteúdo 5" descr="DOMtre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02280" y="2632710"/>
            <a:ext cx="4729480" cy="3932555"/>
          </a:xfrm>
          <a:prstGeom prst="rect">
            <a:avLst/>
          </a:prstGeom>
        </p:spPr>
      </p:pic>
      <p:sp>
        <p:nvSpPr>
          <p:cNvPr id="7" name="Caixa de Texto 6"/>
          <p:cNvSpPr txBox="1"/>
          <p:nvPr/>
        </p:nvSpPr>
        <p:spPr>
          <a:xfrm>
            <a:off x="670560" y="1287780"/>
            <a:ext cx="4572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ym typeface="+mn-ea"/>
              </a:rPr>
              <a:t>- Representa a página como uma árvore de objetos.</a:t>
            </a:r>
            <a:endParaRPr>
              <a:sym typeface="+mn-ea"/>
            </a:endParaRPr>
          </a:p>
          <a:p>
            <a:endParaRPr lang="pt-BR" altLang="en-US">
              <a:sym typeface="+mn-ea"/>
            </a:endParaRPr>
          </a:p>
          <a:p>
            <a:r>
              <a:rPr lang="en-US" altLang="pt-BR">
                <a:sym typeface="+mn-ea"/>
              </a:rPr>
              <a:t>- Permite acessar e manipular elementos dinamicamente</a:t>
            </a:r>
            <a:endParaRPr lang="en-US" altLang="pt-BR"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pt-BR"/>
              <a:t>Quando u</a:t>
            </a:r>
            <a:r>
              <a:rPr lang="pt-BR" altLang="en-US"/>
              <a:t>sar?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pt-BR"/>
              <a:t>Listas ou tabelas com muitos itens.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Elementos que s</a:t>
            </a:r>
            <a:r>
              <a:rPr lang="en-US" altLang="en-US"/>
              <a:t>ã</a:t>
            </a:r>
            <a:r>
              <a:rPr lang="en-US" altLang="pt-BR"/>
              <a:t>o adicionados ou removidos dinamicamente ao DOM.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Sempre que quiser evitar m</a:t>
            </a:r>
            <a:r>
              <a:rPr lang="en-US" altLang="en-US"/>
              <a:t>ú</a:t>
            </a:r>
            <a:r>
              <a:rPr lang="en-US" altLang="pt-BR"/>
              <a:t>ltiplos manipuladores de eventos no mesmo conjunto de elementos.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pt-BR"/>
              <a:t>Por que </a:t>
            </a:r>
            <a:r>
              <a:rPr lang="pt-BR" altLang="en-US"/>
              <a:t>utilizando </a:t>
            </a:r>
            <a:r>
              <a:rPr lang="pt-BR" altLang="en-US">
                <a:sym typeface="+mn-ea"/>
              </a:rPr>
              <a:t>Delegação</a:t>
            </a:r>
            <a:r>
              <a:rPr lang="en-US" altLang="pt-BR"/>
              <a:t> </a:t>
            </a:r>
            <a:r>
              <a:rPr lang="en-US" altLang="en-US"/>
              <a:t>é</a:t>
            </a:r>
            <a:r>
              <a:rPr lang="en-US" altLang="pt-BR"/>
              <a:t> melhor?</a:t>
            </a:r>
            <a:endParaRPr lang="en-US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pt-BR"/>
              <a:t>Escalabilidade: N</a:t>
            </a:r>
            <a:r>
              <a:rPr lang="en-US" altLang="en-US"/>
              <a:t>ã</a:t>
            </a:r>
            <a:r>
              <a:rPr lang="en-US" altLang="pt-BR"/>
              <a:t>o importa quantos elementos li forem criados, o evento </a:t>
            </a:r>
            <a:r>
              <a:rPr lang="en-US" altLang="en-US"/>
              <a:t>é</a:t>
            </a:r>
            <a:r>
              <a:rPr lang="en-US" altLang="pt-BR"/>
              <a:t> tratado pelo #lista.</a:t>
            </a:r>
            <a:endParaRPr lang="en-US" altLang="pt-BR"/>
          </a:p>
          <a:p>
            <a:r>
              <a:rPr lang="en-US" altLang="pt-BR"/>
              <a:t>Performance: Apenas um manipulador </a:t>
            </a:r>
            <a:r>
              <a:rPr lang="en-US" altLang="en-US"/>
              <a:t>é</a:t>
            </a:r>
            <a:r>
              <a:rPr lang="en-US" altLang="pt-BR"/>
              <a:t> usado para todos os itens, em vez de criar um novo manipulador para cada item.</a:t>
            </a:r>
            <a:endParaRPr lang="en-US" altLang="pt-BR"/>
          </a:p>
          <a:p>
            <a:r>
              <a:rPr lang="en-US" altLang="pt-BR"/>
              <a:t>Facilidade de manuten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o: O c</a:t>
            </a:r>
            <a:r>
              <a:rPr lang="en-US" altLang="en-US"/>
              <a:t>ó</a:t>
            </a:r>
            <a:r>
              <a:rPr lang="en-US" altLang="pt-BR"/>
              <a:t>digo </a:t>
            </a:r>
            <a:r>
              <a:rPr lang="en-US" altLang="en-US"/>
              <a:t>é</a:t>
            </a:r>
            <a:r>
              <a:rPr lang="en-US" altLang="pt-BR"/>
              <a:t> mais limpo e reduzido.</a:t>
            </a:r>
            <a:endParaRPr lang="en-US" alt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580"/>
            <a:ext cx="8229600" cy="582613"/>
          </a:xfrm>
        </p:spPr>
        <p:txBody>
          <a:bodyPr/>
          <a:lstStyle/>
          <a:p>
            <a:r>
              <a:t>Prática</a:t>
            </a:r>
            <a:r>
              <a:rPr lang="pt-BR"/>
              <a:t> - </a:t>
            </a:r>
            <a:r>
              <a:rPr lang="en-US" altLang="pt-BR"/>
              <a:t>Lista Din</a:t>
            </a:r>
            <a:r>
              <a:rPr lang="en-US" altLang="en-US"/>
              <a:t>â</a:t>
            </a:r>
            <a:r>
              <a:rPr lang="en-US" altLang="pt-BR"/>
              <a:t>mica com Adicionar e Remover Itens</a:t>
            </a:r>
            <a:endParaRPr lang="en-US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655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t>1. Crie uma lista dinâmica onde os itens podem ser adicionados ou removidos.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2. Use `addEventListener` para capturar cliques nos botões de adicionar e remover.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3. Estilize os itens adicionados dinamicamente.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pt-BR">
                <a:sym typeface="+mn-ea"/>
              </a:rPr>
              <a:t>Passo a Passo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pt-BR"/>
              <a:t>Estrutura HTML: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r>
              <a:rPr lang="en-US" altLang="pt-BR"/>
              <a:t>Um campo de entrada para adicionar o texto do item.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r>
              <a:rPr lang="en-US" altLang="pt-BR"/>
              <a:t>Um bot</a:t>
            </a:r>
            <a:r>
              <a:rPr lang="en-US" altLang="en-US"/>
              <a:t>ã</a:t>
            </a:r>
            <a:r>
              <a:rPr lang="en-US" altLang="pt-BR"/>
              <a:t>o para adicionar o item à lista.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r>
              <a:rPr lang="en-US" altLang="pt-BR"/>
              <a:t>Uma lista onde os itens ser</a:t>
            </a:r>
            <a:r>
              <a:rPr lang="en-US" altLang="en-US"/>
              <a:t>ã</a:t>
            </a:r>
            <a:r>
              <a:rPr lang="en-US" altLang="pt-BR"/>
              <a:t>o exibidos.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pt-BR">
                <a:sym typeface="+mn-ea"/>
              </a:rPr>
              <a:t>Passo a Passo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pt-BR">
                <a:sym typeface="+mn-ea"/>
              </a:rPr>
              <a:t>Estiliza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 com CSS: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r>
              <a:rPr lang="en-US" altLang="pt-BR">
                <a:sym typeface="+mn-ea"/>
              </a:rPr>
              <a:t>Diferencie visualmente os itens da lista.</a:t>
            </a:r>
            <a:endParaRPr lang="en-US" altLang="pt-BR">
              <a:sym typeface="+mn-ea"/>
            </a:endParaRPr>
          </a:p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r>
              <a:rPr lang="en-US" altLang="pt-BR">
                <a:sym typeface="+mn-ea"/>
              </a:rPr>
              <a:t>Destaque os bot</a:t>
            </a:r>
            <a:r>
              <a:rPr lang="en-US" altLang="en-US">
                <a:sym typeface="+mn-ea"/>
              </a:rPr>
              <a:t>õ</a:t>
            </a:r>
            <a:r>
              <a:rPr lang="en-US" altLang="pt-BR">
                <a:sym typeface="+mn-ea"/>
              </a:rPr>
              <a:t>es de remo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 com cores e efeitos ao passar o mouse.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pt-BR">
                <a:sym typeface="+mn-ea"/>
              </a:rPr>
              <a:t>Passo a Passo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pt-BR">
                <a:sym typeface="+mn-ea"/>
              </a:rPr>
              <a:t>JavaScript para L</a:t>
            </a:r>
            <a:r>
              <a:rPr lang="en-US" altLang="en-US">
                <a:sym typeface="+mn-ea"/>
              </a:rPr>
              <a:t>ó</a:t>
            </a:r>
            <a:r>
              <a:rPr lang="en-US" altLang="pt-BR">
                <a:sym typeface="+mn-ea"/>
              </a:rPr>
              <a:t>gica: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r>
              <a:rPr lang="en-US" altLang="pt-BR">
                <a:sym typeface="+mn-ea"/>
              </a:rPr>
              <a:t>Adicionar eventos ao bot</a:t>
            </a:r>
            <a:r>
              <a:rPr lang="en-US" altLang="en-US">
                <a:sym typeface="+mn-ea"/>
              </a:rPr>
              <a:t>ã</a:t>
            </a:r>
            <a:r>
              <a:rPr lang="en-US" altLang="pt-BR">
                <a:sym typeface="+mn-ea"/>
              </a:rPr>
              <a:t>o "Adicionar" para criar novos itens.</a:t>
            </a:r>
            <a:endParaRPr lang="en-US" altLang="pt-BR">
              <a:sym typeface="+mn-ea"/>
            </a:endParaRPr>
          </a:p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r>
              <a:rPr lang="en-US" altLang="pt-BR">
                <a:sym typeface="+mn-ea"/>
              </a:rPr>
              <a:t>Adicionar um bot</a:t>
            </a:r>
            <a:r>
              <a:rPr lang="en-US" altLang="en-US">
                <a:sym typeface="+mn-ea"/>
              </a:rPr>
              <a:t>ã</a:t>
            </a:r>
            <a:r>
              <a:rPr lang="en-US" altLang="pt-BR">
                <a:sym typeface="+mn-ea"/>
              </a:rPr>
              <a:t>o "Remover" para cada item.</a:t>
            </a:r>
            <a:endParaRPr lang="en-US" altLang="pt-BR">
              <a:sym typeface="+mn-ea"/>
            </a:endParaRPr>
          </a:p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r>
              <a:rPr lang="en-US" altLang="pt-BR">
                <a:sym typeface="+mn-ea"/>
              </a:rPr>
              <a:t>Usar delega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 de eventos para geren</a:t>
            </a:r>
            <a:r>
              <a:rPr lang="pt-BR" altLang="en-US">
                <a:sym typeface="+mn-ea"/>
              </a:rPr>
              <a:t>-</a:t>
            </a:r>
            <a:endParaRPr lang="pt-BR" altLang="en-US">
              <a:sym typeface="+mn-ea"/>
            </a:endParaRPr>
          </a:p>
          <a:p>
            <a:pPr marL="0" indent="0">
              <a:buNone/>
            </a:pPr>
            <a:r>
              <a:rPr lang="en-US" altLang="pt-BR">
                <a:sym typeface="+mn-ea"/>
              </a:rPr>
              <a:t>ciar a remo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 de itens.</a:t>
            </a:r>
            <a:endParaRPr lang="en-US" alt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Selecionando Elementos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Para manipular elementos, você primeiro precisa selecioná-los:</a:t>
            </a:r>
          </a:p>
          <a:p>
            <a:r>
              <a:t>`document.getElementById('id')`: Seleciona um elemento pelo ID.</a:t>
            </a:r>
          </a:p>
          <a:p>
            <a:r>
              <a:t>`document.querySelector('.classe')`: Seleciona o primeiro elemento que corresponde ao seletor CSS.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Selecionando Elementos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`document.querySelectorAll('tag')`: Seleciona todos os elementos que correspondem ao seletor.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`document.getElementsByClassName('classe')`: Seleciona todos os elementos por classe.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`document.getElementsByTagName('tag')`: Seleciona todos os elementos por nome da tag.</a:t>
            </a:r>
            <a:endParaRPr lang="pt-B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Manipulando Elementos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Após selecionar um elemento, você pode manipulá-lo:</a:t>
            </a:r>
          </a:p>
          <a:p/>
          <a:p>
            <a:r>
              <a:t>Alterar conteúdo: </a:t>
            </a:r>
          </a:p>
          <a:p>
            <a:pPr marL="0" indent="0">
              <a:buNone/>
            </a:pPr>
            <a:r>
              <a:t>`element.innerHTML = 'Novo conteúdo';`</a:t>
            </a:r>
          </a:p>
          <a:p/>
          <a:p>
            <a:r>
              <a:t>Alterar estilos: </a:t>
            </a:r>
          </a:p>
          <a:p>
            <a:pPr marL="0" indent="0">
              <a:buNone/>
            </a:pPr>
            <a:r>
              <a:t>`element.style.color = 'blue';`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Manipulando Elementos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Adicionar ou remover classes: 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`element.classList.add('nova-classe');`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r>
              <a:rPr>
                <a:sym typeface="+mn-ea"/>
              </a:rPr>
              <a:t>Alterar atributos: 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`element.setAttribute('src', 'imagem.jpg');`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r>
              <a:rPr>
                <a:sym typeface="+mn-ea"/>
              </a:rPr>
              <a:t>Remover elementos: 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`element.remove();`</a:t>
            </a:r>
            <a:endParaRPr>
              <a:sym typeface="+mn-ea"/>
            </a:endParaRPr>
          </a:p>
          <a:p>
            <a:endParaRPr lang="pt-B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91820"/>
            <a:ext cx="8229600" cy="582613"/>
          </a:xfrm>
        </p:spPr>
        <p:txBody>
          <a:bodyPr/>
          <a:p>
            <a:r>
              <a:rPr lang="en-US" altLang="pt-BR" sz="3200"/>
              <a:t>M</a:t>
            </a:r>
            <a:r>
              <a:rPr lang="en-US" altLang="en-US" sz="3200"/>
              <a:t>é</a:t>
            </a:r>
            <a:r>
              <a:rPr lang="en-US" altLang="pt-BR" sz="3200"/>
              <a:t>todos importantes para criar e adicionar elementos ao DOM</a:t>
            </a:r>
            <a:br>
              <a:rPr lang="en-US" altLang="pt-BR" sz="3200"/>
            </a:br>
            <a:endParaRPr lang="en-US" altLang="pt-BR" sz="32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9560"/>
            <a:ext cx="8229600" cy="4953000"/>
          </a:xfrm>
        </p:spPr>
        <p:txBody>
          <a:bodyPr/>
          <a:p>
            <a:r>
              <a:rPr lang="en-US" altLang="pt-BR" sz="2400"/>
              <a:t>createElement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Cria um novo elemento HTML, mas ele ainda n</a:t>
            </a:r>
            <a:r>
              <a:rPr lang="en-US" altLang="en-US" sz="2400"/>
              <a:t>ã</a:t>
            </a:r>
            <a:r>
              <a:rPr lang="en-US" altLang="pt-BR" sz="2400"/>
              <a:t>o </a:t>
            </a:r>
            <a:r>
              <a:rPr lang="en-US" altLang="en-US" sz="2400"/>
              <a:t>é</a:t>
            </a:r>
            <a:r>
              <a:rPr lang="en-US" altLang="pt-BR" sz="2400"/>
              <a:t> vis</a:t>
            </a:r>
            <a:r>
              <a:rPr lang="en-US" altLang="en-US" sz="2400"/>
              <a:t>í</a:t>
            </a:r>
            <a:r>
              <a:rPr lang="en-US" altLang="pt-BR" sz="2400"/>
              <a:t>vel at</a:t>
            </a:r>
            <a:r>
              <a:rPr lang="en-US" altLang="en-US" sz="2400"/>
              <a:t>é</a:t>
            </a:r>
            <a:r>
              <a:rPr lang="en-US" altLang="pt-BR" sz="2400"/>
              <a:t> ser inserido no DOM.</a:t>
            </a:r>
            <a:endParaRPr lang="en-US" altLang="pt-BR" sz="2400"/>
          </a:p>
          <a:p>
            <a:pPr marL="0" indent="0">
              <a:buNone/>
            </a:pPr>
            <a:endParaRPr lang="en-US" altLang="pt-BR" sz="2400"/>
          </a:p>
          <a:p>
            <a:pPr marL="0" indent="0">
              <a:buNone/>
            </a:pPr>
            <a:r>
              <a:rPr lang="pt-BR" altLang="en-US" sz="2400"/>
              <a:t>Sintaxe: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document.createElement(tagName);</a:t>
            </a:r>
            <a:endParaRPr lang="en-US" altLang="pt-BR" sz="2400"/>
          </a:p>
          <a:p>
            <a:pPr marL="0" indent="0">
              <a:buNone/>
            </a:pPr>
            <a:r>
              <a:rPr lang="pt-BR" altLang="en-US" sz="2400"/>
              <a:t>Exemplo: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const novoParagrafo = document.createElement("p");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novoParagrafo.textContent = "Este </a:t>
            </a:r>
            <a:r>
              <a:rPr lang="en-US" altLang="en-US" sz="2400"/>
              <a:t>é</a:t>
            </a:r>
            <a:r>
              <a:rPr lang="en-US" altLang="pt-BR" sz="2400"/>
              <a:t> um par</a:t>
            </a:r>
            <a:r>
              <a:rPr lang="en-US" altLang="en-US" sz="2400"/>
              <a:t>á</a:t>
            </a:r>
            <a:r>
              <a:rPr lang="en-US" altLang="pt-BR" sz="2400"/>
              <a:t>grafo criado dinamicamente.";</a:t>
            </a:r>
            <a:endParaRPr lang="en-US" altLang="pt-BR" sz="2400"/>
          </a:p>
          <a:p>
            <a:pPr marL="0" indent="0">
              <a:buNone/>
            </a:pPr>
            <a:endParaRPr lang="en-US" altLang="pt-BR" sz="2400"/>
          </a:p>
          <a:p>
            <a:pPr marL="0" indent="0">
              <a:buNone/>
            </a:pPr>
            <a:endParaRPr lang="en-US" altLang="pt-BR" sz="2400"/>
          </a:p>
          <a:p>
            <a:endParaRPr lang="en-US" altLang="pt-BR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91820"/>
            <a:ext cx="8229600" cy="582613"/>
          </a:xfrm>
        </p:spPr>
        <p:txBody>
          <a:bodyPr/>
          <a:p>
            <a:r>
              <a:rPr lang="en-US" altLang="pt-BR" sz="3200"/>
              <a:t>M</a:t>
            </a:r>
            <a:r>
              <a:rPr lang="en-US" altLang="en-US" sz="3200"/>
              <a:t>é</a:t>
            </a:r>
            <a:r>
              <a:rPr lang="en-US" altLang="pt-BR" sz="3200"/>
              <a:t>todos importantes para criar e adicionar elementos ao DOM</a:t>
            </a:r>
            <a:br>
              <a:rPr lang="en-US" altLang="pt-BR" sz="3200"/>
            </a:br>
            <a:endParaRPr lang="en-US" altLang="pt-BR" sz="32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4953000"/>
          </a:xfrm>
        </p:spPr>
        <p:txBody>
          <a:bodyPr/>
          <a:p>
            <a:r>
              <a:rPr lang="en-US" altLang="pt-BR" sz="2400"/>
              <a:t>appendChild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Adiciona um elemento criado ao DOM, como o </a:t>
            </a:r>
            <a:r>
              <a:rPr lang="en-US" altLang="en-US" sz="2400"/>
              <a:t>ú</a:t>
            </a:r>
            <a:r>
              <a:rPr lang="en-US" altLang="pt-BR" sz="2400"/>
              <a:t>ltimo filho de um elemento pai.</a:t>
            </a:r>
            <a:endParaRPr lang="en-US" altLang="pt-BR" sz="2400"/>
          </a:p>
          <a:p>
            <a:pPr marL="0" indent="0">
              <a:buNone/>
            </a:pPr>
            <a:r>
              <a:rPr lang="pt-BR" altLang="en-US" sz="2400"/>
              <a:t>Sintaxe: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parentNode.appendChild(childNode);</a:t>
            </a:r>
            <a:endParaRPr lang="en-US" altLang="pt-BR" sz="2400"/>
          </a:p>
          <a:p>
            <a:pPr marL="0" indent="0">
              <a:buNone/>
            </a:pPr>
            <a:r>
              <a:rPr lang="pt-BR" altLang="en-US" sz="2400"/>
              <a:t>Exemplo: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const container = document.getElementById("container");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// Criar um novo elemento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const novoElemento = document.createElement("p");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novoElemento.textContent = "Conte</a:t>
            </a:r>
            <a:r>
              <a:rPr lang="en-US" altLang="en-US" sz="2400"/>
              <a:t>ú</a:t>
            </a:r>
            <a:r>
              <a:rPr lang="en-US" altLang="pt-BR" sz="2400"/>
              <a:t>do din</a:t>
            </a:r>
            <a:r>
              <a:rPr lang="en-US" altLang="en-US" sz="2400"/>
              <a:t>â</a:t>
            </a:r>
            <a:r>
              <a:rPr lang="en-US" altLang="pt-BR" sz="2400"/>
              <a:t>mico no DOM!";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// Inserir no DOM</a:t>
            </a:r>
            <a:endParaRPr lang="en-US" altLang="pt-BR" sz="2400"/>
          </a:p>
          <a:p>
            <a:pPr marL="0" indent="0">
              <a:buNone/>
            </a:pPr>
            <a:r>
              <a:rPr lang="en-US" altLang="pt-BR" sz="2400"/>
              <a:t>container.appendChild(novoElemento);</a:t>
            </a:r>
            <a:endParaRPr lang="en-US" altLang="pt-BR" sz="2400"/>
          </a:p>
          <a:p>
            <a:pPr marL="0" indent="0">
              <a:buNone/>
            </a:pPr>
            <a:endParaRPr lang="en-US" altLang="pt-BR" sz="2400"/>
          </a:p>
          <a:p>
            <a:pPr marL="0" indent="0">
              <a:buNone/>
            </a:pPr>
            <a:endParaRPr lang="en-US" altLang="pt-BR" sz="2400"/>
          </a:p>
          <a:p>
            <a:endParaRPr lang="en-US" altLang="pt-BR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8186</Words>
  <Application>WPS Presentation</Application>
  <PresentationFormat>On-screen Show (4:3)</PresentationFormat>
  <Paragraphs>331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Arial</vt:lpstr>
      <vt:lpstr>SimSun</vt:lpstr>
      <vt:lpstr>Wingdings</vt:lpstr>
      <vt:lpstr>Microsoft YaHei</vt:lpstr>
      <vt:lpstr>Arial Unicode MS</vt:lpstr>
      <vt:lpstr>Calibri</vt:lpstr>
      <vt:lpstr>Verdana</vt:lpstr>
      <vt:lpstr>Blue Waves</vt:lpstr>
      <vt:lpstr>JavaScript: DOM e Eventos</vt:lpstr>
      <vt:lpstr>O que é o DOM?</vt:lpstr>
      <vt:lpstr>Principais características:</vt:lpstr>
      <vt:lpstr>Selecionando Elementos</vt:lpstr>
      <vt:lpstr>Selecionando Elementos</vt:lpstr>
      <vt:lpstr>Manipulando Elementos</vt:lpstr>
      <vt:lpstr>Manipulando Elementos</vt:lpstr>
      <vt:lpstr>PowerPoint 演示文稿</vt:lpstr>
      <vt:lpstr>Métodos importantes para criar e adicionar elementos ao DOM </vt:lpstr>
      <vt:lpstr>Métodos importantes para criar e adicionar elementos ao DOM </vt:lpstr>
      <vt:lpstr>Métodos importantes para criar e adicionar elementos ao DOM </vt:lpstr>
      <vt:lpstr>PowerPoint 演示文稿</vt:lpstr>
      <vt:lpstr>PowerPoint 演示文稿</vt:lpstr>
      <vt:lpstr>PowerPoint 演示文稿</vt:lpstr>
      <vt:lpstr>PowerPoint 演示文稿</vt:lpstr>
      <vt:lpstr>RemoveChild</vt:lpstr>
      <vt:lpstr>O que são Eventos?</vt:lpstr>
      <vt:lpstr>Como Lidar com Eventos</vt:lpstr>
      <vt:lpstr>Delegação de Eventos</vt:lpstr>
      <vt:lpstr>Delegação de Eventos</vt:lpstr>
      <vt:lpstr>Por que a delegação de eventos é útil para elementos criados dinamicamente?</vt:lpstr>
      <vt:lpstr>Por que a delegação de eventos é útil para elementos criados dinamicamente?</vt:lpstr>
      <vt:lpstr>Por que a delegação de eventos é útil para elementos criados dinamicamente?</vt:lpstr>
      <vt:lpstr>Por que a delegação de eventos é útil para elementos criados dinamicamente?</vt:lpstr>
      <vt:lpstr>Por que a delegação de eventos é útil para elementos criados dinamicamente?</vt:lpstr>
      <vt:lpstr>Por que a delegação de eventos é útil para elementos criados dinamicamente?</vt:lpstr>
      <vt:lpstr>Por que a delegação de eventos é útil para elementos criados dinamicamente?</vt:lpstr>
      <vt:lpstr>Exemplos:</vt:lpstr>
      <vt:lpstr>Exemplos:</vt:lpstr>
      <vt:lpstr>PowerPoint 演示文稿</vt:lpstr>
      <vt:lpstr>Por que utilizando Delegação é melhor?</vt:lpstr>
      <vt:lpstr>Prática - Lista Dinâmica com Adicionar e Remover Itens</vt:lpstr>
      <vt:lpstr>Passo a Passo</vt:lpstr>
      <vt:lpstr>Passo a Passo</vt:lpstr>
      <vt:lpstr>Passo a Passo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Jean Max</cp:lastModifiedBy>
  <cp:revision>4</cp:revision>
  <dcterms:created xsi:type="dcterms:W3CDTF">2013-01-27T09:14:00Z</dcterms:created>
  <dcterms:modified xsi:type="dcterms:W3CDTF">2024-11-28T10:50:35Z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FBB2D61F51A242F1A94D4D7804E09F48_12</vt:lpwstr>
  </property>
  <property fmtid="{D5CDD505-2E9C-101B-9397-08002B2CF9AE}" pid="3" name="KSOProductBuildVer">
    <vt:lpwstr>1046-12.2.0.18911</vt:lpwstr>
  </property>
</Properties>
</file>