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7" r:id="rId32"/>
    <p:sldId id="284" r:id="rId33"/>
    <p:sldId id="285" r:id="rId34"/>
    <p:sldId id="286" r:id="rId35"/>
  </p:sldIdLst>
  <p:sldSz cx="9144000" cy="5143500"/>
  <p:notesSz cx="6858000" cy="9144000"/>
  <p:embeddedFontLst>
    <p:embeddedFont>
      <p:font typeface="Roboto" panose="02000000000000000000"/>
      <p:regular r:id="rId39"/>
      <p:bold r:id="rId40"/>
      <p:italic r:id="rId41"/>
      <p:boldItalic r:id="rId42"/>
    </p:embeddedFont>
    <p:embeddedFont>
      <p:font typeface="Verdana" panose="020B0604030504040204"/>
      <p:regular r:id="rId43"/>
    </p:embeddedFont>
    <p:embeddedFont>
      <p:font typeface="Verdana" panose="020B060403050404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42a81161a_1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42a81161a_1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42a81161a_1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42a81161a_1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42a81161a_1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42a81161a_1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42a81161a_1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42a81161a_1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42a81161a_1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42a81161a_1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5917501d2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5917501d2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5917501d2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5917501d2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5917501d2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5917501d2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42a81161a_1_1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42a81161a_1_1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2a81161a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42a81161a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42a81161a_1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42a81161a_1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42a81161a_1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42a81161a_1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42a81161a_1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42a81161a_1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4dbbbfad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4dbbbfad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4dbbbfad2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4dbbbfad2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5917501d2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5917501d2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4dbbbfad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4dbbbfad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42a81161a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42a81161a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917501d2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5917501d2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917501d2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5917501d2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5917501d2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5917501d2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42a81161a_1_1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42a81161a_1_1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917501d2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5917501d2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5917501d2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5917501d2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5917501d2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5917501d2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42a81161a_1_2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42a81161a_1_2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42a81161a_1_1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42a81161a_1_1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42a81161a_1_1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42a81161a_1_1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42a81161a_1_1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42a81161a_1_1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42a81161a_1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42a81161a_1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42a81161a_1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42a81161a_1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hyperlink" Target="mailto:professor.jeanmax@gmail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182550" y="3948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Professor: Jean Max S Krebs</a:t>
            </a:r>
            <a:endParaRPr lang="en-GB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688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80138" y="1574525"/>
            <a:ext cx="20097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Eventos</a:t>
            </a:r>
            <a:endParaRPr b="1"/>
          </a:p>
        </p:txBody>
      </p:sp>
      <p:sp>
        <p:nvSpPr>
          <p:cNvPr id="122" name="Google Shape;122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Eventos HTML são "coisas" que acontecem com elementos HTML.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Quando JavaScript é usado em páginas HTML, o JavaScript pode "reagir" a esses eventos.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3337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 panose="020B0604030504040204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Uma página da web HTML terminou de carregar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 panose="020B0604030504040204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campo de entrada HTML foi alterado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 panose="020B0604030504040204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botão HTML foi clicado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Eventos</a:t>
            </a:r>
            <a:endParaRPr b="1"/>
          </a:p>
        </p:txBody>
      </p:sp>
      <p:sp>
        <p:nvSpPr>
          <p:cNvPr id="128" name="Google Shape;128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Muitas vezes, quando os eventos acontecem, você pode querer fazer alguma coisa.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JavaScript permite que você execute código quando eventos são detectados.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HTML permite que atributos do manipulador de eventos, com código JavaScript, sejam adicionados aos elementos HTML.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35800" y="317475"/>
            <a:ext cx="6508200" cy="45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6750" y="317475"/>
            <a:ext cx="1924100" cy="45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41808" y="1017733"/>
            <a:ext cx="5060383" cy="3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/>
          <p:nvPr/>
        </p:nvSpPr>
        <p:spPr>
          <a:xfrm>
            <a:off x="7203900" y="0"/>
            <a:ext cx="1940100" cy="1660500"/>
          </a:xfrm>
          <a:prstGeom prst="wedgeRectCallout">
            <a:avLst>
              <a:gd name="adj1" fmla="val -40910"/>
              <a:gd name="adj2" fmla="val 10192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código JavaScript geralmente tem várias linhas de comprimento. É mais comum ver atributos de eventos chamando funções: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Eventos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Funções (</a:t>
            </a:r>
            <a:r>
              <a:rPr lang="en-GB" sz="2400" b="1">
                <a:highlight>
                  <a:srgbClr val="FFFFFF"/>
                </a:highlight>
              </a:rPr>
              <a:t>Sintaxe)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7" name="Google Shape;147;p26"/>
          <p:cNvSpPr txBox="1"/>
          <p:nvPr/>
        </p:nvSpPr>
        <p:spPr>
          <a:xfrm>
            <a:off x="311700" y="1152475"/>
            <a:ext cx="843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11430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70250" y="1152475"/>
            <a:ext cx="80679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Uma função JavaScript é definida com a </a:t>
            </a:r>
            <a:r>
              <a:rPr lang="en-GB" sz="18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palavra-chave , seguida de um nome , seguido de parênteses () 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Nomes de funções podem conter letras, dígitos, sublinhados e cifrões (mesmas regras das variáveis).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Os parênteses podem incluir nomes de parâmetros separados por vírgulas:</a:t>
            </a:r>
            <a:b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( </a:t>
            </a:r>
            <a:r>
              <a:rPr lang="en-GB" sz="180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parâmetro1, parâmetro2, ...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código a ser executado pela função é colocado entre chaves: {}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body" idx="1"/>
          </p:nvPr>
        </p:nvSpPr>
        <p:spPr>
          <a:xfrm>
            <a:off x="311700" y="1152475"/>
            <a:ext cx="8520600" cy="3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3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</a:t>
            </a: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nomedafuncao</a:t>
            </a: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parâmetro1, 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parâmetro2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3200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parâmetro3</a:t>
            </a: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{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32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</a:t>
            </a:r>
            <a:r>
              <a:rPr lang="en-GB" sz="320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code to be executed</a:t>
            </a:r>
            <a:endParaRPr sz="3200" i="1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7000"/>
              <a:buFont typeface="Arial" panose="020B0604020202020204"/>
              <a:buNone/>
            </a:pPr>
            <a:r>
              <a:rPr lang="en-GB" sz="23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Os parâmetros da função são listados entre parênteses () na definição da função.</a:t>
            </a:r>
            <a:endParaRPr sz="23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7000"/>
              <a:buFont typeface="Arial" panose="020B0604020202020204"/>
              <a:buNone/>
            </a:pPr>
            <a:r>
              <a:rPr lang="en-GB" sz="23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Os argumentos da função são os valores recebidos pela função quando ela é invocada.</a:t>
            </a:r>
            <a:endParaRPr sz="23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7000"/>
              <a:buFont typeface="Arial" panose="020B0604020202020204"/>
              <a:buNone/>
            </a:pPr>
            <a:r>
              <a:rPr lang="en-GB" sz="23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Dentro da função, os argumentos (os parâmetros) se comportam como variáveis ​​locais.</a:t>
            </a:r>
            <a:endParaRPr sz="23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298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Funções (</a:t>
            </a:r>
            <a:r>
              <a:rPr lang="en-GB" sz="2400" b="1">
                <a:highlight>
                  <a:srgbClr val="FFFFFF"/>
                </a:highlight>
              </a:rPr>
              <a:t>Sintaxe)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Quando o JavaScript atinge uma </a:t>
            </a:r>
            <a:r>
              <a:rPr lang="en-GB" sz="17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instrução, a função para de ser executada.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a função foi invocada a partir de uma instrução, o JavaScript "retornará" para executar o código após a instrução de invocação.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Funções frequentemente calculam um valor de retorno . O valor de retorno é "retornado" de volta para o "chamador":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300"/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298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Funções (</a:t>
            </a:r>
            <a:r>
              <a:rPr lang="en-GB" sz="2400" b="1">
                <a:highlight>
                  <a:srgbClr val="FFFFFF"/>
                </a:highlight>
              </a:rPr>
              <a:t>Retorno</a:t>
            </a:r>
            <a:r>
              <a:rPr lang="en-GB" sz="2400" b="1">
                <a:highlight>
                  <a:srgbClr val="FFFFFF"/>
                </a:highlight>
              </a:rPr>
              <a:t>) 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b="1"/>
              <a:t>Funções (</a:t>
            </a:r>
            <a:r>
              <a:rPr lang="en-GB" sz="2400" b="1">
                <a:highlight>
                  <a:schemeClr val="lt1"/>
                </a:highlight>
              </a:rPr>
              <a:t>Retorno - Sintaxe) </a:t>
            </a:r>
            <a:endParaRPr sz="2400" b="1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9"/>
          <p:cNvSpPr txBox="1"/>
          <p:nvPr>
            <p:ph type="body" idx="1"/>
          </p:nvPr>
        </p:nvSpPr>
        <p:spPr>
          <a:xfrm>
            <a:off x="311700" y="1152475"/>
            <a:ext cx="8520600" cy="3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Função é chamada, o valor x será o que for retornado pela return dentro da função myFunction, logo: 12</a:t>
            </a:r>
            <a:endParaRPr sz="18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myFunction(</a:t>
            </a:r>
            <a:r>
              <a:rPr lang="en-GB" sz="18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8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Arial" panose="020B0604020202020204"/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Arial" panose="020B0604020202020204"/>
              <a:buNone/>
            </a:pPr>
            <a:r>
              <a:rPr lang="en-GB" sz="18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myFunction(a, b) {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Arial" panose="020B0604020202020204"/>
              <a:buNone/>
            </a:pPr>
            <a:r>
              <a:rPr lang="en-GB" sz="18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Function returns the product of a and b</a:t>
            </a:r>
            <a:endParaRPr sz="18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8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 * b;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12;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Arial" panose="020B0604020202020204"/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8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 * b;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 b="1"/>
              <a:t>Funções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2" name="Google Shape;172;p30"/>
          <p:cNvSpPr txBox="1"/>
          <p:nvPr/>
        </p:nvSpPr>
        <p:spPr>
          <a:xfrm>
            <a:off x="311700" y="1152475"/>
            <a:ext cx="84321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000">
                <a:solidFill>
                  <a:srgbClr val="A52A2A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script</a:t>
            </a: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000">
              <a:solidFill>
                <a:srgbClr val="0000CD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function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displayNome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 {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document.getElementById(‘display’) .innerHTML = ”Jean Max”;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&lt;/</a:t>
            </a:r>
            <a:r>
              <a:rPr lang="en-GB" sz="2000">
                <a:solidFill>
                  <a:srgbClr val="A52A2A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script</a:t>
            </a:r>
            <a:r>
              <a:rPr lang="en-GB" sz="2000">
                <a:solidFill>
                  <a:srgbClr val="0000CD"/>
                </a:solidFill>
                <a:highlight>
                  <a:schemeClr val="lt1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button</a:t>
            </a:r>
            <a:r>
              <a:rPr lang="en-GB" sz="20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onclick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="displayNome()"&gt;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MEU NOME É: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/button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</a:t>
            </a:r>
            <a:r>
              <a:rPr lang="en-GB" sz="20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id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="display"&gt;&lt;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/p</a:t>
            </a: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0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2400" b="1">
                <a:highlight>
                  <a:srgbClr val="FFFFFF"/>
                </a:highlight>
              </a:rPr>
              <a:t>JavaScript pode alterar o conteúdo HTML</a:t>
            </a:r>
            <a:endParaRPr b="1"/>
          </a:p>
        </p:txBody>
      </p:sp>
      <p:sp>
        <p:nvSpPr>
          <p:cNvPr id="178" name="Google Shape;178;p31"/>
          <p:cNvSpPr txBox="1"/>
          <p:nvPr>
            <p:ph type="body" idx="1"/>
          </p:nvPr>
        </p:nvSpPr>
        <p:spPr>
          <a:xfrm>
            <a:off x="311700" y="1307925"/>
            <a:ext cx="8520600" cy="3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dos muitos métodos JavaScript HTML é </a:t>
            </a:r>
            <a:r>
              <a:rPr lang="en-GB" sz="20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getElementById()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exemplo abaixo "encontra" um elemento HTML (com id="hello") e altera o conteúdo do elemento (.innerHTML) para "Hello JavaScript":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document.getElementById(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"hello"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).innerHTML =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"Hello JavaScript"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&lt;p id="hello"&gt;JavaScript pode mudar o conteúdo HTML. &lt;/p&gt;</a:t>
            </a:r>
            <a:endParaRPr sz="2000"/>
          </a:p>
        </p:txBody>
      </p:sp>
      <p:sp>
        <p:nvSpPr>
          <p:cNvPr id="179" name="Google Shape;179;p31"/>
          <p:cNvSpPr/>
          <p:nvPr/>
        </p:nvSpPr>
        <p:spPr>
          <a:xfrm>
            <a:off x="7215600" y="2689650"/>
            <a:ext cx="1928400" cy="572700"/>
          </a:xfrm>
          <a:prstGeom prst="wedgeRectCallout">
            <a:avLst>
              <a:gd name="adj1" fmla="val -149069"/>
              <a:gd name="adj2" fmla="val 6284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JavaScript aceita aspas simples e duplas: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 que é</a:t>
            </a:r>
            <a:endParaRPr b="1"/>
          </a:p>
        </p:txBody>
      </p:sp>
      <p:sp>
        <p:nvSpPr>
          <p:cNvPr id="63" name="Google Shape;63;p14"/>
          <p:cNvSpPr txBox="1"/>
          <p:nvPr>
            <p:ph type="body" idx="1"/>
          </p:nvPr>
        </p:nvSpPr>
        <p:spPr>
          <a:xfrm>
            <a:off x="311700" y="1152475"/>
            <a:ext cx="6339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JavaScript é uma linguagem de programação que permite a você criar conteúdo que se atualiza dinamicamente, controlar múltimídias, imagens animadas e muito mais coisas interessantes.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O JS ou JavaScript é uma linguagem de programação de alto-nível, criada no meio da década de 90, mais precisamente em 1996 pelo programador Brendan Eich que, além de criar o JavaScript, foi também um dos fundadores da Mozilla Corporation.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76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240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736800" y="2645025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JavaScript pode alterar estilos CSS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32"/>
          <p:cNvSpPr txBox="1"/>
          <p:nvPr>
            <p:ph type="body" idx="1"/>
          </p:nvPr>
        </p:nvSpPr>
        <p:spPr>
          <a:xfrm>
            <a:off x="311700" y="1152475"/>
            <a:ext cx="8520600" cy="3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dos muitos métodos JavaScript HTML é </a:t>
            </a:r>
            <a:r>
              <a:rPr lang="en-GB" sz="20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getElementById()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exemplo abaixo "encontra" um elemento HTML (com id="hello") e altera o estilo do elemento (.style.fontSize) para "35px":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document.getElementById(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"hello"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).style.fontSize =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"35px"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&lt;p id="hello" style=”fontSize: 10px;”&gt;Hello World&lt;/p&gt;</a:t>
            </a:r>
            <a:endParaRPr sz="2000"/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JavaScript pode ocultar elementos HTML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dos muitos métodos JavaScript HTML é </a:t>
            </a:r>
            <a:r>
              <a:rPr lang="en-GB" sz="20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getElementById()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exemplo abaixo "encontra" um elemento HTML (com id="hide") e altera o estilo do elemento (.style.display) para "none":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document.getElementById(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"hide"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).style.display =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"none"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&lt;p id="hide" style=”display: block;”&gt;Posso sumir!&lt;/p&gt;</a:t>
            </a:r>
            <a:endParaRPr sz="2000"/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/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FORMULÁRIOS</a:t>
            </a:r>
            <a:endParaRPr b="1"/>
          </a:p>
        </p:txBody>
      </p:sp>
      <p:sp>
        <p:nvSpPr>
          <p:cNvPr id="197" name="Google Shape;197;p34"/>
          <p:cNvSpPr txBox="1"/>
          <p:nvPr>
            <p:ph type="body" idx="1"/>
          </p:nvPr>
        </p:nvSpPr>
        <p:spPr>
          <a:xfrm>
            <a:off x="311700" y="1017725"/>
            <a:ext cx="91440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head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&lt;meta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5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charset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"UTF-8"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&lt;meta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5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name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"viewport"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5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content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"width=device-width, initial-scale=1.0"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&lt;title&gt;</a:t>
            </a:r>
            <a:r>
              <a:rPr lang="en-GB">
                <a:solidFill>
                  <a:srgbClr val="3B3B3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Formulário</a:t>
            </a:r>
            <a:r>
              <a:rPr lang="en-GB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&lt;/title&gt;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script </a:t>
            </a:r>
            <a:r>
              <a:rPr lang="en-GB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src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="js/script.js"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script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/head</a:t>
            </a:r>
            <a:r>
              <a:rPr lang="en-GB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FORMULÁRIOS</a:t>
            </a:r>
            <a:endParaRPr b="1"/>
          </a:p>
        </p:txBody>
      </p:sp>
      <p:sp>
        <p:nvSpPr>
          <p:cNvPr id="203" name="Google Shape;203;p35"/>
          <p:cNvSpPr txBox="1"/>
          <p:nvPr>
            <p:ph type="body" idx="1"/>
          </p:nvPr>
        </p:nvSpPr>
        <p:spPr>
          <a:xfrm>
            <a:off x="311700" y="1017725"/>
            <a:ext cx="91440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body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form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name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="myForm"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action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="#"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method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="post"&gt;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Name: 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type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="text"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name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="fname"&gt;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button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type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="submit"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value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="Submit"&gt;</a:t>
            </a:r>
            <a:r>
              <a:rPr lang="en-GB" sz="2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Submit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button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/form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 </a:t>
            </a:r>
            <a:r>
              <a:rPr lang="en-GB" sz="2150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="resultado"&gt;&lt;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/p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 sz="2150">
                <a:solidFill>
                  <a:srgbClr val="A52A2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/body</a:t>
            </a:r>
            <a:r>
              <a:rPr lang="en-GB" sz="2150">
                <a:solidFill>
                  <a:srgbClr val="0000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</a:t>
            </a: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50">
              <a:solidFill>
                <a:srgbClr val="0000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OUTRO EXEMPLO FORMULÁRIOS</a:t>
            </a:r>
            <a:endParaRPr b="1"/>
          </a:p>
        </p:txBody>
      </p:sp>
      <p:sp>
        <p:nvSpPr>
          <p:cNvPr id="209" name="Google Shape;209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/>
              <a:t>https://www.w3schools.com/js/js_validation.asp</a:t>
            </a:r>
            <a:endParaRPr sz="2500"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75713" y="2006913"/>
            <a:ext cx="6086475" cy="298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6"/>
          <p:cNvCxnSpPr/>
          <p:nvPr/>
        </p:nvCxnSpPr>
        <p:spPr>
          <a:xfrm>
            <a:off x="1131575" y="3306525"/>
            <a:ext cx="801600" cy="88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36"/>
          <p:cNvSpPr txBox="1"/>
          <p:nvPr/>
        </p:nvSpPr>
        <p:spPr>
          <a:xfrm>
            <a:off x="311700" y="2939575"/>
            <a:ext cx="14781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CLIQUEM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body" idx="1"/>
          </p:nvPr>
        </p:nvSpPr>
        <p:spPr>
          <a:xfrm>
            <a:off x="311700" y="1152475"/>
            <a:ext cx="8520600" cy="3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Estude o código copiado</a:t>
            </a:r>
            <a:br>
              <a:rPr lang="en-GB" sz="1595"/>
            </a:br>
            <a:endParaRPr sz="1595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Crie um formulário que tenha 5 campos obrigatórios</a:t>
            </a:r>
            <a:br>
              <a:rPr lang="en-GB" sz="1595"/>
            </a:br>
            <a:endParaRPr sz="1595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E este formulário deve ser tratado com Javascript</a:t>
            </a:r>
            <a:br>
              <a:rPr lang="en-GB" sz="1595"/>
            </a:br>
            <a:endParaRPr sz="1595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E com Javascript, mostrar os dados do formulário na tela</a:t>
            </a:r>
            <a:br>
              <a:rPr lang="en-GB" sz="1595"/>
            </a:br>
            <a:endParaRPr sz="1595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Fazer utilizando a tag form com inputs dentro e outro arquivo com a tag div no lugar da tag form, mas mantendo os inputs como estão</a:t>
            </a:r>
            <a:br>
              <a:rPr lang="en-GB" sz="1595"/>
            </a:br>
            <a:endParaRPr sz="1595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Crie um arquivo de texto, nome “resposta” e responda o porquê com form não funciona corretamente e div sim, e pesquise opções para resolver esse problema da tag form</a:t>
            </a:r>
            <a:br>
              <a:rPr lang="en-GB" sz="1595"/>
            </a:br>
            <a:endParaRPr sz="1595"/>
          </a:p>
          <a:p>
            <a:pPr marL="457200" lvl="0" indent="-32956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-GB" sz="1595"/>
              <a:t>Envie para o email: </a:t>
            </a:r>
            <a:r>
              <a:rPr lang="en-GB" sz="1595" u="sng">
                <a:solidFill>
                  <a:schemeClr val="accent5"/>
                </a:solidFill>
                <a:hlinkClick r:id="rId1"/>
              </a:rPr>
              <a:t>professor.jeanmax@gmail.com</a:t>
            </a:r>
            <a:r>
              <a:rPr lang="en-GB" sz="1595"/>
              <a:t> ou uma pasta no github com o nome TrabalhoJavascript/formulario/(arquivos)</a:t>
            </a:r>
            <a:br>
              <a:rPr lang="en-GB" sz="1595"/>
            </a:br>
            <a:endParaRPr sz="15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5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595"/>
          </a:p>
        </p:txBody>
      </p:sp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ATIVIDADE FORMULÁRIOS (2 / 2)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Objetos</a:t>
            </a:r>
            <a:endParaRPr b="1"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21663" y="993775"/>
            <a:ext cx="59531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Propriedades do objeto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0" name="Google Shape;230;p3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carro real tem propriedades como peso e cor: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car.name = Fiat, car.model = 500, car.weight = 850kg, car.color = branco.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Objetos de carro têm as mesmas propriedades , mas os valores diferem de carro para carro.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Métodos de Objetos</a:t>
            </a:r>
            <a:endParaRPr sz="11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6" name="Google Shape;236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 charset="0"/>
                <a:ea typeface="Verdana" panose="020B0604030504040204"/>
                <a:cs typeface="Verdana" panose="020B0604030504040204" charset="0"/>
                <a:sym typeface="Verdana" panose="020B0604030504040204"/>
              </a:rPr>
              <a:t>Um carro real tem métodos como partida e parada: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 charset="0"/>
                <a:ea typeface="Verdana" panose="020B0604030504040204"/>
                <a:cs typeface="Verdana" panose="020B0604030504040204" charset="0"/>
                <a:sym typeface="Verdana" panose="020B0604030504040204"/>
              </a:rPr>
              <a:t>carro.start(), carro.drive(), carro.brake(), carro.stop().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No mundo real, cada uma dessas a</a:t>
            </a:r>
            <a:r>
              <a:rPr lang="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çõ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es ocorre em momentos diferentes, dependendo do que est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á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 acontecendo. O mesmo vale para o objeto carro: os m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é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todos s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ã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o chamados em momentos espec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í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ficos, de acordo com a l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ó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gica do programa.</a:t>
            </a:r>
            <a:endParaRPr lang="en-US" altLang="pt-BR" sz="200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2000">
              <a:latin typeface="Verdana" panose="020B0604030504040204" charset="0"/>
              <a:cs typeface="Verdana" panose="020B0604030504040204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2000">
              <a:latin typeface="Verdana" panose="020B0604030504040204" charset="0"/>
              <a:cs typeface="Verdana" panose="020B0604030504040204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Métodos</a:t>
            </a:r>
            <a:r>
              <a:rPr lang="pt-BR" altLang="en-GB" b="1"/>
              <a:t>: exemplo de uso</a:t>
            </a:r>
            <a:endParaRPr lang="pt-BR" altLang="en-GB" b="1"/>
          </a:p>
        </p:txBody>
      </p:sp>
      <p:sp>
        <p:nvSpPr>
          <p:cNvPr id="263" name="Google Shape;263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1152525"/>
            <a:ext cx="4946015" cy="3646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Terceira Camada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1"/>
          <a:srcRect b="57755"/>
          <a:stretch>
            <a:fillRect/>
          </a:stretch>
        </p:blipFill>
        <p:spPr>
          <a:xfrm>
            <a:off x="311700" y="2320131"/>
            <a:ext cx="4191000" cy="17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02700" y="1787525"/>
            <a:ext cx="4600100" cy="22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b="1">
                <a:highlight>
                  <a:srgbClr val="FFFFFF"/>
                </a:highlight>
              </a:rPr>
              <a:t>Variáveis x Objetos ​​JavaScript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400" b="1">
              <a:highlight>
                <a:srgbClr val="FFFFFF"/>
              </a:highlight>
            </a:endParaRPr>
          </a:p>
        </p:txBody>
      </p:sp>
      <p:sp>
        <p:nvSpPr>
          <p:cNvPr id="242" name="Google Shape;242;p41"/>
          <p:cNvSpPr txBox="1"/>
          <p:nvPr>
            <p:ph type="body" idx="1"/>
          </p:nvPr>
        </p:nvSpPr>
        <p:spPr>
          <a:xfrm>
            <a:off x="409200" y="1147950"/>
            <a:ext cx="87348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nome =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"Jean"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{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primeiroNome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Jean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ultimoNome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Krebs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50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corDosOlhos: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"Azul"</a:t>
            </a:r>
            <a:endParaRPr sz="2000">
              <a:solidFill>
                <a:srgbClr val="A52A2A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43" name="Google Shape;243;p41"/>
          <p:cNvSpPr/>
          <p:nvPr/>
        </p:nvSpPr>
        <p:spPr>
          <a:xfrm>
            <a:off x="7215600" y="543750"/>
            <a:ext cx="1928400" cy="1351800"/>
          </a:xfrm>
          <a:prstGeom prst="wedgeRectCallout">
            <a:avLst>
              <a:gd name="adj1" fmla="val -149069"/>
              <a:gd name="adj2" fmla="val 6284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2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É uma prática comum declarar objetos com a palavra-chave </a:t>
            </a:r>
            <a:r>
              <a:rPr lang="en-GB" sz="13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2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2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44" name="Google Shape;244;p41"/>
          <p:cNvSpPr/>
          <p:nvPr/>
        </p:nvSpPr>
        <p:spPr>
          <a:xfrm>
            <a:off x="7294500" y="3018075"/>
            <a:ext cx="1928400" cy="1351800"/>
          </a:xfrm>
          <a:prstGeom prst="wedgeRectCallout">
            <a:avLst>
              <a:gd name="adj1" fmla="val -127251"/>
              <a:gd name="adj2" fmla="val 1373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Espaços e quebras de linha não são importantes. Um inicializador de objeto pode abranger várias linhas:</a:t>
            </a:r>
            <a:endParaRPr sz="12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532125" y="2793525"/>
            <a:ext cx="5963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pessoa =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primeiroNome: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"Jean"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ultimoNome: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"Krebs"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idade: </a:t>
            </a:r>
            <a:r>
              <a:rPr lang="en-GB" sz="20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50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corDosOlhos: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"Azul"</a:t>
            </a:r>
            <a:endParaRPr sz="2000">
              <a:solidFill>
                <a:srgbClr val="A52A2A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};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b="1">
                <a:highlight>
                  <a:srgbClr val="FFFFFF"/>
                </a:highlight>
              </a:rPr>
              <a:t>Outra forma de inicializar um objeto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400" b="1">
              <a:highlight>
                <a:srgbClr val="FFFFFF"/>
              </a:highlight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429275" y="1282650"/>
            <a:ext cx="5963400" cy="23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{};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Add Properties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primeiroNome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"Jean"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ultimoNome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"Krebs"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50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corDosOlhos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"Azul"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8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Propriedades</a:t>
            </a:r>
            <a:endParaRPr b="1"/>
          </a:p>
        </p:txBody>
      </p:sp>
      <p:sp>
        <p:nvSpPr>
          <p:cNvPr id="257" name="Google Shape;257;p4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objectName.property</a:t>
            </a:r>
            <a:endParaRPr sz="195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idade = pessoa.idade;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objectName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["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property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"]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objectName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expression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person[x];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Comentários</a:t>
            </a:r>
            <a:endParaRPr b="1"/>
          </a:p>
        </p:txBody>
      </p:sp>
      <p:sp>
        <p:nvSpPr>
          <p:cNvPr id="77" name="Google Shape;77;p16"/>
          <p:cNvSpPr txBox="1"/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/*</a:t>
            </a:r>
            <a:endParaRPr sz="44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4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Código multilinhas</a:t>
            </a:r>
            <a:endParaRPr sz="44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4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comentado</a:t>
            </a:r>
            <a:endParaRPr sz="44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4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*/</a:t>
            </a:r>
            <a:endParaRPr sz="44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9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8" name="Google Shape;78;p16"/>
          <p:cNvSpPr txBox="1"/>
          <p:nvPr>
            <p:ph type="body" idx="1"/>
          </p:nvPr>
        </p:nvSpPr>
        <p:spPr>
          <a:xfrm>
            <a:off x="4370975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950" baseline="30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código in-line comentado</a:t>
            </a:r>
            <a:endParaRPr sz="2950" baseline="3000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262175" y="2345725"/>
            <a:ext cx="1928400" cy="2050200"/>
          </a:xfrm>
          <a:prstGeom prst="wedgeRectCallout">
            <a:avLst>
              <a:gd name="adj1" fmla="val -87631"/>
              <a:gd name="adj2" fmla="val 38225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É mais comum usar comentários de linha única.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Comentários de bloco são frequentemente usados ​​para documentação formal.</a:t>
            </a:r>
            <a:endParaRPr sz="11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Variáveis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Assim como na álgebra, as variáveis ​​armazenam valores: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Assim como na álgebra, variáveis ​​são usadas em expressões: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Pelo exemplo acima, você pode imaginar que a variável Z é 11.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699" y="1772725"/>
            <a:ext cx="2837933" cy="7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3061750"/>
            <a:ext cx="2093000" cy="4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/>
              <a:t>Quando usar var, let ou const?</a:t>
            </a:r>
            <a:endParaRPr sz="24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1. Sempre declare variáveis</a:t>
            </a:r>
            <a:endParaRPr sz="16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2. Sempre use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 </a:t>
            </a: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o valor não deve ser alterado</a:t>
            </a:r>
            <a:endParaRPr sz="16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3. Sempre use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 </a:t>
            </a: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o tipo não deve ser alterado (Arrays e Objetos)</a:t>
            </a:r>
            <a:endParaRPr sz="16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4. Use somente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 </a:t>
            </a: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não puder usar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endParaRPr sz="1700">
              <a:solidFill>
                <a:srgbClr val="DC143C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5. Use somente </a:t>
            </a:r>
            <a:r>
              <a:rPr lang="en-GB" sz="17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</a:t>
            </a:r>
            <a:r>
              <a:rPr lang="en-GB" sz="16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se você PRECISA oferecer suporte a navegadores antigos.</a:t>
            </a:r>
            <a:endParaRPr sz="16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Block Scope (Escopo Global ou Âmbito Global)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9"/>
          <p:cNvSpPr txBox="1"/>
          <p:nvPr>
            <p:ph type="body" idx="1"/>
          </p:nvPr>
        </p:nvSpPr>
        <p:spPr>
          <a:xfrm>
            <a:off x="4572000" y="1259250"/>
            <a:ext cx="4260300" cy="3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Antes do ES6 (2015), o JavaScript não tinha Block Scope.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JavaScript tinha escopo global e escopo de função.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 ES6 introduziu duas novas palavras-chave JavaScript: </a:t>
            </a:r>
            <a:r>
              <a:rPr lang="en-GB" sz="19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 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 </a:t>
            </a:r>
            <a:r>
              <a:rPr lang="en-GB" sz="19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Essas duas palavras-chave forneceram o Block Scope em JavaScript.</a:t>
            </a:r>
            <a:endParaRPr sz="2500"/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1259250"/>
            <a:ext cx="3827700" cy="1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685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Variáveis ​​declaradas dentro de um bloco { } não podem ser acessadas de fora do bloco:</a:t>
            </a:r>
            <a:endParaRPr sz="700"/>
          </a:p>
        </p:txBody>
      </p:sp>
      <p:sp>
        <p:nvSpPr>
          <p:cNvPr id="101" name="Google Shape;101;p19"/>
          <p:cNvSpPr txBox="1"/>
          <p:nvPr/>
        </p:nvSpPr>
        <p:spPr>
          <a:xfrm>
            <a:off x="431800" y="2486250"/>
            <a:ext cx="3827700" cy="2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685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Exemplo:</a:t>
            </a:r>
            <a:endParaRPr sz="1685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unction 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=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x can NOT be used here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y can NOT be used here</a:t>
            </a:r>
            <a:endParaRPr sz="1685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Cannot be Redeclared (Não pode ser redeclarado)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1152475"/>
            <a:ext cx="3842400" cy="1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5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Here x is 10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5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Here x is 2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Here x is 2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//SUCESSO porém com problemas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535525" y="1152475"/>
            <a:ext cx="3000000" cy="13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"John Doe"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</a:t>
            </a:r>
            <a:r>
              <a:rPr lang="en-GB" sz="19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</a:t>
            </a:r>
            <a:r>
              <a:rPr lang="en-GB" sz="1950">
                <a:solidFill>
                  <a:schemeClr val="dk1"/>
                </a:solidFill>
                <a:highlight>
                  <a:srgbClr val="DC143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//erro</a:t>
            </a:r>
            <a:endParaRPr sz="2200">
              <a:highlight>
                <a:srgbClr val="DC143C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 panose="020B0604020202020204"/>
              <a:buNone/>
            </a:pPr>
            <a:r>
              <a:rPr lang="en-GB" sz="2735" b="1">
                <a:highlight>
                  <a:srgbClr val="FFFFFF"/>
                </a:highlight>
              </a:rPr>
              <a:t>O Operador de Atribuição</a:t>
            </a:r>
            <a:endParaRPr sz="2735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1"/>
          <p:cNvSpPr txBox="1"/>
          <p:nvPr>
            <p:ph type="body" idx="1"/>
          </p:nvPr>
        </p:nvSpPr>
        <p:spPr>
          <a:xfrm>
            <a:off x="311700" y="1152475"/>
            <a:ext cx="8520600" cy="3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Em JavaScript, o sinal de igual ( </a:t>
            </a:r>
            <a:r>
              <a:rPr lang="en-GB" sz="20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) é um operador de "atribuição", não um operador "igual a".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Em JavaScript, no entanto, faz todo o sentido: ele atribui o valor de x + 5 a x.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(Ele calcula o valor de x + 5 e coloca o resultado em x. O valor de x é incrementado em 5.)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5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2095088"/>
            <a:ext cx="3323025" cy="9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7733</Words>
  <Application>WPS Presentation</Application>
  <PresentationFormat/>
  <Paragraphs>308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Arial</vt:lpstr>
      <vt:lpstr>Roboto</vt:lpstr>
      <vt:lpstr>Courier New</vt:lpstr>
      <vt:lpstr>Verdana</vt:lpstr>
      <vt:lpstr>Microsoft YaHei</vt:lpstr>
      <vt:lpstr>Arial Unicode MS</vt:lpstr>
      <vt:lpstr>Verdana</vt:lpstr>
      <vt:lpstr>Simple Light</vt:lpstr>
      <vt:lpstr>Javascript</vt:lpstr>
      <vt:lpstr>O que é</vt:lpstr>
      <vt:lpstr>Terceira Camada</vt:lpstr>
      <vt:lpstr>Comentários</vt:lpstr>
      <vt:lpstr>Variáveis</vt:lpstr>
      <vt:lpstr>Quando usar var, let ou const?</vt:lpstr>
      <vt:lpstr>Block Scope (Escopo Global ou Âmbito Global)</vt:lpstr>
      <vt:lpstr>Cannot be Redeclared (Não pode ser redeclarado)</vt:lpstr>
      <vt:lpstr>O Operador de Atribuição</vt:lpstr>
      <vt:lpstr>Eventos</vt:lpstr>
      <vt:lpstr>Eventos</vt:lpstr>
      <vt:lpstr>PowerPoint 演示文稿</vt:lpstr>
      <vt:lpstr>Eventos</vt:lpstr>
      <vt:lpstr>Funções (Sintaxe)</vt:lpstr>
      <vt:lpstr>Funções (Sintaxe)</vt:lpstr>
      <vt:lpstr>Funções (Retorno) </vt:lpstr>
      <vt:lpstr>Funções (Retorno - Sintaxe) </vt:lpstr>
      <vt:lpstr>Funções</vt:lpstr>
      <vt:lpstr>JavaScript pode alterar o conteúdo HTML</vt:lpstr>
      <vt:lpstr>JavaScript pode alterar estilos CSS</vt:lpstr>
      <vt:lpstr>JavaScript pode ocultar elementos HTML</vt:lpstr>
      <vt:lpstr>FORMULÁRIOS</vt:lpstr>
      <vt:lpstr>FORMULÁRIOS</vt:lpstr>
      <vt:lpstr>OUTRO EXEMPLO FORMULÁRIOS</vt:lpstr>
      <vt:lpstr>ATIVIDADE FORMULÁRIOS (2 / 2)</vt:lpstr>
      <vt:lpstr>Objetos</vt:lpstr>
      <vt:lpstr>Propriedades do objeto</vt:lpstr>
      <vt:lpstr>Métodos de Objetos</vt:lpstr>
      <vt:lpstr>Métodos</vt:lpstr>
      <vt:lpstr>Variáveis x Objetos ​​JavaScript</vt:lpstr>
      <vt:lpstr>Outra forma de inicializar um objeto</vt:lpstr>
      <vt:lpstr>Propriedades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/>
  <cp:lastModifiedBy>Jean Max</cp:lastModifiedBy>
  <cp:revision>1</cp:revision>
  <dcterms:created xsi:type="dcterms:W3CDTF">2024-11-28T10:50:45Z</dcterms:created>
  <dcterms:modified xsi:type="dcterms:W3CDTF">2024-11-28T10:50:46Z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BB61C754EFC449418F617D29FAAB47DA_12</vt:lpwstr>
  </property>
  <property fmtid="{D5CDD505-2E9C-101B-9397-08002B2CF9AE}" pid="3" name="KSOProductBuildVer">
    <vt:lpwstr>1046-12.2.0.18911</vt:lpwstr>
  </property>
</Properties>
</file>