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2" r:id="rId9"/>
    <p:sldId id="268" r:id="rId10"/>
    <p:sldId id="262" r:id="rId11"/>
    <p:sldId id="274" r:id="rId12"/>
    <p:sldId id="263" r:id="rId13"/>
    <p:sldId id="264" r:id="rId14"/>
    <p:sldId id="275" r:id="rId15"/>
    <p:sldId id="266" r:id="rId16"/>
    <p:sldId id="265" r:id="rId17"/>
    <p:sldId id="267" r:id="rId18"/>
    <p:sldId id="269" r:id="rId19"/>
    <p:sldId id="271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95" autoAdjust="0"/>
  </p:normalViewPr>
  <p:slideViewPr>
    <p:cSldViewPr snapToGrid="0">
      <p:cViewPr varScale="1">
        <p:scale>
          <a:sx n="73" d="100"/>
          <a:sy n="73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40076-22AA-4BAB-ABA9-D093098429B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5BB2-A3AF-46B8-BF11-BC46F4BB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9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6C8C-3424-444D-BFC1-3FD8EAE4FB24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6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2D07-0467-4241-AA38-00500217DEC6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9EB1-AB1B-40D6-96EC-D5D8C2C7D0DF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F6E5-B03C-4624-BE1D-E165CE075E38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4283-BFE0-434C-96F4-49BA892D64D4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74B6-B7FB-4031-A1F8-F0562643BD00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1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AFB-B3C0-4792-8127-CD55273FC4D8}" type="datetime1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7AF2-B159-4DBC-A67F-72B458981B42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90E5-2928-407B-872D-4781FB0EA576}" type="datetime1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90-D87C-4FC0-B884-EF6A680AC60F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6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C7F1-C07B-4E73-ABCC-12E416ADDEA6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AEEE-485A-492A-9D60-E09BFE3B83BA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hub.readthedocs.io/en/stabl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hub.github.io/nbgitpuller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professorkazarinoff.github.io/jupyterhub-ENGR114-2019Q4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hyperlink" Target="mailto:peter.kazarinoff@pcc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ythonforundergradengineers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pkazarinoff" TargetMode="External"/><Relationship Id="rId5" Type="http://schemas.openxmlformats.org/officeDocument/2006/relationships/hyperlink" Target="https://github.com/professorkazarinoff" TargetMode="Externa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essorkazarinoff.github.io/jupyterhub-ENGR114-2019Q4/" TargetMode="External"/><Relationship Id="rId2" Type="http://schemas.openxmlformats.org/officeDocument/2006/relationships/hyperlink" Target="github.com/ProfessorKazarinoff/PyDataPDX-2019-1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hyperlink" Target="https://jupyterhub.github.io/nbgitpuller/" TargetMode="External"/><Relationship Id="rId4" Type="http://schemas.openxmlformats.org/officeDocument/2006/relationships/hyperlink" Target="https://jupyterhub.readthedocs.io/en/stabl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1452529" y="1661342"/>
            <a:ext cx="6251455" cy="324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192" y="378300"/>
            <a:ext cx="7962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JupyterHub</a:t>
            </a:r>
            <a:r>
              <a:rPr lang="en-US" sz="4000" dirty="0" smtClean="0"/>
              <a:t> in Engineering </a:t>
            </a:r>
            <a:r>
              <a:rPr lang="en-US" sz="4000" dirty="0" smtClean="0"/>
              <a:t>Education</a:t>
            </a:r>
            <a:br>
              <a:rPr lang="en-US" sz="4000" dirty="0" smtClean="0"/>
            </a:br>
            <a:r>
              <a:rPr lang="en-US" sz="3200" dirty="0" err="1" smtClean="0"/>
              <a:t>PyPDX</a:t>
            </a:r>
            <a:r>
              <a:rPr lang="en-US" sz="3200" dirty="0" smtClean="0"/>
              <a:t> West 2019-11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140926" y="5070187"/>
            <a:ext cx="4820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Peter D. </a:t>
            </a:r>
            <a:r>
              <a:rPr lang="en-US" dirty="0" err="1"/>
              <a:t>Kazarinoff</a:t>
            </a:r>
            <a:endParaRPr lang="en-US" dirty="0"/>
          </a:p>
          <a:p>
            <a:r>
              <a:rPr lang="en-US" dirty="0"/>
              <a:t>Division of Engineering and Industrial Technology</a:t>
            </a:r>
          </a:p>
          <a:p>
            <a:r>
              <a:rPr lang="en-US" dirty="0"/>
              <a:t>Portland Community College</a:t>
            </a:r>
          </a:p>
          <a:p>
            <a:r>
              <a:rPr lang="en-US" dirty="0"/>
              <a:t>@</a:t>
            </a:r>
            <a:r>
              <a:rPr lang="en-US" dirty="0" err="1"/>
              <a:t>pkazarinoff</a:t>
            </a:r>
            <a:r>
              <a:rPr lang="en-US" dirty="0"/>
              <a:t>   GitHub: </a:t>
            </a:r>
            <a:r>
              <a:rPr lang="en-US" dirty="0" err="1"/>
              <a:t>ProfessorKazarinoff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153989" y="6353229"/>
            <a:ext cx="484658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/>
              <a:t>Slides: </a:t>
            </a:r>
            <a:r>
              <a:rPr lang="en-US" sz="1500" dirty="0" smtClean="0"/>
              <a:t>github.com/</a:t>
            </a:r>
            <a:r>
              <a:rPr lang="en-US" sz="1500" dirty="0" err="1" smtClean="0"/>
              <a:t>ProfessorKazarinoff</a:t>
            </a:r>
            <a:r>
              <a:rPr lang="en-US" sz="1500" dirty="0" smtClean="0"/>
              <a:t>/PyDataPDX-2019-11</a:t>
            </a:r>
            <a:endParaRPr lang="en-US" sz="15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33" y="116044"/>
            <a:ext cx="3460406" cy="771768"/>
          </a:xfrm>
        </p:spPr>
        <p:txBody>
          <a:bodyPr/>
          <a:lstStyle/>
          <a:p>
            <a:r>
              <a:rPr lang="en-US" dirty="0" err="1" smtClean="0"/>
              <a:t>JupyterHub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564" y="2649187"/>
            <a:ext cx="1532172" cy="115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photo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2647" r="21139" b="13344"/>
          <a:stretch/>
        </p:blipFill>
        <p:spPr bwMode="auto">
          <a:xfrm>
            <a:off x="3588039" y="2493345"/>
            <a:ext cx="2340666" cy="170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M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4" y="2833348"/>
            <a:ext cx="2295087" cy="153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atlas.colorado.edu/wp-content/uploads/2016/05/Boulder-FL-master-transpar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0" y="5225052"/>
            <a:ext cx="2498248" cy="50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Image result for clemson university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414" y="4811112"/>
            <a:ext cx="1234850" cy="143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pcc.edu/marketing-communications/wp-content/uploads/sites/24/2019/09/PCC_primary_logo_turquois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331" y="4920844"/>
            <a:ext cx="3393281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3040426" y="456788"/>
            <a:ext cx="3435892" cy="178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30" y="201226"/>
            <a:ext cx="7886700" cy="851198"/>
          </a:xfrm>
        </p:spPr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JupyterHub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11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0375" y="864006"/>
            <a:ext cx="8523977" cy="3562708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have your own OAuth and don’t want to use additional usernames and passwords</a:t>
            </a:r>
          </a:p>
          <a:p>
            <a:r>
              <a:rPr lang="en-US" dirty="0" smtClean="0"/>
              <a:t>Your data is private and can’t be shared in the public cloud</a:t>
            </a:r>
          </a:p>
          <a:p>
            <a:r>
              <a:rPr lang="en-US" dirty="0" smtClean="0"/>
              <a:t>Need custom packages, custom environment not available publically</a:t>
            </a:r>
          </a:p>
          <a:p>
            <a:r>
              <a:rPr lang="en-US" dirty="0" smtClean="0"/>
              <a:t>Share documents/data across users</a:t>
            </a:r>
          </a:p>
        </p:txBody>
      </p:sp>
      <p:sp>
        <p:nvSpPr>
          <p:cNvPr id="12" name="AutoShape 2" descr="Image result for images: private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6" name="Picture 4" descr="Secure clou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64" y="4615131"/>
            <a:ext cx="1820683" cy="14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custom compute clou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251" y="3999520"/>
            <a:ext cx="3604099" cy="278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4" y="147833"/>
            <a:ext cx="5348377" cy="1325563"/>
          </a:xfrm>
        </p:spPr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JupyterHub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84" y="1359777"/>
            <a:ext cx="4409881" cy="4023106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sz="3800" dirty="0" smtClean="0"/>
              <a:t>VPS (Digital </a:t>
            </a:r>
            <a:r>
              <a:rPr lang="en-US" sz="3800" dirty="0" smtClean="0"/>
              <a:t>Ocean, </a:t>
            </a:r>
            <a:r>
              <a:rPr lang="en-US" sz="3800" dirty="0" err="1" smtClean="0"/>
              <a:t>Linode</a:t>
            </a:r>
            <a:r>
              <a:rPr lang="en-US" sz="3800" dirty="0" smtClean="0"/>
              <a:t>, AWS, Google Cloud, Azure, or Local Server)</a:t>
            </a:r>
          </a:p>
          <a:p>
            <a:r>
              <a:rPr lang="en-US" sz="3800" dirty="0" smtClean="0"/>
              <a:t>Root access (can do it without, but it’s more complicated)</a:t>
            </a:r>
          </a:p>
          <a:p>
            <a:r>
              <a:rPr lang="en-US" sz="3800" dirty="0" smtClean="0"/>
              <a:t>Install Python </a:t>
            </a:r>
            <a:r>
              <a:rPr lang="en-US" sz="3800" dirty="0"/>
              <a:t>and </a:t>
            </a:r>
            <a:r>
              <a:rPr lang="en-US" sz="3800" dirty="0" err="1" smtClean="0"/>
              <a:t>JupyterHub</a:t>
            </a:r>
            <a:endParaRPr lang="en-US" sz="3800" dirty="0" smtClean="0"/>
          </a:p>
          <a:p>
            <a:r>
              <a:rPr lang="en-US" sz="3800" dirty="0" smtClean="0"/>
              <a:t>Configuration file</a:t>
            </a:r>
          </a:p>
          <a:p>
            <a:r>
              <a:rPr lang="en-US" sz="3800" dirty="0" smtClean="0"/>
              <a:t>Domain name and SSL </a:t>
            </a:r>
            <a:r>
              <a:rPr lang="en-US" sz="3800" dirty="0"/>
              <a:t>c</a:t>
            </a:r>
            <a:r>
              <a:rPr lang="en-US" sz="3800" dirty="0" smtClean="0"/>
              <a:t>ert</a:t>
            </a:r>
            <a:endParaRPr lang="en-US" sz="3800" dirty="0" smtClean="0"/>
          </a:p>
          <a:p>
            <a:r>
              <a:rPr lang="en-US" sz="3800" dirty="0" smtClean="0"/>
              <a:t>Can use Nginx </a:t>
            </a:r>
            <a:r>
              <a:rPr lang="en-US" sz="3800" dirty="0"/>
              <a:t>reverse </a:t>
            </a:r>
            <a:r>
              <a:rPr lang="en-US" sz="3800" dirty="0" smtClean="0"/>
              <a:t>proxy</a:t>
            </a:r>
          </a:p>
          <a:p>
            <a:r>
              <a:rPr lang="en-US" sz="3800" dirty="0" smtClean="0"/>
              <a:t>Authentication</a:t>
            </a:r>
            <a:r>
              <a:rPr lang="en-US" sz="3800" dirty="0"/>
              <a:t>: PAM, GitHub, Google or other OAuth</a:t>
            </a:r>
          </a:p>
          <a:p>
            <a:endParaRPr lang="en-US" sz="3800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564" y="2042151"/>
            <a:ext cx="4397908" cy="2628724"/>
          </a:xfrm>
          <a:prstGeom prst="rect">
            <a:avLst/>
          </a:prstGeom>
        </p:spPr>
      </p:pic>
      <p:pic>
        <p:nvPicPr>
          <p:cNvPr id="5" name="Picture 4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5594035" y="415740"/>
            <a:ext cx="2731535" cy="14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32439" y="5687512"/>
            <a:ext cx="5882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https://jupyterhub.readthedocs.io/en/stable/</a:t>
            </a:r>
            <a:endParaRPr lang="en-US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95" y="172241"/>
            <a:ext cx="3545631" cy="864880"/>
          </a:xfrm>
        </p:spPr>
        <p:txBody>
          <a:bodyPr>
            <a:norm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81" y="5703159"/>
            <a:ext cx="8853584" cy="6531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Other OAuth Services: </a:t>
            </a:r>
            <a:br>
              <a:rPr lang="en-US" dirty="0" smtClean="0"/>
            </a:b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Globus, </a:t>
            </a:r>
            <a:r>
              <a:rPr lang="en-US" dirty="0" err="1" smtClean="0"/>
              <a:t>MediaWiki</a:t>
            </a:r>
            <a:r>
              <a:rPr lang="en-US" dirty="0" smtClean="0"/>
              <a:t>, </a:t>
            </a:r>
            <a:r>
              <a:rPr lang="en-US" dirty="0" err="1" smtClean="0"/>
              <a:t>Okpy</a:t>
            </a:r>
            <a:r>
              <a:rPr lang="en-US" dirty="0" smtClean="0"/>
              <a:t>, </a:t>
            </a:r>
            <a:r>
              <a:rPr lang="en-US" dirty="0" err="1" smtClean="0"/>
              <a:t>OpenShift</a:t>
            </a:r>
            <a:r>
              <a:rPr lang="en-US" dirty="0" smtClean="0"/>
              <a:t>, </a:t>
            </a:r>
            <a:r>
              <a:rPr lang="en-US" dirty="0" err="1" smtClean="0"/>
              <a:t>CILogon</a:t>
            </a:r>
            <a:r>
              <a:rPr lang="en-US" dirty="0" smtClean="0"/>
              <a:t>, </a:t>
            </a:r>
            <a:r>
              <a:rPr lang="en-US" dirty="0" err="1" smtClean="0"/>
              <a:t>AuthO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JupyterHub blank login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7" y="2017505"/>
            <a:ext cx="2636044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ign in with GitHub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82" r="3425" b="2197"/>
          <a:stretch/>
        </p:blipFill>
        <p:spPr bwMode="auto">
          <a:xfrm>
            <a:off x="4279301" y="1265948"/>
            <a:ext cx="4236049" cy="160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ogin page imag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941" y="3481208"/>
            <a:ext cx="5205024" cy="181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11938" y="937655"/>
            <a:ext cx="117339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GitHub OAuth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9941" y="3169765"/>
            <a:ext cx="117660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Google OAuth</a:t>
            </a:r>
          </a:p>
        </p:txBody>
      </p:sp>
      <p:sp>
        <p:nvSpPr>
          <p:cNvPr id="7" name="Rectangle 6"/>
          <p:cNvSpPr/>
          <p:nvPr/>
        </p:nvSpPr>
        <p:spPr>
          <a:xfrm>
            <a:off x="560046" y="1827712"/>
            <a:ext cx="271273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PAM Authenticator (built into Linux)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95" y="172241"/>
            <a:ext cx="3545631" cy="864880"/>
          </a:xfrm>
        </p:spPr>
        <p:txBody>
          <a:bodyPr>
            <a:norm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79944" y="1996559"/>
            <a:ext cx="6760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/>
              <a:t>Docker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351040" y="2088970"/>
            <a:ext cx="146469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VPS </a:t>
            </a:r>
            <a:r>
              <a:rPr lang="en-US" sz="1350" dirty="0" smtClean="0"/>
              <a:t>File System</a:t>
            </a:r>
            <a:endParaRPr lang="en-US" sz="1350" dirty="0"/>
          </a:p>
        </p:txBody>
      </p:sp>
      <p:pic>
        <p:nvPicPr>
          <p:cNvPr id="1026" name="Picture 2" descr="Image result for folder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t="12473" r="-134" b="11721"/>
          <a:stretch/>
        </p:blipFill>
        <p:spPr bwMode="auto">
          <a:xfrm>
            <a:off x="351040" y="2532874"/>
            <a:ext cx="2272903" cy="172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220170" y="1962515"/>
            <a:ext cx="98866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/>
              <a:t>Kubernetes</a:t>
            </a:r>
          </a:p>
        </p:txBody>
      </p:sp>
      <p:pic>
        <p:nvPicPr>
          <p:cNvPr id="1030" name="Picture 6" descr="Image result for dock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01" y="2403249"/>
            <a:ext cx="2583278" cy="185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kubernete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824" y="2296641"/>
            <a:ext cx="2261363" cy="219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0" y="218813"/>
            <a:ext cx="7886700" cy="1325563"/>
          </a:xfrm>
        </p:spPr>
        <p:txBody>
          <a:bodyPr/>
          <a:lstStyle/>
          <a:p>
            <a:r>
              <a:rPr lang="en-US" dirty="0" smtClean="0"/>
              <a:t>Classic Notebook or </a:t>
            </a:r>
            <a:r>
              <a:rPr lang="en-US" dirty="0" err="1" smtClean="0"/>
              <a:t>JupyterLab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431" y="2528735"/>
            <a:ext cx="3983874" cy="25607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0" y="2544536"/>
            <a:ext cx="4431314" cy="2561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6950" y="2215726"/>
            <a:ext cx="20546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Classic Notebook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9067" y="2148432"/>
            <a:ext cx="15393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 smtClean="0"/>
              <a:t>JupterLab</a:t>
            </a:r>
            <a:r>
              <a:rPr lang="en-US" sz="1350" dirty="0" smtClean="0"/>
              <a:t> </a:t>
            </a:r>
            <a:r>
              <a:rPr lang="en-US" sz="1350" dirty="0"/>
              <a:t>Interface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23" y="206840"/>
            <a:ext cx="5194180" cy="1325563"/>
          </a:xfrm>
        </p:spPr>
        <p:txBody>
          <a:bodyPr/>
          <a:lstStyle/>
          <a:p>
            <a:r>
              <a:rPr lang="en-US" dirty="0" err="1" smtClean="0"/>
              <a:t>nbgitpuller</a:t>
            </a:r>
            <a:r>
              <a:rPr lang="en-US" dirty="0" smtClean="0"/>
              <a:t> Extension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 descr="nbgitpull URL building Ap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7" r="42631"/>
          <a:stretch/>
        </p:blipFill>
        <p:spPr bwMode="auto">
          <a:xfrm>
            <a:off x="215623" y="2515162"/>
            <a:ext cx="4356377" cy="21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upyter Lab after custom lin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29"/>
          <a:stretch/>
        </p:blipFill>
        <p:spPr bwMode="auto">
          <a:xfrm>
            <a:off x="4989545" y="2222458"/>
            <a:ext cx="3792894" cy="246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83854" y="5289608"/>
            <a:ext cx="5324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https://jupyterhub.github.io/nbgitpuller/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89545" y="1923440"/>
            <a:ext cx="3572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GitHub Repo </a:t>
            </a:r>
            <a:r>
              <a:rPr lang="en-US" sz="1350" dirty="0" smtClean="0"/>
              <a:t>Pre-populates </a:t>
            </a:r>
            <a:r>
              <a:rPr lang="en-US" sz="1350" dirty="0"/>
              <a:t>in user’s file system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5623" y="1923440"/>
            <a:ext cx="2006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Build a URL for your Users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14" y="31336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your own deployment: </a:t>
            </a:r>
            <a:r>
              <a:rPr lang="en-US" dirty="0">
                <a:hlinkClick r:id="rId2"/>
              </a:rPr>
              <a:t>https://professorkazarinoff.github.io</a:t>
            </a:r>
            <a:r>
              <a:rPr lang="en-US" dirty="0" smtClean="0">
                <a:hlinkClick r:id="rId2"/>
              </a:rPr>
              <a:t>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jupyterhub-ENGR114-2019Q4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39" y="1912768"/>
            <a:ext cx="7553875" cy="460794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03" y="149466"/>
            <a:ext cx="7886700" cy="1325563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52" y="1833114"/>
            <a:ext cx="7886700" cy="435133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Authentication can be tricky. Linux does not like usernames with special characters</a:t>
            </a:r>
          </a:p>
          <a:p>
            <a:r>
              <a:rPr lang="en-US" dirty="0" smtClean="0"/>
              <a:t>A $5/month server works with a few users. </a:t>
            </a:r>
            <a:br>
              <a:rPr lang="en-US" dirty="0" smtClean="0"/>
            </a:br>
            <a:r>
              <a:rPr lang="en-US" dirty="0" smtClean="0"/>
              <a:t>25 users overloads a $5/month </a:t>
            </a:r>
            <a:r>
              <a:rPr lang="en-US" dirty="0" smtClean="0"/>
              <a:t>server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 smtClean="0"/>
              <a:t>$40/month server for a class.</a:t>
            </a:r>
          </a:p>
          <a:p>
            <a:r>
              <a:rPr lang="en-US" dirty="0" smtClean="0"/>
              <a:t>Custom </a:t>
            </a:r>
            <a:r>
              <a:rPr lang="en-US" dirty="0" smtClean="0"/>
              <a:t>login </a:t>
            </a:r>
            <a:r>
              <a:rPr lang="en-US" dirty="0" smtClean="0"/>
              <a:t>page is possible, but takes work </a:t>
            </a:r>
            <a:br>
              <a:rPr lang="en-US" dirty="0" smtClean="0"/>
            </a:br>
            <a:r>
              <a:rPr lang="en-US" dirty="0" smtClean="0"/>
              <a:t>(html and 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a cull idle servers script to save resources</a:t>
            </a:r>
          </a:p>
          <a:p>
            <a:r>
              <a:rPr lang="en-US" dirty="0" smtClean="0"/>
              <a:t>Document! Document! Document!: </a:t>
            </a:r>
            <a:r>
              <a:rPr lang="en-US" dirty="0" smtClean="0"/>
              <a:t>You may want to spin up a new </a:t>
            </a:r>
            <a:r>
              <a:rPr lang="en-US" dirty="0" err="1" smtClean="0"/>
              <a:t>JupyterHub</a:t>
            </a:r>
            <a:r>
              <a:rPr lang="en-US" dirty="0" smtClean="0"/>
              <a:t> instance in the future.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18</a:t>
            </a:fld>
            <a:endParaRPr lang="en-US" dirty="0"/>
          </a:p>
        </p:txBody>
      </p:sp>
      <p:pic>
        <p:nvPicPr>
          <p:cNvPr id="7170" name="Picture 2" descr="Image result for lightbul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762" y="0"/>
            <a:ext cx="2371710" cy="277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PyDataPDX</a:t>
            </a:r>
            <a:r>
              <a:rPr lang="en-US" dirty="0" smtClean="0"/>
              <a:t> 2019-11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I’m Looking for Guest Speakers!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2950" y="1559242"/>
            <a:ext cx="7886700" cy="821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Share your experience with a community college class</a:t>
            </a:r>
          </a:p>
          <a:p>
            <a:r>
              <a:rPr lang="en-US" sz="2100" dirty="0"/>
              <a:t>Email: </a:t>
            </a:r>
            <a:r>
              <a:rPr lang="en-US" sz="2100" dirty="0">
                <a:hlinkClick r:id="rId2"/>
              </a:rPr>
              <a:t>peter.kazarinoff@pcc.edu</a:t>
            </a:r>
            <a:r>
              <a:rPr lang="en-US" sz="2100" dirty="0"/>
              <a:t> or DM on Twitter @</a:t>
            </a:r>
            <a:r>
              <a:rPr lang="en-US" sz="2100" dirty="0" err="1"/>
              <a:t>pkazarinoff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p:pic>
        <p:nvPicPr>
          <p:cNvPr id="1026" name="Picture 2" descr="classroom 2nd f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2"/>
          <a:stretch/>
        </p:blipFill>
        <p:spPr bwMode="auto">
          <a:xfrm>
            <a:off x="1377633" y="2380386"/>
            <a:ext cx="6402705" cy="397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ages-na.ssl-images-amazon.com/images/I/511RiIYR7H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591" y="1731391"/>
            <a:ext cx="2672148" cy="33401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187" y="1707748"/>
            <a:ext cx="3108716" cy="3356830"/>
          </a:xfrm>
          <a:prstGeom prst="rect">
            <a:avLst/>
          </a:prstGeom>
        </p:spPr>
      </p:pic>
      <p:pic>
        <p:nvPicPr>
          <p:cNvPr id="4098" name="Picture 2" descr="Image result for pcc sylvania sig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6"/>
          <a:stretch/>
        </p:blipFill>
        <p:spPr bwMode="auto">
          <a:xfrm>
            <a:off x="201268" y="2474891"/>
            <a:ext cx="2421910" cy="146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1852" y="4064032"/>
            <a:ext cx="208467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Engineering Transfer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2-year Engineering Tech</a:t>
            </a:r>
          </a:p>
        </p:txBody>
      </p:sp>
      <p:sp>
        <p:nvSpPr>
          <p:cNvPr id="6" name="Rectangle 5"/>
          <p:cNvSpPr/>
          <p:nvPr/>
        </p:nvSpPr>
        <p:spPr>
          <a:xfrm>
            <a:off x="515710" y="5321179"/>
            <a:ext cx="57185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github.com/</a:t>
            </a:r>
            <a:r>
              <a:rPr lang="en-US" sz="2400" dirty="0" err="1">
                <a:hlinkClick r:id="rId5"/>
              </a:rPr>
              <a:t>ProfessorKazarinoff</a:t>
            </a:r>
            <a:endParaRPr lang="en-US" sz="2400" dirty="0"/>
          </a:p>
          <a:p>
            <a:r>
              <a:rPr lang="en-US" sz="2400" dirty="0"/>
              <a:t>Twitter: </a:t>
            </a:r>
            <a:r>
              <a:rPr lang="en-US" sz="2400" dirty="0">
                <a:hlinkClick r:id="rId6"/>
              </a:rPr>
              <a:t>@</a:t>
            </a:r>
            <a:r>
              <a:rPr lang="en-US" sz="2400" dirty="0" err="1">
                <a:hlinkClick r:id="rId6"/>
              </a:rPr>
              <a:t>pkazarinoff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858105" y="5064577"/>
            <a:ext cx="304711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Blog: </a:t>
            </a:r>
            <a:r>
              <a:rPr lang="en-US" sz="1350" dirty="0">
                <a:hlinkClick r:id="rId7"/>
              </a:rPr>
              <a:t>pythonforundergradengineers.com</a:t>
            </a:r>
            <a:endParaRPr lang="en-US" sz="135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2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01268" y="125584"/>
            <a:ext cx="7886700" cy="1325563"/>
          </a:xfrm>
        </p:spPr>
        <p:txBody>
          <a:bodyPr/>
          <a:lstStyle/>
          <a:p>
            <a:r>
              <a:rPr lang="en-US" dirty="0" smtClean="0"/>
              <a:t>Who is Peter?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PyDataPDX</a:t>
            </a:r>
            <a:r>
              <a:rPr lang="en-US" dirty="0" smtClean="0"/>
              <a:t> 2019-11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83971"/>
            <a:ext cx="78867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3393"/>
            <a:ext cx="7886700" cy="4210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Slides: </a:t>
            </a:r>
            <a:r>
              <a:rPr lang="en-US" sz="2400" dirty="0" smtClean="0">
                <a:hlinkClick r:id="rId2" action="ppaction://hlinkfile"/>
              </a:rPr>
              <a:t>github.com/</a:t>
            </a:r>
            <a:r>
              <a:rPr lang="en-US" sz="2400" dirty="0" err="1" smtClean="0">
                <a:hlinkClick r:id="rId2" action="ppaction://hlinkfile"/>
              </a:rPr>
              <a:t>ProfessorKazarinoff</a:t>
            </a:r>
            <a:r>
              <a:rPr lang="en-US" sz="2400" dirty="0" smtClean="0">
                <a:hlinkClick r:id="rId2" action="ppaction://hlinkfile"/>
              </a:rPr>
              <a:t>/PyDataPDX-2019-11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My </a:t>
            </a:r>
            <a:r>
              <a:rPr lang="en-US" sz="2400" dirty="0" err="1" smtClean="0"/>
              <a:t>JupyterHub</a:t>
            </a:r>
            <a:r>
              <a:rPr lang="en-US" sz="2400" dirty="0"/>
              <a:t> </a:t>
            </a:r>
            <a:r>
              <a:rPr lang="en-US" sz="2400" dirty="0" smtClean="0"/>
              <a:t>Deployment Docs: </a:t>
            </a:r>
            <a:r>
              <a:rPr lang="en-US" sz="2400" dirty="0">
                <a:hlinkClick r:id="rId3"/>
              </a:rPr>
              <a:t>https://professorkazarinoff.github.io/jupyterhub-ENGR114-2019Q4/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JupyterHub</a:t>
            </a:r>
            <a:r>
              <a:rPr lang="en-US" sz="2400" dirty="0" smtClean="0"/>
              <a:t> Docs:</a:t>
            </a:r>
            <a:br>
              <a:rPr lang="en-US" sz="2400" dirty="0" smtClean="0"/>
            </a:br>
            <a:r>
              <a:rPr lang="en-US" sz="2400" dirty="0" smtClean="0">
                <a:hlinkClick r:id="rId4"/>
              </a:rPr>
              <a:t>https://</a:t>
            </a:r>
            <a:r>
              <a:rPr lang="en-US" sz="2400" dirty="0">
                <a:hlinkClick r:id="rId4"/>
              </a:rPr>
              <a:t>jupyterhub.readthedocs.io/en/stable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Nbgitpuller</a:t>
            </a:r>
            <a:r>
              <a:rPr lang="en-US" sz="2400" dirty="0" smtClean="0"/>
              <a:t> Plugin:</a:t>
            </a:r>
            <a:br>
              <a:rPr lang="en-US" sz="2400" dirty="0" smtClean="0"/>
            </a:br>
            <a:r>
              <a:rPr lang="en-US" sz="2400" dirty="0">
                <a:hlinkClick r:id="rId5"/>
              </a:rPr>
              <a:t>https://jupyterhub.github.io/nbgitpuller/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20</a:t>
            </a:fld>
            <a:endParaRPr lang="en-US"/>
          </a:p>
        </p:txBody>
      </p:sp>
      <p:pic>
        <p:nvPicPr>
          <p:cNvPr id="9218" name="Picture 2" descr="Image result for question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41" y="183971"/>
            <a:ext cx="1648267" cy="164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049" y="166220"/>
            <a:ext cx="88823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6 in 10 </a:t>
            </a:r>
            <a:r>
              <a:rPr lang="en-US" sz="3200" dirty="0"/>
              <a:t>of CC students experience food insecurity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3 in 10 CC </a:t>
            </a:r>
            <a:r>
              <a:rPr lang="en-US" sz="3200" dirty="0"/>
              <a:t>students experience housing insecurity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1 in 10  </a:t>
            </a:r>
            <a:r>
              <a:rPr lang="en-US" sz="3200" dirty="0"/>
              <a:t>of CC students is homeless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3</a:t>
            </a:fld>
            <a:endParaRPr lang="en-US"/>
          </a:p>
        </p:txBody>
      </p:sp>
      <p:pic>
        <p:nvPicPr>
          <p:cNvPr id="6146" name="Picture 2" descr="Image result for peop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52" y="1916340"/>
            <a:ext cx="4255346" cy="425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5049" y="6354248"/>
            <a:ext cx="337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(according to PCC in-service 2019)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5" y="2011961"/>
            <a:ext cx="1428750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767944" y="2565678"/>
            <a:ext cx="1500809" cy="345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52" name="Picture 4" descr="Image result for pytho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731" y="1937415"/>
            <a:ext cx="4490061" cy="194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0500" y="3885021"/>
            <a:ext cx="690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Could save students $25,000 in one year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21394"/>
            <a:ext cx="36804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(7 </a:t>
            </a:r>
            <a:r>
              <a:rPr lang="en-US" sz="1350" dirty="0"/>
              <a:t>classes of 24 students </a:t>
            </a:r>
            <a:r>
              <a:rPr lang="en-US" sz="1350" dirty="0" smtClean="0"/>
              <a:t>$</a:t>
            </a:r>
            <a:r>
              <a:rPr lang="en-US" sz="1350" dirty="0"/>
              <a:t>49 license + $105 </a:t>
            </a:r>
            <a:r>
              <a:rPr lang="en-US" sz="1350" dirty="0" smtClean="0"/>
              <a:t>book)</a:t>
            </a:r>
            <a:endParaRPr lang="en-US" sz="13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1268" y="125584"/>
            <a:ext cx="7886700" cy="1325563"/>
          </a:xfrm>
        </p:spPr>
        <p:txBody>
          <a:bodyPr/>
          <a:lstStyle/>
          <a:p>
            <a:r>
              <a:rPr lang="en-US" dirty="0" smtClean="0"/>
              <a:t>Moving from MATLAB to Python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desktop laptop phone tablet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1"/>
          <a:stretch/>
        </p:blipFill>
        <p:spPr bwMode="auto">
          <a:xfrm>
            <a:off x="2253781" y="3924986"/>
            <a:ext cx="4972154" cy="22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pytho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805" y="2094936"/>
            <a:ext cx="4490061" cy="194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268" y="125584"/>
            <a:ext cx="7886700" cy="1325563"/>
          </a:xfrm>
        </p:spPr>
        <p:txBody>
          <a:bodyPr/>
          <a:lstStyle/>
          <a:p>
            <a:r>
              <a:rPr lang="en-US" dirty="0" smtClean="0"/>
              <a:t>Students use Desktops, Laptops, </a:t>
            </a:r>
            <a:r>
              <a:rPr lang="en-US" dirty="0" smtClean="0"/>
              <a:t>Chromebooks</a:t>
            </a:r>
            <a:r>
              <a:rPr lang="en-US" dirty="0" smtClean="0"/>
              <a:t>, </a:t>
            </a:r>
            <a:r>
              <a:rPr lang="en-US" dirty="0"/>
              <a:t>T</a:t>
            </a:r>
            <a:r>
              <a:rPr lang="en-US" dirty="0" smtClean="0"/>
              <a:t>ablets and Phones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888" y="223167"/>
            <a:ext cx="7886700" cy="792675"/>
          </a:xfrm>
        </p:spPr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03" y="2888510"/>
            <a:ext cx="6678285" cy="3377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63" y="896358"/>
            <a:ext cx="3412390" cy="1301738"/>
          </a:xfrm>
          <a:prstGeom prst="rect">
            <a:avLst/>
          </a:prstGeom>
        </p:spPr>
      </p:pic>
      <p:sp>
        <p:nvSpPr>
          <p:cNvPr id="3" name="Up-Down Arrow 2"/>
          <p:cNvSpPr/>
          <p:nvPr/>
        </p:nvSpPr>
        <p:spPr>
          <a:xfrm>
            <a:off x="4581458" y="2385218"/>
            <a:ext cx="117566" cy="3161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17" y="184750"/>
            <a:ext cx="7886700" cy="798661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Jupyter</a:t>
            </a:r>
            <a:r>
              <a:rPr lang="en-US" dirty="0" smtClean="0"/>
              <a:t> Notebooks Online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97" y="1908151"/>
            <a:ext cx="4352989" cy="247915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9" y="1908151"/>
            <a:ext cx="4208615" cy="22280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6517" y="1335325"/>
            <a:ext cx="4029659" cy="6825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GitHub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29897" y="1337766"/>
            <a:ext cx="4029659" cy="6825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/>
              <a:t>nbviewer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17" y="1648972"/>
            <a:ext cx="3027643" cy="1910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36" y="2017304"/>
            <a:ext cx="3032274" cy="109232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1223" y="4270057"/>
            <a:ext cx="2455658" cy="1568758"/>
            <a:chOff x="7381230" y="3005118"/>
            <a:chExt cx="4134429" cy="26412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257"/>
            <a:stretch/>
          </p:blipFill>
          <p:spPr>
            <a:xfrm>
              <a:off x="7381232" y="3767224"/>
              <a:ext cx="4134427" cy="187910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1230" y="3005118"/>
              <a:ext cx="4134427" cy="762106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77468" y="159092"/>
            <a:ext cx="8750872" cy="911399"/>
          </a:xfrm>
        </p:spPr>
        <p:txBody>
          <a:bodyPr>
            <a:normAutofit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Jupyter</a:t>
            </a:r>
            <a:r>
              <a:rPr lang="en-US" dirty="0" smtClean="0"/>
              <a:t> Notebooks Online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8089" y="4437893"/>
            <a:ext cx="2603242" cy="1046195"/>
            <a:chOff x="7229978" y="1020823"/>
            <a:chExt cx="4713283" cy="207770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529"/>
            <a:stretch/>
          </p:blipFill>
          <p:spPr>
            <a:xfrm>
              <a:off x="7229978" y="1250302"/>
              <a:ext cx="4404047" cy="184822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851"/>
            <a:stretch/>
          </p:blipFill>
          <p:spPr>
            <a:xfrm>
              <a:off x="7539214" y="1020823"/>
              <a:ext cx="4404047" cy="382879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5550078" y="1346941"/>
            <a:ext cx="11544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Google </a:t>
            </a:r>
            <a:r>
              <a:rPr lang="en-US" sz="1350" dirty="0" err="1"/>
              <a:t>CoLab</a:t>
            </a:r>
            <a:endParaRPr lang="en-US" sz="135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76336" y="4097912"/>
            <a:ext cx="2459690" cy="1640663"/>
            <a:chOff x="3778900" y="1364865"/>
            <a:chExt cx="3279586" cy="21875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2206" y="1728047"/>
              <a:ext cx="3186280" cy="182436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78900" y="1364865"/>
              <a:ext cx="194420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JetBrains</a:t>
              </a:r>
              <a:r>
                <a:rPr lang="en-US" sz="1350" dirty="0"/>
                <a:t> </a:t>
              </a:r>
              <a:r>
                <a:rPr lang="en-US" sz="1350" dirty="0" err="1"/>
                <a:t>Datalore</a:t>
              </a:r>
              <a:endParaRPr lang="en-US" sz="135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1317" y="4097911"/>
            <a:ext cx="12045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Kaggle</a:t>
            </a:r>
            <a:r>
              <a:rPr lang="en-US" sz="1350" dirty="0"/>
              <a:t> Kernels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20942" y="3978966"/>
            <a:ext cx="21100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Microsoft Azure Notebooks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D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4891" y="983411"/>
            <a:ext cx="8988721" cy="4754322"/>
            <a:chOff x="-338948" y="-1385762"/>
            <a:chExt cx="9144000" cy="4762500"/>
          </a:xfrm>
        </p:grpSpPr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8948" y="-1385762"/>
              <a:ext cx="91440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274" y="2538717"/>
              <a:ext cx="233093" cy="297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6053" y="-597159"/>
              <a:ext cx="223054" cy="242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572" y="1455597"/>
              <a:ext cx="394358" cy="503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750" b="21853"/>
            <a:stretch/>
          </p:blipFill>
          <p:spPr bwMode="auto">
            <a:xfrm>
              <a:off x="3516813" y="671803"/>
              <a:ext cx="1592141" cy="811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345" y="-985264"/>
              <a:ext cx="238025" cy="30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25" y="-494535"/>
              <a:ext cx="224494" cy="286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49" y="1511583"/>
              <a:ext cx="270238" cy="34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9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67419" y="163492"/>
            <a:ext cx="6278913" cy="911399"/>
          </a:xfrm>
        </p:spPr>
        <p:txBody>
          <a:bodyPr>
            <a:normAutofit/>
          </a:bodyPr>
          <a:lstStyle/>
          <a:p>
            <a:r>
              <a:rPr lang="en-US" dirty="0" err="1" smtClean="0"/>
              <a:t>JupyterHub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429</Words>
  <Application>Microsoft Office PowerPoint</Application>
  <PresentationFormat>On-screen Show (4:3)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Who is Peter?</vt:lpstr>
      <vt:lpstr>PowerPoint Presentation</vt:lpstr>
      <vt:lpstr>Moving from MATLAB to Python</vt:lpstr>
      <vt:lpstr>Students use Desktops, Laptops, Chromebooks, Tablets and Phones</vt:lpstr>
      <vt:lpstr>Jupyter Notebooks</vt:lpstr>
      <vt:lpstr>Static Jupyter Notebooks Online</vt:lpstr>
      <vt:lpstr>Dynamic Jupyter Notebooks Online</vt:lpstr>
      <vt:lpstr>JupyterHub</vt:lpstr>
      <vt:lpstr>JupyterHub</vt:lpstr>
      <vt:lpstr>Why use JupyterHub?</vt:lpstr>
      <vt:lpstr>Setting up JupyterHub</vt:lpstr>
      <vt:lpstr>Authentication</vt:lpstr>
      <vt:lpstr>Storage</vt:lpstr>
      <vt:lpstr>Classic Notebook or JupyterLab Interface</vt:lpstr>
      <vt:lpstr>nbgitpuller Extension</vt:lpstr>
      <vt:lpstr>Try your own deployment: https://professorkazarinoff.github.io/ jupyterhub-ENGR114-2019Q4/</vt:lpstr>
      <vt:lpstr>Lessons Learned</vt:lpstr>
      <vt:lpstr>I’m Looking for Guest Speakers!</vt:lpstr>
      <vt:lpstr>Questions?</vt:lpstr>
    </vt:vector>
  </TitlesOfParts>
  <Company>Portland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32</cp:revision>
  <dcterms:created xsi:type="dcterms:W3CDTF">2019-10-07T22:58:58Z</dcterms:created>
  <dcterms:modified xsi:type="dcterms:W3CDTF">2019-11-07T17:05:10Z</dcterms:modified>
</cp:coreProperties>
</file>